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11"/>
  </p:notesMasterIdLst>
  <p:handoutMasterIdLst>
    <p:handoutMasterId r:id="rId12"/>
  </p:handoutMasterIdLst>
  <p:sldIdLst>
    <p:sldId id="414" r:id="rId6"/>
    <p:sldId id="415" r:id="rId7"/>
    <p:sldId id="416" r:id="rId8"/>
    <p:sldId id="417" r:id="rId9"/>
    <p:sldId id="418" r:id="rId10"/>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3" orient="horz" pos="2024" userDrawn="1">
          <p15:clr>
            <a:srgbClr val="A4A3A4"/>
          </p15:clr>
        </p15:guide>
        <p15:guide id="4" pos="6765" userDrawn="1">
          <p15:clr>
            <a:srgbClr val="A4A3A4"/>
          </p15:clr>
        </p15:guide>
        <p15:guide id="5" pos="464">
          <p15:clr>
            <a:srgbClr val="A4A3A4"/>
          </p15:clr>
        </p15:guide>
        <p15:guide id="6" pos="3016">
          <p15:clr>
            <a:srgbClr val="A4A3A4"/>
          </p15:clr>
        </p15:guide>
        <p15:guide id="7" pos="3132">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00C1DE"/>
    <a:srgbClr val="0091BD"/>
    <a:srgbClr val="002B49"/>
    <a:srgbClr val="00B1DB"/>
    <a:srgbClr val="AE1280"/>
    <a:srgbClr val="808082"/>
    <a:srgbClr val="128CAB"/>
    <a:srgbClr val="FF7E17"/>
    <a:srgbClr val="A5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64" autoAdjust="0"/>
    <p:restoredTop sz="94720" autoAdjust="0"/>
  </p:normalViewPr>
  <p:slideViewPr>
    <p:cSldViewPr snapToGrid="0">
      <p:cViewPr>
        <p:scale>
          <a:sx n="220" d="100"/>
          <a:sy n="220" d="100"/>
        </p:scale>
        <p:origin x="144" y="-16"/>
      </p:cViewPr>
      <p:guideLst>
        <p:guide orient="horz" pos="3865"/>
        <p:guide orient="horz" pos="2024"/>
        <p:guide pos="6765"/>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6/5/24</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6/5/24</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a:t>
            </a:fld>
            <a:endParaRPr lang="en-US"/>
          </a:p>
        </p:txBody>
      </p:sp>
    </p:spTree>
    <p:extLst>
      <p:ext uri="{BB962C8B-B14F-4D97-AF65-F5344CB8AC3E}">
        <p14:creationId xmlns:p14="http://schemas.microsoft.com/office/powerpoint/2010/main" val="2697842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6377782" y="317699"/>
            <a:ext cx="5760000"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rPr>
              <a:t>Software Packs</a:t>
            </a:r>
            <a:endParaRPr lang="en-GB" sz="3200" b="1" dirty="0">
              <a:solidFill>
                <a:schemeClr val="tx1"/>
              </a:solidFill>
            </a:endParaRPr>
          </a:p>
        </p:txBody>
      </p:sp>
      <p:sp>
        <p:nvSpPr>
          <p:cNvPr id="3" name="Title 2"/>
          <p:cNvSpPr>
            <a:spLocks noGrp="1"/>
          </p:cNvSpPr>
          <p:nvPr>
            <p:ph type="title"/>
          </p:nvPr>
        </p:nvSpPr>
        <p:spPr/>
        <p:txBody>
          <a:bodyPr>
            <a:normAutofit fontScale="90000"/>
          </a:bodyPr>
          <a:lstStyle/>
          <a:p>
            <a:r>
              <a:rPr lang="en-US" dirty="0"/>
              <a:t>CMSIS-Driver 2.0</a:t>
            </a:r>
          </a:p>
        </p:txBody>
      </p:sp>
      <p:sp>
        <p:nvSpPr>
          <p:cNvPr id="4" name="Rectangle 3"/>
          <p:cNvSpPr/>
          <p:nvPr/>
        </p:nvSpPr>
        <p:spPr bwMode="auto">
          <a:xfrm>
            <a:off x="4704087"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4705685"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SAI Controller</a:t>
            </a:r>
            <a:endParaRPr lang="en-GB" sz="1200" dirty="0">
              <a:latin typeface="+mn-lt"/>
            </a:endParaRPr>
          </a:p>
        </p:txBody>
      </p:sp>
      <p:sp>
        <p:nvSpPr>
          <p:cNvPr id="7" name="TextBox 6"/>
          <p:cNvSpPr txBox="1"/>
          <p:nvPr/>
        </p:nvSpPr>
        <p:spPr bwMode="auto">
          <a:xfrm>
            <a:off x="4705685"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4705685"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mn-lt"/>
            </a:endParaRPr>
          </a:p>
        </p:txBody>
      </p:sp>
      <p:sp>
        <p:nvSpPr>
          <p:cNvPr id="9" name="TextBox 8"/>
          <p:cNvSpPr txBox="1"/>
          <p:nvPr/>
        </p:nvSpPr>
        <p:spPr bwMode="auto">
          <a:xfrm>
            <a:off x="4705685"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4705685"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4705685"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4705685"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4705685"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mn-lt"/>
              </a:rPr>
              <a:t>Memory Controller</a:t>
            </a:r>
            <a:endParaRPr lang="en-GB" sz="1200" dirty="0">
              <a:latin typeface="+mn-lt"/>
            </a:endParaRPr>
          </a:p>
        </p:txBody>
      </p:sp>
      <p:sp>
        <p:nvSpPr>
          <p:cNvPr id="14" name="Rounded Rectangle 13"/>
          <p:cNvSpPr/>
          <p:nvPr/>
        </p:nvSpPr>
        <p:spPr bwMode="auto">
          <a:xfrm>
            <a:off x="9918803" y="791306"/>
            <a:ext cx="2088000"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a:solidFill>
                  <a:srgbClr val="000000"/>
                </a:solidFill>
                <a:latin typeface="Gill Sans MT" pitchFamily="34" charset="0"/>
                <a:ea typeface="ＭＳ Ｐゴシック" pitchFamily="34" charset="-128"/>
              </a:rPr>
              <a:t>Middleware</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10062691" y="3394331"/>
            <a:ext cx="1800225" cy="539750"/>
          </a:xfrm>
          <a:prstGeom prst="roundRect">
            <a:avLst>
              <a:gd name="adj" fmla="val 0"/>
            </a:avLst>
          </a:prstGeom>
          <a:solidFill>
            <a:srgbClr val="AE128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Graphics</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10062692" y="4568631"/>
            <a:ext cx="1800225" cy="539750"/>
          </a:xfrm>
          <a:prstGeom prst="roundRect">
            <a:avLst>
              <a:gd name="adj" fmla="val 0"/>
            </a:avLst>
          </a:prstGeom>
          <a:solidFill>
            <a:srgbClr val="FF7E17"/>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File System</a:t>
            </a:r>
          </a:p>
        </p:txBody>
      </p:sp>
      <p:sp>
        <p:nvSpPr>
          <p:cNvPr id="18" name="Rounded Rectangle 17"/>
          <p:cNvSpPr/>
          <p:nvPr/>
        </p:nvSpPr>
        <p:spPr bwMode="auto">
          <a:xfrm>
            <a:off x="10062694" y="5377770"/>
            <a:ext cx="1800225" cy="539750"/>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Host</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9" name="Rounded Rectangle 18"/>
          <p:cNvSpPr/>
          <p:nvPr/>
        </p:nvSpPr>
        <p:spPr bwMode="auto">
          <a:xfrm>
            <a:off x="10062693" y="2446057"/>
            <a:ext cx="1800225" cy="53975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TCP/IP</a:t>
            </a:r>
            <a:br>
              <a:rPr lang="de-DE" sz="1600" b="1" kern="0" dirty="0">
                <a:solidFill>
                  <a:sysClr val="window" lastClr="FFFFFF"/>
                </a:solidFill>
                <a:latin typeface="Gill Sans MT" pitchFamily="34" charset="0"/>
                <a:ea typeface="ＭＳ Ｐゴシック" pitchFamily="34" charset="-128"/>
                <a:cs typeface="Arial" charset="0"/>
              </a:rPr>
            </a:br>
            <a:r>
              <a:rPr lang="de-DE" sz="1600" b="1" kern="0" dirty="0">
                <a:solidFill>
                  <a:sysClr val="window" lastClr="FFFFFF"/>
                </a:solidFill>
                <a:latin typeface="Gill Sans MT" pitchFamily="34" charset="0"/>
                <a:ea typeface="ＭＳ Ｐゴシック" pitchFamily="34" charset="-128"/>
                <a:cs typeface="Arial" charset="0"/>
              </a:rPr>
              <a:t>Networking</a:t>
            </a:r>
          </a:p>
        </p:txBody>
      </p:sp>
      <p:sp>
        <p:nvSpPr>
          <p:cNvPr id="20" name="Rounded Rectangle 19"/>
          <p:cNvSpPr/>
          <p:nvPr/>
        </p:nvSpPr>
        <p:spPr bwMode="auto">
          <a:xfrm>
            <a:off x="6503520"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6609879"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4705685"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3912392" y="5509532"/>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0" name="TextBox 59"/>
          <p:cNvSpPr txBox="1"/>
          <p:nvPr/>
        </p:nvSpPr>
        <p:spPr bwMode="auto">
          <a:xfrm>
            <a:off x="3911926" y="5113475"/>
            <a:ext cx="647700" cy="277812"/>
          </a:xfrm>
          <a:prstGeom prst="rect">
            <a:avLst/>
          </a:prstGeom>
          <a:noFill/>
          <a:ln>
            <a:noFill/>
          </a:ln>
        </p:spPr>
        <p:txBody>
          <a:bodyPr lIns="216000" rIns="36000">
            <a:spAutoFit/>
          </a:bodyPr>
          <a:lstStyle/>
          <a:p>
            <a:pPr algn="r">
              <a:defRPr/>
            </a:pPr>
            <a:r>
              <a:rPr lang="en-US" sz="1200" dirty="0">
                <a:latin typeface="+mn-lt"/>
              </a:rPr>
              <a:t>I/O</a:t>
            </a:r>
            <a:endParaRPr lang="en-GB" sz="1200" dirty="0">
              <a:latin typeface="+mn-lt"/>
            </a:endParaRPr>
          </a:p>
        </p:txBody>
      </p:sp>
      <p:sp>
        <p:nvSpPr>
          <p:cNvPr id="61" name="TextBox 60"/>
          <p:cNvSpPr txBox="1"/>
          <p:nvPr/>
        </p:nvSpPr>
        <p:spPr bwMode="auto">
          <a:xfrm>
            <a:off x="3798274" y="4720262"/>
            <a:ext cx="761818" cy="277812"/>
          </a:xfrm>
          <a:prstGeom prst="rect">
            <a:avLst/>
          </a:prstGeom>
          <a:noFill/>
          <a:ln>
            <a:noFill/>
          </a:ln>
        </p:spPr>
        <p:txBody>
          <a:bodyPr wrap="square" lIns="216000" rIns="36000">
            <a:spAutoFit/>
          </a:bodyPr>
          <a:lstStyle/>
          <a:p>
            <a:pPr algn="r">
              <a:defRPr/>
            </a:pPr>
            <a:r>
              <a:rPr lang="en-US" sz="1200" dirty="0">
                <a:latin typeface="+mn-lt"/>
              </a:rPr>
              <a:t>SDIO0</a:t>
            </a:r>
            <a:endParaRPr lang="en-GB" sz="1200" dirty="0">
              <a:latin typeface="+mn-lt"/>
            </a:endParaRPr>
          </a:p>
        </p:txBody>
      </p:sp>
      <p:sp>
        <p:nvSpPr>
          <p:cNvPr id="62" name="TextBox 61"/>
          <p:cNvSpPr txBox="1"/>
          <p:nvPr/>
        </p:nvSpPr>
        <p:spPr bwMode="auto">
          <a:xfrm>
            <a:off x="3911926" y="4321471"/>
            <a:ext cx="647700" cy="276225"/>
          </a:xfrm>
          <a:prstGeom prst="rect">
            <a:avLst/>
          </a:prstGeom>
          <a:noFill/>
          <a:ln>
            <a:noFill/>
          </a:ln>
        </p:spPr>
        <p:txBody>
          <a:bodyPr lIns="216000" rIns="36000">
            <a:spAutoFit/>
          </a:bodyPr>
          <a:lstStyle/>
          <a:p>
            <a:pPr algn="r">
              <a:defRPr/>
            </a:pPr>
            <a:r>
              <a:rPr lang="en-US" sz="1200" dirty="0">
                <a:latin typeface="+mn-lt"/>
              </a:rPr>
              <a:t>SPI1</a:t>
            </a:r>
            <a:endParaRPr lang="en-GB" sz="1200" dirty="0">
              <a:latin typeface="+mn-lt"/>
            </a:endParaRPr>
          </a:p>
        </p:txBody>
      </p:sp>
      <p:sp>
        <p:nvSpPr>
          <p:cNvPr id="63" name="TextBox 62"/>
          <p:cNvSpPr txBox="1"/>
          <p:nvPr/>
        </p:nvSpPr>
        <p:spPr bwMode="auto">
          <a:xfrm>
            <a:off x="3911926" y="3533713"/>
            <a:ext cx="647700" cy="276225"/>
          </a:xfrm>
          <a:prstGeom prst="rect">
            <a:avLst/>
          </a:prstGeom>
          <a:noFill/>
          <a:ln>
            <a:noFill/>
          </a:ln>
        </p:spPr>
        <p:txBody>
          <a:bodyPr lIns="216000" rIns="36000">
            <a:spAutoFit/>
          </a:bodyPr>
          <a:lstStyle/>
          <a:p>
            <a:pPr algn="r">
              <a:defRPr/>
            </a:pPr>
            <a:r>
              <a:rPr lang="en-US" sz="1200" dirty="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3696492" y="1967287"/>
            <a:ext cx="863134" cy="276999"/>
          </a:xfrm>
          <a:prstGeom prst="rect">
            <a:avLst/>
          </a:prstGeom>
          <a:noFill/>
          <a:ln>
            <a:noFill/>
          </a:ln>
        </p:spPr>
        <p:txBody>
          <a:bodyPr wrap="square" lIns="216000" rIns="36000">
            <a:spAutoFit/>
          </a:bodyPr>
          <a:lstStyle/>
          <a:p>
            <a:pPr algn="r">
              <a:defRPr/>
            </a:pPr>
            <a:r>
              <a:rPr lang="en-US" sz="1200" dirty="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3911926" y="1575351"/>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6" name="TextBox 65"/>
          <p:cNvSpPr txBox="1"/>
          <p:nvPr/>
        </p:nvSpPr>
        <p:spPr bwMode="auto">
          <a:xfrm>
            <a:off x="3696492" y="2360983"/>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4525572"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Microcontroller</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4559626"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6609885" y="117625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8554565" y="1998727"/>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SAI0</a:t>
            </a:r>
          </a:p>
        </p:txBody>
      </p:sp>
      <p:sp>
        <p:nvSpPr>
          <p:cNvPr id="23" name="Rounded Rectangle 22"/>
          <p:cNvSpPr/>
          <p:nvPr/>
        </p:nvSpPr>
        <p:spPr bwMode="auto">
          <a:xfrm>
            <a:off x="6609883" y="1962677"/>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8552972" y="356099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6609880" y="3535529"/>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8554572" y="4751218"/>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8" name="Rectangle 27"/>
          <p:cNvSpPr/>
          <p:nvPr/>
        </p:nvSpPr>
        <p:spPr bwMode="auto">
          <a:xfrm>
            <a:off x="8552974" y="514443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6609885" y="4715168"/>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0" name="Rounded Rectangle 29"/>
          <p:cNvSpPr/>
          <p:nvPr/>
        </p:nvSpPr>
        <p:spPr bwMode="auto">
          <a:xfrm>
            <a:off x="6609885" y="510838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8554566" y="160551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6609884" y="1569464"/>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8554572" y="2391940"/>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8552973" y="553764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6609885" y="550159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6609882" y="2355890"/>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8554565" y="2785153"/>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6609885" y="2749103"/>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8554572"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6609881" y="3142316"/>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6609885" y="3928742"/>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6609879" y="432195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Flash Driver</a:t>
            </a:r>
          </a:p>
        </p:txBody>
      </p:sp>
      <p:sp>
        <p:nvSpPr>
          <p:cNvPr id="100" name="Rectangle 99"/>
          <p:cNvSpPr/>
          <p:nvPr/>
        </p:nvSpPr>
        <p:spPr bwMode="auto">
          <a:xfrm>
            <a:off x="8552977" y="3182335"/>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8552975" y="396876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8554572" y="435800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SPI1</a:t>
            </a:r>
          </a:p>
        </p:txBody>
      </p:sp>
      <p:sp>
        <p:nvSpPr>
          <p:cNvPr id="16" name="Rounded Rectangle 15"/>
          <p:cNvSpPr/>
          <p:nvPr/>
        </p:nvSpPr>
        <p:spPr bwMode="auto">
          <a:xfrm>
            <a:off x="10062694" y="1442795"/>
            <a:ext cx="1800225" cy="541337"/>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06" name="Straight Arrow Connector 105"/>
          <p:cNvCxnSpPr>
            <a:stCxn id="16" idx="1"/>
            <a:endCxn id="31" idx="3"/>
          </p:cNvCxnSpPr>
          <p:nvPr/>
        </p:nvCxnSpPr>
        <p:spPr>
          <a:xfrm flipH="1">
            <a:off x="9491191" y="1713464"/>
            <a:ext cx="57150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9" idx="1"/>
            <a:endCxn id="100" idx="3"/>
          </p:cNvCxnSpPr>
          <p:nvPr/>
        </p:nvCxnSpPr>
        <p:spPr>
          <a:xfrm flipH="1">
            <a:off x="9489602" y="2715932"/>
            <a:ext cx="573091" cy="57038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9" idx="1"/>
            <a:endCxn id="33" idx="3"/>
          </p:cNvCxnSpPr>
          <p:nvPr/>
        </p:nvCxnSpPr>
        <p:spPr>
          <a:xfrm flipH="1" flipV="1">
            <a:off x="9491197" y="2499890"/>
            <a:ext cx="571496" cy="21604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9" idx="1"/>
            <a:endCxn id="55" idx="3"/>
          </p:cNvCxnSpPr>
          <p:nvPr/>
        </p:nvCxnSpPr>
        <p:spPr>
          <a:xfrm flipH="1">
            <a:off x="9489602" y="2715932"/>
            <a:ext cx="573091" cy="17717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15" idx="1"/>
            <a:endCxn id="24" idx="3"/>
          </p:cNvCxnSpPr>
          <p:nvPr/>
        </p:nvCxnSpPr>
        <p:spPr>
          <a:xfrm flipH="1">
            <a:off x="9489597" y="3664206"/>
            <a:ext cx="573094" cy="76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7" idx="1"/>
            <a:endCxn id="103" idx="3"/>
          </p:cNvCxnSpPr>
          <p:nvPr/>
        </p:nvCxnSpPr>
        <p:spPr>
          <a:xfrm flipH="1" flipV="1">
            <a:off x="9491197" y="4465955"/>
            <a:ext cx="571495" cy="37255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7" idx="1"/>
            <a:endCxn id="27" idx="3"/>
          </p:cNvCxnSpPr>
          <p:nvPr/>
        </p:nvCxnSpPr>
        <p:spPr>
          <a:xfrm flipH="1">
            <a:off x="9491197" y="4838506"/>
            <a:ext cx="571495" cy="2066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stCxn id="17" idx="1"/>
            <a:endCxn id="28" idx="3"/>
          </p:cNvCxnSpPr>
          <p:nvPr/>
        </p:nvCxnSpPr>
        <p:spPr>
          <a:xfrm flipH="1">
            <a:off x="9489599" y="4838506"/>
            <a:ext cx="573093" cy="41387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18" idx="1"/>
            <a:endCxn id="34" idx="3"/>
          </p:cNvCxnSpPr>
          <p:nvPr/>
        </p:nvCxnSpPr>
        <p:spPr>
          <a:xfrm flipH="1" flipV="1">
            <a:off x="9489598" y="5645595"/>
            <a:ext cx="573096" cy="205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bwMode="auto">
          <a:xfrm>
            <a:off x="4705685"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4705685"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CAN Controller</a:t>
            </a:r>
            <a:endParaRPr lang="en-GB" sz="1200" dirty="0">
              <a:latin typeface="+mn-lt"/>
            </a:endParaRPr>
          </a:p>
        </p:txBody>
      </p:sp>
      <p:grpSp>
        <p:nvGrpSpPr>
          <p:cNvPr id="145" name="Group 144"/>
          <p:cNvGrpSpPr/>
          <p:nvPr/>
        </p:nvGrpSpPr>
        <p:grpSpPr>
          <a:xfrm>
            <a:off x="4559626"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4559626"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4559626"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559626"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4559626"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559626"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59626"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4559626"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559626"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3798274" y="3148203"/>
            <a:ext cx="761352"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3614270" y="3933523"/>
            <a:ext cx="945356"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87" name="Straight Arrow Connector 186"/>
          <p:cNvCxnSpPr>
            <a:stCxn id="16" idx="1"/>
            <a:endCxn id="22" idx="3"/>
          </p:cNvCxnSpPr>
          <p:nvPr/>
        </p:nvCxnSpPr>
        <p:spPr>
          <a:xfrm flipH="1">
            <a:off x="9491190" y="1713464"/>
            <a:ext cx="571504" cy="39321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32" idx="1"/>
            <a:endCxn id="10" idx="3"/>
          </p:cNvCxnSpPr>
          <p:nvPr/>
        </p:nvCxnSpPr>
        <p:spPr>
          <a:xfrm flipH="1">
            <a:off x="6145685"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6145685"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6145685"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6145685"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6145685"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6145685"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6145685"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6145685"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6145685"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6145685"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6145685"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5425685"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4704087"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93853"/>
            <a:ext cx="6170711" cy="63318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latin typeface="Calibri" panose="020F0502020204030204" pitchFamily="34" charset="0"/>
                <a:cs typeface="Calibri" panose="020F0502020204030204" pitchFamily="34" charset="0"/>
              </a:rPr>
              <a:t>Software Packs</a:t>
            </a:r>
            <a:endParaRPr lang="en-GB" sz="3200" b="1"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393853"/>
            <a:ext cx="1440000" cy="570123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dirty="0">
                <a:solidFill>
                  <a:schemeClr val="tx1"/>
                </a:solidFill>
                <a:latin typeface="Calibri" panose="020F0502020204030204" pitchFamily="34" charset="0"/>
                <a:cs typeface="Calibri" panose="020F0502020204030204" pitchFamily="34" charset="0"/>
              </a:rPr>
              <a:t>Device</a:t>
            </a:r>
          </a:p>
        </p:txBody>
      </p:sp>
      <p:sp>
        <p:nvSpPr>
          <p:cNvPr id="7" name="TextBox 6"/>
          <p:cNvSpPr txBox="1"/>
          <p:nvPr/>
        </p:nvSpPr>
        <p:spPr bwMode="auto">
          <a:xfrm>
            <a:off x="2000439" y="376286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5351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cs typeface="Calibri" panose="020F0502020204030204" pitchFamily="34" charset="0"/>
            </a:endParaRPr>
          </a:p>
        </p:txBody>
      </p:sp>
      <p:sp>
        <p:nvSpPr>
          <p:cNvPr id="9" name="TextBox 8"/>
          <p:cNvSpPr txBox="1"/>
          <p:nvPr/>
        </p:nvSpPr>
        <p:spPr bwMode="auto">
          <a:xfrm>
            <a:off x="2000439" y="572668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0" name="TextBox 9"/>
          <p:cNvSpPr txBox="1"/>
          <p:nvPr/>
        </p:nvSpPr>
        <p:spPr bwMode="auto">
          <a:xfrm>
            <a:off x="2000439" y="14932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88060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Ethernet  PHY</a:t>
            </a:r>
            <a:endParaRPr lang="en-GB" sz="1200" dirty="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93923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332447"/>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Calibri" panose="020F0502020204030204" pitchFamily="34" charset="0"/>
                <a:cs typeface="Calibri" panose="020F0502020204030204" pitchFamily="34" charset="0"/>
              </a:rPr>
              <a:t>Memory Controller</a:t>
            </a:r>
            <a:endParaRPr lang="en-GB" sz="1200" dirty="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6"/>
            <a:ext cx="3095625" cy="5860143"/>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6106118"/>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RTE_Device.h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273841"/>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Calibri" panose="020F0502020204030204" pitchFamily="34" charset="0"/>
                <a:cs typeface="Calibri" panose="020F0502020204030204" pitchFamily="34" charset="0"/>
              </a:rPr>
              <a:t>Ethernet  MAC</a:t>
            </a:r>
            <a:endParaRPr lang="en-GB" sz="1200" dirty="0">
              <a:latin typeface="Calibri" panose="020F0502020204030204" pitchFamily="34" charset="0"/>
              <a:cs typeface="Calibri" panose="020F0502020204030204" pitchFamily="34" charset="0"/>
            </a:endParaRPr>
          </a:p>
        </p:txBody>
      </p:sp>
      <p:sp>
        <p:nvSpPr>
          <p:cNvPr id="59" name="TextBox 58"/>
          <p:cNvSpPr txBox="1"/>
          <p:nvPr/>
        </p:nvSpPr>
        <p:spPr bwMode="auto">
          <a:xfrm>
            <a:off x="1180708" y="5727710"/>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0" name="TextBox 59"/>
          <p:cNvSpPr txBox="1"/>
          <p:nvPr/>
        </p:nvSpPr>
        <p:spPr bwMode="auto">
          <a:xfrm>
            <a:off x="1180242" y="5332447"/>
            <a:ext cx="647700" cy="277812"/>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61" name="TextBox 60"/>
          <p:cNvSpPr txBox="1"/>
          <p:nvPr/>
        </p:nvSpPr>
        <p:spPr bwMode="auto">
          <a:xfrm>
            <a:off x="1066590" y="4944328"/>
            <a:ext cx="761818" cy="277812"/>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62" name="TextBox 61"/>
          <p:cNvSpPr txBox="1"/>
          <p:nvPr/>
        </p:nvSpPr>
        <p:spPr bwMode="auto">
          <a:xfrm>
            <a:off x="1180242" y="4541064"/>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63" name="TextBox 62"/>
          <p:cNvSpPr txBox="1"/>
          <p:nvPr/>
        </p:nvSpPr>
        <p:spPr bwMode="auto">
          <a:xfrm>
            <a:off x="1179967" y="3776809"/>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180242" y="1488455"/>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6" name="TextBox 65"/>
          <p:cNvSpPr txBox="1"/>
          <p:nvPr/>
        </p:nvSpPr>
        <p:spPr bwMode="auto">
          <a:xfrm>
            <a:off x="992617" y="1895247"/>
            <a:ext cx="835790" cy="277813"/>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144" name="Group 143"/>
          <p:cNvGrpSpPr/>
          <p:nvPr/>
        </p:nvGrpSpPr>
        <p:grpSpPr>
          <a:xfrm>
            <a:off x="1854380" y="574028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000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78505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SPI0</a:t>
            </a:r>
            <a:endParaRPr lang="en-GB" sz="1200"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759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97052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MCI0</a:t>
            </a:r>
            <a:endParaRPr lang="en-GB" sz="1200" dirty="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93923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36849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NAND0</a:t>
            </a:r>
            <a:endParaRPr lang="en-GB" sz="1200"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33244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5293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USBD0</a:t>
            </a:r>
            <a:endParaRPr lang="en-GB" sz="1200"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4932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166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ETH_PHY0</a:t>
            </a:r>
            <a:endParaRPr lang="en-GB" sz="1200" dirty="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76171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USBH0</a:t>
            </a:r>
            <a:endParaRPr lang="en-GB" sz="1200" dirty="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72566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8806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098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ETH_MAC0</a:t>
            </a:r>
            <a:endParaRPr lang="en-GB" sz="1200" dirty="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2738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7725" y="1007269"/>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anose="020F0502020204030204" pitchFamily="34" charset="0"/>
                <a:cs typeface="Calibri" panose="020F0502020204030204" pitchFamily="34" charset="0"/>
              </a:rPr>
              <a:t>Control</a:t>
            </a:r>
          </a:p>
          <a:p>
            <a:pPr algn="ctr">
              <a:defRPr/>
            </a:pPr>
            <a:r>
              <a:rPr lang="en-US" sz="1200" dirty="0">
                <a:solidFill>
                  <a:schemeClr val="tx1"/>
                </a:solidFill>
                <a:latin typeface="Calibri" panose="020F0502020204030204" pitchFamily="34" charset="0"/>
                <a:cs typeface="Calibri" panose="020F0502020204030204" pitchFamily="34" charset="0"/>
              </a:rPr>
              <a:t>Structs</a:t>
            </a:r>
            <a:endParaRPr lang="en-GB" sz="1200" dirty="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6670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415280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54602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 Driver</a:t>
            </a:r>
          </a:p>
        </p:txBody>
      </p:sp>
      <p:sp>
        <p:nvSpPr>
          <p:cNvPr id="100" name="Rectangle 99"/>
          <p:cNvSpPr/>
          <p:nvPr/>
        </p:nvSpPr>
        <p:spPr bwMode="auto">
          <a:xfrm>
            <a:off x="5847731" y="27070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USART0</a:t>
            </a:r>
            <a:endParaRPr lang="en-GB" sz="12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19282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CAN0</a:t>
            </a:r>
            <a:endParaRPr lang="en-GB" sz="12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5725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alibri" panose="020F0502020204030204" pitchFamily="34" charset="0"/>
                <a:cs typeface="Calibri" panose="020F0502020204030204" pitchFamily="34" charset="0"/>
              </a:rPr>
              <a:t>SPI1</a:t>
            </a:r>
          </a:p>
        </p:txBody>
      </p:sp>
      <p:sp>
        <p:nvSpPr>
          <p:cNvPr id="142" name="TextBox 141"/>
          <p:cNvSpPr txBox="1"/>
          <p:nvPr/>
        </p:nvSpPr>
        <p:spPr bwMode="auto">
          <a:xfrm>
            <a:off x="2000439" y="266705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USART</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415280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CAN Controller</a:t>
            </a:r>
            <a:endParaRPr lang="en-GB" sz="1200" dirty="0">
              <a:latin typeface="Calibri" panose="020F0502020204030204" pitchFamily="34" charset="0"/>
              <a:cs typeface="Calibri" panose="020F0502020204030204" pitchFamily="34" charset="0"/>
            </a:endParaRPr>
          </a:p>
        </p:txBody>
      </p:sp>
      <p:grpSp>
        <p:nvGrpSpPr>
          <p:cNvPr id="145" name="Group 144"/>
          <p:cNvGrpSpPr/>
          <p:nvPr/>
        </p:nvGrpSpPr>
        <p:grpSpPr>
          <a:xfrm>
            <a:off x="1854380" y="534706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95385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55426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16857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768772"/>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6816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8952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078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1025727" y="2672554"/>
            <a:ext cx="802215"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1180241" y="4158308"/>
            <a:ext cx="647701"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6372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0246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110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90359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29680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679177"/>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86966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47644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508323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178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1686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121" name="Rounded Rectangle 120"/>
          <p:cNvSpPr/>
          <p:nvPr/>
        </p:nvSpPr>
        <p:spPr bwMode="auto">
          <a:xfrm>
            <a:off x="7299555" y="794657"/>
            <a:ext cx="2404739" cy="5860142"/>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Calibri" panose="020F0502020204030204" pitchFamily="34" charset="0"/>
                <a:ea typeface="ＭＳ Ｐゴシック" pitchFamily="34" charset="-128"/>
                <a:cs typeface="Calibri" panose="020F0502020204030204" pitchFamily="34" charset="0"/>
              </a:rPr>
              <a:t>Middleware</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23" name="Rounded Rectangle 122"/>
          <p:cNvSpPr/>
          <p:nvPr/>
        </p:nvSpPr>
        <p:spPr bwMode="auto">
          <a:xfrm>
            <a:off x="7455114" y="375189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4" name="Rounded Rectangle 123"/>
          <p:cNvSpPr/>
          <p:nvPr/>
        </p:nvSpPr>
        <p:spPr bwMode="auto">
          <a:xfrm>
            <a:off x="7455129" y="14915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6" name="Rounded Rectangle 125"/>
          <p:cNvSpPr/>
          <p:nvPr/>
        </p:nvSpPr>
        <p:spPr bwMode="auto">
          <a:xfrm>
            <a:off x="7455129" y="4934140"/>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131" name="Rounded Rectangle 130"/>
          <p:cNvSpPr/>
          <p:nvPr/>
        </p:nvSpPr>
        <p:spPr bwMode="auto">
          <a:xfrm>
            <a:off x="7455129" y="226752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TCP/IP Networking</a:t>
            </a:r>
          </a:p>
        </p:txBody>
      </p:sp>
      <p:sp>
        <p:nvSpPr>
          <p:cNvPr id="133" name="Rounded Rectangle 132"/>
          <p:cNvSpPr/>
          <p:nvPr/>
        </p:nvSpPr>
        <p:spPr bwMode="auto">
          <a:xfrm>
            <a:off x="7455129" y="572182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cxnSp>
        <p:nvCxnSpPr>
          <p:cNvPr id="135" name="Straight Arrow Connector 134"/>
          <p:cNvCxnSpPr>
            <a:stCxn id="124" idx="1"/>
            <a:endCxn id="31" idx="3"/>
          </p:cNvCxnSpPr>
          <p:nvPr/>
        </p:nvCxnSpPr>
        <p:spPr>
          <a:xfrm flipH="1">
            <a:off x="6785945" y="16355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flipV="1">
            <a:off x="6785951" y="2024628"/>
            <a:ext cx="669178" cy="38689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11526"/>
            <a:ext cx="670773" cy="631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889038"/>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5078140"/>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865823"/>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D298304B-349A-431D-A22A-D8D84547A855}"/>
              </a:ext>
            </a:extLst>
          </p:cNvPr>
          <p:cNvCxnSpPr>
            <a:cxnSpLocks/>
            <a:stCxn id="131" idx="1"/>
            <a:endCxn id="100" idx="3"/>
          </p:cNvCxnSpPr>
          <p:nvPr/>
        </p:nvCxnSpPr>
        <p:spPr>
          <a:xfrm flipH="1">
            <a:off x="6784356" y="2411526"/>
            <a:ext cx="670773" cy="39952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E0520F73-C464-45F1-A303-6CCF8B55C0DA}"/>
              </a:ext>
            </a:extLst>
          </p:cNvPr>
          <p:cNvCxnSpPr>
            <a:cxnSpLocks/>
            <a:stCxn id="126" idx="1"/>
            <a:endCxn id="103" idx="3"/>
          </p:cNvCxnSpPr>
          <p:nvPr/>
        </p:nvCxnSpPr>
        <p:spPr>
          <a:xfrm flipH="1" flipV="1">
            <a:off x="6785951" y="4680495"/>
            <a:ext cx="669178" cy="39764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6AD099BF-1BF2-450E-8DBA-E0B74C128039}"/>
              </a:ext>
            </a:extLst>
          </p:cNvPr>
          <p:cNvCxnSpPr>
            <a:cxnSpLocks/>
            <a:endCxn id="28" idx="3"/>
          </p:cNvCxnSpPr>
          <p:nvPr/>
        </p:nvCxnSpPr>
        <p:spPr>
          <a:xfrm flipH="1">
            <a:off x="6784353" y="5078140"/>
            <a:ext cx="670762"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2137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2955054"/>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53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WIFI0</a:t>
            </a:r>
            <a:endParaRPr lang="en-GB" sz="1200" dirty="0">
              <a:solidFill>
                <a:schemeClr val="tx1"/>
              </a:solidFill>
              <a:latin typeface="Calibri" panose="020F0502020204030204" pitchFamily="34" charset="0"/>
              <a:cs typeface="Calibri" panose="020F0502020204030204" pitchFamily="34" charset="0"/>
            </a:endParaRPr>
          </a:p>
        </p:txBody>
      </p:sp>
      <p:cxnSp>
        <p:nvCxnSpPr>
          <p:cNvPr id="208" name="Straight Arrow Connector 207">
            <a:extLst>
              <a:ext uri="{FF2B5EF4-FFF2-40B4-BE49-F238E27FC236}">
                <a16:creationId xmlns:a16="http://schemas.microsoft.com/office/drawing/2014/main" id="{39F779A1-1DC9-4B98-B19A-CAEB36D31B18}"/>
              </a:ext>
            </a:extLst>
          </p:cNvPr>
          <p:cNvCxnSpPr>
            <a:cxnSpLocks/>
            <a:stCxn id="131" idx="1"/>
            <a:endCxn id="206" idx="3"/>
          </p:cNvCxnSpPr>
          <p:nvPr/>
        </p:nvCxnSpPr>
        <p:spPr>
          <a:xfrm flipH="1">
            <a:off x="6784350" y="2411526"/>
            <a:ext cx="670779" cy="945762"/>
          </a:xfrm>
          <a:prstGeom prst="straightConnector1">
            <a:avLst/>
          </a:prstGeom>
          <a:ln w="31750">
            <a:solidFill>
              <a:schemeClr val="tx1"/>
            </a:solidFill>
            <a:prstDash val="sys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501768"/>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8A38BB5-69AB-40F2-A84D-BA4FE2EF22BB}"/>
              </a:ext>
            </a:extLst>
          </p:cNvPr>
          <p:cNvSpPr txBox="1"/>
          <p:nvPr/>
        </p:nvSpPr>
        <p:spPr>
          <a:xfrm>
            <a:off x="7108867" y="2918673"/>
            <a:ext cx="710513" cy="218484"/>
          </a:xfrm>
          <a:prstGeom prst="rect">
            <a:avLst/>
          </a:prstGeom>
        </p:spPr>
        <p:txBody>
          <a:bodyPr vert="horz" wrap="square" lIns="0" tIns="0" rIns="0" bIns="0" rtlCol="0" anchor="t">
            <a:normAutofit/>
          </a:bodyPr>
          <a:lstStyle/>
          <a:p>
            <a:r>
              <a:rPr lang="en-US" sz="1400" dirty="0">
                <a:latin typeface="Calibri" panose="020F0502020204030204" pitchFamily="34" charset="0"/>
                <a:cs typeface="Calibri" panose="020F0502020204030204" pitchFamily="34" charset="0"/>
              </a:rPr>
              <a:t>see note</a:t>
            </a:r>
            <a:endParaRPr lang="en-GB"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459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93853"/>
            <a:ext cx="6170711" cy="63318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latin typeface="Calibri" panose="020F0502020204030204" pitchFamily="34" charset="0"/>
                <a:cs typeface="Calibri" panose="020F0502020204030204" pitchFamily="34" charset="0"/>
              </a:rPr>
              <a:t>Software Packs</a:t>
            </a:r>
            <a:endParaRPr lang="en-GB" sz="3200" b="1"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393853"/>
            <a:ext cx="1440000" cy="570123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dirty="0">
                <a:solidFill>
                  <a:schemeClr val="tx1"/>
                </a:solidFill>
                <a:latin typeface="Calibri" panose="020F0502020204030204" pitchFamily="34" charset="0"/>
                <a:cs typeface="Calibri" panose="020F0502020204030204" pitchFamily="34" charset="0"/>
              </a:rPr>
              <a:t>Device</a:t>
            </a:r>
          </a:p>
        </p:txBody>
      </p:sp>
      <p:sp>
        <p:nvSpPr>
          <p:cNvPr id="7" name="TextBox 6"/>
          <p:cNvSpPr txBox="1"/>
          <p:nvPr/>
        </p:nvSpPr>
        <p:spPr bwMode="auto">
          <a:xfrm>
            <a:off x="2000439" y="376286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5351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cs typeface="Calibri" panose="020F0502020204030204" pitchFamily="34" charset="0"/>
            </a:endParaRPr>
          </a:p>
        </p:txBody>
      </p:sp>
      <p:sp>
        <p:nvSpPr>
          <p:cNvPr id="9" name="TextBox 8"/>
          <p:cNvSpPr txBox="1"/>
          <p:nvPr/>
        </p:nvSpPr>
        <p:spPr bwMode="auto">
          <a:xfrm>
            <a:off x="2000439" y="572668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0" name="TextBox 9"/>
          <p:cNvSpPr txBox="1"/>
          <p:nvPr/>
        </p:nvSpPr>
        <p:spPr bwMode="auto">
          <a:xfrm>
            <a:off x="2000439" y="14932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88060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Ethernet  PHY</a:t>
            </a:r>
            <a:endParaRPr lang="en-GB" sz="1200" dirty="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93923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332447"/>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Calibri" panose="020F0502020204030204" pitchFamily="34" charset="0"/>
                <a:cs typeface="Calibri" panose="020F0502020204030204" pitchFamily="34" charset="0"/>
              </a:rPr>
              <a:t>Memory Controller</a:t>
            </a:r>
            <a:endParaRPr lang="en-GB" sz="1200" dirty="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6"/>
            <a:ext cx="3095625" cy="5860143"/>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6106118"/>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RTE_Device.h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273841"/>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Calibri" panose="020F0502020204030204" pitchFamily="34" charset="0"/>
                <a:cs typeface="Calibri" panose="020F0502020204030204" pitchFamily="34" charset="0"/>
              </a:rPr>
              <a:t>Ethernet  MAC</a:t>
            </a:r>
            <a:endParaRPr lang="en-GB" sz="1200" dirty="0">
              <a:latin typeface="Calibri" panose="020F0502020204030204" pitchFamily="34" charset="0"/>
              <a:cs typeface="Calibri" panose="020F0502020204030204" pitchFamily="34" charset="0"/>
            </a:endParaRPr>
          </a:p>
        </p:txBody>
      </p:sp>
      <p:sp>
        <p:nvSpPr>
          <p:cNvPr id="59" name="TextBox 58"/>
          <p:cNvSpPr txBox="1"/>
          <p:nvPr/>
        </p:nvSpPr>
        <p:spPr bwMode="auto">
          <a:xfrm>
            <a:off x="1180708" y="5727710"/>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0" name="TextBox 59"/>
          <p:cNvSpPr txBox="1"/>
          <p:nvPr/>
        </p:nvSpPr>
        <p:spPr bwMode="auto">
          <a:xfrm>
            <a:off x="1180242" y="5332447"/>
            <a:ext cx="647700" cy="277812"/>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61" name="TextBox 60"/>
          <p:cNvSpPr txBox="1"/>
          <p:nvPr/>
        </p:nvSpPr>
        <p:spPr bwMode="auto">
          <a:xfrm>
            <a:off x="1066590" y="4944328"/>
            <a:ext cx="761818" cy="277812"/>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62" name="TextBox 61"/>
          <p:cNvSpPr txBox="1"/>
          <p:nvPr/>
        </p:nvSpPr>
        <p:spPr bwMode="auto">
          <a:xfrm>
            <a:off x="1180242" y="4541064"/>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63" name="TextBox 62"/>
          <p:cNvSpPr txBox="1"/>
          <p:nvPr/>
        </p:nvSpPr>
        <p:spPr bwMode="auto">
          <a:xfrm>
            <a:off x="1179967" y="3776809"/>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180242" y="1488455"/>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6" name="TextBox 65"/>
          <p:cNvSpPr txBox="1"/>
          <p:nvPr/>
        </p:nvSpPr>
        <p:spPr bwMode="auto">
          <a:xfrm>
            <a:off x="992617" y="1895247"/>
            <a:ext cx="835790" cy="277813"/>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144" name="Group 143"/>
          <p:cNvGrpSpPr/>
          <p:nvPr/>
        </p:nvGrpSpPr>
        <p:grpSpPr>
          <a:xfrm>
            <a:off x="1854380" y="574028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000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78505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SPI0</a:t>
            </a:r>
            <a:endParaRPr lang="en-GB" sz="1200"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759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97052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MCI0</a:t>
            </a:r>
            <a:endParaRPr lang="en-GB" sz="1200" dirty="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93923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36849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NAND0</a:t>
            </a:r>
            <a:endParaRPr lang="en-GB" sz="1200"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33244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5293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USBD0</a:t>
            </a:r>
            <a:endParaRPr lang="en-GB" sz="1200"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4932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166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ETH_PHY0</a:t>
            </a:r>
            <a:endParaRPr lang="en-GB" sz="1200" dirty="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76171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USBH0</a:t>
            </a:r>
            <a:endParaRPr lang="en-GB" sz="1200" dirty="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72566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8806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098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ETH_MAC0</a:t>
            </a:r>
            <a:endParaRPr lang="en-GB" sz="1200" dirty="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2738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7725" y="1007269"/>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anose="020F0502020204030204" pitchFamily="34" charset="0"/>
                <a:cs typeface="Calibri" panose="020F0502020204030204" pitchFamily="34" charset="0"/>
              </a:rPr>
              <a:t>Control</a:t>
            </a:r>
          </a:p>
          <a:p>
            <a:pPr algn="ctr">
              <a:defRPr/>
            </a:pPr>
            <a:r>
              <a:rPr lang="en-US" sz="1200" dirty="0">
                <a:solidFill>
                  <a:schemeClr val="tx1"/>
                </a:solidFill>
                <a:latin typeface="Calibri" panose="020F0502020204030204" pitchFamily="34" charset="0"/>
                <a:cs typeface="Calibri" panose="020F0502020204030204" pitchFamily="34" charset="0"/>
              </a:rPr>
              <a:t>Structs</a:t>
            </a:r>
            <a:endParaRPr lang="en-GB" sz="1200" dirty="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6670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415280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54602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 Driver</a:t>
            </a:r>
          </a:p>
        </p:txBody>
      </p:sp>
      <p:sp>
        <p:nvSpPr>
          <p:cNvPr id="100" name="Rectangle 99"/>
          <p:cNvSpPr/>
          <p:nvPr/>
        </p:nvSpPr>
        <p:spPr bwMode="auto">
          <a:xfrm>
            <a:off x="5847731" y="27070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USART0</a:t>
            </a:r>
            <a:endParaRPr lang="en-GB" sz="12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19282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CAN0</a:t>
            </a:r>
            <a:endParaRPr lang="en-GB" sz="12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5725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alibri" panose="020F0502020204030204" pitchFamily="34" charset="0"/>
                <a:cs typeface="Calibri" panose="020F0502020204030204" pitchFamily="34" charset="0"/>
              </a:rPr>
              <a:t>SPI1</a:t>
            </a:r>
          </a:p>
        </p:txBody>
      </p:sp>
      <p:sp>
        <p:nvSpPr>
          <p:cNvPr id="142" name="TextBox 141"/>
          <p:cNvSpPr txBox="1"/>
          <p:nvPr/>
        </p:nvSpPr>
        <p:spPr bwMode="auto">
          <a:xfrm>
            <a:off x="2000439" y="266705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USART</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415280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CAN Controller</a:t>
            </a:r>
            <a:endParaRPr lang="en-GB" sz="1200" dirty="0">
              <a:latin typeface="Calibri" panose="020F0502020204030204" pitchFamily="34" charset="0"/>
              <a:cs typeface="Calibri" panose="020F0502020204030204" pitchFamily="34" charset="0"/>
            </a:endParaRPr>
          </a:p>
        </p:txBody>
      </p:sp>
      <p:grpSp>
        <p:nvGrpSpPr>
          <p:cNvPr id="145" name="Group 144"/>
          <p:cNvGrpSpPr/>
          <p:nvPr/>
        </p:nvGrpSpPr>
        <p:grpSpPr>
          <a:xfrm>
            <a:off x="1854380" y="534706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95385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55426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16857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768772"/>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6816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8952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078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1025727" y="2672554"/>
            <a:ext cx="802215"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1180241" y="4158308"/>
            <a:ext cx="647701"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6372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0246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110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90359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29680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679177"/>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86966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47644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508323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178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1686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121" name="Rounded Rectangle 120"/>
          <p:cNvSpPr/>
          <p:nvPr/>
        </p:nvSpPr>
        <p:spPr bwMode="auto">
          <a:xfrm>
            <a:off x="7299555" y="794657"/>
            <a:ext cx="2404739" cy="5860142"/>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Calibri" panose="020F0502020204030204" pitchFamily="34" charset="0"/>
                <a:ea typeface="ＭＳ Ｐゴシック" pitchFamily="34" charset="-128"/>
                <a:cs typeface="Calibri" panose="020F0502020204030204" pitchFamily="34" charset="0"/>
              </a:rPr>
              <a:t>Middleware</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23" name="Rounded Rectangle 122"/>
          <p:cNvSpPr/>
          <p:nvPr/>
        </p:nvSpPr>
        <p:spPr bwMode="auto">
          <a:xfrm>
            <a:off x="7455114" y="375189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4" name="Rounded Rectangle 123"/>
          <p:cNvSpPr/>
          <p:nvPr/>
        </p:nvSpPr>
        <p:spPr bwMode="auto">
          <a:xfrm>
            <a:off x="7455129" y="14915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6" name="Rounded Rectangle 125"/>
          <p:cNvSpPr/>
          <p:nvPr/>
        </p:nvSpPr>
        <p:spPr bwMode="auto">
          <a:xfrm>
            <a:off x="7455129" y="4934140"/>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131" name="Rounded Rectangle 130"/>
          <p:cNvSpPr/>
          <p:nvPr/>
        </p:nvSpPr>
        <p:spPr bwMode="auto">
          <a:xfrm>
            <a:off x="7455129" y="226752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TCP/IP Networking</a:t>
            </a:r>
          </a:p>
        </p:txBody>
      </p:sp>
      <p:sp>
        <p:nvSpPr>
          <p:cNvPr id="133" name="Rounded Rectangle 132"/>
          <p:cNvSpPr/>
          <p:nvPr/>
        </p:nvSpPr>
        <p:spPr bwMode="auto">
          <a:xfrm>
            <a:off x="7455129" y="572182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cxnSp>
        <p:nvCxnSpPr>
          <p:cNvPr id="135" name="Straight Arrow Connector 134"/>
          <p:cNvCxnSpPr>
            <a:stCxn id="124" idx="1"/>
            <a:endCxn id="31" idx="3"/>
          </p:cNvCxnSpPr>
          <p:nvPr/>
        </p:nvCxnSpPr>
        <p:spPr>
          <a:xfrm flipH="1">
            <a:off x="6785945" y="16355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flipV="1">
            <a:off x="6785951" y="2024628"/>
            <a:ext cx="669178" cy="38689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11526"/>
            <a:ext cx="670773" cy="631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889038"/>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5078140"/>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865823"/>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D298304B-349A-431D-A22A-D8D84547A855}"/>
              </a:ext>
            </a:extLst>
          </p:cNvPr>
          <p:cNvCxnSpPr>
            <a:cxnSpLocks/>
            <a:stCxn id="131" idx="1"/>
            <a:endCxn id="100" idx="3"/>
          </p:cNvCxnSpPr>
          <p:nvPr/>
        </p:nvCxnSpPr>
        <p:spPr>
          <a:xfrm flipH="1">
            <a:off x="6784356" y="2411526"/>
            <a:ext cx="670773" cy="39952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E0520F73-C464-45F1-A303-6CCF8B55C0DA}"/>
              </a:ext>
            </a:extLst>
          </p:cNvPr>
          <p:cNvCxnSpPr>
            <a:cxnSpLocks/>
            <a:stCxn id="126" idx="1"/>
            <a:endCxn id="103" idx="3"/>
          </p:cNvCxnSpPr>
          <p:nvPr/>
        </p:nvCxnSpPr>
        <p:spPr>
          <a:xfrm flipH="1" flipV="1">
            <a:off x="6785951" y="4680495"/>
            <a:ext cx="669178" cy="39764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6AD099BF-1BF2-450E-8DBA-E0B74C128039}"/>
              </a:ext>
            </a:extLst>
          </p:cNvPr>
          <p:cNvCxnSpPr>
            <a:cxnSpLocks/>
            <a:endCxn id="28" idx="3"/>
          </p:cNvCxnSpPr>
          <p:nvPr/>
        </p:nvCxnSpPr>
        <p:spPr>
          <a:xfrm flipH="1">
            <a:off x="6784353" y="5078140"/>
            <a:ext cx="670762"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2137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2955054"/>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53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WIFI0</a:t>
            </a:r>
            <a:endParaRPr lang="en-GB" sz="1200" dirty="0">
              <a:solidFill>
                <a:schemeClr val="tx1"/>
              </a:solidFill>
              <a:latin typeface="Calibri" panose="020F0502020204030204" pitchFamily="34" charset="0"/>
              <a:cs typeface="Calibri" panose="020F0502020204030204" pitchFamily="34" charset="0"/>
            </a:endParaRPr>
          </a:p>
        </p:txBody>
      </p:sp>
      <p:cxnSp>
        <p:nvCxnSpPr>
          <p:cNvPr id="208" name="Straight Arrow Connector 207">
            <a:extLst>
              <a:ext uri="{FF2B5EF4-FFF2-40B4-BE49-F238E27FC236}">
                <a16:creationId xmlns:a16="http://schemas.microsoft.com/office/drawing/2014/main" id="{39F779A1-1DC9-4B98-B19A-CAEB36D31B18}"/>
              </a:ext>
            </a:extLst>
          </p:cNvPr>
          <p:cNvCxnSpPr>
            <a:cxnSpLocks/>
            <a:stCxn id="131" idx="1"/>
            <a:endCxn id="206" idx="3"/>
          </p:cNvCxnSpPr>
          <p:nvPr/>
        </p:nvCxnSpPr>
        <p:spPr>
          <a:xfrm flipH="1">
            <a:off x="6784350" y="2411526"/>
            <a:ext cx="670779" cy="945762"/>
          </a:xfrm>
          <a:prstGeom prst="straightConnector1">
            <a:avLst/>
          </a:prstGeom>
          <a:ln w="31750">
            <a:solidFill>
              <a:schemeClr val="tx1"/>
            </a:solidFill>
            <a:prstDash val="sys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501768"/>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8A38BB5-69AB-40F2-A84D-BA4FE2EF22BB}"/>
              </a:ext>
            </a:extLst>
          </p:cNvPr>
          <p:cNvSpPr txBox="1"/>
          <p:nvPr/>
        </p:nvSpPr>
        <p:spPr>
          <a:xfrm>
            <a:off x="7108867" y="2918673"/>
            <a:ext cx="710513" cy="218484"/>
          </a:xfrm>
          <a:prstGeom prst="rect">
            <a:avLst/>
          </a:prstGeom>
        </p:spPr>
        <p:txBody>
          <a:bodyPr vert="horz" wrap="square" lIns="0" tIns="0" rIns="0" bIns="0" rtlCol="0" anchor="t">
            <a:normAutofit/>
          </a:bodyPr>
          <a:lstStyle/>
          <a:p>
            <a:r>
              <a:rPr lang="en-US" sz="1400" dirty="0">
                <a:latin typeface="Calibri" panose="020F0502020204030204" pitchFamily="34" charset="0"/>
                <a:cs typeface="Calibri" panose="020F0502020204030204" pitchFamily="34" charset="0"/>
              </a:rPr>
              <a:t>see note</a:t>
            </a:r>
            <a:endParaRPr lang="en-GB"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249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EF1A8983-451E-4FCB-9C4B-B85D81DC79EB}"/>
              </a:ext>
            </a:extLst>
          </p:cNvPr>
          <p:cNvSpPr/>
          <p:nvPr/>
        </p:nvSpPr>
        <p:spPr>
          <a:xfrm>
            <a:off x="110464" y="871442"/>
            <a:ext cx="11813557" cy="2798432"/>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sp>
        <p:nvSpPr>
          <p:cNvPr id="4" name="Rounded Rectangle 3">
            <a:extLst>
              <a:ext uri="{FF2B5EF4-FFF2-40B4-BE49-F238E27FC236}">
                <a16:creationId xmlns:a16="http://schemas.microsoft.com/office/drawing/2014/main" id="{42611988-3B36-ED23-74C7-CD79BEE958BA}"/>
              </a:ext>
            </a:extLst>
          </p:cNvPr>
          <p:cNvSpPr/>
          <p:nvPr/>
        </p:nvSpPr>
        <p:spPr bwMode="auto">
          <a:xfrm>
            <a:off x="9894316"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5" name="Rounded Rectangle 4">
            <a:extLst>
              <a:ext uri="{FF2B5EF4-FFF2-40B4-BE49-F238E27FC236}">
                <a16:creationId xmlns:a16="http://schemas.microsoft.com/office/drawing/2014/main" id="{41560457-1854-5E21-74A3-C5BF6C4AA3FB}"/>
              </a:ext>
            </a:extLst>
          </p:cNvPr>
          <p:cNvSpPr/>
          <p:nvPr/>
        </p:nvSpPr>
        <p:spPr bwMode="auto">
          <a:xfrm>
            <a:off x="2377093"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6" name="Rounded Rectangle 5">
            <a:extLst>
              <a:ext uri="{FF2B5EF4-FFF2-40B4-BE49-F238E27FC236}">
                <a16:creationId xmlns:a16="http://schemas.microsoft.com/office/drawing/2014/main" id="{A685A6A0-21B1-2A4B-BE7C-547C84A7B76B}"/>
              </a:ext>
            </a:extLst>
          </p:cNvPr>
          <p:cNvSpPr/>
          <p:nvPr/>
        </p:nvSpPr>
        <p:spPr bwMode="auto">
          <a:xfrm>
            <a:off x="7790739" y="1429256"/>
            <a:ext cx="2013089" cy="288000"/>
          </a:xfrm>
          <a:prstGeom prst="roundRect">
            <a:avLst>
              <a:gd name="adj" fmla="val 0"/>
            </a:avLst>
          </a:prstGeom>
          <a:solidFill>
            <a:srgbClr val="0091BD"/>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4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7" name="Rounded Rectangle 6">
            <a:extLst>
              <a:ext uri="{FF2B5EF4-FFF2-40B4-BE49-F238E27FC236}">
                <a16:creationId xmlns:a16="http://schemas.microsoft.com/office/drawing/2014/main" id="{0790D936-5EDB-0A14-98C4-60665492C181}"/>
              </a:ext>
            </a:extLst>
          </p:cNvPr>
          <p:cNvSpPr/>
          <p:nvPr/>
        </p:nvSpPr>
        <p:spPr bwMode="auto">
          <a:xfrm>
            <a:off x="4372242" y="1429256"/>
            <a:ext cx="3317267"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Networking</a:t>
            </a:r>
          </a:p>
        </p:txBody>
      </p:sp>
      <p:sp>
        <p:nvSpPr>
          <p:cNvPr id="8" name="Rounded Rectangle 7">
            <a:extLst>
              <a:ext uri="{FF2B5EF4-FFF2-40B4-BE49-F238E27FC236}">
                <a16:creationId xmlns:a16="http://schemas.microsoft.com/office/drawing/2014/main" id="{69C3C3CD-0176-A3C8-E47E-D97886D02695}"/>
              </a:ext>
            </a:extLst>
          </p:cNvPr>
          <p:cNvSpPr/>
          <p:nvPr/>
        </p:nvSpPr>
        <p:spPr bwMode="auto">
          <a:xfrm>
            <a:off x="3371011"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9" name="Rounded Rectangle 8">
            <a:extLst>
              <a:ext uri="{FF2B5EF4-FFF2-40B4-BE49-F238E27FC236}">
                <a16:creationId xmlns:a16="http://schemas.microsoft.com/office/drawing/2014/main" id="{8B463F3E-3724-5192-F2E8-861F5E155D81}"/>
              </a:ext>
            </a:extLst>
          </p:cNvPr>
          <p:cNvSpPr/>
          <p:nvPr/>
        </p:nvSpPr>
        <p:spPr bwMode="auto">
          <a:xfrm>
            <a:off x="1383826"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err="1">
                <a:solidFill>
                  <a:sysClr val="window" lastClr="FFFFFF"/>
                </a:solidFill>
                <a:latin typeface="Calibri" panose="020F0502020204030204" pitchFamily="34" charset="0"/>
                <a:ea typeface="ＭＳ Ｐゴシック" pitchFamily="34" charset="-128"/>
                <a:cs typeface="Calibri" panose="020F0502020204030204" pitchFamily="34" charset="0"/>
              </a:rPr>
              <a:t>Generic</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0" name="Rectangle 9">
            <a:extLst>
              <a:ext uri="{FF2B5EF4-FFF2-40B4-BE49-F238E27FC236}">
                <a16:creationId xmlns:a16="http://schemas.microsoft.com/office/drawing/2014/main" id="{41E64819-5585-43F5-BE77-30FEECF0CFCB}"/>
              </a:ext>
            </a:extLst>
          </p:cNvPr>
          <p:cNvSpPr/>
          <p:nvPr/>
        </p:nvSpPr>
        <p:spPr bwMode="auto">
          <a:xfrm>
            <a:off x="9894316"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SPI0</a:t>
            </a:r>
            <a:endParaRPr lang="en-GB" sz="1100" dirty="0">
              <a:solidFill>
                <a:schemeClr val="tx1"/>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0F27AE60-071B-007A-5058-46E39299D239}"/>
              </a:ext>
            </a:extLst>
          </p:cNvPr>
          <p:cNvSpPr/>
          <p:nvPr/>
        </p:nvSpPr>
        <p:spPr bwMode="auto">
          <a:xfrm>
            <a:off x="8471584" y="1836620"/>
            <a:ext cx="648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MCI0</a:t>
            </a:r>
            <a:endParaRPr lang="en-GB" sz="1100" dirty="0">
              <a:solidFill>
                <a:schemeClr val="tx1"/>
              </a:solidFill>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AF2D22C3-C5E8-A3F1-1358-721E503302ED}"/>
              </a:ext>
            </a:extLst>
          </p:cNvPr>
          <p:cNvSpPr/>
          <p:nvPr/>
        </p:nvSpPr>
        <p:spPr bwMode="auto">
          <a:xfrm>
            <a:off x="9165354" y="1836620"/>
            <a:ext cx="648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NAND0</a:t>
            </a:r>
            <a:endParaRPr lang="en-GB" sz="1100" dirty="0">
              <a:solidFill>
                <a:schemeClr val="tx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3A98AF13-41AB-0A47-445E-082AAA5A5B90}"/>
              </a:ext>
            </a:extLst>
          </p:cNvPr>
          <p:cNvSpPr/>
          <p:nvPr/>
        </p:nvSpPr>
        <p:spPr bwMode="auto">
          <a:xfrm>
            <a:off x="2382530"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USBD0</a:t>
            </a:r>
            <a:endParaRPr lang="en-GB" sz="1100" dirty="0">
              <a:solidFill>
                <a:schemeClr val="tx1"/>
              </a:solidFill>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7ED3EFEB-529E-4678-E02F-747AD9D9116E}"/>
              </a:ext>
            </a:extLst>
          </p:cNvPr>
          <p:cNvSpPr/>
          <p:nvPr/>
        </p:nvSpPr>
        <p:spPr bwMode="auto">
          <a:xfrm>
            <a:off x="3376448"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USBH0</a:t>
            </a:r>
            <a:endParaRPr lang="en-GB" sz="1100" dirty="0">
              <a:solidFill>
                <a:schemeClr val="tx1"/>
              </a:solidFill>
              <a:latin typeface="Calibri" panose="020F0502020204030204" pitchFamily="34" charset="0"/>
              <a:cs typeface="Calibri" panose="020F0502020204030204" pitchFamily="34" charset="0"/>
            </a:endParaRPr>
          </a:p>
        </p:txBody>
      </p:sp>
      <p:sp>
        <p:nvSpPr>
          <p:cNvPr id="17" name="Rounded Rectangle 16">
            <a:extLst>
              <a:ext uri="{FF2B5EF4-FFF2-40B4-BE49-F238E27FC236}">
                <a16:creationId xmlns:a16="http://schemas.microsoft.com/office/drawing/2014/main" id="{124E1A72-1669-7DBD-EA23-0EB3287D7DD4}"/>
              </a:ext>
            </a:extLst>
          </p:cNvPr>
          <p:cNvSpPr/>
          <p:nvPr/>
        </p:nvSpPr>
        <p:spPr bwMode="auto">
          <a:xfrm>
            <a:off x="214143" y="1836620"/>
            <a:ext cx="1080000" cy="216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Control Structs</a:t>
            </a:r>
            <a:endParaRPr lang="en-GB" sz="1100" dirty="0">
              <a:solidFill>
                <a:schemeClr val="tx1"/>
              </a:solidFill>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BB7E5760-201A-C685-300F-69FD778AD4E4}"/>
              </a:ext>
            </a:extLst>
          </p:cNvPr>
          <p:cNvSpPr/>
          <p:nvPr/>
        </p:nvSpPr>
        <p:spPr bwMode="auto">
          <a:xfrm>
            <a:off x="10884803"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CAN0</a:t>
            </a:r>
            <a:endParaRPr lang="en-GB" sz="1100" dirty="0">
              <a:solidFill>
                <a:schemeClr val="tx1"/>
              </a:solidFill>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8A5CB0E0-9721-0BB4-248E-37B29B704B52}"/>
              </a:ext>
            </a:extLst>
          </p:cNvPr>
          <p:cNvSpPr/>
          <p:nvPr/>
        </p:nvSpPr>
        <p:spPr bwMode="auto">
          <a:xfrm>
            <a:off x="7777814" y="1836620"/>
            <a:ext cx="648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100" dirty="0">
                <a:solidFill>
                  <a:schemeClr val="tx1"/>
                </a:solidFill>
                <a:latin typeface="Calibri" panose="020F0502020204030204" pitchFamily="34" charset="0"/>
                <a:cs typeface="Calibri" panose="020F0502020204030204" pitchFamily="34" charset="0"/>
              </a:rPr>
              <a:t>SPI1</a:t>
            </a:r>
          </a:p>
        </p:txBody>
      </p:sp>
      <p:sp>
        <p:nvSpPr>
          <p:cNvPr id="14" name="Rectangle 13">
            <a:extLst>
              <a:ext uri="{FF2B5EF4-FFF2-40B4-BE49-F238E27FC236}">
                <a16:creationId xmlns:a16="http://schemas.microsoft.com/office/drawing/2014/main" id="{64242524-24CF-DF65-519D-DA768C403A54}"/>
              </a:ext>
            </a:extLst>
          </p:cNvPr>
          <p:cNvSpPr/>
          <p:nvPr/>
        </p:nvSpPr>
        <p:spPr bwMode="auto">
          <a:xfrm>
            <a:off x="4361419"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ETH_PHY0</a:t>
            </a:r>
            <a:endParaRPr lang="en-GB" sz="1100" dirty="0">
              <a:solidFill>
                <a:schemeClr val="tx1"/>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C07C5AD1-F717-C30C-33AF-DC7E284815A6}"/>
              </a:ext>
            </a:extLst>
          </p:cNvPr>
          <p:cNvSpPr/>
          <p:nvPr/>
        </p:nvSpPr>
        <p:spPr bwMode="auto">
          <a:xfrm>
            <a:off x="5316334"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ETH_MAC0</a:t>
            </a:r>
            <a:endParaRPr lang="en-GB" sz="1100" dirty="0">
              <a:solidFill>
                <a:schemeClr val="tx1"/>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9A517320-8932-8EB2-CCCA-9F57A6A571AF}"/>
              </a:ext>
            </a:extLst>
          </p:cNvPr>
          <p:cNvSpPr/>
          <p:nvPr/>
        </p:nvSpPr>
        <p:spPr bwMode="auto">
          <a:xfrm>
            <a:off x="6271249" y="1836620"/>
            <a:ext cx="684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USART0</a:t>
            </a:r>
            <a:endParaRPr lang="en-GB" sz="1100" dirty="0">
              <a:solidFill>
                <a:schemeClr val="tx1"/>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233F70DA-84E7-895D-CB1C-7C3664B4AC0A}"/>
              </a:ext>
            </a:extLst>
          </p:cNvPr>
          <p:cNvSpPr/>
          <p:nvPr/>
        </p:nvSpPr>
        <p:spPr bwMode="auto">
          <a:xfrm>
            <a:off x="7010164" y="1836620"/>
            <a:ext cx="684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WIFI0</a:t>
            </a:r>
            <a:endParaRPr lang="en-GB" sz="1100" dirty="0">
              <a:solidFill>
                <a:schemeClr val="tx1"/>
              </a:solidFill>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35EFC368-C610-0626-54A7-D1AF43BC25BC}"/>
              </a:ext>
            </a:extLst>
          </p:cNvPr>
          <p:cNvSpPr/>
          <p:nvPr/>
        </p:nvSpPr>
        <p:spPr bwMode="auto">
          <a:xfrm>
            <a:off x="1389263"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GPIO0</a:t>
            </a:r>
            <a:endParaRPr lang="en-GB" sz="1100" dirty="0">
              <a:solidFill>
                <a:schemeClr val="tx1"/>
              </a:solidFill>
              <a:latin typeface="Calibri" panose="020F0502020204030204" pitchFamily="34" charset="0"/>
              <a:cs typeface="Calibri" panose="020F0502020204030204" pitchFamily="34" charset="0"/>
            </a:endParaRPr>
          </a:p>
        </p:txBody>
      </p:sp>
      <p:sp>
        <p:nvSpPr>
          <p:cNvPr id="23" name="Rounded Rectangle 22">
            <a:extLst>
              <a:ext uri="{FF2B5EF4-FFF2-40B4-BE49-F238E27FC236}">
                <a16:creationId xmlns:a16="http://schemas.microsoft.com/office/drawing/2014/main" id="{6FC437FC-9015-EBC6-FF24-C0B6CE178EB0}"/>
              </a:ext>
            </a:extLst>
          </p:cNvPr>
          <p:cNvSpPr/>
          <p:nvPr/>
        </p:nvSpPr>
        <p:spPr bwMode="auto">
          <a:xfrm>
            <a:off x="10884803"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25" name="Rounded Rectangle 24">
            <a:extLst>
              <a:ext uri="{FF2B5EF4-FFF2-40B4-BE49-F238E27FC236}">
                <a16:creationId xmlns:a16="http://schemas.microsoft.com/office/drawing/2014/main" id="{75BBDD7B-7AA8-E81A-5B23-94A97131EF56}"/>
              </a:ext>
            </a:extLst>
          </p:cNvPr>
          <p:cNvSpPr/>
          <p:nvPr/>
        </p:nvSpPr>
        <p:spPr bwMode="auto">
          <a:xfrm>
            <a:off x="9894316" y="2169442"/>
            <a:ext cx="900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a:t>
            </a:r>
          </a:p>
        </p:txBody>
      </p:sp>
      <p:sp>
        <p:nvSpPr>
          <p:cNvPr id="26" name="Rounded Rectangle 25">
            <a:extLst>
              <a:ext uri="{FF2B5EF4-FFF2-40B4-BE49-F238E27FC236}">
                <a16:creationId xmlns:a16="http://schemas.microsoft.com/office/drawing/2014/main" id="{CDAF23D6-6158-9562-E41B-BD2088221D66}"/>
              </a:ext>
            </a:extLst>
          </p:cNvPr>
          <p:cNvSpPr/>
          <p:nvPr/>
        </p:nvSpPr>
        <p:spPr bwMode="auto">
          <a:xfrm>
            <a:off x="8471584" y="2169442"/>
            <a:ext cx="648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a:t>
            </a:r>
          </a:p>
        </p:txBody>
      </p:sp>
      <p:sp>
        <p:nvSpPr>
          <p:cNvPr id="27" name="Rounded Rectangle 26">
            <a:extLst>
              <a:ext uri="{FF2B5EF4-FFF2-40B4-BE49-F238E27FC236}">
                <a16:creationId xmlns:a16="http://schemas.microsoft.com/office/drawing/2014/main" id="{2BF13A3F-518E-0FCD-DE41-2D8C9F045448}"/>
              </a:ext>
            </a:extLst>
          </p:cNvPr>
          <p:cNvSpPr/>
          <p:nvPr/>
        </p:nvSpPr>
        <p:spPr bwMode="auto">
          <a:xfrm>
            <a:off x="9165354" y="2169442"/>
            <a:ext cx="648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a:t>
            </a:r>
          </a:p>
        </p:txBody>
      </p:sp>
      <p:sp>
        <p:nvSpPr>
          <p:cNvPr id="28" name="Rounded Rectangle 27">
            <a:extLst>
              <a:ext uri="{FF2B5EF4-FFF2-40B4-BE49-F238E27FC236}">
                <a16:creationId xmlns:a16="http://schemas.microsoft.com/office/drawing/2014/main" id="{DD1E0E29-1F06-642B-017C-F6ABC1BEA674}"/>
              </a:ext>
            </a:extLst>
          </p:cNvPr>
          <p:cNvSpPr/>
          <p:nvPr/>
        </p:nvSpPr>
        <p:spPr bwMode="auto">
          <a:xfrm>
            <a:off x="2382530" y="2169442"/>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p>
        </p:txBody>
      </p:sp>
      <p:sp>
        <p:nvSpPr>
          <p:cNvPr id="29" name="Rounded Rectangle 28">
            <a:extLst>
              <a:ext uri="{FF2B5EF4-FFF2-40B4-BE49-F238E27FC236}">
                <a16:creationId xmlns:a16="http://schemas.microsoft.com/office/drawing/2014/main" id="{1D77BE97-48F1-C33E-327A-AEEC355E43C9}"/>
              </a:ext>
            </a:extLst>
          </p:cNvPr>
          <p:cNvSpPr/>
          <p:nvPr/>
        </p:nvSpPr>
        <p:spPr bwMode="auto">
          <a:xfrm>
            <a:off x="3376448" y="2169442"/>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p>
        </p:txBody>
      </p:sp>
      <p:sp>
        <p:nvSpPr>
          <p:cNvPr id="30" name="Rounded Rectangle 29">
            <a:extLst>
              <a:ext uri="{FF2B5EF4-FFF2-40B4-BE49-F238E27FC236}">
                <a16:creationId xmlns:a16="http://schemas.microsoft.com/office/drawing/2014/main" id="{858BE6E4-FF32-92B8-83F1-F06CF6AA417C}"/>
              </a:ext>
            </a:extLst>
          </p:cNvPr>
          <p:cNvSpPr/>
          <p:nvPr/>
        </p:nvSpPr>
        <p:spPr bwMode="auto">
          <a:xfrm>
            <a:off x="4361419" y="2169442"/>
            <a:ext cx="900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 PHY</a:t>
            </a:r>
          </a:p>
        </p:txBody>
      </p:sp>
      <p:sp>
        <p:nvSpPr>
          <p:cNvPr id="31" name="Rounded Rectangle 30">
            <a:extLst>
              <a:ext uri="{FF2B5EF4-FFF2-40B4-BE49-F238E27FC236}">
                <a16:creationId xmlns:a16="http://schemas.microsoft.com/office/drawing/2014/main" id="{B14B8886-0478-9C23-AC12-3CE03744709F}"/>
              </a:ext>
            </a:extLst>
          </p:cNvPr>
          <p:cNvSpPr/>
          <p:nvPr/>
        </p:nvSpPr>
        <p:spPr bwMode="auto">
          <a:xfrm>
            <a:off x="5316334" y="2169442"/>
            <a:ext cx="900000" cy="288000"/>
          </a:xfrm>
          <a:prstGeom prst="roundRect">
            <a:avLst>
              <a:gd name="adj" fmla="val 0"/>
            </a:avLst>
          </a:prstGeom>
          <a:solidFill>
            <a:srgbClr val="00C1DE"/>
          </a:solidFill>
          <a:ln w="19050" algn="ctr">
            <a:noFill/>
            <a:round/>
            <a:headEnd/>
            <a:tailEnd/>
          </a:ln>
        </p:spPr>
        <p:txBody>
          <a:bodyPr wrap="square" lIns="36000" tIns="60972" rIns="36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 MAC</a:t>
            </a:r>
          </a:p>
        </p:txBody>
      </p:sp>
      <p:sp>
        <p:nvSpPr>
          <p:cNvPr id="32" name="Rounded Rectangle 31">
            <a:extLst>
              <a:ext uri="{FF2B5EF4-FFF2-40B4-BE49-F238E27FC236}">
                <a16:creationId xmlns:a16="http://schemas.microsoft.com/office/drawing/2014/main" id="{84CE974C-2B0E-38C9-DDCB-D8D586A8A108}"/>
              </a:ext>
            </a:extLst>
          </p:cNvPr>
          <p:cNvSpPr/>
          <p:nvPr/>
        </p:nvSpPr>
        <p:spPr bwMode="auto">
          <a:xfrm>
            <a:off x="6271249" y="2169442"/>
            <a:ext cx="684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a:t>
            </a:r>
          </a:p>
        </p:txBody>
      </p:sp>
      <p:sp>
        <p:nvSpPr>
          <p:cNvPr id="33" name="Rounded Rectangle 32">
            <a:extLst>
              <a:ext uri="{FF2B5EF4-FFF2-40B4-BE49-F238E27FC236}">
                <a16:creationId xmlns:a16="http://schemas.microsoft.com/office/drawing/2014/main" id="{50C0D808-CA2D-9F60-DB5D-66F2E914D2C4}"/>
              </a:ext>
            </a:extLst>
          </p:cNvPr>
          <p:cNvSpPr/>
          <p:nvPr/>
        </p:nvSpPr>
        <p:spPr bwMode="auto">
          <a:xfrm>
            <a:off x="10884803" y="2169442"/>
            <a:ext cx="900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34" name="Rounded Rectangle 33">
            <a:extLst>
              <a:ext uri="{FF2B5EF4-FFF2-40B4-BE49-F238E27FC236}">
                <a16:creationId xmlns:a16="http://schemas.microsoft.com/office/drawing/2014/main" id="{6089A699-E834-F355-259D-7B2AC9E78636}"/>
              </a:ext>
            </a:extLst>
          </p:cNvPr>
          <p:cNvSpPr/>
          <p:nvPr/>
        </p:nvSpPr>
        <p:spPr bwMode="auto">
          <a:xfrm>
            <a:off x="7777814" y="2169442"/>
            <a:ext cx="648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a:t>
            </a:r>
          </a:p>
        </p:txBody>
      </p:sp>
      <p:sp>
        <p:nvSpPr>
          <p:cNvPr id="35" name="Rounded Rectangle 95">
            <a:extLst>
              <a:ext uri="{FF2B5EF4-FFF2-40B4-BE49-F238E27FC236}">
                <a16:creationId xmlns:a16="http://schemas.microsoft.com/office/drawing/2014/main" id="{D0900F3B-8BF6-E824-B834-357066046C7D}"/>
              </a:ext>
            </a:extLst>
          </p:cNvPr>
          <p:cNvSpPr/>
          <p:nvPr/>
        </p:nvSpPr>
        <p:spPr bwMode="auto">
          <a:xfrm>
            <a:off x="7005510" y="2169442"/>
            <a:ext cx="684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a:t>
            </a:r>
          </a:p>
        </p:txBody>
      </p:sp>
      <p:sp>
        <p:nvSpPr>
          <p:cNvPr id="38" name="Rounded Rectangle 37">
            <a:extLst>
              <a:ext uri="{FF2B5EF4-FFF2-40B4-BE49-F238E27FC236}">
                <a16:creationId xmlns:a16="http://schemas.microsoft.com/office/drawing/2014/main" id="{2D4DA2DE-C564-E15D-1CCD-D347BCAA9DE7}"/>
              </a:ext>
            </a:extLst>
          </p:cNvPr>
          <p:cNvSpPr/>
          <p:nvPr/>
        </p:nvSpPr>
        <p:spPr bwMode="auto">
          <a:xfrm>
            <a:off x="1389263" y="2169442"/>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GPIO</a:t>
            </a:r>
          </a:p>
        </p:txBody>
      </p:sp>
      <p:sp>
        <p:nvSpPr>
          <p:cNvPr id="39" name="TextBox 38">
            <a:extLst>
              <a:ext uri="{FF2B5EF4-FFF2-40B4-BE49-F238E27FC236}">
                <a16:creationId xmlns:a16="http://schemas.microsoft.com/office/drawing/2014/main" id="{484C5234-46E1-9C3C-AE48-419A8EB26929}"/>
              </a:ext>
            </a:extLst>
          </p:cNvPr>
          <p:cNvSpPr txBox="1"/>
          <p:nvPr/>
        </p:nvSpPr>
        <p:spPr bwMode="auto">
          <a:xfrm>
            <a:off x="9894316"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SPI</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ea typeface="Segoe UI" panose="020B0502040204020203" pitchFamily="34" charset="0"/>
              <a:cs typeface="Calibri" panose="020F0502020204030204" pitchFamily="34" charset="0"/>
            </a:endParaRPr>
          </a:p>
        </p:txBody>
      </p:sp>
      <p:sp>
        <p:nvSpPr>
          <p:cNvPr id="40" name="TextBox 39">
            <a:extLst>
              <a:ext uri="{FF2B5EF4-FFF2-40B4-BE49-F238E27FC236}">
                <a16:creationId xmlns:a16="http://schemas.microsoft.com/office/drawing/2014/main" id="{0233DD0D-4485-92B5-5E4D-E99F248260DA}"/>
              </a:ext>
            </a:extLst>
          </p:cNvPr>
          <p:cNvSpPr txBox="1"/>
          <p:nvPr/>
        </p:nvSpPr>
        <p:spPr bwMode="auto">
          <a:xfrm>
            <a:off x="7777814" y="2575377"/>
            <a:ext cx="648000" cy="430887"/>
          </a:xfrm>
          <a:prstGeom prst="rect">
            <a:avLst/>
          </a:prstGeom>
          <a:solidFill>
            <a:srgbClr val="E5ECEB"/>
          </a:solidFill>
          <a:ln>
            <a:noFill/>
          </a:ln>
        </p:spPr>
        <p:txBody>
          <a:bodyPr wrap="square" lIns="36000" rIns="36000">
            <a:spAutoFit/>
          </a:bodyPr>
          <a:lstStyle/>
          <a:p>
            <a:pPr algn="ctr">
              <a:defRPr/>
            </a:pPr>
            <a:r>
              <a:rPr lang="en-US" sz="1400" dirty="0">
                <a:latin typeface="Calibri" panose="020F0502020204030204" pitchFamily="34" charset="0"/>
                <a:cs typeface="Calibri" panose="020F0502020204030204" pitchFamily="34" charset="0"/>
              </a:rPr>
              <a:t>SPI</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03DE5A03-0B59-A791-23CE-6B3DAAFBA743}"/>
              </a:ext>
            </a:extLst>
          </p:cNvPr>
          <p:cNvSpPr txBox="1"/>
          <p:nvPr/>
        </p:nvSpPr>
        <p:spPr bwMode="auto">
          <a:xfrm>
            <a:off x="3376448"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USB </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E1C1C5E9-B9DB-A431-CDAA-7188727D9C16}"/>
              </a:ext>
            </a:extLst>
          </p:cNvPr>
          <p:cNvSpPr txBox="1"/>
          <p:nvPr/>
        </p:nvSpPr>
        <p:spPr bwMode="auto">
          <a:xfrm>
            <a:off x="2382530"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USB </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4CD31FA4-EAAA-F7BE-1E08-E09D88F76E8A}"/>
              </a:ext>
            </a:extLst>
          </p:cNvPr>
          <p:cNvSpPr txBox="1"/>
          <p:nvPr/>
        </p:nvSpPr>
        <p:spPr bwMode="auto">
          <a:xfrm>
            <a:off x="4361419"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Ethernet</a:t>
            </a:r>
          </a:p>
          <a:p>
            <a:pPr algn="ctr">
              <a:defRPr/>
            </a:pPr>
            <a:r>
              <a:rPr lang="en-US" sz="800" dirty="0">
                <a:latin typeface="Calibri" panose="020F0502020204030204" pitchFamily="34" charset="0"/>
                <a:cs typeface="Calibri" panose="020F0502020204030204" pitchFamily="34" charset="0"/>
              </a:rPr>
              <a:t>PHY</a:t>
            </a:r>
            <a:endParaRPr lang="en-GB" sz="800"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AFBF7C09-8A1B-6EA3-B370-9C4403852786}"/>
              </a:ext>
            </a:extLst>
          </p:cNvPr>
          <p:cNvSpPr txBox="1"/>
          <p:nvPr/>
        </p:nvSpPr>
        <p:spPr bwMode="auto">
          <a:xfrm>
            <a:off x="8471584" y="2574820"/>
            <a:ext cx="648000" cy="432000"/>
          </a:xfrm>
          <a:prstGeom prst="rect">
            <a:avLst/>
          </a:prstGeom>
          <a:solidFill>
            <a:srgbClr val="E5ECEB"/>
          </a:solidFill>
          <a:ln>
            <a:noFill/>
          </a:ln>
        </p:spPr>
        <p:txBody>
          <a:bodyPr lIns="144000" rIns="144000" anchor="ctr">
            <a:spAutoFit/>
          </a:bodyPr>
          <a:lstStyle/>
          <a:p>
            <a:pPr algn="ct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371E4C0C-3320-3405-0A1F-08AFC87A42E3}"/>
              </a:ext>
            </a:extLst>
          </p:cNvPr>
          <p:cNvSpPr txBox="1"/>
          <p:nvPr/>
        </p:nvSpPr>
        <p:spPr bwMode="auto">
          <a:xfrm>
            <a:off x="9165354" y="2575377"/>
            <a:ext cx="648000" cy="430887"/>
          </a:xfrm>
          <a:prstGeom prst="rect">
            <a:avLst/>
          </a:prstGeom>
          <a:solidFill>
            <a:srgbClr val="E5ECEB"/>
          </a:solidFill>
          <a:ln>
            <a:noFill/>
          </a:ln>
        </p:spPr>
        <p:txBody>
          <a:bodyPr lIns="0" rIns="0">
            <a:spAutoFit/>
          </a:bodyPr>
          <a:lstStyle/>
          <a:p>
            <a:pPr algn="ctr">
              <a:defRPr/>
            </a:pPr>
            <a:r>
              <a:rPr lang="en-US" sz="1400" dirty="0">
                <a:latin typeface="Calibri" panose="020F0502020204030204" pitchFamily="34" charset="0"/>
                <a:cs typeface="Calibri" panose="020F0502020204030204" pitchFamily="34" charset="0"/>
              </a:rPr>
              <a:t>Memory</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B99FA971-C681-3761-D235-634274CE50FF}"/>
              </a:ext>
            </a:extLst>
          </p:cNvPr>
          <p:cNvSpPr txBox="1"/>
          <p:nvPr/>
        </p:nvSpPr>
        <p:spPr bwMode="auto">
          <a:xfrm>
            <a:off x="5316334" y="2574820"/>
            <a:ext cx="900000" cy="432000"/>
          </a:xfrm>
          <a:prstGeom prst="rect">
            <a:avLst/>
          </a:prstGeom>
          <a:solidFill>
            <a:srgbClr val="E5ECEB"/>
          </a:solidFill>
          <a:ln>
            <a:noFill/>
          </a:ln>
        </p:spPr>
        <p:txBody>
          <a:bodyPr wrap="square" rIns="144000">
            <a:spAutoFit/>
          </a:bodyPr>
          <a:lstStyle/>
          <a:p>
            <a:pPr algn="ctr">
              <a:defRPr/>
            </a:pPr>
            <a:r>
              <a:rPr lang="en-US" sz="1400" dirty="0">
                <a:latin typeface="Calibri" panose="020F0502020204030204" pitchFamily="34" charset="0"/>
                <a:cs typeface="Calibri" panose="020F0502020204030204" pitchFamily="34" charset="0"/>
              </a:rPr>
              <a:t>Ethernet </a:t>
            </a:r>
          </a:p>
          <a:p>
            <a:pPr algn="ctr">
              <a:defRPr/>
            </a:pPr>
            <a:r>
              <a:rPr lang="en-US" sz="800" dirty="0">
                <a:latin typeface="Calibri" panose="020F0502020204030204" pitchFamily="34" charset="0"/>
                <a:cs typeface="Calibri" panose="020F0502020204030204" pitchFamily="34" charset="0"/>
              </a:rPr>
              <a:t>MAC</a:t>
            </a:r>
            <a:endParaRPr lang="en-GB" sz="800"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E13F1A56-258E-E60B-8073-2D610F48E72B}"/>
              </a:ext>
            </a:extLst>
          </p:cNvPr>
          <p:cNvSpPr txBox="1"/>
          <p:nvPr/>
        </p:nvSpPr>
        <p:spPr bwMode="auto">
          <a:xfrm>
            <a:off x="6271249" y="2574820"/>
            <a:ext cx="684000" cy="432000"/>
          </a:xfrm>
          <a:prstGeom prst="rect">
            <a:avLst/>
          </a:prstGeom>
          <a:solidFill>
            <a:srgbClr val="E5ECEB"/>
          </a:solidFill>
          <a:ln>
            <a:noFill/>
          </a:ln>
        </p:spPr>
        <p:txBody>
          <a:bodyPr wrap="square" lIns="0" rIns="0" anchor="ctr">
            <a:noAutofit/>
          </a:bodyPr>
          <a:lstStyle/>
          <a:p>
            <a:pPr algn="ctr">
              <a:defRPr/>
            </a:pPr>
            <a:r>
              <a:rPr lang="en-US" sz="1400" dirty="0">
                <a:latin typeface="Calibri" panose="020F0502020204030204" pitchFamily="34" charset="0"/>
                <a:cs typeface="Calibri" panose="020F0502020204030204" pitchFamily="34" charset="0"/>
              </a:rPr>
              <a:t>USART</a:t>
            </a:r>
            <a:endParaRPr lang="en-GB" sz="1400" dirty="0">
              <a:latin typeface="Calibri" panose="020F0502020204030204" pitchFamily="34" charset="0"/>
              <a:ea typeface="Segoe UI" panose="020B0502040204020203" pitchFamily="34" charset="0"/>
              <a:cs typeface="Calibri" panose="020F0502020204030204" pitchFamily="34" charset="0"/>
            </a:endParaRPr>
          </a:p>
        </p:txBody>
      </p:sp>
      <p:sp>
        <p:nvSpPr>
          <p:cNvPr id="48" name="TextBox 47">
            <a:extLst>
              <a:ext uri="{FF2B5EF4-FFF2-40B4-BE49-F238E27FC236}">
                <a16:creationId xmlns:a16="http://schemas.microsoft.com/office/drawing/2014/main" id="{954240A7-F516-02FD-EE0C-441FDDC13BEB}"/>
              </a:ext>
            </a:extLst>
          </p:cNvPr>
          <p:cNvSpPr txBox="1"/>
          <p:nvPr/>
        </p:nvSpPr>
        <p:spPr bwMode="auto">
          <a:xfrm>
            <a:off x="10884803" y="2575377"/>
            <a:ext cx="900000" cy="430887"/>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CAN</a:t>
            </a:r>
            <a:endParaRPr lang="en-US" sz="1200" dirty="0">
              <a:latin typeface="Calibri" panose="020F0502020204030204" pitchFamily="34" charset="0"/>
              <a:cs typeface="Calibri" panose="020F0502020204030204" pitchFamily="34" charset="0"/>
            </a:endParaRP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A9544A76-DCFB-CF21-3A4D-28517AEB91B5}"/>
              </a:ext>
            </a:extLst>
          </p:cNvPr>
          <p:cNvSpPr txBox="1"/>
          <p:nvPr/>
        </p:nvSpPr>
        <p:spPr bwMode="auto">
          <a:xfrm>
            <a:off x="1383826" y="2574820"/>
            <a:ext cx="900000" cy="432000"/>
          </a:xfrm>
          <a:prstGeom prst="rect">
            <a:avLst/>
          </a:prstGeom>
          <a:solidFill>
            <a:srgbClr val="E5ECEB"/>
          </a:solidFill>
          <a:ln>
            <a:noFill/>
          </a:ln>
        </p:spPr>
        <p:txBody>
          <a:bodyPr wrap="square" lIns="144000" rIns="144000" anchor="ctr">
            <a:noAutofit/>
          </a:bodyPr>
          <a:lstStyle/>
          <a:p>
            <a:pPr algn="ctr">
              <a:defRPr/>
            </a:pPr>
            <a:r>
              <a:rPr lang="en-US" sz="1200" dirty="0">
                <a:latin typeface="Calibri" panose="020F0502020204030204" pitchFamily="34" charset="0"/>
                <a:cs typeface="Calibri" panose="020F0502020204030204" pitchFamily="34" charset="0"/>
              </a:rPr>
              <a:t>GPIO</a:t>
            </a:r>
            <a:endParaRPr lang="en-GB" sz="1200" dirty="0">
              <a:latin typeface="Calibri" panose="020F0502020204030204" pitchFamily="34" charset="0"/>
              <a:cs typeface="Calibri" panose="020F0502020204030204" pitchFamily="34" charset="0"/>
            </a:endParaRPr>
          </a:p>
        </p:txBody>
      </p:sp>
      <p:sp>
        <p:nvSpPr>
          <p:cNvPr id="57" name="TextBox 56">
            <a:extLst>
              <a:ext uri="{FF2B5EF4-FFF2-40B4-BE49-F238E27FC236}">
                <a16:creationId xmlns:a16="http://schemas.microsoft.com/office/drawing/2014/main" id="{6B2236CF-A36D-BE96-08FB-C8F5B6D97541}"/>
              </a:ext>
            </a:extLst>
          </p:cNvPr>
          <p:cNvSpPr txBox="1"/>
          <p:nvPr/>
        </p:nvSpPr>
        <p:spPr bwMode="auto">
          <a:xfrm>
            <a:off x="4372243" y="3222459"/>
            <a:ext cx="889173"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90" name="Group 89">
            <a:extLst>
              <a:ext uri="{FF2B5EF4-FFF2-40B4-BE49-F238E27FC236}">
                <a16:creationId xmlns:a16="http://schemas.microsoft.com/office/drawing/2014/main" id="{F1A78D8F-C949-B6DA-3067-66A5BD8A7C08}"/>
              </a:ext>
            </a:extLst>
          </p:cNvPr>
          <p:cNvGrpSpPr/>
          <p:nvPr/>
        </p:nvGrpSpPr>
        <p:grpSpPr>
          <a:xfrm rot="16200000">
            <a:off x="2760299" y="3007478"/>
            <a:ext cx="144462" cy="258762"/>
            <a:chOff x="4487395" y="5226823"/>
            <a:chExt cx="144462" cy="258762"/>
          </a:xfrm>
        </p:grpSpPr>
        <p:sp>
          <p:nvSpPr>
            <p:cNvPr id="91" name="Rectangle 90">
              <a:extLst>
                <a:ext uri="{FF2B5EF4-FFF2-40B4-BE49-F238E27FC236}">
                  <a16:creationId xmlns:a16="http://schemas.microsoft.com/office/drawing/2014/main" id="{1F97BE2F-0A38-795E-B10E-D7BD927CE8E2}"/>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2" name="Straight Connector 91">
              <a:extLst>
                <a:ext uri="{FF2B5EF4-FFF2-40B4-BE49-F238E27FC236}">
                  <a16:creationId xmlns:a16="http://schemas.microsoft.com/office/drawing/2014/main" id="{4556D3C8-ED00-B186-61F6-7485F7AABA67}"/>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D8B9B86-D03D-0097-D684-855BA0673508}"/>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E3407391-5E34-A2BE-0A64-5DE6EF1AA551}"/>
              </a:ext>
            </a:extLst>
          </p:cNvPr>
          <p:cNvGrpSpPr/>
          <p:nvPr/>
        </p:nvGrpSpPr>
        <p:grpSpPr>
          <a:xfrm rot="16200000">
            <a:off x="1761915" y="3007477"/>
            <a:ext cx="144462" cy="258762"/>
            <a:chOff x="4487395" y="5226823"/>
            <a:chExt cx="144462" cy="258762"/>
          </a:xfrm>
        </p:grpSpPr>
        <p:sp>
          <p:nvSpPr>
            <p:cNvPr id="97" name="Rectangle 96">
              <a:extLst>
                <a:ext uri="{FF2B5EF4-FFF2-40B4-BE49-F238E27FC236}">
                  <a16:creationId xmlns:a16="http://schemas.microsoft.com/office/drawing/2014/main" id="{DCA4F15F-E4A5-A7FD-1D7B-4DC764249AA6}"/>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8" name="Straight Connector 97">
              <a:extLst>
                <a:ext uri="{FF2B5EF4-FFF2-40B4-BE49-F238E27FC236}">
                  <a16:creationId xmlns:a16="http://schemas.microsoft.com/office/drawing/2014/main" id="{BA756DA3-37E3-A228-170C-C484559D65AA}"/>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3D4ED0-54FC-D579-9828-0054FDCA9CA0}"/>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A881328E-96D7-0258-03BE-4D80909085D0}"/>
              </a:ext>
            </a:extLst>
          </p:cNvPr>
          <p:cNvGrpSpPr/>
          <p:nvPr/>
        </p:nvGrpSpPr>
        <p:grpSpPr>
          <a:xfrm rot="16200000">
            <a:off x="3750438" y="3007478"/>
            <a:ext cx="144462" cy="258762"/>
            <a:chOff x="4487395" y="5226823"/>
            <a:chExt cx="144462" cy="258762"/>
          </a:xfrm>
        </p:grpSpPr>
        <p:sp>
          <p:nvSpPr>
            <p:cNvPr id="101" name="Rectangle 100">
              <a:extLst>
                <a:ext uri="{FF2B5EF4-FFF2-40B4-BE49-F238E27FC236}">
                  <a16:creationId xmlns:a16="http://schemas.microsoft.com/office/drawing/2014/main" id="{76795515-A5A4-1E3E-6881-F5B2300FD492}"/>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02" name="Straight Connector 101">
              <a:extLst>
                <a:ext uri="{FF2B5EF4-FFF2-40B4-BE49-F238E27FC236}">
                  <a16:creationId xmlns:a16="http://schemas.microsoft.com/office/drawing/2014/main" id="{37EC95F4-F9FA-6286-942A-A86DF9EC781E}"/>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50DB70-A43C-603B-D34E-6F6141879ED6}"/>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865FEF0D-0E58-7B02-06DF-A85EC9DDAF85}"/>
              </a:ext>
            </a:extLst>
          </p:cNvPr>
          <p:cNvGrpSpPr/>
          <p:nvPr/>
        </p:nvGrpSpPr>
        <p:grpSpPr>
          <a:xfrm rot="16200000">
            <a:off x="4739188" y="3007477"/>
            <a:ext cx="144462" cy="258762"/>
            <a:chOff x="4487395" y="5226823"/>
            <a:chExt cx="144462" cy="258762"/>
          </a:xfrm>
        </p:grpSpPr>
        <p:sp>
          <p:nvSpPr>
            <p:cNvPr id="105" name="Rectangle 104">
              <a:extLst>
                <a:ext uri="{FF2B5EF4-FFF2-40B4-BE49-F238E27FC236}">
                  <a16:creationId xmlns:a16="http://schemas.microsoft.com/office/drawing/2014/main" id="{5CDAB0D0-02E0-42C6-1313-ED00A9B64999}"/>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06" name="Straight Connector 105">
              <a:extLst>
                <a:ext uri="{FF2B5EF4-FFF2-40B4-BE49-F238E27FC236}">
                  <a16:creationId xmlns:a16="http://schemas.microsoft.com/office/drawing/2014/main" id="{B0A3F6E0-AA7C-7E6A-4160-6026D4DB06FE}"/>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ABCF2C1-14F6-48DE-6779-ED70781E2A1A}"/>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F6DEDB14-5E7B-4317-1B68-79FBE3010E1C}"/>
              </a:ext>
            </a:extLst>
          </p:cNvPr>
          <p:cNvGrpSpPr/>
          <p:nvPr/>
        </p:nvGrpSpPr>
        <p:grpSpPr>
          <a:xfrm rot="16200000">
            <a:off x="6541018" y="3007478"/>
            <a:ext cx="144462" cy="258762"/>
            <a:chOff x="4487395" y="5226823"/>
            <a:chExt cx="144462" cy="258762"/>
          </a:xfrm>
        </p:grpSpPr>
        <p:sp>
          <p:nvSpPr>
            <p:cNvPr id="109" name="Rectangle 108">
              <a:extLst>
                <a:ext uri="{FF2B5EF4-FFF2-40B4-BE49-F238E27FC236}">
                  <a16:creationId xmlns:a16="http://schemas.microsoft.com/office/drawing/2014/main" id="{731A3BD4-7A76-9457-8B01-6C797293DD62}"/>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10" name="Straight Connector 109">
              <a:extLst>
                <a:ext uri="{FF2B5EF4-FFF2-40B4-BE49-F238E27FC236}">
                  <a16:creationId xmlns:a16="http://schemas.microsoft.com/office/drawing/2014/main" id="{FBC0811B-A6FF-B9AE-573E-F96D6EF1B875}"/>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79FF290-17D1-E77D-9AFF-DBC5FF6EEA4B}"/>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89424E07-B2C3-B978-A428-15476D91C552}"/>
              </a:ext>
            </a:extLst>
          </p:cNvPr>
          <p:cNvGrpSpPr/>
          <p:nvPr/>
        </p:nvGrpSpPr>
        <p:grpSpPr>
          <a:xfrm rot="16200000">
            <a:off x="8029583" y="3007478"/>
            <a:ext cx="144462" cy="258762"/>
            <a:chOff x="4487395" y="5226823"/>
            <a:chExt cx="144462" cy="258762"/>
          </a:xfrm>
        </p:grpSpPr>
        <p:sp>
          <p:nvSpPr>
            <p:cNvPr id="113" name="Rectangle 112">
              <a:extLst>
                <a:ext uri="{FF2B5EF4-FFF2-40B4-BE49-F238E27FC236}">
                  <a16:creationId xmlns:a16="http://schemas.microsoft.com/office/drawing/2014/main" id="{2486E465-3FC5-9739-17C7-1B5C7BE2B6AA}"/>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14" name="Straight Connector 113">
              <a:extLst>
                <a:ext uri="{FF2B5EF4-FFF2-40B4-BE49-F238E27FC236}">
                  <a16:creationId xmlns:a16="http://schemas.microsoft.com/office/drawing/2014/main" id="{15FC4966-15BC-B35A-CADB-ADDAEBEBCD01}"/>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E10A1AD-84C8-5485-0253-F8DD62AA974A}"/>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7539891F-F180-9891-1026-07D67E03B0C1}"/>
              </a:ext>
            </a:extLst>
          </p:cNvPr>
          <p:cNvGrpSpPr/>
          <p:nvPr/>
        </p:nvGrpSpPr>
        <p:grpSpPr>
          <a:xfrm rot="16200000">
            <a:off x="8723352" y="3007477"/>
            <a:ext cx="144462" cy="258762"/>
            <a:chOff x="4487395" y="5226823"/>
            <a:chExt cx="144462" cy="258762"/>
          </a:xfrm>
        </p:grpSpPr>
        <p:sp>
          <p:nvSpPr>
            <p:cNvPr id="117" name="Rectangle 116">
              <a:extLst>
                <a:ext uri="{FF2B5EF4-FFF2-40B4-BE49-F238E27FC236}">
                  <a16:creationId xmlns:a16="http://schemas.microsoft.com/office/drawing/2014/main" id="{756CC32F-92A0-4CC3-DF8C-F8F3C08EB2BE}"/>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18" name="Straight Connector 117">
              <a:extLst>
                <a:ext uri="{FF2B5EF4-FFF2-40B4-BE49-F238E27FC236}">
                  <a16:creationId xmlns:a16="http://schemas.microsoft.com/office/drawing/2014/main" id="{6F7D5A72-E15C-55A0-BA66-F90DA3219686}"/>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536808B-3CF2-2C80-EFF6-3F06882A1734}"/>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2A57229C-9AF0-8733-E7E2-C184287D7386}"/>
              </a:ext>
            </a:extLst>
          </p:cNvPr>
          <p:cNvGrpSpPr/>
          <p:nvPr/>
        </p:nvGrpSpPr>
        <p:grpSpPr>
          <a:xfrm rot="16200000">
            <a:off x="9417123" y="3007477"/>
            <a:ext cx="144462" cy="258762"/>
            <a:chOff x="4487395" y="5226823"/>
            <a:chExt cx="144462" cy="258762"/>
          </a:xfrm>
        </p:grpSpPr>
        <p:sp>
          <p:nvSpPr>
            <p:cNvPr id="121" name="Rectangle 120">
              <a:extLst>
                <a:ext uri="{FF2B5EF4-FFF2-40B4-BE49-F238E27FC236}">
                  <a16:creationId xmlns:a16="http://schemas.microsoft.com/office/drawing/2014/main" id="{CF3A0653-7B52-7056-E63A-068C5A2F6096}"/>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22" name="Straight Connector 121">
              <a:extLst>
                <a:ext uri="{FF2B5EF4-FFF2-40B4-BE49-F238E27FC236}">
                  <a16:creationId xmlns:a16="http://schemas.microsoft.com/office/drawing/2014/main" id="{5BF09384-E34B-A993-47F4-ED993D0984B0}"/>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1D145DE-1C03-6CB4-FE1D-A7E7DE8769D4}"/>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728477EC-2EA0-66E7-3010-36394A77814A}"/>
              </a:ext>
            </a:extLst>
          </p:cNvPr>
          <p:cNvGrpSpPr/>
          <p:nvPr/>
        </p:nvGrpSpPr>
        <p:grpSpPr>
          <a:xfrm rot="16200000">
            <a:off x="10272085" y="3007477"/>
            <a:ext cx="144462" cy="258762"/>
            <a:chOff x="4487395" y="5226823"/>
            <a:chExt cx="144462" cy="258762"/>
          </a:xfrm>
        </p:grpSpPr>
        <p:sp>
          <p:nvSpPr>
            <p:cNvPr id="125" name="Rectangle 124">
              <a:extLst>
                <a:ext uri="{FF2B5EF4-FFF2-40B4-BE49-F238E27FC236}">
                  <a16:creationId xmlns:a16="http://schemas.microsoft.com/office/drawing/2014/main" id="{B397BC43-AC34-692A-7D7E-BC0E3A7294DC}"/>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26" name="Straight Connector 125">
              <a:extLst>
                <a:ext uri="{FF2B5EF4-FFF2-40B4-BE49-F238E27FC236}">
                  <a16:creationId xmlns:a16="http://schemas.microsoft.com/office/drawing/2014/main" id="{9E84AE5A-7303-03D8-82D9-A5A4A3751931}"/>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0CAED30-D5FA-4DA4-3E4D-E3734D7E3976}"/>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BA96D23D-CEB7-1640-4593-3211407EF4BC}"/>
              </a:ext>
            </a:extLst>
          </p:cNvPr>
          <p:cNvGrpSpPr/>
          <p:nvPr/>
        </p:nvGrpSpPr>
        <p:grpSpPr>
          <a:xfrm rot="16200000">
            <a:off x="11262572" y="3007477"/>
            <a:ext cx="144462" cy="258762"/>
            <a:chOff x="4487395" y="5226823"/>
            <a:chExt cx="144462" cy="258762"/>
          </a:xfrm>
        </p:grpSpPr>
        <p:sp>
          <p:nvSpPr>
            <p:cNvPr id="129" name="Rectangle 128">
              <a:extLst>
                <a:ext uri="{FF2B5EF4-FFF2-40B4-BE49-F238E27FC236}">
                  <a16:creationId xmlns:a16="http://schemas.microsoft.com/office/drawing/2014/main" id="{0BA80261-0AD4-8F30-EBA3-CD353D0A29F6}"/>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30" name="Straight Connector 129">
              <a:extLst>
                <a:ext uri="{FF2B5EF4-FFF2-40B4-BE49-F238E27FC236}">
                  <a16:creationId xmlns:a16="http://schemas.microsoft.com/office/drawing/2014/main" id="{AC89C242-A71C-49C2-856E-3ABF0E9AF306}"/>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ADB0AFE-4343-3647-3D2C-E3F659C9D867}"/>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7C5AFB61-5954-A72B-468D-A40E8B211646}"/>
              </a:ext>
            </a:extLst>
          </p:cNvPr>
          <p:cNvSpPr txBox="1"/>
          <p:nvPr/>
        </p:nvSpPr>
        <p:spPr bwMode="auto">
          <a:xfrm>
            <a:off x="6271250" y="3222459"/>
            <a:ext cx="684000"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cs typeface="Calibri" panose="020F0502020204030204" pitchFamily="34" charset="0"/>
            </a:endParaRPr>
          </a:p>
        </p:txBody>
      </p:sp>
      <p:sp>
        <p:nvSpPr>
          <p:cNvPr id="133" name="TextBox 132">
            <a:extLst>
              <a:ext uri="{FF2B5EF4-FFF2-40B4-BE49-F238E27FC236}">
                <a16:creationId xmlns:a16="http://schemas.microsoft.com/office/drawing/2014/main" id="{D09FF2E0-EA3D-350B-3DAC-EB43777C3D98}"/>
              </a:ext>
            </a:extLst>
          </p:cNvPr>
          <p:cNvSpPr txBox="1"/>
          <p:nvPr/>
        </p:nvSpPr>
        <p:spPr bwMode="auto">
          <a:xfrm>
            <a:off x="10992803" y="3222459"/>
            <a:ext cx="684000"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cs typeface="Calibri" panose="020F0502020204030204" pitchFamily="34" charset="0"/>
            </a:endParaRPr>
          </a:p>
        </p:txBody>
      </p:sp>
      <p:sp>
        <p:nvSpPr>
          <p:cNvPr id="134" name="TextBox 133">
            <a:extLst>
              <a:ext uri="{FF2B5EF4-FFF2-40B4-BE49-F238E27FC236}">
                <a16:creationId xmlns:a16="http://schemas.microsoft.com/office/drawing/2014/main" id="{DD96B573-393E-EBCC-44CB-DD87DE553F2D}"/>
              </a:ext>
            </a:extLst>
          </p:cNvPr>
          <p:cNvSpPr txBox="1"/>
          <p:nvPr/>
        </p:nvSpPr>
        <p:spPr bwMode="auto">
          <a:xfrm>
            <a:off x="1394653" y="3222459"/>
            <a:ext cx="889173"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GPIO</a:t>
            </a:r>
            <a:endParaRPr lang="en-GB" sz="1200" dirty="0">
              <a:latin typeface="Calibri" panose="020F0502020204030204" pitchFamily="34" charset="0"/>
              <a:cs typeface="Calibri" panose="020F0502020204030204" pitchFamily="34" charset="0"/>
            </a:endParaRPr>
          </a:p>
        </p:txBody>
      </p:sp>
      <p:sp>
        <p:nvSpPr>
          <p:cNvPr id="135" name="TextBox 134">
            <a:extLst>
              <a:ext uri="{FF2B5EF4-FFF2-40B4-BE49-F238E27FC236}">
                <a16:creationId xmlns:a16="http://schemas.microsoft.com/office/drawing/2014/main" id="{12DFEF49-A35C-A955-0E2B-792AE1D9B907}"/>
              </a:ext>
            </a:extLst>
          </p:cNvPr>
          <p:cNvSpPr txBox="1"/>
          <p:nvPr/>
        </p:nvSpPr>
        <p:spPr bwMode="auto">
          <a:xfrm>
            <a:off x="2382530" y="3222459"/>
            <a:ext cx="899999"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USBD0</a:t>
            </a:r>
            <a:endParaRPr lang="en-GB" sz="1200" dirty="0">
              <a:latin typeface="Calibri" panose="020F0502020204030204" pitchFamily="34" charset="0"/>
              <a:cs typeface="Calibri" panose="020F0502020204030204" pitchFamily="34" charset="0"/>
            </a:endParaRPr>
          </a:p>
        </p:txBody>
      </p:sp>
      <p:sp>
        <p:nvSpPr>
          <p:cNvPr id="136" name="TextBox 135">
            <a:extLst>
              <a:ext uri="{FF2B5EF4-FFF2-40B4-BE49-F238E27FC236}">
                <a16:creationId xmlns:a16="http://schemas.microsoft.com/office/drawing/2014/main" id="{A73B207F-6A64-31ED-6AFC-764B5BDDB3B4}"/>
              </a:ext>
            </a:extLst>
          </p:cNvPr>
          <p:cNvSpPr txBox="1"/>
          <p:nvPr/>
        </p:nvSpPr>
        <p:spPr bwMode="auto">
          <a:xfrm>
            <a:off x="3376448" y="3222459"/>
            <a:ext cx="899999"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USBH0</a:t>
            </a:r>
            <a:endParaRPr lang="en-GB" sz="1200" dirty="0">
              <a:latin typeface="Calibri" panose="020F0502020204030204" pitchFamily="34" charset="0"/>
              <a:cs typeface="Calibri" panose="020F0502020204030204" pitchFamily="34" charset="0"/>
            </a:endParaRPr>
          </a:p>
        </p:txBody>
      </p:sp>
      <p:sp>
        <p:nvSpPr>
          <p:cNvPr id="137" name="TextBox 136">
            <a:extLst>
              <a:ext uri="{FF2B5EF4-FFF2-40B4-BE49-F238E27FC236}">
                <a16:creationId xmlns:a16="http://schemas.microsoft.com/office/drawing/2014/main" id="{DD6FF4D5-4E77-6366-F333-6B88D54C474B}"/>
              </a:ext>
            </a:extLst>
          </p:cNvPr>
          <p:cNvSpPr txBox="1"/>
          <p:nvPr/>
        </p:nvSpPr>
        <p:spPr bwMode="auto">
          <a:xfrm>
            <a:off x="7781196"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138" name="TextBox 137">
            <a:extLst>
              <a:ext uri="{FF2B5EF4-FFF2-40B4-BE49-F238E27FC236}">
                <a16:creationId xmlns:a16="http://schemas.microsoft.com/office/drawing/2014/main" id="{C7E2846B-5BD2-ED52-2A3C-1F6082ACABAF}"/>
              </a:ext>
            </a:extLst>
          </p:cNvPr>
          <p:cNvSpPr txBox="1"/>
          <p:nvPr/>
        </p:nvSpPr>
        <p:spPr bwMode="auto">
          <a:xfrm>
            <a:off x="8471584"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139" name="TextBox 138">
            <a:extLst>
              <a:ext uri="{FF2B5EF4-FFF2-40B4-BE49-F238E27FC236}">
                <a16:creationId xmlns:a16="http://schemas.microsoft.com/office/drawing/2014/main" id="{DF872C45-9254-DBFD-6EF5-DBCB8C941AB9}"/>
              </a:ext>
            </a:extLst>
          </p:cNvPr>
          <p:cNvSpPr txBox="1"/>
          <p:nvPr/>
        </p:nvSpPr>
        <p:spPr bwMode="auto">
          <a:xfrm>
            <a:off x="9168736"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140" name="TextBox 139">
            <a:extLst>
              <a:ext uri="{FF2B5EF4-FFF2-40B4-BE49-F238E27FC236}">
                <a16:creationId xmlns:a16="http://schemas.microsoft.com/office/drawing/2014/main" id="{C77D9C0A-B418-31E0-9363-3FCF80741C01}"/>
              </a:ext>
            </a:extLst>
          </p:cNvPr>
          <p:cNvSpPr txBox="1"/>
          <p:nvPr/>
        </p:nvSpPr>
        <p:spPr bwMode="auto">
          <a:xfrm>
            <a:off x="10022007"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SPI0</a:t>
            </a:r>
            <a:endParaRPr lang="en-GB" sz="1200" dirty="0">
              <a:latin typeface="Calibri" panose="020F0502020204030204" pitchFamily="34" charset="0"/>
              <a:cs typeface="Calibri" panose="020F0502020204030204" pitchFamily="34" charset="0"/>
            </a:endParaRPr>
          </a:p>
        </p:txBody>
      </p:sp>
      <p:sp>
        <p:nvSpPr>
          <p:cNvPr id="141" name="Rounded Rectangle 140">
            <a:extLst>
              <a:ext uri="{FF2B5EF4-FFF2-40B4-BE49-F238E27FC236}">
                <a16:creationId xmlns:a16="http://schemas.microsoft.com/office/drawing/2014/main" id="{2C0C2ED6-2C65-D75D-E150-4548B602CFF9}"/>
              </a:ext>
            </a:extLst>
          </p:cNvPr>
          <p:cNvSpPr/>
          <p:nvPr/>
        </p:nvSpPr>
        <p:spPr bwMode="auto">
          <a:xfrm>
            <a:off x="1383825" y="1033159"/>
            <a:ext cx="10400977" cy="288000"/>
          </a:xfrm>
          <a:prstGeom prst="roundRect">
            <a:avLst>
              <a:gd name="adj" fmla="val 0"/>
            </a:avLst>
          </a:prstGeom>
          <a:solidFill>
            <a:srgbClr val="002B49"/>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User </a:t>
            </a:r>
            <a:r>
              <a:rPr lang="en-US"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Application</a:t>
            </a:r>
          </a:p>
        </p:txBody>
      </p:sp>
      <p:sp>
        <p:nvSpPr>
          <p:cNvPr id="142" name="Rounded Rectangle 141">
            <a:extLst>
              <a:ext uri="{FF2B5EF4-FFF2-40B4-BE49-F238E27FC236}">
                <a16:creationId xmlns:a16="http://schemas.microsoft.com/office/drawing/2014/main" id="{D2538779-CB18-6E45-5B62-631B9FC1456F}"/>
              </a:ext>
            </a:extLst>
          </p:cNvPr>
          <p:cNvSpPr/>
          <p:nvPr/>
        </p:nvSpPr>
        <p:spPr bwMode="auto">
          <a:xfrm>
            <a:off x="214143" y="1429256"/>
            <a:ext cx="1080000" cy="288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Middleware</a:t>
            </a:r>
            <a:endParaRPr lang="en-GB" sz="1100" dirty="0">
              <a:solidFill>
                <a:schemeClr val="tx1"/>
              </a:solidFill>
              <a:latin typeface="Calibri" panose="020F0502020204030204" pitchFamily="34" charset="0"/>
              <a:cs typeface="Calibri" panose="020F0502020204030204" pitchFamily="34" charset="0"/>
            </a:endParaRPr>
          </a:p>
        </p:txBody>
      </p:sp>
      <p:sp>
        <p:nvSpPr>
          <p:cNvPr id="144" name="Rounded Rectangle 143">
            <a:extLst>
              <a:ext uri="{FF2B5EF4-FFF2-40B4-BE49-F238E27FC236}">
                <a16:creationId xmlns:a16="http://schemas.microsoft.com/office/drawing/2014/main" id="{D33C40CB-D0E1-AFD9-E326-935EE4FC7543}"/>
              </a:ext>
            </a:extLst>
          </p:cNvPr>
          <p:cNvSpPr/>
          <p:nvPr/>
        </p:nvSpPr>
        <p:spPr bwMode="auto">
          <a:xfrm>
            <a:off x="214143" y="1033159"/>
            <a:ext cx="1080000" cy="288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Application</a:t>
            </a:r>
            <a:endParaRPr lang="en-GB" sz="1100" dirty="0">
              <a:solidFill>
                <a:schemeClr val="tx1"/>
              </a:solidFill>
              <a:latin typeface="Calibri" panose="020F0502020204030204" pitchFamily="34" charset="0"/>
              <a:cs typeface="Calibri" panose="020F0502020204030204" pitchFamily="34" charset="0"/>
            </a:endParaRPr>
          </a:p>
        </p:txBody>
      </p:sp>
      <p:sp>
        <p:nvSpPr>
          <p:cNvPr id="145" name="Rounded Rectangle 144">
            <a:extLst>
              <a:ext uri="{FF2B5EF4-FFF2-40B4-BE49-F238E27FC236}">
                <a16:creationId xmlns:a16="http://schemas.microsoft.com/office/drawing/2014/main" id="{1894AC5C-4543-A617-A115-1A06A6052501}"/>
              </a:ext>
            </a:extLst>
          </p:cNvPr>
          <p:cNvSpPr/>
          <p:nvPr/>
        </p:nvSpPr>
        <p:spPr bwMode="auto">
          <a:xfrm>
            <a:off x="214143" y="2169442"/>
            <a:ext cx="1080000" cy="288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CMSIS-Driver</a:t>
            </a:r>
            <a:endParaRPr lang="en-GB" sz="1100" dirty="0">
              <a:solidFill>
                <a:schemeClr val="tx1"/>
              </a:solidFill>
              <a:latin typeface="Calibri" panose="020F0502020204030204" pitchFamily="34" charset="0"/>
              <a:cs typeface="Calibri" panose="020F0502020204030204" pitchFamily="34" charset="0"/>
            </a:endParaRPr>
          </a:p>
        </p:txBody>
      </p:sp>
      <p:sp>
        <p:nvSpPr>
          <p:cNvPr id="146" name="Rounded Rectangle 145">
            <a:extLst>
              <a:ext uri="{FF2B5EF4-FFF2-40B4-BE49-F238E27FC236}">
                <a16:creationId xmlns:a16="http://schemas.microsoft.com/office/drawing/2014/main" id="{3078B079-987D-587C-BFEC-8036CF2E135D}"/>
              </a:ext>
            </a:extLst>
          </p:cNvPr>
          <p:cNvSpPr/>
          <p:nvPr/>
        </p:nvSpPr>
        <p:spPr bwMode="auto">
          <a:xfrm>
            <a:off x="214143" y="2574264"/>
            <a:ext cx="1080000" cy="432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Device</a:t>
            </a:r>
            <a:br>
              <a:rPr lang="en-US" sz="1100" dirty="0">
                <a:solidFill>
                  <a:schemeClr val="tx1"/>
                </a:solidFill>
                <a:latin typeface="Calibri" panose="020F0502020204030204" pitchFamily="34" charset="0"/>
                <a:cs typeface="Calibri" panose="020F0502020204030204" pitchFamily="34" charset="0"/>
              </a:rPr>
            </a:br>
            <a:r>
              <a:rPr lang="en-US" sz="1100" dirty="0">
                <a:solidFill>
                  <a:schemeClr val="tx1"/>
                </a:solidFill>
                <a:latin typeface="Calibri" panose="020F0502020204030204" pitchFamily="34" charset="0"/>
                <a:cs typeface="Calibri" panose="020F0502020204030204" pitchFamily="34" charset="0"/>
              </a:rPr>
              <a:t>Peripheral</a:t>
            </a:r>
            <a:endParaRPr lang="en-GB" sz="1100" dirty="0">
              <a:solidFill>
                <a:schemeClr val="tx1"/>
              </a:solidFill>
              <a:latin typeface="Calibri" panose="020F0502020204030204" pitchFamily="34" charset="0"/>
              <a:cs typeface="Calibri" panose="020F0502020204030204" pitchFamily="34" charset="0"/>
            </a:endParaRPr>
          </a:p>
        </p:txBody>
      </p:sp>
      <p:sp>
        <p:nvSpPr>
          <p:cNvPr id="147" name="Rounded Rectangle 146">
            <a:extLst>
              <a:ext uri="{FF2B5EF4-FFF2-40B4-BE49-F238E27FC236}">
                <a16:creationId xmlns:a16="http://schemas.microsoft.com/office/drawing/2014/main" id="{02BB2530-C05D-49E1-4DC4-9206569041E9}"/>
              </a:ext>
            </a:extLst>
          </p:cNvPr>
          <p:cNvSpPr/>
          <p:nvPr/>
        </p:nvSpPr>
        <p:spPr bwMode="auto">
          <a:xfrm>
            <a:off x="214143" y="3067458"/>
            <a:ext cx="1080000" cy="432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Device</a:t>
            </a:r>
            <a:br>
              <a:rPr lang="en-US" sz="1100" dirty="0">
                <a:solidFill>
                  <a:schemeClr val="tx1"/>
                </a:solidFill>
                <a:latin typeface="Calibri" panose="020F0502020204030204" pitchFamily="34" charset="0"/>
                <a:cs typeface="Calibri" panose="020F0502020204030204" pitchFamily="34" charset="0"/>
              </a:rPr>
            </a:br>
            <a:r>
              <a:rPr lang="en-US" sz="1100" dirty="0">
                <a:solidFill>
                  <a:schemeClr val="tx1"/>
                </a:solidFill>
                <a:latin typeface="Calibri" panose="020F0502020204030204" pitchFamily="34" charset="0"/>
                <a:cs typeface="Calibri" panose="020F0502020204030204" pitchFamily="34" charset="0"/>
              </a:rPr>
              <a:t>Pins</a:t>
            </a:r>
            <a:endParaRPr lang="en-GB" sz="11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732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B6F311E0-662C-EF4E-1FDC-5E70E9127FC3}"/>
              </a:ext>
            </a:extLst>
          </p:cNvPr>
          <p:cNvSpPr/>
          <p:nvPr/>
        </p:nvSpPr>
        <p:spPr>
          <a:xfrm>
            <a:off x="2646344" y="3429000"/>
            <a:ext cx="7003995" cy="2531062"/>
          </a:xfrm>
          <a:prstGeom prst="rect">
            <a:avLst/>
          </a:prstGeom>
          <a:solidFill>
            <a:srgbClr val="FFFFFF"/>
          </a:solidFill>
          <a:ln w="6350" cap="flat" cmpd="sng" algn="ctr">
            <a:solidFill>
              <a:srgbClr val="0091BD"/>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11" name="Rounded Rectangle 110">
            <a:extLst>
              <a:ext uri="{FF2B5EF4-FFF2-40B4-BE49-F238E27FC236}">
                <a16:creationId xmlns:a16="http://schemas.microsoft.com/office/drawing/2014/main" id="{2F2C0646-91D9-59D1-9704-23265AC34BCA}"/>
              </a:ext>
            </a:extLst>
          </p:cNvPr>
          <p:cNvSpPr/>
          <p:nvPr/>
        </p:nvSpPr>
        <p:spPr bwMode="auto">
          <a:xfrm>
            <a:off x="8166773" y="3882487"/>
            <a:ext cx="684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Graphics</a:t>
            </a:r>
          </a:p>
        </p:txBody>
      </p:sp>
      <p:sp>
        <p:nvSpPr>
          <p:cNvPr id="112" name="Rounded Rectangle 111">
            <a:extLst>
              <a:ext uri="{FF2B5EF4-FFF2-40B4-BE49-F238E27FC236}">
                <a16:creationId xmlns:a16="http://schemas.microsoft.com/office/drawing/2014/main" id="{750D1426-772B-C70B-3E82-E2EE974EEA1E}"/>
              </a:ext>
            </a:extLst>
          </p:cNvPr>
          <p:cNvSpPr/>
          <p:nvPr/>
        </p:nvSpPr>
        <p:spPr bwMode="auto">
          <a:xfrm>
            <a:off x="4370263" y="3882487"/>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USB Device</a:t>
            </a:r>
          </a:p>
        </p:txBody>
      </p:sp>
      <p:sp>
        <p:nvSpPr>
          <p:cNvPr id="113" name="Rounded Rectangle 112">
            <a:extLst>
              <a:ext uri="{FF2B5EF4-FFF2-40B4-BE49-F238E27FC236}">
                <a16:creationId xmlns:a16="http://schemas.microsoft.com/office/drawing/2014/main" id="{6FDF485B-36A8-40C4-9791-B05182FACA1A}"/>
              </a:ext>
            </a:extLst>
          </p:cNvPr>
          <p:cNvSpPr/>
          <p:nvPr/>
        </p:nvSpPr>
        <p:spPr bwMode="auto">
          <a:xfrm>
            <a:off x="7244580" y="3882487"/>
            <a:ext cx="864000" cy="288000"/>
          </a:xfrm>
          <a:prstGeom prst="roundRect">
            <a:avLst>
              <a:gd name="adj" fmla="val 0"/>
            </a:avLst>
          </a:prstGeom>
          <a:solidFill>
            <a:srgbClr val="0091BD"/>
          </a:solidFill>
          <a:ln w="19050" cap="flat" cmpd="sng" algn="ctr">
            <a:noFill/>
            <a:prstDash val="solid"/>
            <a:round/>
            <a:headEnd type="none" w="med" len="med"/>
            <a:tailEnd type="none" w="med" len="med"/>
          </a:ln>
          <a:effectLst/>
        </p:spPr>
        <p:txBody>
          <a:bodyPr wrap="none" lIns="0" tIns="60972" rIns="0" bIns="60972"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DFDFD"/>
                </a:solidFill>
                <a:effectLst/>
                <a:uLnTx/>
                <a:uFillTx/>
                <a:latin typeface="Calibri" panose="020F0502020204030204" pitchFamily="34" charset="0"/>
                <a:ea typeface="MS PGothic" pitchFamily="34" charset="-128"/>
                <a:cs typeface="Calibri" panose="020F0502020204030204" pitchFamily="34" charset="0"/>
              </a:rPr>
              <a:t>File System</a:t>
            </a:r>
          </a:p>
        </p:txBody>
      </p:sp>
      <p:sp>
        <p:nvSpPr>
          <p:cNvPr id="114" name="Rounded Rectangle 113">
            <a:extLst>
              <a:ext uri="{FF2B5EF4-FFF2-40B4-BE49-F238E27FC236}">
                <a16:creationId xmlns:a16="http://schemas.microsoft.com/office/drawing/2014/main" id="{AD3CBD01-8C59-0C53-3540-27A0C61163D9}"/>
              </a:ext>
            </a:extLst>
          </p:cNvPr>
          <p:cNvSpPr/>
          <p:nvPr/>
        </p:nvSpPr>
        <p:spPr bwMode="auto">
          <a:xfrm>
            <a:off x="5345573" y="3882487"/>
            <a:ext cx="1844092"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Networking</a:t>
            </a:r>
          </a:p>
        </p:txBody>
      </p:sp>
      <p:sp>
        <p:nvSpPr>
          <p:cNvPr id="115" name="Rounded Rectangle 114">
            <a:extLst>
              <a:ext uri="{FF2B5EF4-FFF2-40B4-BE49-F238E27FC236}">
                <a16:creationId xmlns:a16="http://schemas.microsoft.com/office/drawing/2014/main" id="{2E388248-5924-5B37-D4AA-8F15B50C4EC7}"/>
              </a:ext>
            </a:extLst>
          </p:cNvPr>
          <p:cNvSpPr/>
          <p:nvPr/>
        </p:nvSpPr>
        <p:spPr bwMode="auto">
          <a:xfrm>
            <a:off x="3621682" y="3882487"/>
            <a:ext cx="684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Generic</a:t>
            </a:r>
          </a:p>
        </p:txBody>
      </p:sp>
      <p:sp>
        <p:nvSpPr>
          <p:cNvPr id="120" name="Rectangle 119">
            <a:extLst>
              <a:ext uri="{FF2B5EF4-FFF2-40B4-BE49-F238E27FC236}">
                <a16:creationId xmlns:a16="http://schemas.microsoft.com/office/drawing/2014/main" id="{117FFCD4-DBB6-172C-D831-C5B5F304812B}"/>
              </a:ext>
            </a:extLst>
          </p:cNvPr>
          <p:cNvSpPr/>
          <p:nvPr/>
        </p:nvSpPr>
        <p:spPr bwMode="auto">
          <a:xfrm>
            <a:off x="8166773" y="4289851"/>
            <a:ext cx="684000" cy="216000"/>
          </a:xfrm>
          <a:prstGeom prst="rect">
            <a:avLst/>
          </a:prstGeom>
          <a:noFill/>
          <a:ln w="63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SPI0</a:t>
            </a:r>
          </a:p>
        </p:txBody>
      </p:sp>
      <p:sp>
        <p:nvSpPr>
          <p:cNvPr id="121" name="Rectangle 120">
            <a:extLst>
              <a:ext uri="{FF2B5EF4-FFF2-40B4-BE49-F238E27FC236}">
                <a16:creationId xmlns:a16="http://schemas.microsoft.com/office/drawing/2014/main" id="{9B201D83-55F7-9B6A-3194-B76397D7E677}"/>
              </a:ext>
            </a:extLst>
          </p:cNvPr>
          <p:cNvSpPr/>
          <p:nvPr/>
        </p:nvSpPr>
        <p:spPr bwMode="auto">
          <a:xfrm>
            <a:off x="7244580" y="4289851"/>
            <a:ext cx="864000" cy="216000"/>
          </a:xfrm>
          <a:prstGeom prst="rect">
            <a:avLst/>
          </a:prstGeom>
          <a:noFill/>
          <a:ln w="63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MCI0</a:t>
            </a:r>
          </a:p>
        </p:txBody>
      </p:sp>
      <p:sp>
        <p:nvSpPr>
          <p:cNvPr id="122" name="Rectangle 121">
            <a:extLst>
              <a:ext uri="{FF2B5EF4-FFF2-40B4-BE49-F238E27FC236}">
                <a16:creationId xmlns:a16="http://schemas.microsoft.com/office/drawing/2014/main" id="{391FCF46-7614-7BDE-0184-72B8A95DAC02}"/>
              </a:ext>
            </a:extLst>
          </p:cNvPr>
          <p:cNvSpPr/>
          <p:nvPr/>
        </p:nvSpPr>
        <p:spPr bwMode="auto">
          <a:xfrm>
            <a:off x="4375700" y="4289851"/>
            <a:ext cx="900000" cy="216000"/>
          </a:xfrm>
          <a:prstGeom prst="rect">
            <a:avLst/>
          </a:prstGeom>
          <a:noFill/>
          <a:ln w="63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USBD0</a:t>
            </a:r>
          </a:p>
        </p:txBody>
      </p:sp>
      <p:sp>
        <p:nvSpPr>
          <p:cNvPr id="123" name="Rounded Rectangle 122">
            <a:extLst>
              <a:ext uri="{FF2B5EF4-FFF2-40B4-BE49-F238E27FC236}">
                <a16:creationId xmlns:a16="http://schemas.microsoft.com/office/drawing/2014/main" id="{174A24DA-ABAD-DD03-F584-0E606E9B895E}"/>
              </a:ext>
            </a:extLst>
          </p:cNvPr>
          <p:cNvSpPr/>
          <p:nvPr/>
        </p:nvSpPr>
        <p:spPr bwMode="auto">
          <a:xfrm>
            <a:off x="2646343" y="4289851"/>
            <a:ext cx="975317" cy="219686"/>
          </a:xfrm>
          <a:prstGeom prst="roundRect">
            <a:avLst/>
          </a:prstGeom>
          <a:noFill/>
          <a:ln w="12700" cap="flat" cmpd="sng" algn="ctr">
            <a:noFill/>
            <a:prstDash val="solid"/>
            <a:miter lim="800000"/>
          </a:ln>
          <a:effectLst/>
        </p:spPr>
        <p:txBody>
          <a:bodyPr lIns="0" rIns="36000" anchor="ct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Control Structs</a:t>
            </a:r>
          </a:p>
        </p:txBody>
      </p:sp>
      <p:sp>
        <p:nvSpPr>
          <p:cNvPr id="132" name="Rectangle 131">
            <a:extLst>
              <a:ext uri="{FF2B5EF4-FFF2-40B4-BE49-F238E27FC236}">
                <a16:creationId xmlns:a16="http://schemas.microsoft.com/office/drawing/2014/main" id="{32499253-184E-B162-CCC2-ABEAA434A124}"/>
              </a:ext>
            </a:extLst>
          </p:cNvPr>
          <p:cNvSpPr/>
          <p:nvPr/>
        </p:nvSpPr>
        <p:spPr bwMode="auto">
          <a:xfrm>
            <a:off x="8909822" y="4289851"/>
            <a:ext cx="684000" cy="216000"/>
          </a:xfrm>
          <a:prstGeom prst="rect">
            <a:avLst/>
          </a:prstGeom>
          <a:noFill/>
          <a:ln w="63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CAN0</a:t>
            </a:r>
          </a:p>
        </p:txBody>
      </p:sp>
      <p:sp>
        <p:nvSpPr>
          <p:cNvPr id="136" name="Rectangle 135">
            <a:extLst>
              <a:ext uri="{FF2B5EF4-FFF2-40B4-BE49-F238E27FC236}">
                <a16:creationId xmlns:a16="http://schemas.microsoft.com/office/drawing/2014/main" id="{F8D1D9F6-D3E4-7610-02E4-3C37299F037B}"/>
              </a:ext>
            </a:extLst>
          </p:cNvPr>
          <p:cNvSpPr/>
          <p:nvPr/>
        </p:nvSpPr>
        <p:spPr bwMode="auto">
          <a:xfrm>
            <a:off x="5334749" y="4289851"/>
            <a:ext cx="900000" cy="216000"/>
          </a:xfrm>
          <a:prstGeom prst="rect">
            <a:avLst/>
          </a:prstGeom>
          <a:noFill/>
          <a:ln w="63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ETH_PHY0</a:t>
            </a:r>
          </a:p>
        </p:txBody>
      </p:sp>
      <p:sp>
        <p:nvSpPr>
          <p:cNvPr id="137" name="Rectangle 136">
            <a:extLst>
              <a:ext uri="{FF2B5EF4-FFF2-40B4-BE49-F238E27FC236}">
                <a16:creationId xmlns:a16="http://schemas.microsoft.com/office/drawing/2014/main" id="{C4925C99-41DF-CA69-48DA-2EA2C976F932}"/>
              </a:ext>
            </a:extLst>
          </p:cNvPr>
          <p:cNvSpPr/>
          <p:nvPr/>
        </p:nvSpPr>
        <p:spPr bwMode="auto">
          <a:xfrm>
            <a:off x="6289664" y="4289851"/>
            <a:ext cx="900000" cy="216000"/>
          </a:xfrm>
          <a:prstGeom prst="rect">
            <a:avLst/>
          </a:prstGeom>
          <a:noFill/>
          <a:ln w="63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ETH_MAC0</a:t>
            </a:r>
          </a:p>
        </p:txBody>
      </p:sp>
      <p:sp>
        <p:nvSpPr>
          <p:cNvPr id="139" name="Rectangle 138">
            <a:extLst>
              <a:ext uri="{FF2B5EF4-FFF2-40B4-BE49-F238E27FC236}">
                <a16:creationId xmlns:a16="http://schemas.microsoft.com/office/drawing/2014/main" id="{BDD6F7D5-0998-BB97-15F3-39307DC10A69}"/>
              </a:ext>
            </a:extLst>
          </p:cNvPr>
          <p:cNvSpPr/>
          <p:nvPr/>
        </p:nvSpPr>
        <p:spPr bwMode="auto">
          <a:xfrm>
            <a:off x="3627119" y="4289851"/>
            <a:ext cx="684000" cy="216000"/>
          </a:xfrm>
          <a:prstGeom prst="rect">
            <a:avLst/>
          </a:prstGeom>
          <a:noFill/>
          <a:ln w="63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GPIO0</a:t>
            </a:r>
          </a:p>
        </p:txBody>
      </p:sp>
      <p:sp>
        <p:nvSpPr>
          <p:cNvPr id="143" name="Rounded Rectangle 142">
            <a:extLst>
              <a:ext uri="{FF2B5EF4-FFF2-40B4-BE49-F238E27FC236}">
                <a16:creationId xmlns:a16="http://schemas.microsoft.com/office/drawing/2014/main" id="{2C5A2E46-FD11-45C7-0352-2DA7B328855F}"/>
              </a:ext>
            </a:extLst>
          </p:cNvPr>
          <p:cNvSpPr/>
          <p:nvPr/>
        </p:nvSpPr>
        <p:spPr bwMode="auto">
          <a:xfrm>
            <a:off x="8909822" y="3882487"/>
            <a:ext cx="684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CAN</a:t>
            </a:r>
          </a:p>
        </p:txBody>
      </p:sp>
      <p:sp>
        <p:nvSpPr>
          <p:cNvPr id="149" name="Rounded Rectangle 148">
            <a:extLst>
              <a:ext uri="{FF2B5EF4-FFF2-40B4-BE49-F238E27FC236}">
                <a16:creationId xmlns:a16="http://schemas.microsoft.com/office/drawing/2014/main" id="{C312DF6E-E496-3CA1-C01F-434B2245F022}"/>
              </a:ext>
            </a:extLst>
          </p:cNvPr>
          <p:cNvSpPr/>
          <p:nvPr/>
        </p:nvSpPr>
        <p:spPr bwMode="auto">
          <a:xfrm>
            <a:off x="8166773" y="4622673"/>
            <a:ext cx="684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SPI</a:t>
            </a:r>
          </a:p>
        </p:txBody>
      </p:sp>
      <p:sp>
        <p:nvSpPr>
          <p:cNvPr id="150" name="Rounded Rectangle 149">
            <a:extLst>
              <a:ext uri="{FF2B5EF4-FFF2-40B4-BE49-F238E27FC236}">
                <a16:creationId xmlns:a16="http://schemas.microsoft.com/office/drawing/2014/main" id="{1F469D37-409A-0457-1AA0-BD30771D26E0}"/>
              </a:ext>
            </a:extLst>
          </p:cNvPr>
          <p:cNvSpPr/>
          <p:nvPr/>
        </p:nvSpPr>
        <p:spPr bwMode="auto">
          <a:xfrm>
            <a:off x="7244580" y="4622673"/>
            <a:ext cx="864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MCI</a:t>
            </a:r>
          </a:p>
        </p:txBody>
      </p:sp>
      <p:sp>
        <p:nvSpPr>
          <p:cNvPr id="151" name="Rounded Rectangle 150">
            <a:extLst>
              <a:ext uri="{FF2B5EF4-FFF2-40B4-BE49-F238E27FC236}">
                <a16:creationId xmlns:a16="http://schemas.microsoft.com/office/drawing/2014/main" id="{49BBE379-FF91-A196-AE44-D3DB325F6E0C}"/>
              </a:ext>
            </a:extLst>
          </p:cNvPr>
          <p:cNvSpPr/>
          <p:nvPr/>
        </p:nvSpPr>
        <p:spPr bwMode="auto">
          <a:xfrm>
            <a:off x="4375700" y="4622673"/>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USB Device</a:t>
            </a:r>
          </a:p>
        </p:txBody>
      </p:sp>
      <p:sp>
        <p:nvSpPr>
          <p:cNvPr id="152" name="Rounded Rectangle 151">
            <a:extLst>
              <a:ext uri="{FF2B5EF4-FFF2-40B4-BE49-F238E27FC236}">
                <a16:creationId xmlns:a16="http://schemas.microsoft.com/office/drawing/2014/main" id="{492573DD-9999-D622-548B-F129E355418E}"/>
              </a:ext>
            </a:extLst>
          </p:cNvPr>
          <p:cNvSpPr/>
          <p:nvPr/>
        </p:nvSpPr>
        <p:spPr bwMode="auto">
          <a:xfrm>
            <a:off x="5334749" y="4622673"/>
            <a:ext cx="900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Eth. PHY</a:t>
            </a:r>
          </a:p>
        </p:txBody>
      </p:sp>
      <p:sp>
        <p:nvSpPr>
          <p:cNvPr id="153" name="Rounded Rectangle 152">
            <a:extLst>
              <a:ext uri="{FF2B5EF4-FFF2-40B4-BE49-F238E27FC236}">
                <a16:creationId xmlns:a16="http://schemas.microsoft.com/office/drawing/2014/main" id="{39DC9682-E912-874D-A5FE-3DF1DDB03135}"/>
              </a:ext>
            </a:extLst>
          </p:cNvPr>
          <p:cNvSpPr/>
          <p:nvPr/>
        </p:nvSpPr>
        <p:spPr bwMode="auto">
          <a:xfrm>
            <a:off x="6289664" y="4622673"/>
            <a:ext cx="900000" cy="288000"/>
          </a:xfrm>
          <a:prstGeom prst="roundRect">
            <a:avLst>
              <a:gd name="adj" fmla="val 0"/>
            </a:avLst>
          </a:prstGeom>
          <a:solidFill>
            <a:srgbClr val="00C1DE"/>
          </a:solidFill>
          <a:ln w="19050" algn="ctr">
            <a:noFill/>
            <a:round/>
            <a:headEnd/>
            <a:tailEnd/>
          </a:ln>
        </p:spPr>
        <p:txBody>
          <a:bodyPr wrap="square" lIns="36000" tIns="60972" rIns="36000" bIns="60972"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Eth. MAC</a:t>
            </a:r>
          </a:p>
        </p:txBody>
      </p:sp>
      <p:sp>
        <p:nvSpPr>
          <p:cNvPr id="154" name="Rounded Rectangle 153">
            <a:extLst>
              <a:ext uri="{FF2B5EF4-FFF2-40B4-BE49-F238E27FC236}">
                <a16:creationId xmlns:a16="http://schemas.microsoft.com/office/drawing/2014/main" id="{59A07E10-7985-18F0-86DD-2A687D9AD0BC}"/>
              </a:ext>
            </a:extLst>
          </p:cNvPr>
          <p:cNvSpPr/>
          <p:nvPr/>
        </p:nvSpPr>
        <p:spPr bwMode="auto">
          <a:xfrm>
            <a:off x="8909822" y="4622673"/>
            <a:ext cx="684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CAN</a:t>
            </a:r>
          </a:p>
        </p:txBody>
      </p:sp>
      <p:sp>
        <p:nvSpPr>
          <p:cNvPr id="155" name="Rounded Rectangle 154">
            <a:extLst>
              <a:ext uri="{FF2B5EF4-FFF2-40B4-BE49-F238E27FC236}">
                <a16:creationId xmlns:a16="http://schemas.microsoft.com/office/drawing/2014/main" id="{25D90CF8-12CA-9AFA-1A8F-949A2C3001B5}"/>
              </a:ext>
            </a:extLst>
          </p:cNvPr>
          <p:cNvSpPr/>
          <p:nvPr/>
        </p:nvSpPr>
        <p:spPr bwMode="auto">
          <a:xfrm>
            <a:off x="3627119" y="4622673"/>
            <a:ext cx="684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GPIO</a:t>
            </a:r>
          </a:p>
        </p:txBody>
      </p:sp>
      <p:sp>
        <p:nvSpPr>
          <p:cNvPr id="156" name="TextBox 155">
            <a:extLst>
              <a:ext uri="{FF2B5EF4-FFF2-40B4-BE49-F238E27FC236}">
                <a16:creationId xmlns:a16="http://schemas.microsoft.com/office/drawing/2014/main" id="{CFD1D0CC-C985-FBE9-9626-1F5AFED37241}"/>
              </a:ext>
            </a:extLst>
          </p:cNvPr>
          <p:cNvSpPr txBox="1"/>
          <p:nvPr/>
        </p:nvSpPr>
        <p:spPr bwMode="auto">
          <a:xfrm>
            <a:off x="8166773" y="5028051"/>
            <a:ext cx="684000" cy="430332"/>
          </a:xfrm>
          <a:prstGeom prst="rect">
            <a:avLst/>
          </a:prstGeom>
          <a:solidFill>
            <a:srgbClr val="E5ECEB"/>
          </a:solidFill>
          <a:ln>
            <a:noFill/>
          </a:ln>
        </p:spPr>
        <p:txBody>
          <a:bodyPr lIns="72000" rIns="72000"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SPI</a:t>
            </a:r>
          </a:p>
        </p:txBody>
      </p:sp>
      <p:sp>
        <p:nvSpPr>
          <p:cNvPr id="157" name="TextBox 156">
            <a:extLst>
              <a:ext uri="{FF2B5EF4-FFF2-40B4-BE49-F238E27FC236}">
                <a16:creationId xmlns:a16="http://schemas.microsoft.com/office/drawing/2014/main" id="{06FEE6D9-EAB6-0780-C9CB-B4136904AA23}"/>
              </a:ext>
            </a:extLst>
          </p:cNvPr>
          <p:cNvSpPr txBox="1"/>
          <p:nvPr/>
        </p:nvSpPr>
        <p:spPr bwMode="auto">
          <a:xfrm>
            <a:off x="4375700" y="5028051"/>
            <a:ext cx="900000" cy="430332"/>
          </a:xfrm>
          <a:prstGeom prst="rect">
            <a:avLst/>
          </a:prstGeom>
          <a:solidFill>
            <a:srgbClr val="E5ECEB"/>
          </a:solidFill>
          <a:ln>
            <a:noFill/>
          </a:ln>
        </p:spPr>
        <p:txBody>
          <a:bodyPr rIns="144000"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USB </a:t>
            </a:r>
          </a:p>
        </p:txBody>
      </p:sp>
      <p:sp>
        <p:nvSpPr>
          <p:cNvPr id="158" name="TextBox 157">
            <a:extLst>
              <a:ext uri="{FF2B5EF4-FFF2-40B4-BE49-F238E27FC236}">
                <a16:creationId xmlns:a16="http://schemas.microsoft.com/office/drawing/2014/main" id="{40FD697C-88B3-9827-192E-1C8A9DF0FD6F}"/>
              </a:ext>
            </a:extLst>
          </p:cNvPr>
          <p:cNvSpPr txBox="1"/>
          <p:nvPr/>
        </p:nvSpPr>
        <p:spPr bwMode="auto">
          <a:xfrm>
            <a:off x="5334749" y="5028051"/>
            <a:ext cx="900000" cy="432000"/>
          </a:xfrm>
          <a:prstGeom prst="rect">
            <a:avLst/>
          </a:prstGeom>
          <a:solidFill>
            <a:srgbClr val="E5ECEB"/>
          </a:solidFill>
          <a:ln>
            <a:noFill/>
          </a:ln>
        </p:spPr>
        <p:txBody>
          <a:bodyPr rIns="144000"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Ethernet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PHY</a:t>
            </a:r>
          </a:p>
        </p:txBody>
      </p:sp>
      <p:sp>
        <p:nvSpPr>
          <p:cNvPr id="159" name="TextBox 158">
            <a:extLst>
              <a:ext uri="{FF2B5EF4-FFF2-40B4-BE49-F238E27FC236}">
                <a16:creationId xmlns:a16="http://schemas.microsoft.com/office/drawing/2014/main" id="{46426D8B-B863-3B23-40B9-CA0603D62A78}"/>
              </a:ext>
            </a:extLst>
          </p:cNvPr>
          <p:cNvSpPr txBox="1"/>
          <p:nvPr/>
        </p:nvSpPr>
        <p:spPr bwMode="auto">
          <a:xfrm>
            <a:off x="7244580" y="5027496"/>
            <a:ext cx="864000" cy="430887"/>
          </a:xfrm>
          <a:prstGeom prst="rect">
            <a:avLst/>
          </a:prstGeom>
          <a:solidFill>
            <a:srgbClr val="E5ECEB"/>
          </a:solidFill>
          <a:ln>
            <a:noFill/>
          </a:ln>
        </p:spPr>
        <p:txBody>
          <a:bodyPr wrap="square" lIns="144000" rIns="144000"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SDIO</a:t>
            </a:r>
          </a:p>
        </p:txBody>
      </p:sp>
      <p:sp>
        <p:nvSpPr>
          <p:cNvPr id="160" name="TextBox 159">
            <a:extLst>
              <a:ext uri="{FF2B5EF4-FFF2-40B4-BE49-F238E27FC236}">
                <a16:creationId xmlns:a16="http://schemas.microsoft.com/office/drawing/2014/main" id="{13A5066E-14F6-6877-A2E7-B253DD3BD5DA}"/>
              </a:ext>
            </a:extLst>
          </p:cNvPr>
          <p:cNvSpPr txBox="1"/>
          <p:nvPr/>
        </p:nvSpPr>
        <p:spPr bwMode="auto">
          <a:xfrm>
            <a:off x="6289664" y="5028051"/>
            <a:ext cx="900000" cy="432000"/>
          </a:xfrm>
          <a:prstGeom prst="rect">
            <a:avLst/>
          </a:prstGeom>
          <a:solidFill>
            <a:srgbClr val="E5ECEB"/>
          </a:solidFill>
          <a:ln>
            <a:noFill/>
          </a:ln>
        </p:spPr>
        <p:txBody>
          <a:bodyPr wrap="square" rIns="144000"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Ethernet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MAC</a:t>
            </a:r>
          </a:p>
        </p:txBody>
      </p:sp>
      <p:sp>
        <p:nvSpPr>
          <p:cNvPr id="161" name="TextBox 160">
            <a:extLst>
              <a:ext uri="{FF2B5EF4-FFF2-40B4-BE49-F238E27FC236}">
                <a16:creationId xmlns:a16="http://schemas.microsoft.com/office/drawing/2014/main" id="{A3EF2645-F36F-ECE7-5C00-993AD532EFEA}"/>
              </a:ext>
            </a:extLst>
          </p:cNvPr>
          <p:cNvSpPr txBox="1"/>
          <p:nvPr/>
        </p:nvSpPr>
        <p:spPr bwMode="auto">
          <a:xfrm>
            <a:off x="8909822" y="5028609"/>
            <a:ext cx="684000" cy="429774"/>
          </a:xfrm>
          <a:prstGeom prst="rect">
            <a:avLst/>
          </a:prstGeom>
          <a:solidFill>
            <a:srgbClr val="E5ECEB"/>
          </a:solidFill>
          <a:ln>
            <a:noFill/>
          </a:ln>
        </p:spPr>
        <p:txBody>
          <a:bodyPr rIns="144000"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CAN</a:t>
            </a:r>
            <a:endParaRPr kumimoji="0" lang="en-US" sz="12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162" name="TextBox 161">
            <a:extLst>
              <a:ext uri="{FF2B5EF4-FFF2-40B4-BE49-F238E27FC236}">
                <a16:creationId xmlns:a16="http://schemas.microsoft.com/office/drawing/2014/main" id="{46E5CFB6-3041-A5EF-B953-D4AEA337D8C8}"/>
              </a:ext>
            </a:extLst>
          </p:cNvPr>
          <p:cNvSpPr txBox="1"/>
          <p:nvPr/>
        </p:nvSpPr>
        <p:spPr bwMode="auto">
          <a:xfrm>
            <a:off x="3621682" y="5028051"/>
            <a:ext cx="684000" cy="432000"/>
          </a:xfrm>
          <a:prstGeom prst="rect">
            <a:avLst/>
          </a:prstGeom>
          <a:solidFill>
            <a:srgbClr val="E5ECEB"/>
          </a:solidFill>
          <a:ln>
            <a:noFill/>
          </a:ln>
        </p:spPr>
        <p:txBody>
          <a:bodyPr wrap="square" lIns="144000" rIns="144000"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GPIO</a:t>
            </a:r>
          </a:p>
        </p:txBody>
      </p:sp>
      <p:sp>
        <p:nvSpPr>
          <p:cNvPr id="163" name="TextBox 162">
            <a:extLst>
              <a:ext uri="{FF2B5EF4-FFF2-40B4-BE49-F238E27FC236}">
                <a16:creationId xmlns:a16="http://schemas.microsoft.com/office/drawing/2014/main" id="{A7554A01-1070-B205-E822-27AFA1DB2537}"/>
              </a:ext>
            </a:extLst>
          </p:cNvPr>
          <p:cNvSpPr txBox="1"/>
          <p:nvPr/>
        </p:nvSpPr>
        <p:spPr bwMode="auto">
          <a:xfrm>
            <a:off x="5345574" y="5675691"/>
            <a:ext cx="889173" cy="276999"/>
          </a:xfrm>
          <a:prstGeom prst="rect">
            <a:avLst/>
          </a:prstGeom>
          <a:noFill/>
          <a:ln>
            <a:noFill/>
          </a:ln>
        </p:spPr>
        <p:txBody>
          <a:bodyPr wrap="square" lIns="72000" rIns="7200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Ethernet</a:t>
            </a:r>
          </a:p>
        </p:txBody>
      </p:sp>
      <p:grpSp>
        <p:nvGrpSpPr>
          <p:cNvPr id="164" name="Group 163">
            <a:extLst>
              <a:ext uri="{FF2B5EF4-FFF2-40B4-BE49-F238E27FC236}">
                <a16:creationId xmlns:a16="http://schemas.microsoft.com/office/drawing/2014/main" id="{DB8DA5C5-8E26-82A2-4736-E1920FD95E06}"/>
              </a:ext>
            </a:extLst>
          </p:cNvPr>
          <p:cNvGrpSpPr/>
          <p:nvPr/>
        </p:nvGrpSpPr>
        <p:grpSpPr>
          <a:xfrm rot="16200000">
            <a:off x="4753469" y="5460709"/>
            <a:ext cx="144462" cy="258762"/>
            <a:chOff x="4487395" y="5226823"/>
            <a:chExt cx="144462" cy="258762"/>
          </a:xfrm>
        </p:grpSpPr>
        <p:sp>
          <p:nvSpPr>
            <p:cNvPr id="196" name="Rectangle 195">
              <a:extLst>
                <a:ext uri="{FF2B5EF4-FFF2-40B4-BE49-F238E27FC236}">
                  <a16:creationId xmlns:a16="http://schemas.microsoft.com/office/drawing/2014/main" id="{4C4D8AE2-4530-5C34-6753-07887D952A12}"/>
                </a:ext>
              </a:extLst>
            </p:cNvPr>
            <p:cNvSpPr/>
            <p:nvPr/>
          </p:nvSpPr>
          <p:spPr bwMode="auto">
            <a:xfrm>
              <a:off x="4487395" y="5226823"/>
              <a:ext cx="144462" cy="258762"/>
            </a:xfrm>
            <a:prstGeom prst="rect">
              <a:avLst/>
            </a:prstGeom>
            <a:noFill/>
            <a:ln w="190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97" name="Straight Connector 196">
              <a:extLst>
                <a:ext uri="{FF2B5EF4-FFF2-40B4-BE49-F238E27FC236}">
                  <a16:creationId xmlns:a16="http://schemas.microsoft.com/office/drawing/2014/main" id="{03FF1D1E-9EBA-1787-E4A9-A31EC6AD5AF8}"/>
                </a:ext>
              </a:extLst>
            </p:cNvPr>
            <p:cNvCxnSpPr/>
            <p:nvPr/>
          </p:nvCxnSpPr>
          <p:spPr bwMode="auto">
            <a:xfrm>
              <a:off x="4487395" y="5317310"/>
              <a:ext cx="144462" cy="0"/>
            </a:xfrm>
            <a:prstGeom prst="line">
              <a:avLst/>
            </a:prstGeom>
            <a:noFill/>
            <a:ln w="22225" cap="flat" cmpd="sng" algn="ctr">
              <a:solidFill>
                <a:srgbClr val="000000"/>
              </a:solidFill>
              <a:prstDash val="solid"/>
              <a:miter lim="800000"/>
            </a:ln>
            <a:effectLst/>
          </p:spPr>
        </p:cxnSp>
        <p:cxnSp>
          <p:nvCxnSpPr>
            <p:cNvPr id="198" name="Straight Connector 197">
              <a:extLst>
                <a:ext uri="{FF2B5EF4-FFF2-40B4-BE49-F238E27FC236}">
                  <a16:creationId xmlns:a16="http://schemas.microsoft.com/office/drawing/2014/main" id="{B62F4950-43ED-D67D-6AFA-643F3E19BAFA}"/>
                </a:ext>
              </a:extLst>
            </p:cNvPr>
            <p:cNvCxnSpPr/>
            <p:nvPr/>
          </p:nvCxnSpPr>
          <p:spPr bwMode="auto">
            <a:xfrm>
              <a:off x="4487395" y="5398273"/>
              <a:ext cx="144462" cy="0"/>
            </a:xfrm>
            <a:prstGeom prst="line">
              <a:avLst/>
            </a:prstGeom>
            <a:noFill/>
            <a:ln w="22225" cap="flat" cmpd="sng" algn="ctr">
              <a:solidFill>
                <a:srgbClr val="000000"/>
              </a:solidFill>
              <a:prstDash val="solid"/>
              <a:miter lim="800000"/>
            </a:ln>
            <a:effectLst/>
          </p:spPr>
        </p:cxnSp>
      </p:grpSp>
      <p:grpSp>
        <p:nvGrpSpPr>
          <p:cNvPr id="165" name="Group 164">
            <a:extLst>
              <a:ext uri="{FF2B5EF4-FFF2-40B4-BE49-F238E27FC236}">
                <a16:creationId xmlns:a16="http://schemas.microsoft.com/office/drawing/2014/main" id="{0BCCE2F2-181C-2713-D173-DB5E1443E30B}"/>
              </a:ext>
            </a:extLst>
          </p:cNvPr>
          <p:cNvGrpSpPr/>
          <p:nvPr/>
        </p:nvGrpSpPr>
        <p:grpSpPr>
          <a:xfrm rot="16200000">
            <a:off x="3887264" y="5467913"/>
            <a:ext cx="146927" cy="263178"/>
            <a:chOff x="4487395" y="5226823"/>
            <a:chExt cx="144462" cy="258762"/>
          </a:xfrm>
        </p:grpSpPr>
        <p:sp>
          <p:nvSpPr>
            <p:cNvPr id="193" name="Rectangle 192">
              <a:extLst>
                <a:ext uri="{FF2B5EF4-FFF2-40B4-BE49-F238E27FC236}">
                  <a16:creationId xmlns:a16="http://schemas.microsoft.com/office/drawing/2014/main" id="{E483B1C2-0756-B6E5-F459-93ABF47CD127}"/>
                </a:ext>
              </a:extLst>
            </p:cNvPr>
            <p:cNvSpPr/>
            <p:nvPr/>
          </p:nvSpPr>
          <p:spPr bwMode="auto">
            <a:xfrm>
              <a:off x="4487395" y="5226823"/>
              <a:ext cx="144462" cy="258762"/>
            </a:xfrm>
            <a:prstGeom prst="rect">
              <a:avLst/>
            </a:prstGeom>
            <a:noFill/>
            <a:ln w="190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94" name="Straight Connector 193">
              <a:extLst>
                <a:ext uri="{FF2B5EF4-FFF2-40B4-BE49-F238E27FC236}">
                  <a16:creationId xmlns:a16="http://schemas.microsoft.com/office/drawing/2014/main" id="{E55C106F-0F06-9075-662B-D32E020FB4C9}"/>
                </a:ext>
              </a:extLst>
            </p:cNvPr>
            <p:cNvCxnSpPr/>
            <p:nvPr/>
          </p:nvCxnSpPr>
          <p:spPr bwMode="auto">
            <a:xfrm>
              <a:off x="4487395" y="5317310"/>
              <a:ext cx="144462" cy="0"/>
            </a:xfrm>
            <a:prstGeom prst="line">
              <a:avLst/>
            </a:prstGeom>
            <a:noFill/>
            <a:ln w="22225" cap="flat" cmpd="sng" algn="ctr">
              <a:solidFill>
                <a:srgbClr val="000000"/>
              </a:solidFill>
              <a:prstDash val="solid"/>
              <a:miter lim="800000"/>
            </a:ln>
            <a:effectLst/>
          </p:spPr>
        </p:cxnSp>
        <p:cxnSp>
          <p:nvCxnSpPr>
            <p:cNvPr id="195" name="Straight Connector 194">
              <a:extLst>
                <a:ext uri="{FF2B5EF4-FFF2-40B4-BE49-F238E27FC236}">
                  <a16:creationId xmlns:a16="http://schemas.microsoft.com/office/drawing/2014/main" id="{A54BBC69-C6C9-4715-1231-06D6F3D2C011}"/>
                </a:ext>
              </a:extLst>
            </p:cNvPr>
            <p:cNvCxnSpPr/>
            <p:nvPr/>
          </p:nvCxnSpPr>
          <p:spPr bwMode="auto">
            <a:xfrm>
              <a:off x="4487395" y="5398273"/>
              <a:ext cx="144462" cy="0"/>
            </a:xfrm>
            <a:prstGeom prst="line">
              <a:avLst/>
            </a:prstGeom>
            <a:noFill/>
            <a:ln w="22225" cap="flat" cmpd="sng" algn="ctr">
              <a:solidFill>
                <a:srgbClr val="000000"/>
              </a:solidFill>
              <a:prstDash val="solid"/>
              <a:miter lim="800000"/>
            </a:ln>
            <a:effectLst/>
          </p:spPr>
        </p:cxnSp>
      </p:grpSp>
      <p:grpSp>
        <p:nvGrpSpPr>
          <p:cNvPr id="166" name="Group 165">
            <a:extLst>
              <a:ext uri="{FF2B5EF4-FFF2-40B4-BE49-F238E27FC236}">
                <a16:creationId xmlns:a16="http://schemas.microsoft.com/office/drawing/2014/main" id="{E43C6A9A-7010-EC82-A77B-7431D6887B47}"/>
              </a:ext>
            </a:extLst>
          </p:cNvPr>
          <p:cNvGrpSpPr/>
          <p:nvPr/>
        </p:nvGrpSpPr>
        <p:grpSpPr>
          <a:xfrm rot="16200000">
            <a:off x="5712518" y="5460708"/>
            <a:ext cx="144462" cy="258762"/>
            <a:chOff x="4487395" y="5226823"/>
            <a:chExt cx="144462" cy="258762"/>
          </a:xfrm>
        </p:grpSpPr>
        <p:sp>
          <p:nvSpPr>
            <p:cNvPr id="190" name="Rectangle 189">
              <a:extLst>
                <a:ext uri="{FF2B5EF4-FFF2-40B4-BE49-F238E27FC236}">
                  <a16:creationId xmlns:a16="http://schemas.microsoft.com/office/drawing/2014/main" id="{7BD356C8-2139-8E93-62B4-552BA48D9DF3}"/>
                </a:ext>
              </a:extLst>
            </p:cNvPr>
            <p:cNvSpPr/>
            <p:nvPr/>
          </p:nvSpPr>
          <p:spPr bwMode="auto">
            <a:xfrm>
              <a:off x="4487395" y="5226823"/>
              <a:ext cx="144462" cy="258762"/>
            </a:xfrm>
            <a:prstGeom prst="rect">
              <a:avLst/>
            </a:prstGeom>
            <a:noFill/>
            <a:ln w="190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91" name="Straight Connector 190">
              <a:extLst>
                <a:ext uri="{FF2B5EF4-FFF2-40B4-BE49-F238E27FC236}">
                  <a16:creationId xmlns:a16="http://schemas.microsoft.com/office/drawing/2014/main" id="{BA9F53E6-10C5-84E4-37A7-409D06A70C53}"/>
                </a:ext>
              </a:extLst>
            </p:cNvPr>
            <p:cNvCxnSpPr/>
            <p:nvPr/>
          </p:nvCxnSpPr>
          <p:spPr bwMode="auto">
            <a:xfrm>
              <a:off x="4487395" y="5317310"/>
              <a:ext cx="144462" cy="0"/>
            </a:xfrm>
            <a:prstGeom prst="line">
              <a:avLst/>
            </a:prstGeom>
            <a:noFill/>
            <a:ln w="22225" cap="flat" cmpd="sng" algn="ctr">
              <a:solidFill>
                <a:srgbClr val="000000"/>
              </a:solidFill>
              <a:prstDash val="solid"/>
              <a:miter lim="800000"/>
            </a:ln>
            <a:effectLst/>
          </p:spPr>
        </p:cxnSp>
        <p:cxnSp>
          <p:nvCxnSpPr>
            <p:cNvPr id="192" name="Straight Connector 191">
              <a:extLst>
                <a:ext uri="{FF2B5EF4-FFF2-40B4-BE49-F238E27FC236}">
                  <a16:creationId xmlns:a16="http://schemas.microsoft.com/office/drawing/2014/main" id="{63D446CB-00BC-860B-EBC8-0EEF460DD8EF}"/>
                </a:ext>
              </a:extLst>
            </p:cNvPr>
            <p:cNvCxnSpPr/>
            <p:nvPr/>
          </p:nvCxnSpPr>
          <p:spPr bwMode="auto">
            <a:xfrm>
              <a:off x="4487395" y="5398273"/>
              <a:ext cx="144462" cy="0"/>
            </a:xfrm>
            <a:prstGeom prst="line">
              <a:avLst/>
            </a:prstGeom>
            <a:noFill/>
            <a:ln w="22225" cap="flat" cmpd="sng" algn="ctr">
              <a:solidFill>
                <a:srgbClr val="000000"/>
              </a:solidFill>
              <a:prstDash val="solid"/>
              <a:miter lim="800000"/>
            </a:ln>
            <a:effectLst/>
          </p:spPr>
        </p:cxnSp>
      </p:grpSp>
      <p:grpSp>
        <p:nvGrpSpPr>
          <p:cNvPr id="167" name="Group 166">
            <a:extLst>
              <a:ext uri="{FF2B5EF4-FFF2-40B4-BE49-F238E27FC236}">
                <a16:creationId xmlns:a16="http://schemas.microsoft.com/office/drawing/2014/main" id="{C77B66A6-14EC-7975-BA9D-8A9A9C7F8F49}"/>
              </a:ext>
            </a:extLst>
          </p:cNvPr>
          <p:cNvGrpSpPr/>
          <p:nvPr/>
        </p:nvGrpSpPr>
        <p:grpSpPr>
          <a:xfrm rot="16200000">
            <a:off x="7604349" y="5460708"/>
            <a:ext cx="144462" cy="258762"/>
            <a:chOff x="4487395" y="5226823"/>
            <a:chExt cx="144462" cy="258762"/>
          </a:xfrm>
        </p:grpSpPr>
        <p:sp>
          <p:nvSpPr>
            <p:cNvPr id="187" name="Rectangle 186">
              <a:extLst>
                <a:ext uri="{FF2B5EF4-FFF2-40B4-BE49-F238E27FC236}">
                  <a16:creationId xmlns:a16="http://schemas.microsoft.com/office/drawing/2014/main" id="{63A0DAF3-04E2-E1C9-70DA-2B279B48B642}"/>
                </a:ext>
              </a:extLst>
            </p:cNvPr>
            <p:cNvSpPr/>
            <p:nvPr/>
          </p:nvSpPr>
          <p:spPr bwMode="auto">
            <a:xfrm>
              <a:off x="4487395" y="5226823"/>
              <a:ext cx="144462" cy="258762"/>
            </a:xfrm>
            <a:prstGeom prst="rect">
              <a:avLst/>
            </a:prstGeom>
            <a:noFill/>
            <a:ln w="190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88" name="Straight Connector 187">
              <a:extLst>
                <a:ext uri="{FF2B5EF4-FFF2-40B4-BE49-F238E27FC236}">
                  <a16:creationId xmlns:a16="http://schemas.microsoft.com/office/drawing/2014/main" id="{713E45C6-56F5-587B-0C5C-1AC18AD847D6}"/>
                </a:ext>
              </a:extLst>
            </p:cNvPr>
            <p:cNvCxnSpPr/>
            <p:nvPr/>
          </p:nvCxnSpPr>
          <p:spPr bwMode="auto">
            <a:xfrm>
              <a:off x="4487395" y="5317310"/>
              <a:ext cx="144462" cy="0"/>
            </a:xfrm>
            <a:prstGeom prst="line">
              <a:avLst/>
            </a:prstGeom>
            <a:noFill/>
            <a:ln w="22225" cap="flat" cmpd="sng" algn="ctr">
              <a:solidFill>
                <a:srgbClr val="000000"/>
              </a:solidFill>
              <a:prstDash val="solid"/>
              <a:miter lim="800000"/>
            </a:ln>
            <a:effectLst/>
          </p:spPr>
        </p:cxnSp>
        <p:cxnSp>
          <p:nvCxnSpPr>
            <p:cNvPr id="189" name="Straight Connector 188">
              <a:extLst>
                <a:ext uri="{FF2B5EF4-FFF2-40B4-BE49-F238E27FC236}">
                  <a16:creationId xmlns:a16="http://schemas.microsoft.com/office/drawing/2014/main" id="{BD1FAA43-8BE0-5F1A-6154-28A90A2FDDD0}"/>
                </a:ext>
              </a:extLst>
            </p:cNvPr>
            <p:cNvCxnSpPr/>
            <p:nvPr/>
          </p:nvCxnSpPr>
          <p:spPr bwMode="auto">
            <a:xfrm>
              <a:off x="4487395" y="5398273"/>
              <a:ext cx="144462" cy="0"/>
            </a:xfrm>
            <a:prstGeom prst="line">
              <a:avLst/>
            </a:prstGeom>
            <a:noFill/>
            <a:ln w="22225" cap="flat" cmpd="sng" algn="ctr">
              <a:solidFill>
                <a:srgbClr val="000000"/>
              </a:solidFill>
              <a:prstDash val="solid"/>
              <a:miter lim="800000"/>
            </a:ln>
            <a:effectLst/>
          </p:spPr>
        </p:cxnSp>
      </p:grpSp>
      <p:grpSp>
        <p:nvGrpSpPr>
          <p:cNvPr id="168" name="Group 167">
            <a:extLst>
              <a:ext uri="{FF2B5EF4-FFF2-40B4-BE49-F238E27FC236}">
                <a16:creationId xmlns:a16="http://schemas.microsoft.com/office/drawing/2014/main" id="{779851D7-73E5-A50F-A3DF-766500AEB9DD}"/>
              </a:ext>
            </a:extLst>
          </p:cNvPr>
          <p:cNvGrpSpPr/>
          <p:nvPr/>
        </p:nvGrpSpPr>
        <p:grpSpPr>
          <a:xfrm rot="16200000">
            <a:off x="8436542" y="5460708"/>
            <a:ext cx="144462" cy="258762"/>
            <a:chOff x="4487395" y="5226823"/>
            <a:chExt cx="144462" cy="258762"/>
          </a:xfrm>
        </p:grpSpPr>
        <p:sp>
          <p:nvSpPr>
            <p:cNvPr id="184" name="Rectangle 183">
              <a:extLst>
                <a:ext uri="{FF2B5EF4-FFF2-40B4-BE49-F238E27FC236}">
                  <a16:creationId xmlns:a16="http://schemas.microsoft.com/office/drawing/2014/main" id="{30761934-11C7-B800-6102-041BD2A2376B}"/>
                </a:ext>
              </a:extLst>
            </p:cNvPr>
            <p:cNvSpPr/>
            <p:nvPr/>
          </p:nvSpPr>
          <p:spPr bwMode="auto">
            <a:xfrm>
              <a:off x="4487395" y="5226823"/>
              <a:ext cx="144462" cy="258762"/>
            </a:xfrm>
            <a:prstGeom prst="rect">
              <a:avLst/>
            </a:prstGeom>
            <a:noFill/>
            <a:ln w="190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85" name="Straight Connector 184">
              <a:extLst>
                <a:ext uri="{FF2B5EF4-FFF2-40B4-BE49-F238E27FC236}">
                  <a16:creationId xmlns:a16="http://schemas.microsoft.com/office/drawing/2014/main" id="{44143697-DBC5-21C8-3F77-25FCD8CFD6D5}"/>
                </a:ext>
              </a:extLst>
            </p:cNvPr>
            <p:cNvCxnSpPr/>
            <p:nvPr/>
          </p:nvCxnSpPr>
          <p:spPr bwMode="auto">
            <a:xfrm>
              <a:off x="4487395" y="5317310"/>
              <a:ext cx="144462" cy="0"/>
            </a:xfrm>
            <a:prstGeom prst="line">
              <a:avLst/>
            </a:prstGeom>
            <a:noFill/>
            <a:ln w="22225" cap="flat" cmpd="sng" algn="ctr">
              <a:solidFill>
                <a:srgbClr val="000000"/>
              </a:solidFill>
              <a:prstDash val="solid"/>
              <a:miter lim="800000"/>
            </a:ln>
            <a:effectLst/>
          </p:spPr>
        </p:cxnSp>
        <p:cxnSp>
          <p:nvCxnSpPr>
            <p:cNvPr id="186" name="Straight Connector 185">
              <a:extLst>
                <a:ext uri="{FF2B5EF4-FFF2-40B4-BE49-F238E27FC236}">
                  <a16:creationId xmlns:a16="http://schemas.microsoft.com/office/drawing/2014/main" id="{0C96528B-BF70-3CB1-1D85-052B740F1E02}"/>
                </a:ext>
              </a:extLst>
            </p:cNvPr>
            <p:cNvCxnSpPr/>
            <p:nvPr/>
          </p:nvCxnSpPr>
          <p:spPr bwMode="auto">
            <a:xfrm>
              <a:off x="4487395" y="5398273"/>
              <a:ext cx="144462" cy="0"/>
            </a:xfrm>
            <a:prstGeom prst="line">
              <a:avLst/>
            </a:prstGeom>
            <a:noFill/>
            <a:ln w="22225" cap="flat" cmpd="sng" algn="ctr">
              <a:solidFill>
                <a:srgbClr val="000000"/>
              </a:solidFill>
              <a:prstDash val="solid"/>
              <a:miter lim="800000"/>
            </a:ln>
            <a:effectLst/>
          </p:spPr>
        </p:cxnSp>
      </p:grpSp>
      <p:grpSp>
        <p:nvGrpSpPr>
          <p:cNvPr id="169" name="Group 168">
            <a:extLst>
              <a:ext uri="{FF2B5EF4-FFF2-40B4-BE49-F238E27FC236}">
                <a16:creationId xmlns:a16="http://schemas.microsoft.com/office/drawing/2014/main" id="{54E0C2F5-CF67-70F9-CB90-061B85F23D4D}"/>
              </a:ext>
            </a:extLst>
          </p:cNvPr>
          <p:cNvGrpSpPr/>
          <p:nvPr/>
        </p:nvGrpSpPr>
        <p:grpSpPr>
          <a:xfrm rot="16200000">
            <a:off x="9179589" y="5460708"/>
            <a:ext cx="144462" cy="258762"/>
            <a:chOff x="4487395" y="5226823"/>
            <a:chExt cx="144462" cy="258762"/>
          </a:xfrm>
        </p:grpSpPr>
        <p:sp>
          <p:nvSpPr>
            <p:cNvPr id="181" name="Rectangle 180">
              <a:extLst>
                <a:ext uri="{FF2B5EF4-FFF2-40B4-BE49-F238E27FC236}">
                  <a16:creationId xmlns:a16="http://schemas.microsoft.com/office/drawing/2014/main" id="{BD310679-11C7-3284-6CB5-0CAB6CAC4DD3}"/>
                </a:ext>
              </a:extLst>
            </p:cNvPr>
            <p:cNvSpPr/>
            <p:nvPr/>
          </p:nvSpPr>
          <p:spPr bwMode="auto">
            <a:xfrm>
              <a:off x="4487395" y="5226823"/>
              <a:ext cx="144462" cy="258762"/>
            </a:xfrm>
            <a:prstGeom prst="rect">
              <a:avLst/>
            </a:prstGeom>
            <a:noFill/>
            <a:ln w="19050" cap="flat" cmpd="sng" algn="ctr">
              <a:solidFill>
                <a:srgbClr val="000000"/>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82" name="Straight Connector 181">
              <a:extLst>
                <a:ext uri="{FF2B5EF4-FFF2-40B4-BE49-F238E27FC236}">
                  <a16:creationId xmlns:a16="http://schemas.microsoft.com/office/drawing/2014/main" id="{1FA2FEC5-2DCC-557F-8358-1E94A243848F}"/>
                </a:ext>
              </a:extLst>
            </p:cNvPr>
            <p:cNvCxnSpPr/>
            <p:nvPr/>
          </p:nvCxnSpPr>
          <p:spPr bwMode="auto">
            <a:xfrm>
              <a:off x="4487395" y="5317310"/>
              <a:ext cx="144462" cy="0"/>
            </a:xfrm>
            <a:prstGeom prst="line">
              <a:avLst/>
            </a:prstGeom>
            <a:noFill/>
            <a:ln w="22225" cap="flat" cmpd="sng" algn="ctr">
              <a:solidFill>
                <a:srgbClr val="000000"/>
              </a:solidFill>
              <a:prstDash val="solid"/>
              <a:miter lim="800000"/>
            </a:ln>
            <a:effectLst/>
          </p:spPr>
        </p:cxnSp>
        <p:cxnSp>
          <p:nvCxnSpPr>
            <p:cNvPr id="183" name="Straight Connector 182">
              <a:extLst>
                <a:ext uri="{FF2B5EF4-FFF2-40B4-BE49-F238E27FC236}">
                  <a16:creationId xmlns:a16="http://schemas.microsoft.com/office/drawing/2014/main" id="{759A3093-DDB2-8235-50DA-5CDE2D077933}"/>
                </a:ext>
              </a:extLst>
            </p:cNvPr>
            <p:cNvCxnSpPr/>
            <p:nvPr/>
          </p:nvCxnSpPr>
          <p:spPr bwMode="auto">
            <a:xfrm>
              <a:off x="4487395" y="5398273"/>
              <a:ext cx="144462" cy="0"/>
            </a:xfrm>
            <a:prstGeom prst="line">
              <a:avLst/>
            </a:prstGeom>
            <a:noFill/>
            <a:ln w="22225" cap="flat" cmpd="sng" algn="ctr">
              <a:solidFill>
                <a:srgbClr val="000000"/>
              </a:solidFill>
              <a:prstDash val="solid"/>
              <a:miter lim="800000"/>
            </a:ln>
            <a:effectLst/>
          </p:spPr>
        </p:cxnSp>
      </p:grpSp>
      <p:sp>
        <p:nvSpPr>
          <p:cNvPr id="170" name="TextBox 169">
            <a:extLst>
              <a:ext uri="{FF2B5EF4-FFF2-40B4-BE49-F238E27FC236}">
                <a16:creationId xmlns:a16="http://schemas.microsoft.com/office/drawing/2014/main" id="{9E9FF5A2-3BF8-F557-0519-48894A35AD11}"/>
              </a:ext>
            </a:extLst>
          </p:cNvPr>
          <p:cNvSpPr txBox="1"/>
          <p:nvPr/>
        </p:nvSpPr>
        <p:spPr bwMode="auto">
          <a:xfrm>
            <a:off x="8909823" y="5675691"/>
            <a:ext cx="683997" cy="276999"/>
          </a:xfrm>
          <a:prstGeom prst="rect">
            <a:avLst/>
          </a:prstGeom>
          <a:noFill/>
          <a:ln>
            <a:noFill/>
          </a:ln>
        </p:spPr>
        <p:txBody>
          <a:bodyPr wrap="square" lIns="72000" rIns="7200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RX/TX</a:t>
            </a:r>
          </a:p>
        </p:txBody>
      </p:sp>
      <p:sp>
        <p:nvSpPr>
          <p:cNvPr id="171" name="TextBox 170">
            <a:extLst>
              <a:ext uri="{FF2B5EF4-FFF2-40B4-BE49-F238E27FC236}">
                <a16:creationId xmlns:a16="http://schemas.microsoft.com/office/drawing/2014/main" id="{6D1EC977-94CA-1CD9-184B-9E4F7DE0CABA}"/>
              </a:ext>
            </a:extLst>
          </p:cNvPr>
          <p:cNvSpPr txBox="1"/>
          <p:nvPr/>
        </p:nvSpPr>
        <p:spPr bwMode="auto">
          <a:xfrm>
            <a:off x="3632509" y="5675691"/>
            <a:ext cx="648000" cy="276999"/>
          </a:xfrm>
          <a:prstGeom prst="rect">
            <a:avLst/>
          </a:prstGeom>
          <a:noFill/>
          <a:ln>
            <a:noFill/>
          </a:ln>
        </p:spPr>
        <p:txBody>
          <a:bodyPr wrap="square" lIns="72000" rIns="7200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GPIO</a:t>
            </a:r>
          </a:p>
        </p:txBody>
      </p:sp>
      <p:sp>
        <p:nvSpPr>
          <p:cNvPr id="172" name="TextBox 171">
            <a:extLst>
              <a:ext uri="{FF2B5EF4-FFF2-40B4-BE49-F238E27FC236}">
                <a16:creationId xmlns:a16="http://schemas.microsoft.com/office/drawing/2014/main" id="{4DDF0764-9DBE-654F-03C2-84A46976096C}"/>
              </a:ext>
            </a:extLst>
          </p:cNvPr>
          <p:cNvSpPr txBox="1"/>
          <p:nvPr/>
        </p:nvSpPr>
        <p:spPr bwMode="auto">
          <a:xfrm>
            <a:off x="4375701" y="5675691"/>
            <a:ext cx="899999" cy="276999"/>
          </a:xfrm>
          <a:prstGeom prst="rect">
            <a:avLst/>
          </a:prstGeom>
          <a:noFill/>
          <a:ln>
            <a:noFill/>
          </a:ln>
        </p:spPr>
        <p:txBody>
          <a:bodyPr wrap="square" lIns="72000" rIns="7200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USBD0</a:t>
            </a:r>
          </a:p>
        </p:txBody>
      </p:sp>
      <p:sp>
        <p:nvSpPr>
          <p:cNvPr id="173" name="TextBox 172">
            <a:extLst>
              <a:ext uri="{FF2B5EF4-FFF2-40B4-BE49-F238E27FC236}">
                <a16:creationId xmlns:a16="http://schemas.microsoft.com/office/drawing/2014/main" id="{B59750E1-839D-39A9-6FAA-8307177DCA15}"/>
              </a:ext>
            </a:extLst>
          </p:cNvPr>
          <p:cNvSpPr txBox="1"/>
          <p:nvPr/>
        </p:nvSpPr>
        <p:spPr bwMode="auto">
          <a:xfrm>
            <a:off x="7244580" y="5675691"/>
            <a:ext cx="863995" cy="276999"/>
          </a:xfrm>
          <a:prstGeom prst="rect">
            <a:avLst/>
          </a:prstGeom>
          <a:noFill/>
          <a:ln>
            <a:noFill/>
          </a:ln>
        </p:spPr>
        <p:txBody>
          <a:bodyPr wrap="square" lIns="72000" rIns="7200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SDIO0</a:t>
            </a:r>
          </a:p>
        </p:txBody>
      </p:sp>
      <p:sp>
        <p:nvSpPr>
          <p:cNvPr id="174" name="TextBox 173">
            <a:extLst>
              <a:ext uri="{FF2B5EF4-FFF2-40B4-BE49-F238E27FC236}">
                <a16:creationId xmlns:a16="http://schemas.microsoft.com/office/drawing/2014/main" id="{72A3258F-7685-C437-DB3D-4641A25E3CCF}"/>
              </a:ext>
            </a:extLst>
          </p:cNvPr>
          <p:cNvSpPr txBox="1"/>
          <p:nvPr/>
        </p:nvSpPr>
        <p:spPr bwMode="auto">
          <a:xfrm>
            <a:off x="8166774" y="5675691"/>
            <a:ext cx="684000" cy="276999"/>
          </a:xfrm>
          <a:prstGeom prst="rect">
            <a:avLst/>
          </a:prstGeom>
          <a:noFill/>
          <a:ln>
            <a:noFill/>
          </a:ln>
        </p:spPr>
        <p:txBody>
          <a:bodyPr wrap="square" lIns="72000" rIns="7200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SPI0</a:t>
            </a:r>
          </a:p>
        </p:txBody>
      </p:sp>
      <p:sp>
        <p:nvSpPr>
          <p:cNvPr id="175" name="Rounded Rectangle 174">
            <a:extLst>
              <a:ext uri="{FF2B5EF4-FFF2-40B4-BE49-F238E27FC236}">
                <a16:creationId xmlns:a16="http://schemas.microsoft.com/office/drawing/2014/main" id="{68C02DA0-152C-0F2A-68C4-5763E1A64728}"/>
              </a:ext>
            </a:extLst>
          </p:cNvPr>
          <p:cNvSpPr/>
          <p:nvPr/>
        </p:nvSpPr>
        <p:spPr bwMode="auto">
          <a:xfrm>
            <a:off x="3621683" y="3486390"/>
            <a:ext cx="5972137" cy="288000"/>
          </a:xfrm>
          <a:prstGeom prst="roundRect">
            <a:avLst>
              <a:gd name="adj" fmla="val 0"/>
            </a:avLst>
          </a:prstGeom>
          <a:solidFill>
            <a:srgbClr val="002B49"/>
          </a:solidFill>
          <a:ln w="19050" algn="ctr">
            <a:noFill/>
            <a:round/>
            <a:headEnd/>
            <a:tailEnd/>
          </a:ln>
        </p:spPr>
        <p:txBody>
          <a:bodyPr wrap="none" lIns="121944" tIns="60972" rIns="121944" bIns="60972"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anose="020B0600070205080204" pitchFamily="34" charset="-128"/>
                <a:cs typeface="Calibri" panose="020F0502020204030204" pitchFamily="34" charset="0"/>
              </a:rPr>
              <a:t>User Application</a:t>
            </a:r>
          </a:p>
        </p:txBody>
      </p:sp>
      <p:sp>
        <p:nvSpPr>
          <p:cNvPr id="176" name="Rounded Rectangle 175">
            <a:extLst>
              <a:ext uri="{FF2B5EF4-FFF2-40B4-BE49-F238E27FC236}">
                <a16:creationId xmlns:a16="http://schemas.microsoft.com/office/drawing/2014/main" id="{A82BF4ED-4BF8-7C03-6B99-18151E403C77}"/>
              </a:ext>
            </a:extLst>
          </p:cNvPr>
          <p:cNvSpPr/>
          <p:nvPr/>
        </p:nvSpPr>
        <p:spPr bwMode="auto">
          <a:xfrm>
            <a:off x="2646343" y="3882487"/>
            <a:ext cx="975317" cy="292915"/>
          </a:xfrm>
          <a:prstGeom prst="roundRect">
            <a:avLst/>
          </a:prstGeom>
          <a:noFill/>
          <a:ln w="12700" cap="flat" cmpd="sng" algn="ctr">
            <a:noFill/>
            <a:prstDash val="solid"/>
            <a:miter lim="800000"/>
          </a:ln>
          <a:effectLst/>
        </p:spPr>
        <p:txBody>
          <a:bodyPr lIns="0" rIns="36000" anchor="ct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Middleware</a:t>
            </a:r>
          </a:p>
        </p:txBody>
      </p:sp>
      <p:sp>
        <p:nvSpPr>
          <p:cNvPr id="177" name="Rounded Rectangle 176">
            <a:extLst>
              <a:ext uri="{FF2B5EF4-FFF2-40B4-BE49-F238E27FC236}">
                <a16:creationId xmlns:a16="http://schemas.microsoft.com/office/drawing/2014/main" id="{2A546843-A133-D986-6D7E-CA34BA066737}"/>
              </a:ext>
            </a:extLst>
          </p:cNvPr>
          <p:cNvSpPr/>
          <p:nvPr/>
        </p:nvSpPr>
        <p:spPr bwMode="auto">
          <a:xfrm>
            <a:off x="2646343" y="3486390"/>
            <a:ext cx="975317" cy="292915"/>
          </a:xfrm>
          <a:prstGeom prst="roundRect">
            <a:avLst/>
          </a:prstGeom>
          <a:noFill/>
          <a:ln w="12700" cap="flat" cmpd="sng" algn="ctr">
            <a:noFill/>
            <a:prstDash val="solid"/>
            <a:miter lim="800000"/>
          </a:ln>
          <a:effectLst/>
        </p:spPr>
        <p:txBody>
          <a:bodyPr lIns="0" rIns="36000" anchor="ct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Application</a:t>
            </a:r>
          </a:p>
        </p:txBody>
      </p:sp>
      <p:sp>
        <p:nvSpPr>
          <p:cNvPr id="178" name="Rounded Rectangle 177">
            <a:extLst>
              <a:ext uri="{FF2B5EF4-FFF2-40B4-BE49-F238E27FC236}">
                <a16:creationId xmlns:a16="http://schemas.microsoft.com/office/drawing/2014/main" id="{BA8908AE-81C2-F2D2-D32F-751EACDA827B}"/>
              </a:ext>
            </a:extLst>
          </p:cNvPr>
          <p:cNvSpPr/>
          <p:nvPr/>
        </p:nvSpPr>
        <p:spPr bwMode="auto">
          <a:xfrm>
            <a:off x="2646343" y="4622673"/>
            <a:ext cx="975317" cy="292915"/>
          </a:xfrm>
          <a:prstGeom prst="roundRect">
            <a:avLst/>
          </a:prstGeom>
          <a:noFill/>
          <a:ln w="12700" cap="flat" cmpd="sng" algn="ctr">
            <a:noFill/>
            <a:prstDash val="solid"/>
            <a:miter lim="800000"/>
          </a:ln>
          <a:effectLst/>
        </p:spPr>
        <p:txBody>
          <a:bodyPr lIns="0" rIns="36000" anchor="ct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CMSIS-Driver</a:t>
            </a:r>
          </a:p>
        </p:txBody>
      </p:sp>
      <p:sp>
        <p:nvSpPr>
          <p:cNvPr id="179" name="Rounded Rectangle 178">
            <a:extLst>
              <a:ext uri="{FF2B5EF4-FFF2-40B4-BE49-F238E27FC236}">
                <a16:creationId xmlns:a16="http://schemas.microsoft.com/office/drawing/2014/main" id="{EDBB4F20-714E-F753-10EE-5B7B157AD4B9}"/>
              </a:ext>
            </a:extLst>
          </p:cNvPr>
          <p:cNvSpPr/>
          <p:nvPr/>
        </p:nvSpPr>
        <p:spPr bwMode="auto">
          <a:xfrm>
            <a:off x="2646343" y="5027495"/>
            <a:ext cx="975317" cy="439372"/>
          </a:xfrm>
          <a:prstGeom prst="roundRect">
            <a:avLst/>
          </a:prstGeom>
          <a:noFill/>
          <a:ln w="12700" cap="flat" cmpd="sng" algn="ctr">
            <a:noFill/>
            <a:prstDash val="solid"/>
            <a:miter lim="800000"/>
          </a:ln>
          <a:effectLst/>
        </p:spPr>
        <p:txBody>
          <a:bodyPr lIns="0" rIns="36000" anchor="ct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Device</a:t>
            </a:r>
            <a:b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b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Peripheral</a:t>
            </a:r>
          </a:p>
        </p:txBody>
      </p:sp>
      <p:sp>
        <p:nvSpPr>
          <p:cNvPr id="180" name="Rounded Rectangle 179">
            <a:extLst>
              <a:ext uri="{FF2B5EF4-FFF2-40B4-BE49-F238E27FC236}">
                <a16:creationId xmlns:a16="http://schemas.microsoft.com/office/drawing/2014/main" id="{91725EE3-3984-D6EB-1F33-256EF4D2DAED}"/>
              </a:ext>
            </a:extLst>
          </p:cNvPr>
          <p:cNvSpPr/>
          <p:nvPr/>
        </p:nvSpPr>
        <p:spPr bwMode="auto">
          <a:xfrm>
            <a:off x="2646343" y="5520689"/>
            <a:ext cx="975317" cy="439372"/>
          </a:xfrm>
          <a:prstGeom prst="roundRect">
            <a:avLst/>
          </a:prstGeom>
          <a:noFill/>
          <a:ln w="12700" cap="flat" cmpd="sng" algn="ctr">
            <a:noFill/>
            <a:prstDash val="solid"/>
            <a:miter lim="800000"/>
          </a:ln>
          <a:effectLst/>
        </p:spPr>
        <p:txBody>
          <a:bodyPr lIns="0" rIns="36000" anchor="ct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Device</a:t>
            </a:r>
            <a:b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b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Pins</a:t>
            </a:r>
          </a:p>
        </p:txBody>
      </p:sp>
    </p:spTree>
    <p:extLst>
      <p:ext uri="{BB962C8B-B14F-4D97-AF65-F5344CB8AC3E}">
        <p14:creationId xmlns:p14="http://schemas.microsoft.com/office/powerpoint/2010/main" val="883991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Props1.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3.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4.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9427</TotalTime>
  <Words>720</Words>
  <Application>Microsoft Macintosh PowerPoint</Application>
  <PresentationFormat>Custom</PresentationFormat>
  <Paragraphs>282</Paragraphs>
  <Slides>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Courier New</vt:lpstr>
      <vt:lpstr>Gill Sans MT</vt:lpstr>
      <vt:lpstr>Segoe UI</vt:lpstr>
      <vt:lpstr>Verdana</vt:lpstr>
      <vt:lpstr>Wingdings</vt:lpstr>
      <vt:lpstr>Wingdings 2</vt:lpstr>
      <vt:lpstr>ARM PPT Template 2014 Public</vt:lpstr>
      <vt:lpstr>CMSIS-Driver 2.0</vt:lpstr>
      <vt:lpstr>PowerPoint Presentation</vt:lpstr>
      <vt:lpstr>PowerPoint Presentation</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415</cp:revision>
  <cp:lastPrinted>2014-06-23T13:17:36Z</cp:lastPrinted>
  <dcterms:created xsi:type="dcterms:W3CDTF">2014-02-14T11:44:43Z</dcterms:created>
  <dcterms:modified xsi:type="dcterms:W3CDTF">2024-06-05T12:03:38Z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