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3169" r:id="rId2"/>
    <p:sldId id="2145705746" r:id="rId3"/>
    <p:sldId id="21457057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7A9D71-878A-96BF-B485-D22B6713C005}" name="Laurent Le Faucheur" initials="LF" userId="S::laurent.lefaucheur@arm.com::5aa590e2-496b-461c-bd3b-d3700c439448" providerId="AD"/>
  <p188:author id="{57F8219C-21D4-9D5D-F788-12D8A401A92F}" name="Reinhard Keil" initials="RK" userId="S::Reinhard.Keil@arm.com::a74c14d9-6dde-4ffd-bc62-ceabab23c919" providerId="AD"/>
  <p188:author id="{045158D8-303A-DFF3-7173-A7DA1BB678DE}" name="Christophe Favergeon" initials="CF" userId="S::christophe.favergeon@arm.com::62b4f1e8-1570-49ec-b7e2-cb2ba94f78f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Cadario" initials="SC" lastIdx="1" clrIdx="0">
    <p:extLst>
      <p:ext uri="{19B8F6BF-5375-455C-9EA6-DF929625EA0E}">
        <p15:presenceInfo xmlns:p15="http://schemas.microsoft.com/office/powerpoint/2012/main" userId="S::Stefano.Cadario@arm.com::80442c5e-a86e-4e3c-a034-07962a038ecc" providerId="AD"/>
      </p:ext>
    </p:extLst>
  </p:cmAuthor>
  <p:cmAuthor id="2" name="Barbara Bengyel" initials="BB" lastIdx="1" clrIdx="1">
    <p:extLst>
      <p:ext uri="{19B8F6BF-5375-455C-9EA6-DF929625EA0E}">
        <p15:presenceInfo xmlns:p15="http://schemas.microsoft.com/office/powerpoint/2012/main" userId="S::barbara.bengyel@arm.com::e8b45ead-9f84-4a51-9340-10c649ecd501" providerId="AD"/>
      </p:ext>
    </p:extLst>
  </p:cmAuthor>
  <p:cmAuthor id="3" name="Joachim Krech" initials="JK" lastIdx="1" clrIdx="2">
    <p:extLst>
      <p:ext uri="{19B8F6BF-5375-455C-9EA6-DF929625EA0E}">
        <p15:presenceInfo xmlns:p15="http://schemas.microsoft.com/office/powerpoint/2012/main" userId="S::Joachim.Krech@arm.com::6c90bbe8-e19a-475d-8c2c-8397cc371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BD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2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3C70E-54AD-4107-B38D-530E18B05A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42A8-7A12-4C03-B162-F43C14419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FADC-39A7-449E-8C68-8776E6FB3C1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25A0-15E5-4BF6-9F32-8BD4E1DF5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C07-F7C1-4141-BF59-1847AE735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231-AFE2-4330-AF6B-EEB343F9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6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AAB-B703-4BB5-9D08-B460FC03C23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6A5B-B69C-40C5-853F-D27DDBF34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additions to CMSIS: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support for Arm Cortex-M23/33 and A5/A7/A9</a:t>
            </a:r>
            <a:r>
              <a:rPr lang="en-US" baseline="0"/>
              <a:t> 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Keil RTX 5 is now the kernel for </a:t>
            </a:r>
            <a:r>
              <a:rPr lang="en-US" baseline="0" err="1"/>
              <a:t>mbed</a:t>
            </a:r>
            <a:r>
              <a:rPr lang="en-US" baseline="0"/>
              <a:t> OS. It uses the CMSIS-RTOS API v2 natively and has some enhanced features such as dynamic and static object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We have a FreeRTOS port for the v2 API to get more traction from the wide FreeRTOS user 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FEF26-9463-4BB6-9EEF-F3FBBE6D86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4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1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12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rgbClr val="7F7F7F"/>
                </a:solidFill>
              </a:rPr>
              <a:t>© 2021 Arm</a:t>
            </a:r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rm.com/arm-community-blogs/b/tools-software-ides-blog/posts/which-cmsis-components-should-i-care-abo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24">
            <a:extLst>
              <a:ext uri="{FF2B5EF4-FFF2-40B4-BE49-F238E27FC236}">
                <a16:creationId xmlns:a16="http://schemas.microsoft.com/office/drawing/2014/main" id="{8270976E-59EB-4936-93AD-37E16922ED50}"/>
              </a:ext>
            </a:extLst>
          </p:cNvPr>
          <p:cNvSpPr/>
          <p:nvPr/>
        </p:nvSpPr>
        <p:spPr>
          <a:xfrm>
            <a:off x="4501700" y="2106451"/>
            <a:ext cx="1045796" cy="265301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Down Arrow 24">
            <a:extLst>
              <a:ext uri="{FF2B5EF4-FFF2-40B4-BE49-F238E27FC236}">
                <a16:creationId xmlns:a16="http://schemas.microsoft.com/office/drawing/2014/main" id="{A8157F42-E501-3B26-1076-8E064010760D}"/>
              </a:ext>
            </a:extLst>
          </p:cNvPr>
          <p:cNvSpPr/>
          <p:nvPr/>
        </p:nvSpPr>
        <p:spPr>
          <a:xfrm>
            <a:off x="5757918" y="2100584"/>
            <a:ext cx="1045796" cy="265594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own Arrow 24">
            <a:extLst>
              <a:ext uri="{FF2B5EF4-FFF2-40B4-BE49-F238E27FC236}">
                <a16:creationId xmlns:a16="http://schemas.microsoft.com/office/drawing/2014/main" id="{69A40B1B-86E4-4695-B17F-8C6B94180FBF}"/>
              </a:ext>
            </a:extLst>
          </p:cNvPr>
          <p:cNvSpPr/>
          <p:nvPr/>
        </p:nvSpPr>
        <p:spPr>
          <a:xfrm>
            <a:off x="8299854" y="2714115"/>
            <a:ext cx="1045796" cy="204535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6530FA-3A54-4BCC-467B-048240D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333E48"/>
                </a:solidFill>
              </a:rPr>
              <a:t>		   Version 6</a:t>
            </a:r>
            <a:endParaRPr lang="en-US">
              <a:solidFill>
                <a:srgbClr val="333E48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software framework for Arm Cortex-M and Cortex-A5/A7/A9 based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28" y="4759465"/>
            <a:ext cx="8982719" cy="101047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defTabSz="914126"/>
            <a:r>
              <a:rPr lang="en-GB" sz="1400" dirty="0">
                <a:solidFill>
                  <a:prstClr val="black"/>
                </a:solidFill>
                <a:latin typeface="Calibri"/>
              </a:rPr>
              <a:t>System-on-chip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219" y="4826713"/>
            <a:ext cx="4996698" cy="630926"/>
          </a:xfrm>
          <a:prstGeom prst="rect">
            <a:avLst/>
          </a:prstGeom>
          <a:solidFill>
            <a:srgbClr val="7D8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Arm Cortex processor and peripherals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0054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 err="1">
                <a:solidFill>
                  <a:prstClr val="white"/>
                </a:solidFill>
                <a:latin typeface="Calibri"/>
              </a:rPr>
              <a:t>CoreSight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debug logic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5321" y="2100584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Down Arrow 24"/>
          <p:cNvSpPr/>
          <p:nvPr/>
        </p:nvSpPr>
        <p:spPr>
          <a:xfrm>
            <a:off x="1980855" y="2098157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Down Arrow 24"/>
          <p:cNvSpPr/>
          <p:nvPr/>
        </p:nvSpPr>
        <p:spPr>
          <a:xfrm>
            <a:off x="3233857" y="2106451"/>
            <a:ext cx="1045796" cy="265749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Down Arrow 24"/>
          <p:cNvSpPr/>
          <p:nvPr/>
        </p:nvSpPr>
        <p:spPr>
          <a:xfrm>
            <a:off x="7042416" y="2098157"/>
            <a:ext cx="1045796" cy="265837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52708" y="1652856"/>
            <a:ext cx="2487168" cy="450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Debugger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19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CMSIS-Driver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Middleware I/F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F33FC-0943-4771-A885-7415F96EA4B3}"/>
              </a:ext>
            </a:extLst>
          </p:cNvPr>
          <p:cNvSpPr/>
          <p:nvPr/>
        </p:nvSpPr>
        <p:spPr>
          <a:xfrm>
            <a:off x="4417793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CMSIS-NN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3935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CMSIS-DSP</a:t>
            </a:r>
          </a:p>
          <a:p>
            <a:pPr algn="ctr" defTabSz="914126"/>
            <a:r>
              <a:rPr lang="en-US" sz="1100" dirty="0">
                <a:latin typeface="Calibri"/>
              </a:rPr>
              <a:t>Compute library</a:t>
            </a:r>
            <a:endParaRPr lang="en-US" sz="11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0054" y="2603098"/>
            <a:ext cx="2489822" cy="63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CMSIS-SVD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Peripheral description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0054" y="3513369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CMSIS-DAP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Debug access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0077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CMSIS-RTOS2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Real-time execution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6219" y="3518117"/>
            <a:ext cx="4996698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CMSIS-Core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Processor core and peripheral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BA65E-FD51-401B-877C-FDDC8D45E437}"/>
              </a:ext>
            </a:extLst>
          </p:cNvPr>
          <p:cNvSpPr/>
          <p:nvPr/>
        </p:nvSpPr>
        <p:spPr>
          <a:xfrm>
            <a:off x="8215876" y="4829054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MPU, SAU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A0A333-088A-42D4-8B3C-EEB40BE24A16}"/>
              </a:ext>
            </a:extLst>
          </p:cNvPr>
          <p:cNvSpPr/>
          <p:nvPr/>
        </p:nvSpPr>
        <p:spPr>
          <a:xfrm>
            <a:off x="8217829" y="3517103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CMSIS-Zone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System partitioning</a:t>
            </a: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FF93BE-9046-4513-B168-A22963A3D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3" t="24075" r="9126" b="23940"/>
          <a:stretch/>
        </p:blipFill>
        <p:spPr>
          <a:xfrm>
            <a:off x="277793" y="201935"/>
            <a:ext cx="2417653" cy="976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313AE8-E668-5F79-B850-63298D882E9F}"/>
              </a:ext>
            </a:extLst>
          </p:cNvPr>
          <p:cNvSpPr/>
          <p:nvPr/>
        </p:nvSpPr>
        <p:spPr>
          <a:xfrm>
            <a:off x="5668815" y="3513369"/>
            <a:ext cx="1235341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CMSIS-View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Event recorder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B18A-43F2-087B-F674-4BCBAF0EB839}"/>
              </a:ext>
            </a:extLst>
          </p:cNvPr>
          <p:cNvSpPr/>
          <p:nvPr/>
        </p:nvSpPr>
        <p:spPr>
          <a:xfrm>
            <a:off x="5668816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On-chip memory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9" y="1652856"/>
            <a:ext cx="6266597" cy="450661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Application code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48084-560D-8C2C-B118-D9F132D403F0}"/>
              </a:ext>
            </a:extLst>
          </p:cNvPr>
          <p:cNvSpPr/>
          <p:nvPr/>
        </p:nvSpPr>
        <p:spPr>
          <a:xfrm>
            <a:off x="9698040" y="1652856"/>
            <a:ext cx="147600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CMSIS-Toolbox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Command-line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project build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5152B-6D30-0622-EDAA-D9666B1ACA58}"/>
              </a:ext>
            </a:extLst>
          </p:cNvPr>
          <p:cNvSpPr/>
          <p:nvPr/>
        </p:nvSpPr>
        <p:spPr>
          <a:xfrm>
            <a:off x="9703097" y="4673389"/>
            <a:ext cx="1476000" cy="10972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CMSIS-Pack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Software packaging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and delivery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87E4F-7946-ED57-94F9-B1FF9C1CB396}"/>
              </a:ext>
            </a:extLst>
          </p:cNvPr>
          <p:cNvSpPr/>
          <p:nvPr/>
        </p:nvSpPr>
        <p:spPr>
          <a:xfrm>
            <a:off x="9711000" y="3163123"/>
            <a:ext cx="146304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CMSIS-Stream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Optimized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data streaming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for ML and DSP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B8988-4DC8-EBEF-A868-2050A2C79754}"/>
              </a:ext>
            </a:extLst>
          </p:cNvPr>
          <p:cNvSpPr/>
          <p:nvPr/>
        </p:nvSpPr>
        <p:spPr>
          <a:xfrm>
            <a:off x="621624" y="6001345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40807-92AD-0538-1813-B809799A1B8C}"/>
              </a:ext>
            </a:extLst>
          </p:cNvPr>
          <p:cNvSpPr txBox="1"/>
          <p:nvPr/>
        </p:nvSpPr>
        <p:spPr>
          <a:xfrm>
            <a:off x="966023" y="6042944"/>
            <a:ext cx="471273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components for the Arm Cortex processor target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4244A-8A3B-C963-76C3-49038BDE4CA3}"/>
              </a:ext>
            </a:extLst>
          </p:cNvPr>
          <p:cNvSpPr/>
          <p:nvPr/>
        </p:nvSpPr>
        <p:spPr>
          <a:xfrm>
            <a:off x="5529491" y="6011492"/>
            <a:ext cx="274320" cy="2743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31CA56-F70A-735F-CE58-60E3B4504121}"/>
              </a:ext>
            </a:extLst>
          </p:cNvPr>
          <p:cNvSpPr txBox="1"/>
          <p:nvPr/>
        </p:nvSpPr>
        <p:spPr>
          <a:xfrm>
            <a:off x="5895896" y="6053091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Tools for 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</a:rPr>
              <a:t>optimizing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development flows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BC194-28CE-0BDC-2061-5E1AA284F6A5}"/>
              </a:ext>
            </a:extLst>
          </p:cNvPr>
          <p:cNvSpPr txBox="1"/>
          <p:nvPr/>
        </p:nvSpPr>
        <p:spPr>
          <a:xfrm>
            <a:off x="1955425" y="6334780"/>
            <a:ext cx="8920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https://community.arm.com/arm-community-blogs/b/tools-software-ides-blog/posts/which-cmsis-components-should-i-care-about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6BCDA-9D7A-9776-3E39-FA8B725D42EE}"/>
              </a:ext>
            </a:extLst>
          </p:cNvPr>
          <p:cNvSpPr/>
          <p:nvPr/>
        </p:nvSpPr>
        <p:spPr>
          <a:xfrm>
            <a:off x="5681652" y="2607407"/>
            <a:ext cx="1218252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CMSIS-Compiler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I/O Retargeting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F3EC9-76EC-E1CB-7C51-C482908BA5A2}"/>
              </a:ext>
            </a:extLst>
          </p:cNvPr>
          <p:cNvSpPr/>
          <p:nvPr/>
        </p:nvSpPr>
        <p:spPr>
          <a:xfrm>
            <a:off x="9705317" y="6017250"/>
            <a:ext cx="274320" cy="2743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F361F5-5E38-26C2-E57A-360597CF4923}"/>
              </a:ext>
            </a:extLst>
          </p:cNvPr>
          <p:cNvSpPr txBox="1"/>
          <p:nvPr/>
        </p:nvSpPr>
        <p:spPr>
          <a:xfrm>
            <a:off x="10071722" y="6058849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Specifications</a:t>
            </a: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9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289E2-6C0B-C9DC-63E2-894CF6EE6717}"/>
              </a:ext>
            </a:extLst>
          </p:cNvPr>
          <p:cNvCxnSpPr>
            <a:cxnSpLocks/>
          </p:cNvCxnSpPr>
          <p:nvPr/>
        </p:nvCxnSpPr>
        <p:spPr>
          <a:xfrm flipV="1">
            <a:off x="6667933" y="4516164"/>
            <a:ext cx="589418" cy="1"/>
          </a:xfrm>
          <a:prstGeom prst="line">
            <a:avLst/>
          </a:prstGeom>
          <a:ln w="1905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D52C7F6-A741-78A0-609E-D5A3562D1A25}"/>
              </a:ext>
            </a:extLst>
          </p:cNvPr>
          <p:cNvSpPr txBox="1">
            <a:spLocks/>
          </p:cNvSpPr>
          <p:nvPr/>
        </p:nvSpPr>
        <p:spPr bwMode="auto">
          <a:xfrm>
            <a:off x="2336071" y="4069431"/>
            <a:ext cx="1797769" cy="991507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Signal conditioning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Filters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Echo, noise canceller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White balance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A57D39C-D722-111B-D92F-4B1F8E333E2E}"/>
              </a:ext>
            </a:extLst>
          </p:cNvPr>
          <p:cNvSpPr txBox="1">
            <a:spLocks/>
          </p:cNvSpPr>
          <p:nvPr/>
        </p:nvSpPr>
        <p:spPr bwMode="auto">
          <a:xfrm>
            <a:off x="4943317" y="4052236"/>
            <a:ext cx="1655509" cy="1025898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Feature extraction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Spectral data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MFCC (audio)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Convolution (pixel)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93053D-8950-6687-FCB1-43188291964C}"/>
              </a:ext>
            </a:extLst>
          </p:cNvPr>
          <p:cNvSpPr txBox="1">
            <a:spLocks/>
          </p:cNvSpPr>
          <p:nvPr/>
        </p:nvSpPr>
        <p:spPr bwMode="auto">
          <a:xfrm>
            <a:off x="7426382" y="4091981"/>
            <a:ext cx="2057144" cy="1037984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Classifier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Classical ML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Deep learning (NN)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516C4-E6F7-F722-A287-4039F5FCE00E}"/>
              </a:ext>
            </a:extLst>
          </p:cNvPr>
          <p:cNvGrpSpPr/>
          <p:nvPr/>
        </p:nvGrpSpPr>
        <p:grpSpPr>
          <a:xfrm>
            <a:off x="2111505" y="3902044"/>
            <a:ext cx="2079242" cy="1227921"/>
            <a:chOff x="2775118" y="3738777"/>
            <a:chExt cx="1831547" cy="1424033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4A148EA-C49C-EA56-2201-8A38C285080C}"/>
                </a:ext>
              </a:extLst>
            </p:cNvPr>
            <p:cNvSpPr/>
            <p:nvPr/>
          </p:nvSpPr>
          <p:spPr>
            <a:xfrm>
              <a:off x="2830671" y="3795105"/>
              <a:ext cx="1775994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24B315B-67FB-13F8-3E20-C969C12D6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5118" y="3738777"/>
              <a:ext cx="111105" cy="11110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EF496-14DB-CD24-36EB-C60EF9AF5EC2}"/>
              </a:ext>
            </a:extLst>
          </p:cNvPr>
          <p:cNvGrpSpPr/>
          <p:nvPr/>
        </p:nvGrpSpPr>
        <p:grpSpPr>
          <a:xfrm>
            <a:off x="7214695" y="3902044"/>
            <a:ext cx="1854726" cy="1227922"/>
            <a:chOff x="7823289" y="3738776"/>
            <a:chExt cx="2167876" cy="1424033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36FDA2C-8CE7-CF63-4E3F-621F8157C0CC}"/>
                </a:ext>
              </a:extLst>
            </p:cNvPr>
            <p:cNvSpPr/>
            <p:nvPr/>
          </p:nvSpPr>
          <p:spPr>
            <a:xfrm>
              <a:off x="7874303" y="3795105"/>
              <a:ext cx="2116862" cy="1367704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9E1BA50-8920-AD4F-072E-1994F8EC1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3289" y="3738776"/>
              <a:ext cx="111105" cy="111105"/>
            </a:xfrm>
            <a:prstGeom prst="rect">
              <a:avLst/>
            </a:prstGeom>
          </p:spPr>
        </p:pic>
      </p:grpSp>
      <p:sp>
        <p:nvSpPr>
          <p:cNvPr id="14" name="Right Arrow 22">
            <a:extLst>
              <a:ext uri="{FF2B5EF4-FFF2-40B4-BE49-F238E27FC236}">
                <a16:creationId xmlns:a16="http://schemas.microsoft.com/office/drawing/2014/main" id="{C978E200-4CCA-B67A-F271-2C40BF31C0A6}"/>
              </a:ext>
            </a:extLst>
          </p:cNvPr>
          <p:cNvSpPr/>
          <p:nvPr/>
        </p:nvSpPr>
        <p:spPr>
          <a:xfrm>
            <a:off x="1637572" y="4277447"/>
            <a:ext cx="53380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In</a:t>
            </a:r>
          </a:p>
        </p:txBody>
      </p:sp>
      <p:sp>
        <p:nvSpPr>
          <p:cNvPr id="15" name="Right Arrow 23">
            <a:extLst>
              <a:ext uri="{FF2B5EF4-FFF2-40B4-BE49-F238E27FC236}">
                <a16:creationId xmlns:a16="http://schemas.microsoft.com/office/drawing/2014/main" id="{3C1629C8-2966-C605-8996-B9F59599BFB9}"/>
              </a:ext>
            </a:extLst>
          </p:cNvPr>
          <p:cNvSpPr/>
          <p:nvPr/>
        </p:nvSpPr>
        <p:spPr>
          <a:xfrm>
            <a:off x="9069420" y="4316113"/>
            <a:ext cx="51111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08AE2-345F-65AE-61C0-9336D2C64F7F}"/>
              </a:ext>
            </a:extLst>
          </p:cNvPr>
          <p:cNvGrpSpPr/>
          <p:nvPr/>
        </p:nvGrpSpPr>
        <p:grpSpPr>
          <a:xfrm>
            <a:off x="4212860" y="4417403"/>
            <a:ext cx="578193" cy="275018"/>
            <a:chOff x="3726396" y="5695672"/>
            <a:chExt cx="1571726" cy="13897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25D424-58CC-BDC6-0879-1CACC3ED7F80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765120"/>
              <a:ext cx="1571255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28E212-C834-380A-ACDB-7B57816AA9E3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695672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B2BA50-26EA-B01B-320E-FD09F845D3FE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834651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170E0-B20C-3258-54E6-2AC578B2E620}"/>
              </a:ext>
            </a:extLst>
          </p:cNvPr>
          <p:cNvGrpSpPr/>
          <p:nvPr/>
        </p:nvGrpSpPr>
        <p:grpSpPr>
          <a:xfrm>
            <a:off x="4743203" y="3916865"/>
            <a:ext cx="1913738" cy="1213101"/>
            <a:chOff x="5298122" y="3755964"/>
            <a:chExt cx="1884724" cy="1406845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EC4E7B-2ED2-3A7C-2C15-6B34F3C54048}"/>
                </a:ext>
              </a:extLst>
            </p:cNvPr>
            <p:cNvSpPr/>
            <p:nvPr/>
          </p:nvSpPr>
          <p:spPr>
            <a:xfrm>
              <a:off x="5358478" y="3795104"/>
              <a:ext cx="1824368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rgbClr val="95D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289FF69-625A-5381-57DF-DF833D5BE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8122" y="3755964"/>
              <a:ext cx="111105" cy="111105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953792-334A-FB9A-0C84-350962AAA75F}"/>
              </a:ext>
            </a:extLst>
          </p:cNvPr>
          <p:cNvSpPr/>
          <p:nvPr/>
        </p:nvSpPr>
        <p:spPr>
          <a:xfrm>
            <a:off x="2023799" y="3713364"/>
            <a:ext cx="2301467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62F2A0-C63F-79C9-B13F-3DFC0B1F3F07}"/>
              </a:ext>
            </a:extLst>
          </p:cNvPr>
          <p:cNvSpPr/>
          <p:nvPr/>
        </p:nvSpPr>
        <p:spPr>
          <a:xfrm>
            <a:off x="4646354" y="3713365"/>
            <a:ext cx="2182114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A4225F-7650-56B9-AFB4-E50F067A9B00}"/>
              </a:ext>
            </a:extLst>
          </p:cNvPr>
          <p:cNvSpPr/>
          <p:nvPr/>
        </p:nvSpPr>
        <p:spPr>
          <a:xfrm>
            <a:off x="7057207" y="3713242"/>
            <a:ext cx="2213345" cy="1641679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7FE7C-7BD4-31CE-B092-3CF829FC9508}"/>
              </a:ext>
            </a:extLst>
          </p:cNvPr>
          <p:cNvSpPr/>
          <p:nvPr/>
        </p:nvSpPr>
        <p:spPr>
          <a:xfrm>
            <a:off x="992848" y="1580861"/>
            <a:ext cx="819018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B72213-581E-DE8B-B2C2-DF73145E74D9}"/>
              </a:ext>
            </a:extLst>
          </p:cNvPr>
          <p:cNvSpPr/>
          <p:nvPr/>
        </p:nvSpPr>
        <p:spPr>
          <a:xfrm>
            <a:off x="2996245" y="1578386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F18ED8-206B-2E5C-CCCF-EE90D6D95B96}"/>
              </a:ext>
            </a:extLst>
          </p:cNvPr>
          <p:cNvSpPr/>
          <p:nvPr/>
        </p:nvSpPr>
        <p:spPr>
          <a:xfrm>
            <a:off x="5624634" y="1584780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F04C2B-E5EF-9D7F-5B9E-68FB4399069C}"/>
              </a:ext>
            </a:extLst>
          </p:cNvPr>
          <p:cNvSpPr/>
          <p:nvPr/>
        </p:nvSpPr>
        <p:spPr>
          <a:xfrm>
            <a:off x="8162563" y="1570181"/>
            <a:ext cx="856426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Sink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C1A7FB-E56E-4AD4-0B08-6258EE27FEC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1811866" y="1971542"/>
            <a:ext cx="1184379" cy="2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3DA52D-E045-34F0-73B4-552D2486DDF6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86317" y="1971542"/>
            <a:ext cx="1238317" cy="6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0CB49C-5E03-6AE2-F9A7-DB4C84AA690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14706" y="1953771"/>
            <a:ext cx="1148578" cy="24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C71C97-8F57-8C59-0E26-D678D0D4557B}"/>
              </a:ext>
            </a:extLst>
          </p:cNvPr>
          <p:cNvSpPr txBox="1"/>
          <p:nvPr/>
        </p:nvSpPr>
        <p:spPr>
          <a:xfrm>
            <a:off x="2063606" y="1725657"/>
            <a:ext cx="686023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88FA0-598D-6862-E792-A18597289936}"/>
              </a:ext>
            </a:extLst>
          </p:cNvPr>
          <p:cNvSpPr txBox="1"/>
          <p:nvPr/>
        </p:nvSpPr>
        <p:spPr>
          <a:xfrm>
            <a:off x="1827131" y="1768295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FE86C2-5A64-F1D0-23D5-181EAE046C4F}"/>
              </a:ext>
            </a:extLst>
          </p:cNvPr>
          <p:cNvSpPr txBox="1"/>
          <p:nvPr/>
        </p:nvSpPr>
        <p:spPr>
          <a:xfrm>
            <a:off x="4667653" y="1682722"/>
            <a:ext cx="678456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2"/>
                </a:solidFill>
              </a:rPr>
              <a:t>q</a:t>
            </a:r>
            <a:r>
              <a: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07AC0-D85B-01CE-3BBB-2A576885AA99}"/>
              </a:ext>
            </a:extLst>
          </p:cNvPr>
          <p:cNvSpPr txBox="1"/>
          <p:nvPr/>
        </p:nvSpPr>
        <p:spPr>
          <a:xfrm>
            <a:off x="7300468" y="1682722"/>
            <a:ext cx="610267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f32(10)</a:t>
            </a:r>
            <a:endParaRPr lang="en-US" sz="1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E8F85C-2881-5F08-2534-B0D307FB2006}"/>
              </a:ext>
            </a:extLst>
          </p:cNvPr>
          <p:cNvSpPr txBox="1"/>
          <p:nvPr/>
        </p:nvSpPr>
        <p:spPr>
          <a:xfrm>
            <a:off x="2868612" y="2024869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B3D46E-06F9-1B00-27F5-6FCFAE740F96}"/>
              </a:ext>
            </a:extLst>
          </p:cNvPr>
          <p:cNvSpPr txBox="1"/>
          <p:nvPr/>
        </p:nvSpPr>
        <p:spPr>
          <a:xfrm>
            <a:off x="4403339" y="1743090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69B4C-DE49-E772-F67E-D4533364E415}"/>
              </a:ext>
            </a:extLst>
          </p:cNvPr>
          <p:cNvSpPr txBox="1"/>
          <p:nvPr/>
        </p:nvSpPr>
        <p:spPr>
          <a:xfrm>
            <a:off x="5496558" y="1989894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478B6-9960-5FD6-E238-AC24E3FCFE90}"/>
              </a:ext>
            </a:extLst>
          </p:cNvPr>
          <p:cNvSpPr txBox="1"/>
          <p:nvPr/>
        </p:nvSpPr>
        <p:spPr>
          <a:xfrm>
            <a:off x="7037888" y="1750536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8FE182-CEA0-0D09-75D8-A53A34706CA7}"/>
              </a:ext>
            </a:extLst>
          </p:cNvPr>
          <p:cNvSpPr txBox="1"/>
          <p:nvPr/>
        </p:nvSpPr>
        <p:spPr>
          <a:xfrm>
            <a:off x="7910735" y="1967023"/>
            <a:ext cx="30823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68" name="Callout: Bent Line with No Border 67">
            <a:extLst>
              <a:ext uri="{FF2B5EF4-FFF2-40B4-BE49-F238E27FC236}">
                <a16:creationId xmlns:a16="http://schemas.microsoft.com/office/drawing/2014/main" id="{0AC9C751-BED2-4F91-CD5A-C5DA0D6B6929}"/>
              </a:ext>
            </a:extLst>
          </p:cNvPr>
          <p:cNvSpPr/>
          <p:nvPr/>
        </p:nvSpPr>
        <p:spPr>
          <a:xfrm>
            <a:off x="2378882" y="1056110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29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28F78A-2809-95F9-1536-479985A53B83}"/>
              </a:ext>
            </a:extLst>
          </p:cNvPr>
          <p:cNvSpPr txBox="1"/>
          <p:nvPr/>
        </p:nvSpPr>
        <p:spPr>
          <a:xfrm>
            <a:off x="2309568" y="1004919"/>
            <a:ext cx="182427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Number of samples</a:t>
            </a:r>
          </a:p>
        </p:txBody>
      </p:sp>
      <p:sp>
        <p:nvSpPr>
          <p:cNvPr id="70" name="Callout: Bent Line with No Border 69">
            <a:extLst>
              <a:ext uri="{FF2B5EF4-FFF2-40B4-BE49-F238E27FC236}">
                <a16:creationId xmlns:a16="http://schemas.microsoft.com/office/drawing/2014/main" id="{29A5482D-EF26-9812-CC17-3868F6ABF791}"/>
              </a:ext>
            </a:extLst>
          </p:cNvPr>
          <p:cNvSpPr/>
          <p:nvPr/>
        </p:nvSpPr>
        <p:spPr>
          <a:xfrm>
            <a:off x="5268216" y="1063811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92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7EC8AD-E0C6-0267-36B2-20A2CFBFF8DB}"/>
              </a:ext>
            </a:extLst>
          </p:cNvPr>
          <p:cNvSpPr txBox="1"/>
          <p:nvPr/>
        </p:nvSpPr>
        <p:spPr>
          <a:xfrm>
            <a:off x="5190434" y="984474"/>
            <a:ext cx="1824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Data type (buffer size)</a:t>
            </a:r>
          </a:p>
        </p:txBody>
      </p:sp>
    </p:spTree>
    <p:extLst>
      <p:ext uri="{BB962C8B-B14F-4D97-AF65-F5344CB8AC3E}">
        <p14:creationId xmlns:p14="http://schemas.microsoft.com/office/powerpoint/2010/main" val="106709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82D6-4786-27CF-5684-D79BA2A6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CMSIS-Toolbox: </a:t>
            </a:r>
            <a:r>
              <a:rPr lang="en-US" err="1"/>
              <a:t>csolution</a:t>
            </a:r>
            <a:r>
              <a:rPr lang="en-US"/>
              <a:t> – create build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1A6A-5DA3-2FEC-7A41-B0DA2B2BF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Management for any type of embedded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4CD08-C7A2-143F-7EEC-AE38F984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554489"/>
            <a:ext cx="2862786" cy="4553233"/>
          </a:xfrm>
        </p:spPr>
        <p:txBody>
          <a:bodyPr/>
          <a:lstStyle/>
          <a:p>
            <a:pPr marL="171450" indent="-171450"/>
            <a:r>
              <a:rPr lang="en-US" sz="1400"/>
              <a:t>Access to the content of software packs in Open-CMSIS-Pack format</a:t>
            </a:r>
          </a:p>
          <a:p>
            <a:pPr marL="285750" lvl="1" indent="-114300"/>
            <a:r>
              <a:rPr lang="en-US" sz="1200"/>
              <a:t>Setup the toolchain based on `device:` or `board:` selection from DFP, BSP packs.</a:t>
            </a:r>
          </a:p>
          <a:p>
            <a:pPr marL="285750" lvl="1" indent="-114300"/>
            <a:r>
              <a:rPr lang="en-US" sz="1200"/>
              <a:t>Add software components provided in the various software packs.</a:t>
            </a:r>
          </a:p>
          <a:p>
            <a:pPr marL="171450" indent="-171450"/>
            <a:r>
              <a:rPr lang="en-US" sz="1400"/>
              <a:t>Organize applications (with a *.</a:t>
            </a:r>
            <a:r>
              <a:rPr lang="en-US" sz="1400" err="1"/>
              <a:t>csolution.yml</a:t>
            </a:r>
            <a:r>
              <a:rPr lang="en-US" sz="1400"/>
              <a:t> file) into projects that are independently managed (using *.</a:t>
            </a:r>
            <a:r>
              <a:rPr lang="en-US" sz="1400" err="1"/>
              <a:t>cproject.yml</a:t>
            </a:r>
            <a:r>
              <a:rPr lang="en-US" sz="1400"/>
              <a:t> files).</a:t>
            </a:r>
          </a:p>
          <a:p>
            <a:pPr marL="171450" indent="-171450"/>
            <a:r>
              <a:rPr lang="en-US" sz="1400"/>
              <a:t>Organize software layers (with a *.</a:t>
            </a:r>
            <a:r>
              <a:rPr lang="en-US" sz="1400" err="1"/>
              <a:t>clayer.yml</a:t>
            </a:r>
            <a:r>
              <a:rPr lang="en-US" sz="1400"/>
              <a:t> file) that enable code reuse across similar applications.</a:t>
            </a:r>
          </a:p>
          <a:p>
            <a:pPr marL="171450" indent="-171450"/>
            <a:r>
              <a:rPr lang="en-US" sz="1400"/>
              <a:t>Manage multiple hardware targets to allow application deployment to different hardware (test board, production hardware, etc.).</a:t>
            </a:r>
          </a:p>
          <a:p>
            <a:pPr marL="171450" indent="-171450"/>
            <a:r>
              <a:rPr lang="en-US" sz="1400"/>
              <a:t>Manage multiple build types to support software verification (debug build, test build, release build, </a:t>
            </a:r>
            <a:r>
              <a:rPr lang="en-US" sz="1400" err="1"/>
              <a:t>ect</a:t>
            </a:r>
            <a:r>
              <a:rPr lang="en-US" sz="1400"/>
              <a:t>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A9EEF-11BE-7056-58EA-35F66746664F}"/>
              </a:ext>
            </a:extLst>
          </p:cNvPr>
          <p:cNvSpPr/>
          <p:nvPr/>
        </p:nvSpPr>
        <p:spPr>
          <a:xfrm>
            <a:off x="7464211" y="1770389"/>
            <a:ext cx="2293229" cy="13511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Default compiler options for AC6, GCC, IAR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B9B9B-C26B-883F-A1C0-6C34980DEB27}"/>
              </a:ext>
            </a:extLst>
          </p:cNvPr>
          <p:cNvSpPr/>
          <p:nvPr/>
        </p:nvSpPr>
        <p:spPr>
          <a:xfrm>
            <a:off x="7464211" y="4973317"/>
            <a:ext cx="2293229" cy="753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8584A-56C9-F9F8-E91C-DF34996AE09D}"/>
              </a:ext>
            </a:extLst>
          </p:cNvPr>
          <p:cNvSpPr/>
          <p:nvPr/>
        </p:nvSpPr>
        <p:spPr>
          <a:xfrm>
            <a:off x="9925885" y="1770390"/>
            <a:ext cx="1786690" cy="3956387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Output Files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4D1248-6CF8-0025-CBF1-C0681F16423C}"/>
              </a:ext>
            </a:extLst>
          </p:cNvPr>
          <p:cNvSpPr/>
          <p:nvPr/>
        </p:nvSpPr>
        <p:spPr>
          <a:xfrm>
            <a:off x="4730993" y="4007888"/>
            <a:ext cx="3146258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DC293-B4E2-0697-8881-2AA1F916CFF7}"/>
              </a:ext>
            </a:extLst>
          </p:cNvPr>
          <p:cNvSpPr/>
          <p:nvPr/>
        </p:nvSpPr>
        <p:spPr>
          <a:xfrm>
            <a:off x="5490987" y="1774724"/>
            <a:ext cx="1786690" cy="3956387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Input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DDBFB-4AD0-8B6F-BAFC-15484F596C09}"/>
              </a:ext>
            </a:extLst>
          </p:cNvPr>
          <p:cNvSpPr/>
          <p:nvPr/>
        </p:nvSpPr>
        <p:spPr>
          <a:xfrm>
            <a:off x="3484502" y="1770389"/>
            <a:ext cx="1786690" cy="3956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Software Packs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A75D6D3-A55C-7B59-FD69-B32D34FBECE5}"/>
              </a:ext>
            </a:extLst>
          </p:cNvPr>
          <p:cNvSpPr/>
          <p:nvPr/>
        </p:nvSpPr>
        <p:spPr>
          <a:xfrm>
            <a:off x="5697615" y="2196160"/>
            <a:ext cx="1333416" cy="884321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csolution.yml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(Device, Board) Build (Debug, Release) 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20F9C3E5-4B4C-4253-E6F5-64BC68C81085}"/>
              </a:ext>
            </a:extLst>
          </p:cNvPr>
          <p:cNvSpPr/>
          <p:nvPr/>
        </p:nvSpPr>
        <p:spPr>
          <a:xfrm>
            <a:off x="5655017" y="3313087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cproject.yml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69F1ECCF-5B30-2904-61AE-AFB7FA9A1D21}"/>
              </a:ext>
            </a:extLst>
          </p:cNvPr>
          <p:cNvSpPr/>
          <p:nvPr/>
        </p:nvSpPr>
        <p:spPr>
          <a:xfrm>
            <a:off x="10120479" y="4524265"/>
            <a:ext cx="1449805" cy="1010653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Calibri"/>
              </a:rPr>
              <a:t>Run-Time Environment (RTE)</a:t>
            </a:r>
            <a:br>
              <a:rPr lang="en-US" sz="100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r>
              <a:rPr lang="en-US" sz="1000">
                <a:solidFill>
                  <a:schemeClr val="bg2">
                    <a:lumMod val="25000"/>
                  </a:schemeClr>
                </a:solidFill>
                <a:latin typeface="Calibri"/>
              </a:rPr>
              <a:t>(config files*.c / *.h)</a:t>
            </a:r>
            <a:br>
              <a:rPr lang="en-US" sz="120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EF0851-5995-835F-8885-7F2DCE2A5DF1}"/>
              </a:ext>
            </a:extLst>
          </p:cNvPr>
          <p:cNvCxnSpPr>
            <a:cxnSpLocks/>
          </p:cNvCxnSpPr>
          <p:nvPr/>
        </p:nvCxnSpPr>
        <p:spPr>
          <a:xfrm>
            <a:off x="6345315" y="3036366"/>
            <a:ext cx="0" cy="27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CD8E77-A8F8-59B6-07C6-CAB6E1AB12AE}"/>
              </a:ext>
            </a:extLst>
          </p:cNvPr>
          <p:cNvCxnSpPr>
            <a:cxnSpLocks/>
          </p:cNvCxnSpPr>
          <p:nvPr/>
        </p:nvCxnSpPr>
        <p:spPr>
          <a:xfrm>
            <a:off x="6365368" y="4253561"/>
            <a:ext cx="0" cy="27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1120D613-0EA8-2456-A83B-0C8DE5979B73}"/>
              </a:ext>
            </a:extLst>
          </p:cNvPr>
          <p:cNvSpPr/>
          <p:nvPr/>
        </p:nvSpPr>
        <p:spPr>
          <a:xfrm>
            <a:off x="5705148" y="4524266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clayer.yml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re-usable project parts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2BC325A-D73B-73E7-33FE-E86A07ACCAFF}"/>
              </a:ext>
            </a:extLst>
          </p:cNvPr>
          <p:cNvSpPr/>
          <p:nvPr/>
        </p:nvSpPr>
        <p:spPr>
          <a:xfrm>
            <a:off x="3725530" y="4524266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Family Pack (DFP)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device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6086703B-CB64-9985-11BA-1ECFAE56B99B}"/>
              </a:ext>
            </a:extLst>
          </p:cNvPr>
          <p:cNvSpPr/>
          <p:nvPr/>
        </p:nvSpPr>
        <p:spPr>
          <a:xfrm>
            <a:off x="3706724" y="3310756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Board Support Pack (BSP)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board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D43453-6400-04A6-BD19-5415B7DE3181}"/>
              </a:ext>
            </a:extLst>
          </p:cNvPr>
          <p:cNvSpPr/>
          <p:nvPr/>
        </p:nvSpPr>
        <p:spPr>
          <a:xfrm>
            <a:off x="7883267" y="3352167"/>
            <a:ext cx="1540042" cy="1022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rgbClr val="FFFFFF"/>
                </a:solidFill>
                <a:latin typeface="Calibri"/>
              </a:rPr>
              <a:t>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 Project Manager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CD454F74-11FF-03A1-D7B5-C353A13403E4}"/>
              </a:ext>
            </a:extLst>
          </p:cNvPr>
          <p:cNvSpPr/>
          <p:nvPr/>
        </p:nvSpPr>
        <p:spPr>
          <a:xfrm>
            <a:off x="10094327" y="2246947"/>
            <a:ext cx="1449805" cy="1010653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*.CPRJ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Build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CMSIS-Build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63D3C0-413D-1CAA-A947-5C2C0966DA93}"/>
              </a:ext>
            </a:extLst>
          </p:cNvPr>
          <p:cNvSpPr/>
          <p:nvPr/>
        </p:nvSpPr>
        <p:spPr>
          <a:xfrm>
            <a:off x="7277677" y="3462456"/>
            <a:ext cx="605587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59E5F0-5B05-24C3-FBE2-45895A19E10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653288" y="2800419"/>
            <a:ext cx="2949" cy="5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F6F3E1B0-F745-708F-A726-555D171FB787}"/>
              </a:ext>
            </a:extLst>
          </p:cNvPr>
          <p:cNvSpPr/>
          <p:nvPr/>
        </p:nvSpPr>
        <p:spPr>
          <a:xfrm>
            <a:off x="3711325" y="2206757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Generic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Packs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drivers,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  <a:r>
              <a:rPr lang="en-US" sz="1100" err="1">
                <a:solidFill>
                  <a:srgbClr val="FFFFFF"/>
                </a:solidFill>
                <a:latin typeface="Calibri"/>
              </a:rPr>
              <a:t>iddleware</a:t>
            </a:r>
            <a:r>
              <a:rPr lang="en-US" sz="1100">
                <a:solidFill>
                  <a:srgbClr val="FFFFFF"/>
                </a:solidFill>
                <a:latin typeface="Calibri"/>
              </a:rPr>
              <a:t>, etc.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BA71754-B3CF-0985-FE1D-0BE958C71673}"/>
              </a:ext>
            </a:extLst>
          </p:cNvPr>
          <p:cNvSpPr/>
          <p:nvPr/>
        </p:nvSpPr>
        <p:spPr>
          <a:xfrm>
            <a:off x="9417278" y="3773256"/>
            <a:ext cx="508607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04CCA8D-04A5-D3EE-792D-45F4FF6A7BF6}"/>
              </a:ext>
            </a:extLst>
          </p:cNvPr>
          <p:cNvSpPr/>
          <p:nvPr/>
        </p:nvSpPr>
        <p:spPr>
          <a:xfrm>
            <a:off x="7984757" y="2099342"/>
            <a:ext cx="1350233" cy="80474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cdefault.yml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 Toolchain Settings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1CB838-BCD9-AF50-A212-B587922CD1D9}"/>
              </a:ext>
            </a:extLst>
          </p:cNvPr>
          <p:cNvSpPr/>
          <p:nvPr/>
        </p:nvSpPr>
        <p:spPr>
          <a:xfrm>
            <a:off x="9925883" y="2196159"/>
            <a:ext cx="1786691" cy="1136217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n-US"/>
              <a:t>                       </a:t>
            </a:r>
            <a:r>
              <a:rPr lang="en-US" sz="1200"/>
              <a:t>legacy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F57C3DB8-CE4B-8D08-D727-D4A9D0F1C45A}"/>
              </a:ext>
            </a:extLst>
          </p:cNvPr>
          <p:cNvSpPr/>
          <p:nvPr/>
        </p:nvSpPr>
        <p:spPr>
          <a:xfrm>
            <a:off x="10168700" y="3436398"/>
            <a:ext cx="1333416" cy="88432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cbuild-idx.yml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cbuild.yml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information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263377-6A01-5AA2-49D9-9C3681930009}"/>
              </a:ext>
            </a:extLst>
          </p:cNvPr>
          <p:cNvSpPr txBox="1"/>
          <p:nvPr/>
        </p:nvSpPr>
        <p:spPr>
          <a:xfrm>
            <a:off x="7616282" y="5070936"/>
            <a:ext cx="2010428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Note:</a:t>
            </a:r>
            <a:br>
              <a:rPr lang="en-US"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en-US" sz="5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Optionally memory information for Linker Scatter Files is generated.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DFD34-0DBA-ACF6-F826-5575053AD4F6}"/>
              </a:ext>
            </a:extLst>
          </p:cNvPr>
          <p:cNvSpPr txBox="1"/>
          <p:nvPr/>
        </p:nvSpPr>
        <p:spPr>
          <a:xfrm>
            <a:off x="3725530" y="5943600"/>
            <a:ext cx="784475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i="1">
                <a:solidFill>
                  <a:schemeClr val="tx2"/>
                </a:solidFill>
                <a:latin typeface="+mn-lt"/>
                <a:ea typeface="+mn-ea"/>
              </a:rPr>
              <a:t>Note: The build process itself is </a:t>
            </a:r>
            <a:r>
              <a:rPr lang="en-US" sz="1600" i="1" err="1">
                <a:solidFill>
                  <a:schemeClr val="tx2"/>
                </a:solidFill>
                <a:latin typeface="+mn-lt"/>
                <a:ea typeface="+mn-ea"/>
              </a:rPr>
              <a:t>CMake</a:t>
            </a:r>
            <a:r>
              <a:rPr lang="en-US" sz="1600" i="1">
                <a:solidFill>
                  <a:schemeClr val="tx2"/>
                </a:solidFill>
                <a:latin typeface="+mn-lt"/>
                <a:ea typeface="+mn-ea"/>
              </a:rPr>
              <a:t> driven (orchestrated by </a:t>
            </a:r>
            <a:r>
              <a:rPr lang="en-US" sz="1600" b="1" i="1" err="1">
                <a:solidFill>
                  <a:schemeClr val="tx2"/>
                </a:solidFill>
                <a:latin typeface="+mn-lt"/>
                <a:ea typeface="+mn-ea"/>
              </a:rPr>
              <a:t>cbuild</a:t>
            </a:r>
            <a:r>
              <a:rPr lang="en-US" sz="1600" i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endParaRPr lang="en-US" sz="1600" i="1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068664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563</Words>
  <Application>Microsoft Office PowerPoint</Application>
  <PresentationFormat>Widescreen</PresentationFormat>
  <Paragraphs>100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Arm_PPT_Public</vt:lpstr>
      <vt:lpstr>     Version 6</vt:lpstr>
      <vt:lpstr>PowerPoint Presentation</vt:lpstr>
      <vt:lpstr>CMSIS-Toolbox: csolution – create build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 Keil</dc:creator>
  <cp:lastModifiedBy>Reinhard Keil</cp:lastModifiedBy>
  <cp:revision>45</cp:revision>
  <dcterms:created xsi:type="dcterms:W3CDTF">2021-11-12T09:09:53Z</dcterms:created>
  <dcterms:modified xsi:type="dcterms:W3CDTF">2023-06-01T14:46:04Z</dcterms:modified>
</cp:coreProperties>
</file>