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36"/>
  </p:notesMasterIdLst>
  <p:handoutMasterIdLst>
    <p:handoutMasterId r:id="rId37"/>
  </p:handoutMasterIdLst>
  <p:sldIdLst>
    <p:sldId id="329" r:id="rId6"/>
    <p:sldId id="348" r:id="rId7"/>
    <p:sldId id="350" r:id="rId8"/>
    <p:sldId id="347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34" r:id="rId19"/>
    <p:sldId id="331" r:id="rId20"/>
    <p:sldId id="332" r:id="rId21"/>
    <p:sldId id="333" r:id="rId22"/>
    <p:sldId id="335" r:id="rId23"/>
    <p:sldId id="336" r:id="rId24"/>
    <p:sldId id="330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2" userDrawn="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333E48"/>
    <a:srgbClr val="FFC700"/>
    <a:srgbClr val="0091BD"/>
    <a:srgbClr val="95D600"/>
    <a:srgbClr val="FF6B00"/>
    <a:srgbClr val="002B49"/>
    <a:srgbClr val="595959"/>
    <a:srgbClr val="CF364A"/>
    <a:srgbClr val="765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9" autoAdjust="0"/>
    <p:restoredTop sz="94675" autoAdjust="0"/>
  </p:normalViewPr>
  <p:slideViewPr>
    <p:cSldViewPr snapToGrid="0">
      <p:cViewPr varScale="1">
        <p:scale>
          <a:sx n="93" d="100"/>
          <a:sy n="93" d="100"/>
        </p:scale>
        <p:origin x="84" y="642"/>
      </p:cViewPr>
      <p:guideLst>
        <p:guide orient="horz" pos="3865"/>
        <p:guide orient="horz" pos="501"/>
        <p:guide orient="horz" pos="1999"/>
        <p:guide pos="6742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51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Network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9562" y="1622866"/>
            <a:ext cx="1944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Full Web Server</a:t>
            </a:r>
          </a:p>
          <a:p>
            <a:pPr algn="ctr"/>
            <a:r>
              <a:rPr lang="en-US" sz="1600" b="1" dirty="0"/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Socket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8460000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8599" y="5572923"/>
            <a:ext cx="3744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3744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5" y="1622866"/>
            <a:ext cx="1944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Compact</a:t>
            </a:r>
          </a:p>
          <a:p>
            <a:pPr algn="ctr"/>
            <a:r>
              <a:rPr lang="en-US" sz="1600" b="1" dirty="0"/>
              <a:t>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9914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Telnet</a:t>
            </a:r>
          </a:p>
          <a:p>
            <a:pPr algn="ctr"/>
            <a:r>
              <a:rPr lang="en-US" sz="1600" b="1" dirty="0"/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89914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DNS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03562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26CE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SNMP</a:t>
            </a:r>
          </a:p>
          <a:p>
            <a:pPr algn="ctr"/>
            <a:r>
              <a:rPr lang="en-US" sz="1600" b="1" dirty="0"/>
              <a:t>Agent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9745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40040" y="4232002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68888" y="4239745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36546" y="3140693"/>
            <a:ext cx="1136053" cy="1786025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CORE</a:t>
            </a:r>
          </a:p>
          <a:p>
            <a:pPr algn="ctr"/>
            <a:r>
              <a:rPr lang="en-US" sz="1600" b="1" dirty="0"/>
              <a:t>with</a:t>
            </a:r>
          </a:p>
          <a:p>
            <a:pPr algn="ctr"/>
            <a:r>
              <a:rPr lang="en-US" sz="1600" b="1" dirty="0"/>
              <a:t>IPv4/IPv6</a:t>
            </a:r>
          </a:p>
          <a:p>
            <a:pPr algn="ctr"/>
            <a:r>
              <a:rPr lang="en-US" sz="1600" b="1" dirty="0"/>
              <a:t>Dual-</a:t>
            </a:r>
          </a:p>
          <a:p>
            <a:pPr algn="ctr"/>
            <a:r>
              <a:rPr lang="en-US" sz="16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59709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839" y="3856222"/>
            <a:ext cx="1076561" cy="241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187683B-5E63-6DEB-311B-F45EBCB8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26" y="2062902"/>
            <a:ext cx="2078950" cy="10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8284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839" y="3856222"/>
            <a:ext cx="1076561" cy="241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9C24FD-AA5F-9FED-B63E-2D17C50BF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9"/>
          <a:stretch/>
        </p:blipFill>
        <p:spPr bwMode="auto">
          <a:xfrm>
            <a:off x="5842425" y="2094451"/>
            <a:ext cx="2068895" cy="11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2354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562C84A-B88E-CF3F-816E-59083A66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3" name="Picture 4" descr="STM32H747I-EVAL">
            <a:extLst>
              <a:ext uri="{FF2B5EF4-FFF2-40B4-BE49-F238E27FC236}">
                <a16:creationId xmlns:a16="http://schemas.microsoft.com/office/drawing/2014/main" id="{13882F5D-B0D4-8F30-3DD9-DE4D9A3B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C963FE-6D59-99B3-9C38-1B28BD3D6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B9834-2441-A7B5-0CDC-6AAB9812B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98F8D9C-4DE3-22E9-56CE-AE552C9B1F5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079127" y="2483078"/>
            <a:ext cx="164271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8978A-9714-7EBE-88EB-3A16C84AC1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6000" y="4311927"/>
            <a:ext cx="8799816" cy="385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>
            <a:extLst>
              <a:ext uri="{FF2B5EF4-FFF2-40B4-BE49-F238E27FC236}">
                <a16:creationId xmlns:a16="http://schemas.microsoft.com/office/drawing/2014/main" id="{E5AFB156-12E7-769E-EFE7-4FC9EA35D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552" y="4351837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802426-4457-DCEC-26C2-2EAEF0D270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" name="Text Box 4">
            <a:extLst>
              <a:ext uri="{FF2B5EF4-FFF2-40B4-BE49-F238E27FC236}">
                <a16:creationId xmlns:a16="http://schemas.microsoft.com/office/drawing/2014/main" id="{7A2D95A0-ED50-63C6-30AF-8EBCFEA2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638" y="3888902"/>
            <a:ext cx="1076561" cy="241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99C7BD7-7C49-346D-43CC-76660F55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523" y="2104947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4" name="Picture 4" descr="STM32H747I-EVAL">
            <a:extLst>
              <a:ext uri="{FF2B5EF4-FFF2-40B4-BE49-F238E27FC236}">
                <a16:creationId xmlns:a16="http://schemas.microsoft.com/office/drawing/2014/main" id="{702BAE49-F937-647F-1C49-9547B118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24522" y="18199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5B8791-CF64-0AE1-8324-AAF3FAE4CF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43762" y="3731697"/>
            <a:ext cx="0" cy="57598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38" name="Text Box 4">
            <a:extLst>
              <a:ext uri="{FF2B5EF4-FFF2-40B4-BE49-F238E27FC236}">
                <a16:creationId xmlns:a16="http://schemas.microsoft.com/office/drawing/2014/main" id="{E3616241-D61B-31DD-42E9-1EE23AE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168" y="3837842"/>
            <a:ext cx="1076561" cy="25940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B4AF64-7F0E-941E-8004-E428620C8C6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054800" y="2383275"/>
            <a:ext cx="1388962" cy="12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A3F2A0-4226-8EB9-E830-9304422D37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81901" y="3707657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50" name="Text Box 4">
            <a:extLst>
              <a:ext uri="{FF2B5EF4-FFF2-40B4-BE49-F238E27FC236}">
                <a16:creationId xmlns:a16="http://schemas.microsoft.com/office/drawing/2014/main" id="{E2B194CA-1251-C35C-A666-E682CC2A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546" y="1506757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BSD Client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3F2C858-02B5-E023-AD3C-E44C5BD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968" y="1515103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BSD Server</a:t>
            </a:r>
          </a:p>
        </p:txBody>
      </p:sp>
    </p:spTree>
    <p:extLst>
      <p:ext uri="{BB962C8B-B14F-4D97-AF65-F5344CB8AC3E}">
        <p14:creationId xmlns:p14="http://schemas.microsoft.com/office/powerpoint/2010/main" val="28117924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1786201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68160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335273" y="2060848"/>
            <a:ext cx="115182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00402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2477440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1295129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3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56217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859831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806456" y="306896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988416" y="280848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 rot="10800000">
            <a:off x="8620523" y="2852936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7150255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10989681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9" name="Picture 18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370" y="2649573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6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35273" y="4291614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Server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0029825" y="4299257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Client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4900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98" y="2675176"/>
            <a:ext cx="2363251" cy="118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84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" name="Straight Arrow Connector 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Picture 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4" name="Picture 13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2689871"/>
            <a:ext cx="2602654" cy="118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028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22" y="2675176"/>
            <a:ext cx="2664964" cy="11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5635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58" y="2678434"/>
            <a:ext cx="2590228" cy="12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4422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9"/>
          <a:stretch/>
        </p:blipFill>
        <p:spPr bwMode="auto">
          <a:xfrm>
            <a:off x="6862298" y="2673707"/>
            <a:ext cx="2257721" cy="121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540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1786201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68160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335273" y="2060848"/>
            <a:ext cx="115182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00402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2477440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1295129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3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56217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859831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806456" y="306896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988416" y="280848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 rot="10800000">
            <a:off x="8620523" y="2852936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7150255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10989681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9" name="Picture 18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370" y="2649573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6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35273" y="4291614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Server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0029825" y="4299257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Client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931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Network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9562" y="1622866"/>
            <a:ext cx="1944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Full Web Server</a:t>
            </a:r>
          </a:p>
          <a:p>
            <a:pPr algn="ctr"/>
            <a:r>
              <a:rPr lang="en-US" sz="1600" b="1" dirty="0"/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Socket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4754437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9563" y="5572923"/>
            <a:ext cx="1944000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1944001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5" y="1622866"/>
            <a:ext cx="1944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Compact</a:t>
            </a:r>
          </a:p>
          <a:p>
            <a:pPr algn="ctr"/>
            <a:r>
              <a:rPr lang="en-US" sz="1600" b="1" dirty="0"/>
              <a:t>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9914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Telnet</a:t>
            </a:r>
          </a:p>
          <a:p>
            <a:pPr algn="ctr"/>
            <a:r>
              <a:rPr lang="en-US" sz="1600" b="1" dirty="0"/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89914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DNS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03562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SNMP</a:t>
            </a:r>
          </a:p>
          <a:p>
            <a:pPr algn="ctr"/>
            <a:r>
              <a:rPr lang="en-US" sz="1600" b="1" dirty="0"/>
              <a:t>Agent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9745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40040" y="4232002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68888" y="4239745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92600" y="3140693"/>
            <a:ext cx="1080000" cy="1786025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CORE</a:t>
            </a:r>
          </a:p>
          <a:p>
            <a:pPr algn="ctr"/>
            <a:r>
              <a:rPr lang="en-US" sz="1600" b="1" dirty="0"/>
              <a:t>with</a:t>
            </a:r>
          </a:p>
          <a:p>
            <a:pPr algn="ctr"/>
            <a:r>
              <a:rPr lang="en-US" sz="1600" b="1" dirty="0"/>
              <a:t>IPv4/IPv6</a:t>
            </a:r>
          </a:p>
          <a:p>
            <a:pPr algn="ctr"/>
            <a:r>
              <a:rPr lang="en-US" sz="1600" b="1" dirty="0"/>
              <a:t>Dual-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84888" y="5169246"/>
            <a:ext cx="3610589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SSL/TLS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40041" y="5572923"/>
            <a:ext cx="3332559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ARM </a:t>
            </a:r>
            <a:r>
              <a:rPr lang="en-US" sz="1600" b="1" dirty="0" err="1"/>
              <a:t>mbed</a:t>
            </a:r>
            <a:r>
              <a:rPr lang="en-US" sz="1600" b="1" dirty="0"/>
              <a:t> TLS</a:t>
            </a:r>
          </a:p>
        </p:txBody>
      </p:sp>
    </p:spTree>
    <p:extLst>
      <p:ext uri="{BB962C8B-B14F-4D97-AF65-F5344CB8AC3E}">
        <p14:creationId xmlns:p14="http://schemas.microsoft.com/office/powerpoint/2010/main" val="381652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" name="Straight Arrow Connector 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Picture 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4" name="Picture 13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95" y="2737924"/>
            <a:ext cx="2544200" cy="115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18421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78019" y="1268760"/>
            <a:ext cx="7317745" cy="2556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SNMP Community</a:t>
            </a:r>
            <a:endParaRPr lang="en-GB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5369" y="1201263"/>
            <a:ext cx="25430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GET/SET Request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GET/SET Response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Trap</a:t>
            </a:r>
            <a:endParaRPr lang="en-GB" sz="1400" dirty="0">
              <a:latin typeface="Gill Sans MT" panose="020B05020201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273473" y="1575413"/>
            <a:ext cx="22987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268555" y="1892020"/>
            <a:ext cx="230365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3068866" y="2432020"/>
            <a:ext cx="5810" cy="565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7774030" y="2432020"/>
            <a:ext cx="0" cy="565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6572207" y="1355596"/>
            <a:ext cx="2401509" cy="108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SNMP Agent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74988" y="1355596"/>
            <a:ext cx="2399375" cy="1080000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SNMP Manager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18950" y="2003668"/>
            <a:ext cx="2111450" cy="36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Trap Receiver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4118229" y="2208627"/>
            <a:ext cx="24539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874988" y="2997032"/>
            <a:ext cx="2399375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Gill Sans MT" panose="020B0502020104020203" pitchFamily="34" charset="0"/>
                <a:ea typeface="ＭＳ Ｐゴシック" pitchFamily="34" charset="-128"/>
              </a:rPr>
              <a:t>Management Information Base (MIB)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4342" y="2997032"/>
            <a:ext cx="2399375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Gill Sans MT" panose="020B0502020104020203" pitchFamily="34" charset="0"/>
                <a:ea typeface="ＭＳ Ｐゴシック" pitchFamily="34" charset="-128"/>
              </a:rPr>
              <a:t>Management Information Base (MIB)</a:t>
            </a:r>
          </a:p>
        </p:txBody>
      </p:sp>
    </p:spTree>
    <p:extLst>
      <p:ext uri="{BB962C8B-B14F-4D97-AF65-F5344CB8AC3E}">
        <p14:creationId xmlns:p14="http://schemas.microsoft.com/office/powerpoint/2010/main" val="38349171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356" y="2096912"/>
            <a:ext cx="10606301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0227" y="296396"/>
            <a:ext cx="2560558" cy="1080517"/>
            <a:chOff x="683568" y="3104765"/>
            <a:chExt cx="1920919" cy="10805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04765"/>
              <a:ext cx="1920919" cy="10805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3568" y="3460357"/>
              <a:ext cx="19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ill Sans MT" panose="020B0502020104020203" pitchFamily="34" charset="0"/>
                </a:rPr>
                <a:t>Browser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356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stCxn id="3" idx="2"/>
            <a:endCxn id="2" idx="0"/>
          </p:cNvCxnSpPr>
          <p:nvPr/>
        </p:nvCxnSpPr>
        <p:spPr bwMode="auto">
          <a:xfrm>
            <a:off x="6030506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TCP, UDP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1927043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27043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2685" y="2635075"/>
            <a:ext cx="214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CGI Interface for Dynamic Content Generation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42409820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98" y="296912"/>
            <a:ext cx="2222217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7356" y="2096912"/>
            <a:ext cx="10606301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FTP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356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6030506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1927043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27043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11530294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787065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498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392878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425391" y="836912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176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76" y="296203"/>
            <a:ext cx="238180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33123" y="2096912"/>
            <a:ext cx="7932714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TFTP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TFTP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819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3124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6461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5999479" y="1376912"/>
            <a:ext cx="1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UDP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3232811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6030506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766149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32810" y="2644408"/>
            <a:ext cx="186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Interface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27087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66148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12838506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787065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TFTP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498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UDP</a:t>
            </a:r>
          </a:p>
        </p:txBody>
      </p: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392878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425391" y="836912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429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22" y="311947"/>
            <a:ext cx="238180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83878" y="2096912"/>
            <a:ext cx="784969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TELNET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Telnet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3879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4197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9521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6008725" y="1391948"/>
            <a:ext cx="1" cy="7049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3283566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601920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7338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83566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9207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3885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26783722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593506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SMTP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869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8"/>
            <a:ext cx="3348872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151" y="1589041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5134556" y="2636912"/>
            <a:ext cx="2878" cy="7274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198379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37434" y="2636913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9837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430532" y="1382929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4463044" y="842929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522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819" y="2118956"/>
            <a:ext cx="23993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SYN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RECEIVED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9819" y="4077072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Passive CLOSE</a:t>
            </a:r>
          </a:p>
        </p:txBody>
      </p:sp>
      <p:sp>
        <p:nvSpPr>
          <p:cNvPr id="8" name="Rectangle 7"/>
          <p:cNvSpPr/>
          <p:nvPr/>
        </p:nvSpPr>
        <p:spPr>
          <a:xfrm>
            <a:off x="991819" y="4077072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Active CLOSE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0819" y="1286672"/>
            <a:ext cx="2399375" cy="540000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LISTEN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0816" y="2951240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ESTABLISHED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1505" y="34812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</a:rPr>
              <a:t>CLOSE</a:t>
            </a:r>
            <a:r>
              <a:rPr lang="en-US" sz="1400" dirty="0">
                <a:latin typeface="Gill Sans MT" panose="020B0502020104020203" pitchFamily="34" charset="0"/>
              </a:rPr>
              <a:t>/FIN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30819" y="206672"/>
            <a:ext cx="2399375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CLOSED</a:t>
            </a:r>
          </a:p>
          <a:p>
            <a:pPr algn="ctr"/>
            <a:r>
              <a:rPr lang="en-US" sz="1200" dirty="0"/>
              <a:t>(Start)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30819" y="4909356"/>
            <a:ext cx="2399375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CLOSED</a:t>
            </a:r>
          </a:p>
          <a:p>
            <a:pPr algn="ctr"/>
            <a:r>
              <a:rPr lang="en-US" sz="1200" dirty="0"/>
              <a:t>(Go back to Start)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69819" y="2118956"/>
            <a:ext cx="23993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SYN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SENT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0" idx="2"/>
            <a:endCxn id="9" idx="0"/>
          </p:cNvCxnSpPr>
          <p:nvPr/>
        </p:nvCxnSpPr>
        <p:spPr bwMode="auto">
          <a:xfrm>
            <a:off x="6030506" y="746672"/>
            <a:ext cx="0" cy="54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" name="Elbow Connector 15"/>
          <p:cNvCxnSpPr>
            <a:stCxn id="9" idx="1"/>
            <a:endCxn id="2" idx="0"/>
          </p:cNvCxnSpPr>
          <p:nvPr/>
        </p:nvCxnSpPr>
        <p:spPr bwMode="auto">
          <a:xfrm rot="10800000" flipV="1">
            <a:off x="2191506" y="1556672"/>
            <a:ext cx="2639313" cy="5622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Elbow Connector 18"/>
          <p:cNvCxnSpPr>
            <a:stCxn id="2" idx="2"/>
            <a:endCxn id="11" idx="1"/>
          </p:cNvCxnSpPr>
          <p:nvPr/>
        </p:nvCxnSpPr>
        <p:spPr bwMode="auto">
          <a:xfrm rot="16200000" flipH="1">
            <a:off x="3230019" y="1620443"/>
            <a:ext cx="562284" cy="263931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Elbow Connector 34"/>
          <p:cNvCxnSpPr>
            <a:stCxn id="11" idx="2"/>
            <a:endCxn id="7" idx="0"/>
          </p:cNvCxnSpPr>
          <p:nvPr/>
        </p:nvCxnSpPr>
        <p:spPr bwMode="auto">
          <a:xfrm rot="16200000" flipH="1">
            <a:off x="7657089" y="1864655"/>
            <a:ext cx="585832" cy="383900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Elbow Connector 36"/>
          <p:cNvCxnSpPr>
            <a:stCxn id="7" idx="2"/>
            <a:endCxn id="25" idx="3"/>
          </p:cNvCxnSpPr>
          <p:nvPr/>
        </p:nvCxnSpPr>
        <p:spPr bwMode="auto">
          <a:xfrm rot="5400000">
            <a:off x="8268708" y="3578558"/>
            <a:ext cx="562284" cy="263931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Elbow Connector 38"/>
          <p:cNvCxnSpPr>
            <a:stCxn id="20" idx="3"/>
            <a:endCxn id="26" idx="0"/>
          </p:cNvCxnSpPr>
          <p:nvPr/>
        </p:nvCxnSpPr>
        <p:spPr bwMode="auto">
          <a:xfrm>
            <a:off x="7230194" y="476672"/>
            <a:ext cx="2639313" cy="16422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Elbow Connector 40"/>
          <p:cNvCxnSpPr>
            <a:stCxn id="26" idx="2"/>
            <a:endCxn id="11" idx="3"/>
          </p:cNvCxnSpPr>
          <p:nvPr/>
        </p:nvCxnSpPr>
        <p:spPr bwMode="auto">
          <a:xfrm rot="5400000">
            <a:off x="8268707" y="1620441"/>
            <a:ext cx="562284" cy="26393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3" name="Elbow Connector 42"/>
          <p:cNvCxnSpPr>
            <a:stCxn id="11" idx="2"/>
            <a:endCxn id="8" idx="0"/>
          </p:cNvCxnSpPr>
          <p:nvPr/>
        </p:nvCxnSpPr>
        <p:spPr bwMode="auto">
          <a:xfrm rot="5400000">
            <a:off x="3818089" y="1864658"/>
            <a:ext cx="585832" cy="383899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Elbow Connector 44"/>
          <p:cNvCxnSpPr>
            <a:stCxn id="8" idx="2"/>
            <a:endCxn id="25" idx="1"/>
          </p:cNvCxnSpPr>
          <p:nvPr/>
        </p:nvCxnSpPr>
        <p:spPr bwMode="auto">
          <a:xfrm rot="16200000" flipH="1">
            <a:off x="3230021" y="3578558"/>
            <a:ext cx="562284" cy="263931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8333552" y="34812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FIN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91505" y="4871580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Timeout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38222" y="4871580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22152" y="2913464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1504" y="29134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81448" y="1248896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SYN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30194" y="168896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</a:rPr>
              <a:t>CONNECT</a:t>
            </a:r>
            <a:r>
              <a:rPr lang="en-US" sz="1400" dirty="0">
                <a:latin typeface="Gill Sans MT" panose="020B0502020104020203" pitchFamily="34" charset="0"/>
              </a:rPr>
              <a:t>/SYN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8480" y="836713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MT" panose="020B0502020104020203" pitchFamily="34" charset="0"/>
              </a:rPr>
              <a:t>LISTEN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91819" y="450655"/>
            <a:ext cx="719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991819" y="856457"/>
            <a:ext cx="719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014374" y="142879"/>
            <a:ext cx="219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Server path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4374" y="548681"/>
            <a:ext cx="219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Client path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0817" y="2643464"/>
            <a:ext cx="239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ill Sans MT" panose="020B0502020104020203" pitchFamily="34" charset="0"/>
              </a:rPr>
              <a:t>Data exchange occurs</a:t>
            </a:r>
          </a:p>
        </p:txBody>
      </p:sp>
    </p:spTree>
    <p:extLst>
      <p:ext uri="{BB962C8B-B14F-4D97-AF65-F5344CB8AC3E}">
        <p14:creationId xmlns:p14="http://schemas.microsoft.com/office/powerpoint/2010/main" val="38586325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Network Component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GB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999" y="1622866"/>
            <a:ext cx="1840704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 Web Server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endParaRPr lang="en-GB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5834437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CMSIS-Driver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673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4" y="1622866"/>
            <a:ext cx="2171153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Compact 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47210" y="1622866"/>
            <a:ext cx="922703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Telnet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47210" y="2351266"/>
            <a:ext cx="922704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SMTP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DNS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3561" y="2351266"/>
            <a:ext cx="1235141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SNTP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SNMP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80040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52605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92600" y="3140693"/>
            <a:ext cx="1080000" cy="1786025"/>
          </a:xfrm>
          <a:prstGeom prst="rect">
            <a:avLst/>
          </a:prstGeom>
          <a:solidFill>
            <a:srgbClr val="FF6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IPv4/IPv6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Dual-Stack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879" y="5169246"/>
            <a:ext cx="2538598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SSL/TLS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90211" y="5572923"/>
            <a:ext cx="2282389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MbedTLS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BE9C-028B-4D7E-8336-60C3BE036B79}"/>
              </a:ext>
            </a:extLst>
          </p:cNvPr>
          <p:cNvSpPr txBox="1"/>
          <p:nvPr/>
        </p:nvSpPr>
        <p:spPr>
          <a:xfrm>
            <a:off x="10026650" y="139700"/>
            <a:ext cx="1949450" cy="7723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2019/07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2AAEF5-8359-4EAA-94E7-533FAABDCFC1}"/>
              </a:ext>
            </a:extLst>
          </p:cNvPr>
          <p:cNvSpPr/>
          <p:nvPr/>
        </p:nvSpPr>
        <p:spPr>
          <a:xfrm>
            <a:off x="2908704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B915C-E329-4724-A740-FA3973D00B87}"/>
              </a:ext>
            </a:extLst>
          </p:cNvPr>
          <p:cNvSpPr/>
          <p:nvPr/>
        </p:nvSpPr>
        <p:spPr>
          <a:xfrm>
            <a:off x="2825170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8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2536" y="-171400"/>
            <a:ext cx="10001483" cy="3672408"/>
          </a:xfrm>
          <a:prstGeom prst="rect">
            <a:avLst/>
          </a:prstGeom>
        </p:spPr>
      </p:pic>
      <p:sp>
        <p:nvSpPr>
          <p:cNvPr id="3" name="Rectangle 62"/>
          <p:cNvSpPr/>
          <p:nvPr/>
        </p:nvSpPr>
        <p:spPr>
          <a:xfrm>
            <a:off x="-252536" y="4253261"/>
            <a:ext cx="10001483" cy="2560115"/>
          </a:xfrm>
          <a:custGeom>
            <a:avLst/>
            <a:gdLst>
              <a:gd name="connsiteX0" fmla="*/ 0 w 4320000"/>
              <a:gd name="connsiteY0" fmla="*/ 0 h 1800000"/>
              <a:gd name="connsiteX1" fmla="*/ 4320000 w 4320000"/>
              <a:gd name="connsiteY1" fmla="*/ 0 h 1800000"/>
              <a:gd name="connsiteX2" fmla="*/ 4320000 w 4320000"/>
              <a:gd name="connsiteY2" fmla="*/ 1800000 h 1800000"/>
              <a:gd name="connsiteX3" fmla="*/ 0 w 4320000"/>
              <a:gd name="connsiteY3" fmla="*/ 1800000 h 1800000"/>
              <a:gd name="connsiteX4" fmla="*/ 0 w 4320000"/>
              <a:gd name="connsiteY4" fmla="*/ 0 h 1800000"/>
              <a:gd name="connsiteX0" fmla="*/ 0 w 4320000"/>
              <a:gd name="connsiteY0" fmla="*/ 1601 h 1801601"/>
              <a:gd name="connsiteX1" fmla="*/ 652897 w 4320000"/>
              <a:gd name="connsiteY1" fmla="*/ 0 h 1801601"/>
              <a:gd name="connsiteX2" fmla="*/ 4320000 w 4320000"/>
              <a:gd name="connsiteY2" fmla="*/ 1601 h 1801601"/>
              <a:gd name="connsiteX3" fmla="*/ 4320000 w 4320000"/>
              <a:gd name="connsiteY3" fmla="*/ 1801601 h 1801601"/>
              <a:gd name="connsiteX4" fmla="*/ 0 w 4320000"/>
              <a:gd name="connsiteY4" fmla="*/ 1801601 h 1801601"/>
              <a:gd name="connsiteX5" fmla="*/ 0 w 4320000"/>
              <a:gd name="connsiteY5" fmla="*/ 1601 h 1801601"/>
              <a:gd name="connsiteX0" fmla="*/ 0 w 4320000"/>
              <a:gd name="connsiteY0" fmla="*/ 1601 h 1801601"/>
              <a:gd name="connsiteX1" fmla="*/ 652897 w 4320000"/>
              <a:gd name="connsiteY1" fmla="*/ 0 h 1801601"/>
              <a:gd name="connsiteX2" fmla="*/ 652897 w 4320000"/>
              <a:gd name="connsiteY2" fmla="*/ 1 h 1801601"/>
              <a:gd name="connsiteX3" fmla="*/ 4320000 w 4320000"/>
              <a:gd name="connsiteY3" fmla="*/ 1601 h 1801601"/>
              <a:gd name="connsiteX4" fmla="*/ 4320000 w 4320000"/>
              <a:gd name="connsiteY4" fmla="*/ 1801601 h 1801601"/>
              <a:gd name="connsiteX5" fmla="*/ 0 w 4320000"/>
              <a:gd name="connsiteY5" fmla="*/ 1801601 h 1801601"/>
              <a:gd name="connsiteX6" fmla="*/ 0 w 4320000"/>
              <a:gd name="connsiteY6" fmla="*/ 1601 h 18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000" h="1801601">
                <a:moveTo>
                  <a:pt x="0" y="1601"/>
                </a:moveTo>
                <a:lnTo>
                  <a:pt x="652897" y="0"/>
                </a:lnTo>
                <a:lnTo>
                  <a:pt x="652897" y="1"/>
                </a:lnTo>
                <a:lnTo>
                  <a:pt x="4320000" y="1601"/>
                </a:lnTo>
                <a:lnTo>
                  <a:pt x="4320000" y="1801601"/>
                </a:lnTo>
                <a:lnTo>
                  <a:pt x="0" y="1801601"/>
                </a:lnTo>
                <a:lnTo>
                  <a:pt x="0" y="1601"/>
                </a:lnTo>
                <a:close/>
              </a:path>
            </a:pathLst>
          </a:custGeom>
          <a:solidFill>
            <a:srgbClr val="808082">
              <a:alpha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 Server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4"/>
          <a:stretch/>
        </p:blipFill>
        <p:spPr>
          <a:xfrm>
            <a:off x="-252536" y="-171400"/>
            <a:ext cx="10001483" cy="352715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417114" y="3226862"/>
            <a:ext cx="1" cy="1026400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A5004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1376171" y="3501008"/>
            <a:ext cx="0" cy="752254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-163247" y="937937"/>
            <a:ext cx="15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1DB"/>
                </a:solidFill>
                <a:effectLst/>
                <a:uLnTx/>
                <a:uFillTx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3723247"/>
            <a:ext cx="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index.htm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548680"/>
            <a:ext cx="595780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38533" y="1441758"/>
            <a:ext cx="15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A5004C"/>
                </a:solidFill>
                <a:effectLst/>
                <a:uLnTx/>
                <a:uFillTx/>
              </a:rPr>
              <a:t>JavaScript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A5004C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7735" y="3615525"/>
            <a:ext cx="153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6171" y="361552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HTTP GET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7735" y="3615362"/>
            <a:ext cx="8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JSON Reply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67735" y="1196753"/>
            <a:ext cx="0" cy="3056509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A5004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11760" y="1196752"/>
            <a:ext cx="0" cy="3056510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38533" y="1780312"/>
            <a:ext cx="5328000" cy="1446550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&lt;script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"text/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javascript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$(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914400"/>
            <a:r>
              <a:rPr lang="en-US" sz="1100" b="1" i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i="1" dirty="0" err="1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pPr defTabSz="914400"/>
            <a:r>
              <a:rPr lang="en-US" sz="1100" b="1" i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getData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/>
              </a:rPr>
              <a:t>//Request JSON data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$.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getJSON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8080"/>
                </a:solidFill>
                <a:latin typeface="Courier New"/>
              </a:rPr>
              <a:t>loc.cgx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loc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 {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loc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;});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/>
              </a:rPr>
              <a:t>//Update data fields in HTML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$(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'#</a:t>
            </a:r>
            <a:r>
              <a:rPr lang="en-US" sz="1100" b="1" dirty="0" err="1">
                <a:solidFill>
                  <a:srgbClr val="808080"/>
                </a:solidFill>
                <a:latin typeface="Courier New"/>
              </a:rPr>
              <a:t>val_x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val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json_sample.x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63247" y="1276491"/>
            <a:ext cx="4320000" cy="1277273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&lt;body&gt;</a:t>
            </a: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  &lt;h2&gt;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Magnetometer FRDM-K64F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&lt;/h2&gt;</a:t>
            </a: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  &lt;p&gt;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Magnetometer values are: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x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val_x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y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val_y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z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val_z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&gt;&lt;/p&gt;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&lt;/body&gt;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2260" y="4247595"/>
            <a:ext cx="170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netCGI_Script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16" y="7220878"/>
            <a:ext cx="1249577" cy="96065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>
            <a:off x="4748204" y="6858000"/>
            <a:ext cx="1" cy="362878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63114" y="7531926"/>
            <a:ext cx="185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Magnetometer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065" y="4586149"/>
            <a:ext cx="9360000" cy="1785104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dirty="0">
                <a:solidFill>
                  <a:srgbClr val="8000FF"/>
                </a:solidFill>
                <a:latin typeface="Courier New"/>
              </a:rPr>
              <a:t>extern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MAGNETOMETER_STATE magneto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cgi_script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env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uint32_t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pcgi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{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  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env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'l'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sprintf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"{\"x\":\"%d\", \"y\":\"%d\", \"z\":\"%d\"}"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z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strlen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break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  }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9382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977" y="1075648"/>
            <a:ext cx="3392340" cy="3126765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Software Stack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3288" y="2894089"/>
            <a:ext cx="3086581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Component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9977" y="4202414"/>
            <a:ext cx="3392339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Cortex-M-based</a:t>
            </a:r>
          </a:p>
          <a:p>
            <a:pPr algn="ctr"/>
            <a:r>
              <a:rPr lang="en-US" sz="1600" b="1" dirty="0"/>
              <a:t>Microcontroller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53288" y="2258781"/>
            <a:ext cx="3086581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mbed</a:t>
            </a:r>
            <a:r>
              <a:rPr lang="en-US" sz="1600" b="1" dirty="0"/>
              <a:t> TLS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3289" y="1623473"/>
            <a:ext cx="3086581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Application Code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53287" y="3529397"/>
            <a:ext cx="3086581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CMSIS-RTOS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4419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53288" y="2894089"/>
            <a:ext cx="3086581" cy="540000"/>
          </a:xfrm>
          <a:prstGeom prst="rect">
            <a:avLst/>
          </a:prstGeom>
          <a:solidFill>
            <a:srgbClr val="002B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IPv4/IPv6 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53288" y="2258781"/>
            <a:ext cx="3086581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TCP/UDP sockets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3289" y="1623473"/>
            <a:ext cx="3086581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BSD sockets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53287" y="3529397"/>
            <a:ext cx="3086581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ETH,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PPP, SLIP I/F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library hierarchy</a:t>
            </a:r>
          </a:p>
        </p:txBody>
      </p:sp>
    </p:spTree>
    <p:extLst>
      <p:ext uri="{BB962C8B-B14F-4D97-AF65-F5344CB8AC3E}">
        <p14:creationId xmlns:p14="http://schemas.microsoft.com/office/powerpoint/2010/main" val="37668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87" y="3856222"/>
            <a:ext cx="1076561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C097B8A-4205-4FC1-613B-7124E1F7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626" y="2089034"/>
            <a:ext cx="1945038" cy="11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8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87" y="3856222"/>
            <a:ext cx="1076561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EC097B8A-4205-4FC1-613B-7124E1F7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500" y="2097273"/>
            <a:ext cx="1945038" cy="11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577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87" y="3856222"/>
            <a:ext cx="1076561" cy="241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075275-F137-C2CF-C581-3AFB107C5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226" y="2079573"/>
            <a:ext cx="1957934" cy="1193979"/>
          </a:xfrm>
          <a:prstGeom prst="rect">
            <a:avLst/>
          </a:prstGeom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2F72AF7-FA4D-8AD8-1FE1-C5AE1E74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560" y="2877953"/>
            <a:ext cx="855861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100" dirty="0">
                <a:latin typeface="Arial"/>
                <a:ea typeface="Calibri"/>
                <a:cs typeface="Times New Roman"/>
              </a:rPr>
              <a:t>SD Card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94AE85-7523-9A1D-DF55-CC83F6985456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2322026" y="2617093"/>
            <a:ext cx="0" cy="2690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med"/>
            <a:tailEnd type="triangle" w="sm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AC27B4-99B7-CDC7-FA71-FF4065245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883515" y="2590709"/>
            <a:ext cx="266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29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783170FD-1F7D-7626-FBEC-63C51FBB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40" y="2195520"/>
            <a:ext cx="1223512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/ Debug</a:t>
            </a:r>
          </a:p>
        </p:txBody>
      </p:sp>
      <p:pic>
        <p:nvPicPr>
          <p:cNvPr id="16" name="Picture 4" descr="STM32H747I-EVAL">
            <a:extLst>
              <a:ext uri="{FF2B5EF4-FFF2-40B4-BE49-F238E27FC236}">
                <a16:creationId xmlns:a16="http://schemas.microsoft.com/office/drawing/2014/main" id="{2FA0B2D6-93F3-F8EE-8872-DBB71109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0110" y="1797728"/>
            <a:ext cx="1593918" cy="1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09F01-56F0-9049-00E5-80EA86DA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1819928"/>
            <a:ext cx="27051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1E166B-EEA5-B20D-375A-F3D59D84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42" y="1730159"/>
            <a:ext cx="2914650" cy="22098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BC91B5-7D07-F662-BE85-46C28ADC3F7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123" y="2483078"/>
            <a:ext cx="1673313" cy="959056"/>
          </a:xfrm>
          <a:prstGeom prst="bentConnector3">
            <a:avLst>
              <a:gd name="adj1" fmla="val 2449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2C861-6C78-5F08-F883-A743254F0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4315783"/>
            <a:ext cx="65836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>
            <a:extLst>
              <a:ext uri="{FF2B5EF4-FFF2-40B4-BE49-F238E27FC236}">
                <a16:creationId xmlns:a16="http://schemas.microsoft.com/office/drawing/2014/main" id="{67BEEA89-5D99-927A-4E22-63181EC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626" y="4022461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Local Area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F4B1F-7ABF-F9FC-9EEB-DE71F6257B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42616" y="3686175"/>
            <a:ext cx="0" cy="62960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030" name="Text Box 4">
            <a:extLst>
              <a:ext uri="{FF2B5EF4-FFF2-40B4-BE49-F238E27FC236}">
                <a16:creationId xmlns:a16="http://schemas.microsoft.com/office/drawing/2014/main" id="{8F24D04C-C53F-E5A8-6718-33A4A4E1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387" y="3856222"/>
            <a:ext cx="1076561" cy="24102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200" dirty="0">
                <a:effectLst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8DB59E6E-BC39-6180-8180-EAA47812C78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76175" y="3630976"/>
            <a:ext cx="824036" cy="545577"/>
          </a:xfrm>
          <a:prstGeom prst="bentConnector3">
            <a:avLst>
              <a:gd name="adj1" fmla="val 988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853DB1-67FE-4BE6-6A7F-DE7773A0B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640" y="2022964"/>
            <a:ext cx="2020097" cy="12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485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9149</TotalTime>
  <Words>818</Words>
  <Application>Microsoft Office PowerPoint</Application>
  <PresentationFormat>Custom</PresentationFormat>
  <Paragraphs>328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Verdana</vt:lpstr>
      <vt:lpstr>Wingdings</vt:lpstr>
      <vt:lpstr>Wingdings 2</vt:lpstr>
      <vt:lpstr>ARM PPT Template 2014 Public</vt:lpstr>
      <vt:lpstr>Network Component</vt:lpstr>
      <vt:lpstr>Network Component</vt:lpstr>
      <vt:lpstr>Network Component</vt:lpstr>
      <vt:lpstr>Secure Communication</vt:lpstr>
      <vt:lpstr>Network library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Vladimir Marchenko</cp:lastModifiedBy>
  <cp:revision>415</cp:revision>
  <cp:lastPrinted>2014-06-23T13:17:36Z</cp:lastPrinted>
  <dcterms:created xsi:type="dcterms:W3CDTF">2014-02-14T11:44:43Z</dcterms:created>
  <dcterms:modified xsi:type="dcterms:W3CDTF">2024-09-27T18:26:33Z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