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55" r:id="rId2"/>
    <p:sldId id="356" r:id="rId3"/>
    <p:sldId id="333" r:id="rId4"/>
    <p:sldId id="357" r:id="rId5"/>
    <p:sldId id="358" r:id="rId6"/>
    <p:sldId id="359" r:id="rId7"/>
    <p:sldId id="360" r:id="rId8"/>
    <p:sldId id="361" r:id="rId9"/>
    <p:sldId id="362" r:id="rId10"/>
    <p:sldId id="363" r:id="rId11"/>
    <p:sldId id="364" r:id="rId12"/>
    <p:sldId id="322" r:id="rId13"/>
    <p:sldId id="336" r:id="rId14"/>
    <p:sldId id="339" r:id="rId15"/>
    <p:sldId id="338" r:id="rId16"/>
    <p:sldId id="335" r:id="rId17"/>
    <p:sldId id="331" r:id="rId18"/>
    <p:sldId id="334" r:id="rId19"/>
    <p:sldId id="323" r:id="rId20"/>
    <p:sldId id="326" r:id="rId21"/>
    <p:sldId id="351" r:id="rId22"/>
    <p:sldId id="352" r:id="rId23"/>
    <p:sldId id="328" r:id="rId24"/>
    <p:sldId id="332" r:id="rId25"/>
    <p:sldId id="353" r:id="rId26"/>
    <p:sldId id="354" r:id="rId27"/>
    <p:sldId id="337" r:id="rId28"/>
    <p:sldId id="342" r:id="rId29"/>
    <p:sldId id="349" r:id="rId30"/>
    <p:sldId id="350" r:id="rId31"/>
    <p:sldId id="343" r:id="rId32"/>
    <p:sldId id="345" r:id="rId33"/>
    <p:sldId id="348" r:id="rId34"/>
    <p:sldId id="347" r:id="rId35"/>
    <p:sldId id="341" r:id="rId36"/>
    <p:sldId id="346" r:id="rId37"/>
    <p:sldId id="329" r:id="rId38"/>
    <p:sldId id="318" r:id="rId39"/>
    <p:sldId id="317" r:id="rId40"/>
    <p:sldId id="320" r:id="rId41"/>
    <p:sldId id="340" r:id="rId42"/>
    <p:sldId id="344" r:id="rId43"/>
    <p:sldId id="319" r:id="rId4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1">
          <p15:clr>
            <a:srgbClr val="A4A3A4"/>
          </p15:clr>
        </p15:guide>
        <p15:guide id="2" pos="204">
          <p15:clr>
            <a:srgbClr val="A4A3A4"/>
          </p15:clr>
        </p15:guide>
        <p15:guide id="3" pos="4921">
          <p15:clr>
            <a:srgbClr val="A4A3A4"/>
          </p15:clr>
        </p15:guide>
        <p15:guide id="4" pos="2880">
          <p15:clr>
            <a:srgbClr val="A4A3A4"/>
          </p15:clr>
        </p15:guide>
        <p15:guide id="5" pos="551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08082"/>
    <a:srgbClr val="FFFFCC"/>
    <a:srgbClr val="A10608"/>
    <a:srgbClr val="000000"/>
    <a:srgbClr val="754B8F"/>
    <a:srgbClr val="6E3768"/>
    <a:srgbClr val="553768"/>
    <a:srgbClr val="373768"/>
    <a:srgbClr val="FAA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9887" autoAdjust="0"/>
  </p:normalViewPr>
  <p:slideViewPr>
    <p:cSldViewPr snapToObjects="1">
      <p:cViewPr varScale="1">
        <p:scale>
          <a:sx n="127" d="100"/>
          <a:sy n="127" d="100"/>
        </p:scale>
        <p:origin x="1086" y="630"/>
      </p:cViewPr>
      <p:guideLst>
        <p:guide orient="horz" pos="4201"/>
        <p:guide pos="204"/>
        <p:guide pos="4921"/>
        <p:guide pos="2880"/>
        <p:guide pos="5511"/>
      </p:guideLst>
    </p:cSldViewPr>
  </p:slideViewPr>
  <p:outlineViewPr>
    <p:cViewPr>
      <p:scale>
        <a:sx n="33" d="100"/>
        <a:sy n="33" d="100"/>
      </p:scale>
      <p:origin x="30" y="1145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9885AF9-84E0-4180-AD3A-A5A771A03209}" type="datetimeFigureOut">
              <a:rPr lang="en-US" smtClean="0"/>
              <a:pPr/>
              <a:t>10/1/2024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990E345-C3CB-42A0-A54D-BE62D15099D0}" type="slidenum">
              <a:rPr lang="en-US" smtClean="0"/>
              <a:pPr/>
              <a:t>‹#›</a:t>
            </a:fld>
            <a:endParaRPr lang="en-US"/>
          </a:p>
        </p:txBody>
      </p:sp>
    </p:spTree>
    <p:extLst>
      <p:ext uri="{BB962C8B-B14F-4D97-AF65-F5344CB8AC3E}">
        <p14:creationId xmlns:p14="http://schemas.microsoft.com/office/powerpoint/2010/main" val="4084368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2357635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41</a:t>
            </a:fld>
            <a:endParaRPr lang="en-US"/>
          </a:p>
        </p:txBody>
      </p:sp>
    </p:spTree>
    <p:extLst>
      <p:ext uri="{BB962C8B-B14F-4D97-AF65-F5344CB8AC3E}">
        <p14:creationId xmlns:p14="http://schemas.microsoft.com/office/powerpoint/2010/main" val="152719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42</a:t>
            </a:fld>
            <a:endParaRPr lang="en-US"/>
          </a:p>
        </p:txBody>
      </p:sp>
    </p:spTree>
    <p:extLst>
      <p:ext uri="{BB962C8B-B14F-4D97-AF65-F5344CB8AC3E}">
        <p14:creationId xmlns:p14="http://schemas.microsoft.com/office/powerpoint/2010/main" val="709984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43</a:t>
            </a:fld>
            <a:endParaRPr lang="en-US"/>
          </a:p>
        </p:txBody>
      </p:sp>
    </p:spTree>
    <p:extLst>
      <p:ext uri="{BB962C8B-B14F-4D97-AF65-F5344CB8AC3E}">
        <p14:creationId xmlns:p14="http://schemas.microsoft.com/office/powerpoint/2010/main" val="33500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425174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658331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baseline="0" dirty="0">
                <a:solidFill>
                  <a:schemeClr val="tx1"/>
                </a:solidFill>
                <a:latin typeface="+mn-lt"/>
                <a:ea typeface="+mn-ea"/>
                <a:cs typeface="+mn-cs"/>
              </a:rPr>
              <a:t>The USB Host library is an embedded USB stack supporting USB Mass Storage (MSC) and Human Interface Device (HID) classes. Supporting MSC means that you can connect any USB stick to your device for the purpose of data exchange. You can either store data on the stick or read data from the stick (e.g. for firmware downloads done by a service technician). Using the </a:t>
            </a:r>
            <a:r>
              <a:rPr lang="en-GB" sz="1200" kern="1200" baseline="0" dirty="0" err="1">
                <a:solidFill>
                  <a:schemeClr val="tx1"/>
                </a:solidFill>
                <a:latin typeface="+mn-lt"/>
                <a:ea typeface="+mn-ea"/>
                <a:cs typeface="+mn-cs"/>
              </a:rPr>
              <a:t>stck</a:t>
            </a:r>
            <a:r>
              <a:rPr lang="en-GB" sz="1200" kern="1200" baseline="0" dirty="0">
                <a:solidFill>
                  <a:schemeClr val="tx1"/>
                </a:solidFill>
                <a:latin typeface="+mn-lt"/>
                <a:ea typeface="+mn-ea"/>
                <a:cs typeface="+mn-cs"/>
              </a:rPr>
              <a:t> with the HID class support will enable you to accept any HID class equipment as an input device for human-machine interface communication. For connecting a custom device, support for a custom class is also integrated. The USB Host library has been designed deliver the highest performance while using as little memory as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The Abstraction layer driver (USBH) allows a standard API to be used for different USB Host controllers. Today, there is built-in support for the generic Open Host Controller Interface (OHCI), low level driver support for NXP LPC17xx/23xx/24xx devices, and custom Host controller driver for STM32F2xx/4xx devices.</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You can attach devices that support </a:t>
            </a:r>
            <a:r>
              <a:rPr lang="en-GB" sz="1200" kern="1200" baseline="0" dirty="0">
                <a:solidFill>
                  <a:schemeClr val="tx1"/>
                </a:solidFill>
                <a:latin typeface="+mn-lt"/>
                <a:ea typeface="+mn-ea"/>
                <a:cs typeface="+mn-cs"/>
              </a:rPr>
              <a:t>USB 1.1 Low Speed (1.5Mbit/s) up to USB 2.0 Full Speed (12Mbit/s). Real-life data rates up to 670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/sec while only occupying about 6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 of code size are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In conjunction with the File System it is possible to support USB Flash drives and SD/SDHC/MMC card storage devices. Needless to say that the USB Host fully works with the RTX Real-Time Operating System.</a:t>
            </a:r>
          </a:p>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38</a:t>
            </a:fld>
            <a:endParaRPr lang="en-US"/>
          </a:p>
        </p:txBody>
      </p:sp>
    </p:spTree>
    <p:extLst>
      <p:ext uri="{BB962C8B-B14F-4D97-AF65-F5344CB8AC3E}">
        <p14:creationId xmlns:p14="http://schemas.microsoft.com/office/powerpoint/2010/main" val="1084445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baseline="0" dirty="0">
                <a:solidFill>
                  <a:schemeClr val="tx1"/>
                </a:solidFill>
                <a:latin typeface="+mn-lt"/>
                <a:ea typeface="+mn-ea"/>
                <a:cs typeface="+mn-cs"/>
              </a:rPr>
              <a:t>The USB Host library is an embedded USB stack supporting USB Mass Storage (MSC) and Human Interface Device (HID) classes. Supporting MSC means that you can connect any USB stick to your device for the purpose of data exchange. You can either store data on the stick or read data from the stick (e.g. for firmware downloads done by a service technician). Using the </a:t>
            </a:r>
            <a:r>
              <a:rPr lang="en-GB" sz="1200" kern="1200" baseline="0" dirty="0" err="1">
                <a:solidFill>
                  <a:schemeClr val="tx1"/>
                </a:solidFill>
                <a:latin typeface="+mn-lt"/>
                <a:ea typeface="+mn-ea"/>
                <a:cs typeface="+mn-cs"/>
              </a:rPr>
              <a:t>stck</a:t>
            </a:r>
            <a:r>
              <a:rPr lang="en-GB" sz="1200" kern="1200" baseline="0" dirty="0">
                <a:solidFill>
                  <a:schemeClr val="tx1"/>
                </a:solidFill>
                <a:latin typeface="+mn-lt"/>
                <a:ea typeface="+mn-ea"/>
                <a:cs typeface="+mn-cs"/>
              </a:rPr>
              <a:t> with the HID class support will enable you to accept any HID class equipment as an input device for human-machine interface communication. For connecting a custom device, support for a custom class is also integrated. The USB Host library has been designed deliver the highest performance while using as little memory as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The Abstraction layer driver (USBH) allows a standard API to be used for different USB Host controllers. Today, there is built-in support for the generic Open Host Controller Interface (OHCI), low level driver support for NXP LPC17xx/23xx/24xx devices, and custom Host controller driver for STM32F2xx/4xx devices.</a:t>
            </a:r>
          </a:p>
          <a:p>
            <a:endParaRPr lang="de-DE" sz="1200" kern="1200" baseline="0" dirty="0">
              <a:solidFill>
                <a:schemeClr val="tx1"/>
              </a:solidFill>
              <a:latin typeface="+mn-lt"/>
              <a:ea typeface="+mn-ea"/>
              <a:cs typeface="+mn-cs"/>
            </a:endParaRPr>
          </a:p>
          <a:p>
            <a:r>
              <a:rPr lang="de-DE" sz="1200" kern="1200" baseline="0" dirty="0">
                <a:solidFill>
                  <a:schemeClr val="tx1"/>
                </a:solidFill>
                <a:latin typeface="+mn-lt"/>
                <a:ea typeface="+mn-ea"/>
                <a:cs typeface="+mn-cs"/>
              </a:rPr>
              <a:t>You can attach devices that support </a:t>
            </a:r>
            <a:r>
              <a:rPr lang="en-GB" sz="1200" kern="1200" baseline="0" dirty="0">
                <a:solidFill>
                  <a:schemeClr val="tx1"/>
                </a:solidFill>
                <a:latin typeface="+mn-lt"/>
                <a:ea typeface="+mn-ea"/>
                <a:cs typeface="+mn-cs"/>
              </a:rPr>
              <a:t>USB 1.1 Low Speed (1.5Mbit/s) up to USB 2.0 Full Speed (12Mbit/s). Real-life data rates up to 670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/sec while only occupying about 6 </a:t>
            </a:r>
            <a:r>
              <a:rPr lang="en-GB" sz="1200" kern="1200" baseline="0" dirty="0" err="1">
                <a:solidFill>
                  <a:schemeClr val="tx1"/>
                </a:solidFill>
                <a:latin typeface="+mn-lt"/>
                <a:ea typeface="+mn-ea"/>
                <a:cs typeface="+mn-cs"/>
              </a:rPr>
              <a:t>kB</a:t>
            </a:r>
            <a:r>
              <a:rPr lang="en-GB" sz="1200" kern="1200" baseline="0" dirty="0">
                <a:solidFill>
                  <a:schemeClr val="tx1"/>
                </a:solidFill>
                <a:latin typeface="+mn-lt"/>
                <a:ea typeface="+mn-ea"/>
                <a:cs typeface="+mn-cs"/>
              </a:rPr>
              <a:t> of code size are possible.</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In conjunction with the File System it is possible to support USB Flash drives and SD/SDHC/MMC card storage devices. Needless to say that the USB Host fully works with the RTX Real-Time Operating System.</a:t>
            </a:r>
          </a:p>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39</a:t>
            </a:fld>
            <a:endParaRPr lang="en-US"/>
          </a:p>
        </p:txBody>
      </p:sp>
    </p:spTree>
    <p:extLst>
      <p:ext uri="{BB962C8B-B14F-4D97-AF65-F5344CB8AC3E}">
        <p14:creationId xmlns:p14="http://schemas.microsoft.com/office/powerpoint/2010/main" val="3107046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90E345-C3CB-42A0-A54D-BE62D15099D0}" type="slidenum">
              <a:rPr lang="en-US" smtClean="0"/>
              <a:pPr/>
              <a:t>40</a:t>
            </a:fld>
            <a:endParaRPr lang="en-US"/>
          </a:p>
        </p:txBody>
      </p:sp>
    </p:spTree>
    <p:extLst>
      <p:ext uri="{BB962C8B-B14F-4D97-AF65-F5344CB8AC3E}">
        <p14:creationId xmlns:p14="http://schemas.microsoft.com/office/powerpoint/2010/main" val="41391368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mbined"/>
          <p:cNvPicPr>
            <a:picLocks noChangeAspect="1" noChangeArrowheads="1"/>
          </p:cNvPicPr>
          <p:nvPr/>
        </p:nvPicPr>
        <p:blipFill>
          <a:blip r:embed="rId2" cstate="print"/>
          <a:srcRect/>
          <a:stretch>
            <a:fillRect/>
          </a:stretch>
        </p:blipFill>
        <p:spPr bwMode="auto">
          <a:xfrm>
            <a:off x="0" y="4757738"/>
            <a:ext cx="9144000" cy="2100262"/>
          </a:xfrm>
          <a:prstGeom prst="rect">
            <a:avLst/>
          </a:prstGeom>
          <a:noFill/>
          <a:ln w="9525">
            <a:noFill/>
            <a:miter lim="800000"/>
            <a:headEnd/>
            <a:tailEnd/>
          </a:ln>
        </p:spPr>
      </p:pic>
      <p:sp>
        <p:nvSpPr>
          <p:cNvPr id="6" name="Rectangle 6"/>
          <p:cNvSpPr>
            <a:spLocks noChangeArrowheads="1"/>
          </p:cNvSpPr>
          <p:nvPr/>
        </p:nvSpPr>
        <p:spPr bwMode="auto">
          <a:xfrm>
            <a:off x="2411413" y="6619875"/>
            <a:ext cx="427037" cy="238125"/>
          </a:xfrm>
          <a:prstGeom prst="rect">
            <a:avLst/>
          </a:prstGeom>
          <a:noFill/>
          <a:ln w="9525">
            <a:noFill/>
            <a:miter lim="800000"/>
            <a:headEnd/>
            <a:tailEnd/>
          </a:ln>
          <a:effectLst/>
        </p:spPr>
        <p:txBody>
          <a:bodyPr/>
          <a:lstStyle/>
          <a:p>
            <a:pPr algn="r" fontAlgn="base">
              <a:spcBef>
                <a:spcPct val="0"/>
              </a:spcBef>
              <a:spcAft>
                <a:spcPct val="0"/>
              </a:spcAft>
              <a:defRPr/>
            </a:pPr>
            <a:fld id="{2EB5AB67-2708-4FA9-AACC-DBB01F6FF087}" type="slidenum">
              <a:rPr lang="en-GB" sz="900" b="1">
                <a:solidFill>
                  <a:srgbClr val="FFFFFF"/>
                </a:solidFill>
                <a:ea typeface="ＭＳ Ｐゴシック" pitchFamily="34" charset="-128"/>
              </a:rPr>
              <a:pPr algn="r" fontAlgn="base">
                <a:spcBef>
                  <a:spcPct val="0"/>
                </a:spcBef>
                <a:spcAft>
                  <a:spcPct val="0"/>
                </a:spcAft>
                <a:defRPr/>
              </a:pPr>
              <a:t>‹#›</a:t>
            </a:fld>
            <a:endParaRPr lang="en-GB" sz="900" b="1">
              <a:solidFill>
                <a:srgbClr val="FFFFFF"/>
              </a:solidFill>
              <a:ea typeface="ＭＳ Ｐゴシック" pitchFamily="34" charset="-128"/>
            </a:endParaRPr>
          </a:p>
        </p:txBody>
      </p:sp>
      <p:sp>
        <p:nvSpPr>
          <p:cNvPr id="5123" name="Rectangle 3"/>
          <p:cNvSpPr>
            <a:spLocks noGrp="1" noChangeArrowheads="1"/>
          </p:cNvSpPr>
          <p:nvPr>
            <p:ph type="ctrTitle"/>
          </p:nvPr>
        </p:nvSpPr>
        <p:spPr>
          <a:xfrm>
            <a:off x="927100" y="2058988"/>
            <a:ext cx="7337425" cy="1411287"/>
          </a:xfrm>
        </p:spPr>
        <p:txBody>
          <a:bodyPr wrap="square" anchor="t"/>
          <a:lstStyle>
            <a:lvl1pPr algn="ctr">
              <a:defRPr sz="4600"/>
            </a:lvl1pPr>
          </a:lstStyle>
          <a:p>
            <a:r>
              <a:rPr lang="en-US"/>
              <a:t>Click to edit Master title style</a:t>
            </a:r>
            <a:endParaRPr lang="en-GB"/>
          </a:p>
        </p:txBody>
      </p:sp>
      <p:sp>
        <p:nvSpPr>
          <p:cNvPr id="5124" name="Rectangle 4"/>
          <p:cNvSpPr>
            <a:spLocks noGrp="1" noChangeArrowheads="1"/>
          </p:cNvSpPr>
          <p:nvPr>
            <p:ph type="subTitle" idx="1"/>
          </p:nvPr>
        </p:nvSpPr>
        <p:spPr>
          <a:xfrm>
            <a:off x="1216025" y="3673475"/>
            <a:ext cx="6711950" cy="1460500"/>
          </a:xfrm>
        </p:spPr>
        <p:txBody>
          <a:bodyPr/>
          <a:lstStyle>
            <a:lvl1pPr marL="0" indent="0" algn="ctr">
              <a:buFont typeface="Wingdings" pitchFamily="2" charset="2"/>
              <a:buNone/>
              <a:defRPr/>
            </a:lvl1pPr>
          </a:lstStyle>
          <a:p>
            <a:r>
              <a:rPr lang="en-US"/>
              <a:t>Click to edit Master subtitle style</a:t>
            </a:r>
            <a:endParaRPr lang="en-GB"/>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7938"/>
            <a:ext cx="2193925" cy="63722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7488" y="7938"/>
            <a:ext cx="6430962" cy="6372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4" name="Slide Number Placeholder 10"/>
          <p:cNvSpPr txBox="1">
            <a:spLocks/>
          </p:cNvSpPr>
          <p:nvPr/>
        </p:nvSpPr>
        <p:spPr>
          <a:xfrm>
            <a:off x="1122363" y="6588125"/>
            <a:ext cx="360362" cy="239713"/>
          </a:xfrm>
          <a:prstGeom prst="rect">
            <a:avLst/>
          </a:prstGeom>
        </p:spPr>
        <p:txBody>
          <a:bodyPr lIns="0" tIns="0" bIns="0"/>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1AA74A8D-1438-427C-A581-DDD84BEF6129}" type="slidenum">
              <a:rPr lang="en-US" smtClean="0"/>
              <a:pPr>
                <a:defRPr/>
              </a:pPr>
              <a:t>‹#›</a:t>
            </a:fld>
            <a:endParaRPr lang="en-US" dirty="0"/>
          </a:p>
        </p:txBody>
      </p:sp>
      <p:sp>
        <p:nvSpPr>
          <p:cNvPr id="5" name="Slide Number Placeholder 10"/>
          <p:cNvSpPr txBox="1">
            <a:spLocks/>
          </p:cNvSpPr>
          <p:nvPr/>
        </p:nvSpPr>
        <p:spPr>
          <a:xfrm>
            <a:off x="1693863" y="6588125"/>
            <a:ext cx="1266825" cy="239713"/>
          </a:xfrm>
          <a:prstGeom prst="rect">
            <a:avLst/>
          </a:prstGeom>
        </p:spPr>
        <p:txBody>
          <a:bodyPr lIns="0" tIns="0" bIns="0"/>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a:t>Confidential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60000" y="1440000"/>
            <a:ext cx="8280000" cy="4389120"/>
          </a:xfrm>
        </p:spPr>
        <p:txBody>
          <a:bodyPr/>
          <a:lstStyle>
            <a:lvl1pPr>
              <a:defRPr sz="24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1254" y="1440000"/>
            <a:ext cx="8368994" cy="4680000"/>
          </a:xfrm>
        </p:spPr>
        <p:txBody>
          <a:bodyPr/>
          <a:lstStyle>
            <a:lvl1pPr>
              <a:defRPr sz="1800"/>
            </a:lvl1pPr>
            <a:lvl2pPr>
              <a:defRPr sz="1500"/>
            </a:lvl2pPr>
            <a:lvl3pPr>
              <a:defRPr sz="1500"/>
            </a:lvl3pPr>
            <a:lvl4pPr>
              <a:defRPr sz="1500"/>
            </a:lvl4pPr>
            <a:lvl5pPr>
              <a:defRPr sz="15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226842" y="1197429"/>
            <a:ext cx="685979" cy="914400"/>
          </a:xfrm>
          <a:prstGeom prst="rect">
            <a:avLst/>
          </a:prstGeom>
        </p:spPr>
        <p:txBody>
          <a:bodyPr vert="horz" wrap="none" lIns="0" tIns="0" rIns="0" bIns="0" rtlCol="0" anchor="t">
            <a:normAutofit/>
          </a:bodyPr>
          <a:lstStyle/>
          <a:p>
            <a:endParaRPr lang="en-US" sz="1350"/>
          </a:p>
        </p:txBody>
      </p:sp>
    </p:spTree>
    <p:extLst>
      <p:ext uri="{BB962C8B-B14F-4D97-AF65-F5344CB8AC3E}">
        <p14:creationId xmlns:p14="http://schemas.microsoft.com/office/powerpoint/2010/main" val="45060471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748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1538" y="906463"/>
            <a:ext cx="4311650"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combinedfooter"/>
          <p:cNvPicPr>
            <a:picLocks noChangeAspect="1" noChangeArrowheads="1"/>
          </p:cNvPicPr>
          <p:nvPr/>
        </p:nvPicPr>
        <p:blipFill>
          <a:blip r:embed="rId15" cstate="print"/>
          <a:srcRect/>
          <a:stretch>
            <a:fillRect/>
          </a:stretch>
        </p:blipFill>
        <p:spPr bwMode="auto">
          <a:xfrm>
            <a:off x="0" y="4757738"/>
            <a:ext cx="9144000" cy="2100262"/>
          </a:xfrm>
          <a:prstGeom prst="rect">
            <a:avLst/>
          </a:prstGeom>
          <a:noFill/>
          <a:ln w="9525">
            <a:noFill/>
            <a:miter lim="800000"/>
            <a:headEnd/>
            <a:tailEnd/>
          </a:ln>
        </p:spPr>
      </p:pic>
      <p:sp>
        <p:nvSpPr>
          <p:cNvPr id="3075" name="Rectangle 3"/>
          <p:cNvSpPr>
            <a:spLocks noGrp="1" noChangeArrowheads="1"/>
          </p:cNvSpPr>
          <p:nvPr>
            <p:ph type="title"/>
          </p:nvPr>
        </p:nvSpPr>
        <p:spPr bwMode="auto">
          <a:xfrm>
            <a:off x="217488" y="7938"/>
            <a:ext cx="8777287" cy="838200"/>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en-US"/>
              <a:t>Click to edit Master title style</a:t>
            </a:r>
            <a:endParaRPr lang="en-GB"/>
          </a:p>
        </p:txBody>
      </p:sp>
      <p:sp>
        <p:nvSpPr>
          <p:cNvPr id="3076" name="Rectangle 4"/>
          <p:cNvSpPr>
            <a:spLocks noGrp="1" noChangeArrowheads="1"/>
          </p:cNvSpPr>
          <p:nvPr>
            <p:ph type="body" idx="1"/>
          </p:nvPr>
        </p:nvSpPr>
        <p:spPr bwMode="auto">
          <a:xfrm>
            <a:off x="217488" y="906463"/>
            <a:ext cx="8775700" cy="5473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101" name="Line 5"/>
          <p:cNvSpPr>
            <a:spLocks noChangeShapeType="1"/>
          </p:cNvSpPr>
          <p:nvPr/>
        </p:nvSpPr>
        <p:spPr bwMode="auto">
          <a:xfrm>
            <a:off x="342900" y="787400"/>
            <a:ext cx="8801100" cy="0"/>
          </a:xfrm>
          <a:prstGeom prst="line">
            <a:avLst/>
          </a:prstGeom>
          <a:noFill/>
          <a:ln w="12700">
            <a:solidFill>
              <a:schemeClr val="folHlink"/>
            </a:solidFill>
            <a:round/>
            <a:headEnd/>
            <a:tailEnd/>
          </a:ln>
          <a:effectLst/>
        </p:spPr>
        <p:txBody>
          <a:bodyPr lIns="80167" tIns="40084" rIns="80167" bIns="40084" anchor="ctr"/>
          <a:lstStyle/>
          <a:p>
            <a:pPr fontAlgn="base">
              <a:spcBef>
                <a:spcPct val="0"/>
              </a:spcBef>
              <a:spcAft>
                <a:spcPct val="0"/>
              </a:spcAft>
              <a:defRPr/>
            </a:pPr>
            <a:endParaRPr lang="en-GB" sz="1400" b="1">
              <a:solidFill>
                <a:srgbClr val="000000"/>
              </a:solidFill>
              <a:ea typeface="ＭＳ Ｐゴシック" pitchFamily="34" charset="-128"/>
            </a:endParaRPr>
          </a:p>
        </p:txBody>
      </p:sp>
      <p:sp>
        <p:nvSpPr>
          <p:cNvPr id="4103" name="Rectangle 7"/>
          <p:cNvSpPr>
            <a:spLocks noChangeArrowheads="1"/>
          </p:cNvSpPr>
          <p:nvPr/>
        </p:nvSpPr>
        <p:spPr bwMode="auto">
          <a:xfrm>
            <a:off x="2411413" y="6619875"/>
            <a:ext cx="427037" cy="238125"/>
          </a:xfrm>
          <a:prstGeom prst="rect">
            <a:avLst/>
          </a:prstGeom>
          <a:noFill/>
          <a:ln w="9525">
            <a:noFill/>
            <a:miter lim="800000"/>
            <a:headEnd/>
            <a:tailEnd/>
          </a:ln>
          <a:effectLst/>
        </p:spPr>
        <p:txBody>
          <a:bodyPr/>
          <a:lstStyle/>
          <a:p>
            <a:pPr algn="r" fontAlgn="base">
              <a:spcBef>
                <a:spcPct val="0"/>
              </a:spcBef>
              <a:spcAft>
                <a:spcPct val="0"/>
              </a:spcAft>
              <a:defRPr/>
            </a:pPr>
            <a:fld id="{79B223D7-8139-4761-A558-2FB5379B08C9}" type="slidenum">
              <a:rPr lang="en-GB" sz="900" b="1">
                <a:solidFill>
                  <a:srgbClr val="FFFFFF"/>
                </a:solidFill>
                <a:ea typeface="ＭＳ Ｐゴシック" pitchFamily="34" charset="-128"/>
              </a:rPr>
              <a:pPr algn="r" fontAlgn="base">
                <a:spcBef>
                  <a:spcPct val="0"/>
                </a:spcBef>
                <a:spcAft>
                  <a:spcPct val="0"/>
                </a:spcAft>
                <a:defRPr/>
              </a:pPr>
              <a:t>‹#›</a:t>
            </a:fld>
            <a:endParaRPr lang="en-GB" sz="900" b="1" dirty="0">
              <a:solidFill>
                <a:srgbClr val="FFFFFF"/>
              </a:solidFill>
              <a:ea typeface="ＭＳ Ｐゴシック" pitchFamily="34" charset="-128"/>
            </a:endParaRPr>
          </a:p>
        </p:txBody>
      </p:sp>
      <p:pic>
        <p:nvPicPr>
          <p:cNvPr id="3080" name="Picture 8" descr="Keil-logo-White.gif"/>
          <p:cNvPicPr>
            <a:picLocks noChangeAspect="1"/>
          </p:cNvPicPr>
          <p:nvPr/>
        </p:nvPicPr>
        <p:blipFill>
          <a:blip r:embed="rId16" cstate="print"/>
          <a:srcRect/>
          <a:stretch>
            <a:fillRect/>
          </a:stretch>
        </p:blipFill>
        <p:spPr bwMode="auto">
          <a:xfrm>
            <a:off x="250825" y="6467475"/>
            <a:ext cx="1068388" cy="3397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ransition/>
  <p:txStyles>
    <p:titleStyle>
      <a:lvl1pPr algn="l" rtl="0" eaLnBrk="1" fontAlgn="base" hangingPunct="1">
        <a:spcBef>
          <a:spcPct val="0"/>
        </a:spcBef>
        <a:spcAft>
          <a:spcPct val="0"/>
        </a:spcAft>
        <a:defRPr sz="3600" b="1">
          <a:solidFill>
            <a:srgbClr val="000000"/>
          </a:solidFill>
          <a:latin typeface="+mj-lt"/>
          <a:ea typeface="+mj-ea"/>
          <a:cs typeface="+mj-cs"/>
        </a:defRPr>
      </a:lvl1pPr>
      <a:lvl2pPr algn="l" rtl="0" eaLnBrk="1" fontAlgn="base" hangingPunct="1">
        <a:spcBef>
          <a:spcPct val="0"/>
        </a:spcBef>
        <a:spcAft>
          <a:spcPct val="0"/>
        </a:spcAft>
        <a:defRPr sz="3600" b="1">
          <a:solidFill>
            <a:srgbClr val="000000"/>
          </a:solidFill>
          <a:latin typeface="Arial" charset="0"/>
        </a:defRPr>
      </a:lvl2pPr>
      <a:lvl3pPr algn="l" rtl="0" eaLnBrk="1" fontAlgn="base" hangingPunct="1">
        <a:spcBef>
          <a:spcPct val="0"/>
        </a:spcBef>
        <a:spcAft>
          <a:spcPct val="0"/>
        </a:spcAft>
        <a:defRPr sz="3600" b="1">
          <a:solidFill>
            <a:srgbClr val="000000"/>
          </a:solidFill>
          <a:latin typeface="Arial" charset="0"/>
        </a:defRPr>
      </a:lvl3pPr>
      <a:lvl4pPr algn="l" rtl="0" eaLnBrk="1" fontAlgn="base" hangingPunct="1">
        <a:spcBef>
          <a:spcPct val="0"/>
        </a:spcBef>
        <a:spcAft>
          <a:spcPct val="0"/>
        </a:spcAft>
        <a:defRPr sz="3600" b="1">
          <a:solidFill>
            <a:srgbClr val="000000"/>
          </a:solidFill>
          <a:latin typeface="Arial" charset="0"/>
        </a:defRPr>
      </a:lvl4pPr>
      <a:lvl5pPr algn="l" rtl="0" eaLnBrk="1" fontAlgn="base" hangingPunct="1">
        <a:spcBef>
          <a:spcPct val="0"/>
        </a:spcBef>
        <a:spcAft>
          <a:spcPct val="0"/>
        </a:spcAft>
        <a:defRPr sz="3600" b="1">
          <a:solidFill>
            <a:srgbClr val="000000"/>
          </a:solidFill>
          <a:latin typeface="Arial" charset="0"/>
        </a:defRPr>
      </a:lvl5pPr>
      <a:lvl6pPr marL="457200" algn="l" rtl="0" eaLnBrk="1" fontAlgn="base" hangingPunct="1">
        <a:spcBef>
          <a:spcPct val="0"/>
        </a:spcBef>
        <a:spcAft>
          <a:spcPct val="0"/>
        </a:spcAft>
        <a:defRPr sz="3600" b="1">
          <a:solidFill>
            <a:srgbClr val="000000"/>
          </a:solidFill>
          <a:latin typeface="Arial" charset="0"/>
        </a:defRPr>
      </a:lvl6pPr>
      <a:lvl7pPr marL="914400" algn="l" rtl="0" eaLnBrk="1" fontAlgn="base" hangingPunct="1">
        <a:spcBef>
          <a:spcPct val="0"/>
        </a:spcBef>
        <a:spcAft>
          <a:spcPct val="0"/>
        </a:spcAft>
        <a:defRPr sz="3600" b="1">
          <a:solidFill>
            <a:srgbClr val="000000"/>
          </a:solidFill>
          <a:latin typeface="Arial" charset="0"/>
        </a:defRPr>
      </a:lvl7pPr>
      <a:lvl8pPr marL="1371600" algn="l" rtl="0" eaLnBrk="1" fontAlgn="base" hangingPunct="1">
        <a:spcBef>
          <a:spcPct val="0"/>
        </a:spcBef>
        <a:spcAft>
          <a:spcPct val="0"/>
        </a:spcAft>
        <a:defRPr sz="3600" b="1">
          <a:solidFill>
            <a:srgbClr val="000000"/>
          </a:solidFill>
          <a:latin typeface="Arial" charset="0"/>
        </a:defRPr>
      </a:lvl8pPr>
      <a:lvl9pPr marL="1828800" algn="l" rtl="0" eaLnBrk="1" fontAlgn="base" hangingPunct="1">
        <a:spcBef>
          <a:spcPct val="0"/>
        </a:spcBef>
        <a:spcAft>
          <a:spcPct val="0"/>
        </a:spcAft>
        <a:defRPr sz="3600" b="1">
          <a:solidFill>
            <a:srgbClr val="000000"/>
          </a:solidFill>
          <a:latin typeface="Arial" charset="0"/>
        </a:defRPr>
      </a:lvl9pPr>
    </p:titleStyle>
    <p:bodyStyle>
      <a:lvl1pPr marL="265113" indent="-265113" algn="l" rtl="0" eaLnBrk="1" fontAlgn="ctr" hangingPunct="1">
        <a:spcBef>
          <a:spcPct val="250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04055" y="4581310"/>
            <a:ext cx="6643731" cy="810211"/>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1500" b="1">
                <a:solidFill>
                  <a:schemeClr val="tx1"/>
                </a:solidFill>
              </a:rPr>
              <a:t>    CMSIS-Driver</a:t>
            </a:r>
            <a:endParaRPr lang="en-GB" sz="2401" b="1">
              <a:solidFill>
                <a:schemeClr val="tx1"/>
              </a:solidFill>
            </a:endParaRPr>
          </a:p>
        </p:txBody>
      </p:sp>
      <p:sp>
        <p:nvSpPr>
          <p:cNvPr id="23" name="Rectangle 22"/>
          <p:cNvSpPr/>
          <p:nvPr/>
        </p:nvSpPr>
        <p:spPr>
          <a:xfrm>
            <a:off x="401713" y="1642311"/>
            <a:ext cx="6643730" cy="28627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1500" b="1">
                <a:solidFill>
                  <a:schemeClr val="tx1"/>
                </a:solidFill>
              </a:rPr>
              <a:t>    USB Component</a:t>
            </a:r>
            <a:endParaRPr lang="en-GB" sz="2401" b="1">
              <a:solidFill>
                <a:schemeClr val="tx1"/>
              </a:solidFill>
            </a:endParaRPr>
          </a:p>
        </p:txBody>
      </p:sp>
      <p:sp>
        <p:nvSpPr>
          <p:cNvPr id="2" name="Title 1"/>
          <p:cNvSpPr>
            <a:spLocks noGrp="1"/>
          </p:cNvSpPr>
          <p:nvPr>
            <p:ph type="title"/>
          </p:nvPr>
        </p:nvSpPr>
        <p:spPr/>
        <p:txBody>
          <a:bodyPr>
            <a:normAutofit/>
          </a:bodyPr>
          <a:lstStyle/>
          <a:p>
            <a:r>
              <a:rPr lang="en-US"/>
              <a:t>USB Component</a:t>
            </a:r>
          </a:p>
        </p:txBody>
      </p:sp>
      <p:sp>
        <p:nvSpPr>
          <p:cNvPr id="61" name="Rectangle 60"/>
          <p:cNvSpPr/>
          <p:nvPr/>
        </p:nvSpPr>
        <p:spPr>
          <a:xfrm>
            <a:off x="900878" y="4884147"/>
            <a:ext cx="2889753" cy="405105"/>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USB Device</a:t>
            </a:r>
          </a:p>
        </p:txBody>
      </p:sp>
      <p:sp>
        <p:nvSpPr>
          <p:cNvPr id="68" name="Rectangle 67"/>
          <p:cNvSpPr/>
          <p:nvPr/>
        </p:nvSpPr>
        <p:spPr>
          <a:xfrm>
            <a:off x="3898371" y="4884147"/>
            <a:ext cx="2889753" cy="405105"/>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USB Host</a:t>
            </a:r>
          </a:p>
        </p:txBody>
      </p:sp>
      <p:sp>
        <p:nvSpPr>
          <p:cNvPr id="3" name="Rectangle 2">
            <a:extLst>
              <a:ext uri="{FF2B5EF4-FFF2-40B4-BE49-F238E27FC236}">
                <a16:creationId xmlns:a16="http://schemas.microsoft.com/office/drawing/2014/main" id="{DDC17653-7747-2D16-72ED-F80FDBA4D369}"/>
              </a:ext>
            </a:extLst>
          </p:cNvPr>
          <p:cNvSpPr/>
          <p:nvPr/>
        </p:nvSpPr>
        <p:spPr>
          <a:xfrm>
            <a:off x="552594" y="2028035"/>
            <a:ext cx="6346653"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lstStyle/>
          <a:p>
            <a:pPr algn="ctr"/>
            <a:r>
              <a:rPr lang="en-US" sz="1350" b="1">
                <a:solidFill>
                  <a:schemeClr val="tx1"/>
                </a:solidFill>
              </a:rPr>
              <a:t>USB Device</a:t>
            </a:r>
            <a:endParaRPr lang="en-GB" sz="2101" b="1">
              <a:solidFill>
                <a:schemeClr val="tx1"/>
              </a:solidFill>
            </a:endParaRPr>
          </a:p>
        </p:txBody>
      </p:sp>
      <p:sp>
        <p:nvSpPr>
          <p:cNvPr id="4" name="Rectangle 3">
            <a:extLst>
              <a:ext uri="{FF2B5EF4-FFF2-40B4-BE49-F238E27FC236}">
                <a16:creationId xmlns:a16="http://schemas.microsoft.com/office/drawing/2014/main" id="{9EC34E2F-B93A-FE33-88BA-265804DE334C}"/>
              </a:ext>
            </a:extLst>
          </p:cNvPr>
          <p:cNvSpPr/>
          <p:nvPr/>
        </p:nvSpPr>
        <p:spPr>
          <a:xfrm>
            <a:off x="898536" y="2140762"/>
            <a:ext cx="1890492" cy="405105"/>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HID</a:t>
            </a:r>
          </a:p>
          <a:p>
            <a:pPr algn="ctr"/>
            <a:r>
              <a:rPr lang="en-US" sz="1200" b="1"/>
              <a:t>Human Interface Device</a:t>
            </a:r>
          </a:p>
        </p:txBody>
      </p:sp>
      <p:sp>
        <p:nvSpPr>
          <p:cNvPr id="5" name="Rectangle 4">
            <a:extLst>
              <a:ext uri="{FF2B5EF4-FFF2-40B4-BE49-F238E27FC236}">
                <a16:creationId xmlns:a16="http://schemas.microsoft.com/office/drawing/2014/main" id="{9A862DA9-5509-F171-EE7F-9B645E48A240}"/>
              </a:ext>
            </a:extLst>
          </p:cNvPr>
          <p:cNvSpPr/>
          <p:nvPr/>
        </p:nvSpPr>
        <p:spPr>
          <a:xfrm>
            <a:off x="4897631" y="2140762"/>
            <a:ext cx="1890492" cy="405105"/>
          </a:xfrm>
          <a:prstGeom prst="rect">
            <a:avLst/>
          </a:prstGeom>
          <a:solidFill>
            <a:srgbClr val="765F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b="1"/>
              <a:t>USB Device Core</a:t>
            </a:r>
          </a:p>
        </p:txBody>
      </p:sp>
      <p:sp>
        <p:nvSpPr>
          <p:cNvPr id="6" name="Rectangle 5">
            <a:extLst>
              <a:ext uri="{FF2B5EF4-FFF2-40B4-BE49-F238E27FC236}">
                <a16:creationId xmlns:a16="http://schemas.microsoft.com/office/drawing/2014/main" id="{8FCC1425-2EE7-9B79-8C61-11C90810857B}"/>
              </a:ext>
            </a:extLst>
          </p:cNvPr>
          <p:cNvSpPr/>
          <p:nvPr/>
        </p:nvSpPr>
        <p:spPr>
          <a:xfrm>
            <a:off x="2888188" y="2653198"/>
            <a:ext cx="1890492" cy="405105"/>
          </a:xfrm>
          <a:prstGeom prst="rect">
            <a:avLst/>
          </a:prstGeom>
          <a:solidFill>
            <a:srgbClr val="D77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Custom</a:t>
            </a:r>
          </a:p>
          <a:p>
            <a:pPr algn="ctr"/>
            <a:r>
              <a:rPr lang="en-US" sz="1200" b="1"/>
              <a:t>Custom Device Class</a:t>
            </a:r>
          </a:p>
        </p:txBody>
      </p:sp>
      <p:sp>
        <p:nvSpPr>
          <p:cNvPr id="7" name="Rectangle 6">
            <a:extLst>
              <a:ext uri="{FF2B5EF4-FFF2-40B4-BE49-F238E27FC236}">
                <a16:creationId xmlns:a16="http://schemas.microsoft.com/office/drawing/2014/main" id="{77575ABB-9782-EF18-E8D8-E6CF6DC0C1E3}"/>
              </a:ext>
            </a:extLst>
          </p:cNvPr>
          <p:cNvSpPr/>
          <p:nvPr/>
        </p:nvSpPr>
        <p:spPr>
          <a:xfrm>
            <a:off x="2888188" y="2140762"/>
            <a:ext cx="1890492" cy="405105"/>
          </a:xfrm>
          <a:prstGeom prst="rect">
            <a:avLst/>
          </a:prstGeom>
          <a:solidFill>
            <a:srgbClr val="CF36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CDC</a:t>
            </a:r>
          </a:p>
          <a:p>
            <a:pPr algn="ctr"/>
            <a:r>
              <a:rPr lang="en-US" sz="1200" b="1"/>
              <a:t>Communications Device</a:t>
            </a:r>
          </a:p>
        </p:txBody>
      </p:sp>
      <p:sp>
        <p:nvSpPr>
          <p:cNvPr id="8" name="Rectangle 7">
            <a:extLst>
              <a:ext uri="{FF2B5EF4-FFF2-40B4-BE49-F238E27FC236}">
                <a16:creationId xmlns:a16="http://schemas.microsoft.com/office/drawing/2014/main" id="{E82EB195-8F96-2F3A-2DAD-E723A4D48636}"/>
              </a:ext>
            </a:extLst>
          </p:cNvPr>
          <p:cNvSpPr/>
          <p:nvPr/>
        </p:nvSpPr>
        <p:spPr>
          <a:xfrm>
            <a:off x="898536" y="2653198"/>
            <a:ext cx="1890492" cy="405105"/>
          </a:xfrm>
          <a:prstGeom prst="rect">
            <a:avLst/>
          </a:prstGeom>
          <a:solidFill>
            <a:srgbClr val="00A9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MSC</a:t>
            </a:r>
          </a:p>
          <a:p>
            <a:pPr algn="ctr"/>
            <a:r>
              <a:rPr lang="en-US" sz="1200" b="1"/>
              <a:t>Mass Storage Class</a:t>
            </a:r>
          </a:p>
        </p:txBody>
      </p:sp>
      <p:sp>
        <p:nvSpPr>
          <p:cNvPr id="9" name="Rectangle 8">
            <a:extLst>
              <a:ext uri="{FF2B5EF4-FFF2-40B4-BE49-F238E27FC236}">
                <a16:creationId xmlns:a16="http://schemas.microsoft.com/office/drawing/2014/main" id="{CC903C07-4A15-AF99-90DE-191AF2002423}"/>
              </a:ext>
            </a:extLst>
          </p:cNvPr>
          <p:cNvSpPr/>
          <p:nvPr/>
        </p:nvSpPr>
        <p:spPr>
          <a:xfrm>
            <a:off x="4897631" y="2653198"/>
            <a:ext cx="1890492" cy="405105"/>
          </a:xfrm>
          <a:prstGeom prst="rect">
            <a:avLst/>
          </a:prstGeom>
          <a:solidFill>
            <a:srgbClr val="00C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ADC</a:t>
            </a:r>
          </a:p>
          <a:p>
            <a:pPr algn="ctr"/>
            <a:r>
              <a:rPr lang="en-US" sz="1200" b="1">
                <a:solidFill>
                  <a:schemeClr val="bg1"/>
                </a:solidFill>
              </a:rPr>
              <a:t>Audio Device Class</a:t>
            </a:r>
          </a:p>
        </p:txBody>
      </p:sp>
      <p:sp>
        <p:nvSpPr>
          <p:cNvPr id="10" name="Rectangle 9"/>
          <p:cNvSpPr/>
          <p:nvPr/>
        </p:nvSpPr>
        <p:spPr>
          <a:xfrm>
            <a:off x="552594" y="3263884"/>
            <a:ext cx="6346653"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lstStyle/>
          <a:p>
            <a:pPr algn="ctr"/>
            <a:r>
              <a:rPr lang="en-US" sz="1350" b="1">
                <a:solidFill>
                  <a:schemeClr val="tx1"/>
                </a:solidFill>
              </a:rPr>
              <a:t>USB Host</a:t>
            </a:r>
            <a:endParaRPr lang="en-GB" sz="2101" b="1">
              <a:solidFill>
                <a:schemeClr val="tx1"/>
              </a:solidFill>
            </a:endParaRPr>
          </a:p>
        </p:txBody>
      </p:sp>
      <p:sp>
        <p:nvSpPr>
          <p:cNvPr id="11" name="Rectangle 10"/>
          <p:cNvSpPr/>
          <p:nvPr/>
        </p:nvSpPr>
        <p:spPr>
          <a:xfrm>
            <a:off x="898536" y="3376610"/>
            <a:ext cx="1890492" cy="405105"/>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HID</a:t>
            </a:r>
          </a:p>
          <a:p>
            <a:pPr algn="ctr"/>
            <a:r>
              <a:rPr lang="en-US" sz="1200" b="1"/>
              <a:t>Human Interface Device</a:t>
            </a:r>
          </a:p>
        </p:txBody>
      </p:sp>
      <p:sp>
        <p:nvSpPr>
          <p:cNvPr id="12" name="Rectangle 11"/>
          <p:cNvSpPr/>
          <p:nvPr/>
        </p:nvSpPr>
        <p:spPr>
          <a:xfrm>
            <a:off x="4897631" y="3376610"/>
            <a:ext cx="1890492" cy="405105"/>
          </a:xfrm>
          <a:prstGeom prst="rect">
            <a:avLst/>
          </a:prstGeom>
          <a:solidFill>
            <a:srgbClr val="765F9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b="1"/>
              <a:t>USB Host Core</a:t>
            </a:r>
          </a:p>
        </p:txBody>
      </p:sp>
      <p:sp>
        <p:nvSpPr>
          <p:cNvPr id="13" name="Rectangle 12"/>
          <p:cNvSpPr/>
          <p:nvPr/>
        </p:nvSpPr>
        <p:spPr>
          <a:xfrm>
            <a:off x="2888188" y="3889046"/>
            <a:ext cx="1890492" cy="405105"/>
          </a:xfrm>
          <a:prstGeom prst="rect">
            <a:avLst/>
          </a:prstGeom>
          <a:solidFill>
            <a:srgbClr val="D77B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Custom</a:t>
            </a:r>
          </a:p>
          <a:p>
            <a:pPr algn="ctr"/>
            <a:r>
              <a:rPr lang="en-US" sz="1200" b="1"/>
              <a:t>Custom Device Class</a:t>
            </a:r>
          </a:p>
        </p:txBody>
      </p:sp>
      <p:sp>
        <p:nvSpPr>
          <p:cNvPr id="14" name="Rectangle 13"/>
          <p:cNvSpPr/>
          <p:nvPr/>
        </p:nvSpPr>
        <p:spPr>
          <a:xfrm>
            <a:off x="2888188" y="3376610"/>
            <a:ext cx="1890492" cy="405105"/>
          </a:xfrm>
          <a:prstGeom prst="rect">
            <a:avLst/>
          </a:prstGeom>
          <a:solidFill>
            <a:srgbClr val="CF364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CDC</a:t>
            </a:r>
          </a:p>
          <a:p>
            <a:pPr algn="ctr"/>
            <a:r>
              <a:rPr lang="en-US" sz="1200" b="1"/>
              <a:t>Communications Device</a:t>
            </a:r>
          </a:p>
        </p:txBody>
      </p:sp>
      <p:sp>
        <p:nvSpPr>
          <p:cNvPr id="15" name="Rectangle 14"/>
          <p:cNvSpPr/>
          <p:nvPr/>
        </p:nvSpPr>
        <p:spPr>
          <a:xfrm>
            <a:off x="898536" y="3889046"/>
            <a:ext cx="1890492" cy="405105"/>
          </a:xfrm>
          <a:prstGeom prst="rect">
            <a:avLst/>
          </a:prstGeom>
          <a:solidFill>
            <a:srgbClr val="00A9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MSC</a:t>
            </a:r>
          </a:p>
          <a:p>
            <a:pPr algn="ctr"/>
            <a:r>
              <a:rPr lang="en-US" sz="1200" b="1"/>
              <a:t>Mass Storage Class</a:t>
            </a:r>
          </a:p>
        </p:txBody>
      </p:sp>
    </p:spTree>
    <p:extLst>
      <p:ext uri="{BB962C8B-B14F-4D97-AF65-F5344CB8AC3E}">
        <p14:creationId xmlns:p14="http://schemas.microsoft.com/office/powerpoint/2010/main" val="2551787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810" y="2618729"/>
            <a:ext cx="2700703" cy="432113"/>
          </a:xfrm>
          <a:prstGeom prst="rect">
            <a:avLst/>
          </a:prstGeom>
          <a:solidFill>
            <a:srgbClr val="00C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File System</a:t>
            </a:r>
          </a:p>
        </p:txBody>
      </p:sp>
      <p:sp>
        <p:nvSpPr>
          <p:cNvPr id="5" name="Rectangle 4"/>
          <p:cNvSpPr/>
          <p:nvPr/>
        </p:nvSpPr>
        <p:spPr>
          <a:xfrm>
            <a:off x="512810" y="4463223"/>
            <a:ext cx="2700703" cy="432113"/>
          </a:xfrm>
          <a:prstGeom prst="rect">
            <a:avLst/>
          </a:prstGeom>
          <a:solidFill>
            <a:srgbClr val="00A9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CMSIS-Driver USB Host</a:t>
            </a:r>
          </a:p>
        </p:txBody>
      </p:sp>
      <p:sp>
        <p:nvSpPr>
          <p:cNvPr id="6" name="Rectangle 5"/>
          <p:cNvSpPr/>
          <p:nvPr/>
        </p:nvSpPr>
        <p:spPr>
          <a:xfrm>
            <a:off x="512810" y="3848392"/>
            <a:ext cx="2700703" cy="432113"/>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USB Host</a:t>
            </a:r>
            <a:endParaRPr lang="en-US" sz="1650">
              <a:latin typeface="Gill Sans MT" panose="020B0502020104020203" pitchFamily="34" charset="0"/>
            </a:endParaRPr>
          </a:p>
        </p:txBody>
      </p:sp>
      <p:sp>
        <p:nvSpPr>
          <p:cNvPr id="7" name="Rectangle 6"/>
          <p:cNvSpPr/>
          <p:nvPr/>
        </p:nvSpPr>
        <p:spPr>
          <a:xfrm>
            <a:off x="512810" y="3233560"/>
            <a:ext cx="2700703" cy="432113"/>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USB Host MSC Driver</a:t>
            </a:r>
            <a:endParaRPr lang="en-US" sz="1650">
              <a:latin typeface="Gill Sans MT" panose="020B0502020104020203" pitchFamily="34" charset="0"/>
            </a:endParaRPr>
          </a:p>
        </p:txBody>
      </p:sp>
      <p:sp>
        <p:nvSpPr>
          <p:cNvPr id="8" name="TextBox 7"/>
          <p:cNvSpPr txBox="1"/>
          <p:nvPr/>
        </p:nvSpPr>
        <p:spPr>
          <a:xfrm>
            <a:off x="3213513" y="2719338"/>
            <a:ext cx="1782662" cy="253916"/>
          </a:xfrm>
          <a:prstGeom prst="rect">
            <a:avLst/>
          </a:prstGeom>
          <a:noFill/>
        </p:spPr>
        <p:txBody>
          <a:bodyPr wrap="square" rtlCol="0">
            <a:spAutoFit/>
          </a:bodyPr>
          <a:lstStyle/>
          <a:p>
            <a:r>
              <a:rPr lang="en-US" sz="1050" b="1">
                <a:latin typeface="Courier New" panose="02070309020205020404" pitchFamily="49" charset="0"/>
                <a:cs typeface="Courier New" panose="02070309020205020404" pitchFamily="49" charset="0"/>
              </a:rPr>
              <a:t>File I/O functions</a:t>
            </a:r>
          </a:p>
        </p:txBody>
      </p:sp>
      <p:sp>
        <p:nvSpPr>
          <p:cNvPr id="9" name="TextBox 8"/>
          <p:cNvSpPr txBox="1"/>
          <p:nvPr/>
        </p:nvSpPr>
        <p:spPr>
          <a:xfrm>
            <a:off x="3213513" y="3334170"/>
            <a:ext cx="2052763" cy="415498"/>
          </a:xfrm>
          <a:prstGeom prst="rect">
            <a:avLst/>
          </a:prstGeom>
          <a:noFill/>
        </p:spPr>
        <p:txBody>
          <a:bodyPr wrap="square" rtlCol="0">
            <a:spAutoFit/>
          </a:bodyPr>
          <a:lstStyle/>
          <a:p>
            <a:r>
              <a:rPr lang="en-US" sz="1050" b="1" err="1">
                <a:latin typeface="Courier New" panose="02070309020205020404" pitchFamily="49" charset="0"/>
                <a:cs typeface="Courier New" panose="02070309020205020404" pitchFamily="49" charset="0"/>
              </a:rPr>
              <a:t>USBH_MSC_GetDeviceStatus</a:t>
            </a:r>
            <a:endParaRPr lang="en-US" sz="1050" b="1">
              <a:latin typeface="Courier New" panose="02070309020205020404" pitchFamily="49" charset="0"/>
              <a:cs typeface="Courier New" panose="02070309020205020404" pitchFamily="49" charset="0"/>
            </a:endParaRPr>
          </a:p>
        </p:txBody>
      </p:sp>
      <p:sp>
        <p:nvSpPr>
          <p:cNvPr id="10" name="TextBox 9"/>
          <p:cNvSpPr txBox="1"/>
          <p:nvPr/>
        </p:nvSpPr>
        <p:spPr>
          <a:xfrm>
            <a:off x="3213513" y="3868190"/>
            <a:ext cx="2052763" cy="415498"/>
          </a:xfrm>
          <a:prstGeom prst="rect">
            <a:avLst/>
          </a:prstGeom>
          <a:noFill/>
        </p:spPr>
        <p:txBody>
          <a:bodyPr wrap="square" rtlCol="0">
            <a:spAutoFit/>
          </a:bodyPr>
          <a:lstStyle/>
          <a:p>
            <a:r>
              <a:rPr lang="en-US" sz="1050" b="1" err="1">
                <a:latin typeface="Courier New" panose="02070309020205020404" pitchFamily="49" charset="0"/>
                <a:cs typeface="Courier New" panose="02070309020205020404" pitchFamily="49" charset="0"/>
              </a:rPr>
              <a:t>USBH_Initialize</a:t>
            </a:r>
            <a:endParaRPr lang="en-US" sz="1050" b="1">
              <a:latin typeface="Courier New" panose="02070309020205020404" pitchFamily="49" charset="0"/>
              <a:cs typeface="Courier New" panose="02070309020205020404" pitchFamily="49" charset="0"/>
            </a:endParaRPr>
          </a:p>
          <a:p>
            <a:r>
              <a:rPr lang="en-US" sz="1050" b="1" err="1">
                <a:latin typeface="Courier New" panose="02070309020205020404" pitchFamily="49" charset="0"/>
                <a:cs typeface="Courier New" panose="02070309020205020404" pitchFamily="49" charset="0"/>
              </a:rPr>
              <a:t>USBH_Uninitialize</a:t>
            </a:r>
            <a:endParaRPr lang="en-US" sz="1050" b="1">
              <a:latin typeface="Courier New" panose="02070309020205020404" pitchFamily="49" charset="0"/>
              <a:cs typeface="Courier New" panose="02070309020205020404" pitchFamily="49" charset="0"/>
            </a:endParaRPr>
          </a:p>
        </p:txBody>
      </p:sp>
      <p:cxnSp>
        <p:nvCxnSpPr>
          <p:cNvPr id="11" name="Straight Arrow Connector 10"/>
          <p:cNvCxnSpPr>
            <a:stCxn id="7" idx="0"/>
            <a:endCxn id="4" idx="2"/>
          </p:cNvCxnSpPr>
          <p:nvPr/>
        </p:nvCxnSpPr>
        <p:spPr bwMode="auto">
          <a:xfrm flipV="1">
            <a:off x="1863162" y="3050842"/>
            <a:ext cx="0" cy="182719"/>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12" name="Straight Arrow Connector 11"/>
          <p:cNvCxnSpPr>
            <a:stCxn id="7" idx="2"/>
            <a:endCxn id="6" idx="0"/>
          </p:cNvCxnSpPr>
          <p:nvPr/>
        </p:nvCxnSpPr>
        <p:spPr bwMode="auto">
          <a:xfrm>
            <a:off x="1863162" y="3665673"/>
            <a:ext cx="0" cy="182719"/>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13" name="Straight Arrow Connector 12"/>
          <p:cNvCxnSpPr>
            <a:stCxn id="6" idx="2"/>
            <a:endCxn id="5" idx="0"/>
          </p:cNvCxnSpPr>
          <p:nvPr/>
        </p:nvCxnSpPr>
        <p:spPr bwMode="auto">
          <a:xfrm>
            <a:off x="1863162" y="4280505"/>
            <a:ext cx="0" cy="182718"/>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134085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6523" y="3429000"/>
            <a:ext cx="1890492" cy="540141"/>
          </a:xfrm>
          <a:prstGeom prst="rect">
            <a:avLst/>
          </a:prstGeom>
          <a:solidFill>
            <a:srgbClr val="00C3D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File System</a:t>
            </a:r>
          </a:p>
        </p:txBody>
      </p:sp>
      <p:sp>
        <p:nvSpPr>
          <p:cNvPr id="5" name="Rectangle 4"/>
          <p:cNvSpPr/>
          <p:nvPr/>
        </p:nvSpPr>
        <p:spPr>
          <a:xfrm>
            <a:off x="516523" y="4239210"/>
            <a:ext cx="1890492" cy="540141"/>
          </a:xfrm>
          <a:prstGeom prst="rect">
            <a:avLst/>
          </a:prstGeom>
          <a:solidFill>
            <a:srgbClr val="00A9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User Application</a:t>
            </a:r>
          </a:p>
        </p:txBody>
      </p:sp>
      <p:sp>
        <p:nvSpPr>
          <p:cNvPr id="6" name="Rectangle 5"/>
          <p:cNvSpPr/>
          <p:nvPr/>
        </p:nvSpPr>
        <p:spPr>
          <a:xfrm>
            <a:off x="2673613" y="2618729"/>
            <a:ext cx="1890492" cy="540141"/>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USB Device</a:t>
            </a:r>
            <a:endParaRPr lang="en-US" sz="1650">
              <a:latin typeface="Gill Sans MT" panose="020B0502020104020203" pitchFamily="34" charset="0"/>
            </a:endParaRPr>
          </a:p>
        </p:txBody>
      </p:sp>
      <p:cxnSp>
        <p:nvCxnSpPr>
          <p:cNvPr id="7" name="Straight Arrow Connector 6"/>
          <p:cNvCxnSpPr>
            <a:stCxn id="5" idx="0"/>
            <a:endCxn id="4" idx="2"/>
          </p:cNvCxnSpPr>
          <p:nvPr/>
        </p:nvCxnSpPr>
        <p:spPr bwMode="auto">
          <a:xfrm flipV="1">
            <a:off x="1461769" y="3969141"/>
            <a:ext cx="0" cy="27007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8"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25" b="13178"/>
          <a:stretch/>
        </p:blipFill>
        <p:spPr bwMode="auto">
          <a:xfrm>
            <a:off x="4613162" y="2197822"/>
            <a:ext cx="2057936" cy="144874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a:stCxn id="6" idx="3"/>
          </p:cNvCxnSpPr>
          <p:nvPr/>
        </p:nvCxnSpPr>
        <p:spPr bwMode="auto">
          <a:xfrm>
            <a:off x="4564105" y="2888799"/>
            <a:ext cx="280259"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091" r="66656" b="44728"/>
          <a:stretch/>
        </p:blipFill>
        <p:spPr bwMode="auto">
          <a:xfrm>
            <a:off x="4919003" y="2341664"/>
            <a:ext cx="1446253" cy="86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512810" y="2618729"/>
            <a:ext cx="1890492" cy="540141"/>
          </a:xfrm>
          <a:prstGeom prst="rect">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50" b="1">
                <a:latin typeface="Gill Sans MT" panose="020B0502020104020203" pitchFamily="34" charset="0"/>
              </a:rPr>
              <a:t>Storage Media</a:t>
            </a:r>
          </a:p>
        </p:txBody>
      </p:sp>
      <p:cxnSp>
        <p:nvCxnSpPr>
          <p:cNvPr id="12" name="Straight Arrow Connector 11"/>
          <p:cNvCxnSpPr>
            <a:stCxn id="11" idx="3"/>
            <a:endCxn id="6" idx="1"/>
          </p:cNvCxnSpPr>
          <p:nvPr/>
        </p:nvCxnSpPr>
        <p:spPr bwMode="auto">
          <a:xfrm>
            <a:off x="2403302" y="2888799"/>
            <a:ext cx="270310"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13" name="Straight Arrow Connector 12"/>
          <p:cNvCxnSpPr>
            <a:endCxn id="11" idx="2"/>
          </p:cNvCxnSpPr>
          <p:nvPr/>
        </p:nvCxnSpPr>
        <p:spPr bwMode="auto">
          <a:xfrm flipV="1">
            <a:off x="1458056" y="3158870"/>
            <a:ext cx="0" cy="27007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330776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2222528" y="2564904"/>
            <a:ext cx="4536000" cy="162000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18" name="Rounded Rectangle 1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0</a:t>
            </a:r>
          </a:p>
        </p:txBody>
      </p:sp>
      <p:sp>
        <p:nvSpPr>
          <p:cNvPr id="34" name="Rounded Rectangle 33"/>
          <p:cNvSpPr/>
          <p:nvPr/>
        </p:nvSpPr>
        <p:spPr bwMode="auto">
          <a:xfrm>
            <a:off x="2292121" y="3737007"/>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Driver_USBD0</a:t>
            </a:r>
          </a:p>
        </p:txBody>
      </p:sp>
      <p:sp>
        <p:nvSpPr>
          <p:cNvPr id="32" name="Rounded Rectangle 31"/>
          <p:cNvSpPr/>
          <p:nvPr/>
        </p:nvSpPr>
        <p:spPr bwMode="auto">
          <a:xfrm>
            <a:off x="2291627"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31" name="Rounded Rectangle 30"/>
          <p:cNvSpPr/>
          <p:nvPr/>
        </p:nvSpPr>
        <p:spPr bwMode="auto">
          <a:xfrm>
            <a:off x="337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0</a:t>
            </a:r>
          </a:p>
        </p:txBody>
      </p:sp>
      <p:sp>
        <p:nvSpPr>
          <p:cNvPr id="35" name="Folded Corner 34"/>
          <p:cNvSpPr/>
          <p:nvPr/>
        </p:nvSpPr>
        <p:spPr bwMode="auto">
          <a:xfrm>
            <a:off x="179512" y="3047081"/>
            <a:ext cx="1505118"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 name="TextBox 2"/>
          <p:cNvSpPr txBox="1"/>
          <p:nvPr/>
        </p:nvSpPr>
        <p:spPr>
          <a:xfrm>
            <a:off x="6732240" y="2696636"/>
            <a:ext cx="1800200" cy="307777"/>
          </a:xfrm>
          <a:prstGeom prst="rect">
            <a:avLst/>
          </a:prstGeom>
          <a:noFill/>
        </p:spPr>
        <p:txBody>
          <a:bodyPr wrap="square" rtlCol="0">
            <a:spAutoFit/>
          </a:bodyPr>
          <a:lstStyle/>
          <a:p>
            <a:r>
              <a:rPr lang="de-DE" sz="1400" b="1" dirty="0"/>
              <a:t>USB Device Class</a:t>
            </a:r>
            <a:endParaRPr lang="en-GB" sz="1400" b="1" dirty="0"/>
          </a:p>
        </p:txBody>
      </p:sp>
      <p:sp>
        <p:nvSpPr>
          <p:cNvPr id="40" name="TextBox 39"/>
          <p:cNvSpPr txBox="1"/>
          <p:nvPr/>
        </p:nvSpPr>
        <p:spPr>
          <a:xfrm>
            <a:off x="6732240" y="3763118"/>
            <a:ext cx="1800200" cy="307777"/>
          </a:xfrm>
          <a:prstGeom prst="rect">
            <a:avLst/>
          </a:prstGeom>
          <a:noFill/>
        </p:spPr>
        <p:txBody>
          <a:bodyPr wrap="square" rtlCol="0">
            <a:spAutoFit/>
          </a:bodyPr>
          <a:lstStyle/>
          <a:p>
            <a:r>
              <a:rPr lang="de-DE" sz="1400" b="1" dirty="0"/>
              <a:t>USB Device Driver</a:t>
            </a:r>
            <a:endParaRPr lang="en-GB" sz="1400" b="1" dirty="0"/>
          </a:p>
        </p:txBody>
      </p:sp>
      <p:sp>
        <p:nvSpPr>
          <p:cNvPr id="41" name="TextBox 40"/>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7" name="Straight Arrow Connector 6"/>
          <p:cNvCxnSpPr>
            <a:stCxn id="18" idx="2"/>
          </p:cNvCxnSpPr>
          <p:nvPr/>
        </p:nvCxnSpPr>
        <p:spPr bwMode="auto">
          <a:xfrm>
            <a:off x="277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0" name="Straight Arrow Connector 9"/>
          <p:cNvCxnSpPr>
            <a:stCxn id="31" idx="2"/>
          </p:cNvCxnSpPr>
          <p:nvPr/>
        </p:nvCxnSpPr>
        <p:spPr bwMode="auto">
          <a:xfrm>
            <a:off x="385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0" name="Straight Arrow Connector 19"/>
          <p:cNvCxnSpPr>
            <a:stCxn id="35" idx="3"/>
            <a:endCxn id="33" idx="1"/>
          </p:cNvCxnSpPr>
          <p:nvPr/>
        </p:nvCxnSpPr>
        <p:spPr bwMode="auto">
          <a:xfrm>
            <a:off x="1684630" y="3393518"/>
            <a:ext cx="606997" cy="55574"/>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4" name="Straight Arrow Connector 23"/>
          <p:cNvCxnSpPr>
            <a:stCxn id="2" idx="3"/>
            <a:endCxn id="34" idx="1"/>
          </p:cNvCxnSpPr>
          <p:nvPr/>
        </p:nvCxnSpPr>
        <p:spPr bwMode="auto">
          <a:xfrm flipV="1">
            <a:off x="1684630" y="3917007"/>
            <a:ext cx="607491" cy="362486"/>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6" name="Straight Arrow Connector 25"/>
          <p:cNvCxnSpPr>
            <a:stCxn id="2" idx="3"/>
            <a:endCxn id="32" idx="1"/>
          </p:cNvCxnSpPr>
          <p:nvPr/>
        </p:nvCxnSpPr>
        <p:spPr bwMode="auto">
          <a:xfrm>
            <a:off x="1684630" y="4279493"/>
            <a:ext cx="606997" cy="166307"/>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63" name="Straight Arrow Connector 62"/>
          <p:cNvCxnSpPr>
            <a:stCxn id="34" idx="1"/>
            <a:endCxn id="35" idx="3"/>
          </p:cNvCxnSpPr>
          <p:nvPr/>
        </p:nvCxnSpPr>
        <p:spPr bwMode="auto">
          <a:xfrm flipH="1" flipV="1">
            <a:off x="1684630" y="3393518"/>
            <a:ext cx="607491" cy="52348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2" name="Folded Corner 1"/>
          <p:cNvSpPr/>
          <p:nvPr/>
        </p:nvSpPr>
        <p:spPr bwMode="auto">
          <a:xfrm>
            <a:off x="179514" y="3933056"/>
            <a:ext cx="1505116"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6" name="Folded Corner 35"/>
          <p:cNvSpPr/>
          <p:nvPr/>
        </p:nvSpPr>
        <p:spPr bwMode="auto">
          <a:xfrm>
            <a:off x="1947804" y="1511990"/>
            <a:ext cx="1845555"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a:p>
            <a:pPr marL="0" marR="0" indent="0" algn="l" defTabSz="914400" rtl="0" eaLnBrk="1" fontAlgn="base" latinLnBrk="0" hangingPunct="1">
              <a:lnSpc>
                <a:spcPct val="100000"/>
              </a:lnSpc>
              <a:spcBef>
                <a:spcPct val="0"/>
              </a:spcBef>
              <a:spcAft>
                <a:spcPct val="0"/>
              </a:spcAft>
              <a:buClrTx/>
              <a:buSzTx/>
              <a:buFontTx/>
              <a:buNone/>
              <a:tabLst/>
            </a:pPr>
            <a:r>
              <a:rPr lang="de-DE" sz="1100" b="1" dirty="0">
                <a:solidFill>
                  <a:srgbClr val="000000"/>
                </a:solidFill>
                <a:latin typeface="Courier New" pitchFamily="49" charset="0"/>
                <a:ea typeface="ＭＳ Ｐゴシック" pitchFamily="34" charset="-128"/>
                <a:cs typeface="Courier New" pitchFamily="49" charset="0"/>
              </a:rPr>
              <a:t>(Configuration File)</a:t>
            </a: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39" name="Folded Corner 38"/>
          <p:cNvSpPr/>
          <p:nvPr/>
        </p:nvSpPr>
        <p:spPr bwMode="auto">
          <a:xfrm>
            <a:off x="3950581" y="1511990"/>
            <a:ext cx="1845555"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a:p>
            <a:pPr marL="0" marR="0" indent="0" algn="l" defTabSz="914400" rtl="0" eaLnBrk="1" fontAlgn="base" latinLnBrk="0" hangingPunct="1">
              <a:lnSpc>
                <a:spcPct val="100000"/>
              </a:lnSpc>
              <a:spcBef>
                <a:spcPct val="0"/>
              </a:spcBef>
              <a:spcAft>
                <a:spcPct val="0"/>
              </a:spcAft>
              <a:buClrTx/>
              <a:buSzTx/>
              <a:buFontTx/>
              <a:buNone/>
              <a:tabLst/>
            </a:pPr>
            <a:r>
              <a:rPr lang="de-DE" sz="1100" b="1" dirty="0">
                <a:solidFill>
                  <a:srgbClr val="000000"/>
                </a:solidFill>
                <a:latin typeface="Courier New" pitchFamily="49" charset="0"/>
                <a:ea typeface="ＭＳ Ｐゴシック" pitchFamily="34" charset="-128"/>
                <a:cs typeface="Courier New" pitchFamily="49" charset="0"/>
              </a:rPr>
              <a:t>(User Code Template)</a:t>
            </a: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67" name="Straight Connector 66"/>
          <p:cNvCxnSpPr>
            <a:stCxn id="39" idx="2"/>
            <a:endCxn id="31" idx="0"/>
          </p:cNvCxnSpPr>
          <p:nvPr/>
        </p:nvCxnSpPr>
        <p:spPr bwMode="auto">
          <a:xfrm flipH="1">
            <a:off x="3857627" y="2204864"/>
            <a:ext cx="1015732"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69" name="Straight Connector 68"/>
          <p:cNvCxnSpPr>
            <a:stCxn id="36" idx="2"/>
            <a:endCxn id="31" idx="0"/>
          </p:cNvCxnSpPr>
          <p:nvPr/>
        </p:nvCxnSpPr>
        <p:spPr bwMode="auto">
          <a:xfrm>
            <a:off x="2870582" y="2204864"/>
            <a:ext cx="987045"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0" name="Rounded Rectangle 69"/>
          <p:cNvSpPr/>
          <p:nvPr/>
        </p:nvSpPr>
        <p:spPr bwMode="auto">
          <a:xfrm>
            <a:off x="4445234" y="3282864"/>
            <a:ext cx="2055600" cy="1343066"/>
          </a:xfrm>
          <a:prstGeom prst="roundRect">
            <a:avLst>
              <a:gd name="adj" fmla="val 4615"/>
            </a:avLst>
          </a:prstGeom>
          <a:solidFill>
            <a:schemeClr val="accent1">
              <a:lumMod val="60000"/>
              <a:lumOff val="4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sp>
        <p:nvSpPr>
          <p:cNvPr id="72" name="Rounded Rectangle 71"/>
          <p:cNvSpPr/>
          <p:nvPr/>
        </p:nvSpPr>
        <p:spPr bwMode="auto">
          <a:xfrm>
            <a:off x="4444744" y="2644412"/>
            <a:ext cx="972492" cy="805339"/>
          </a:xfrm>
          <a:prstGeom prst="roundRect">
            <a:avLst>
              <a:gd name="adj" fmla="val 14680"/>
            </a:avLst>
          </a:prstGeom>
          <a:solidFill>
            <a:schemeClr val="accent1">
              <a:lumMod val="60000"/>
              <a:lumOff val="4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cxnSp>
        <p:nvCxnSpPr>
          <p:cNvPr id="12" name="Straight Arrow Connector 11"/>
          <p:cNvCxnSpPr>
            <a:stCxn id="28" idx="2"/>
          </p:cNvCxnSpPr>
          <p:nvPr/>
        </p:nvCxnSpPr>
        <p:spPr bwMode="auto">
          <a:xfrm>
            <a:off x="4931236" y="3002684"/>
            <a:ext cx="0" cy="560361"/>
          </a:xfrm>
          <a:prstGeom prst="straightConnector1">
            <a:avLst/>
          </a:prstGeom>
          <a:solidFill>
            <a:schemeClr val="accent1"/>
          </a:solidFill>
          <a:ln w="19050" cap="flat" cmpd="sng" algn="ctr">
            <a:solidFill>
              <a:schemeClr val="bg1">
                <a:lumMod val="50000"/>
              </a:schemeClr>
            </a:solidFill>
            <a:prstDash val="sysDash"/>
            <a:round/>
            <a:headEnd type="none" w="med" len="med"/>
            <a:tailEnd type="none" w="lg" len="lg"/>
          </a:ln>
          <a:effectLst/>
        </p:spPr>
      </p:cxnSp>
      <p:sp>
        <p:nvSpPr>
          <p:cNvPr id="28" name="Rounded Rectangle 27"/>
          <p:cNvSpPr/>
          <p:nvPr/>
        </p:nvSpPr>
        <p:spPr bwMode="auto">
          <a:xfrm>
            <a:off x="4445236" y="2642684"/>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1</a:t>
            </a:r>
          </a:p>
        </p:txBody>
      </p:sp>
      <p:sp>
        <p:nvSpPr>
          <p:cNvPr id="45" name="Rounded Rectangle 44"/>
          <p:cNvSpPr/>
          <p:nvPr/>
        </p:nvSpPr>
        <p:spPr bwMode="auto">
          <a:xfrm>
            <a:off x="4445236"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46" name="Rounded Rectangle 45"/>
          <p:cNvSpPr/>
          <p:nvPr/>
        </p:nvSpPr>
        <p:spPr bwMode="auto">
          <a:xfrm>
            <a:off x="4444745" y="3269092"/>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1</a:t>
            </a:r>
          </a:p>
        </p:txBody>
      </p:sp>
      <p:sp>
        <p:nvSpPr>
          <p:cNvPr id="77" name="TextBox 76"/>
          <p:cNvSpPr txBox="1"/>
          <p:nvPr/>
        </p:nvSpPr>
        <p:spPr>
          <a:xfrm>
            <a:off x="6732240" y="3295203"/>
            <a:ext cx="1224136" cy="307777"/>
          </a:xfrm>
          <a:prstGeom prst="rect">
            <a:avLst/>
          </a:prstGeom>
          <a:noFill/>
        </p:spPr>
        <p:txBody>
          <a:bodyPr wrap="square" rtlCol="0">
            <a:spAutoFit/>
          </a:bodyPr>
          <a:lstStyle/>
          <a:p>
            <a:r>
              <a:rPr lang="de-DE" sz="1400" b="1" dirty="0"/>
              <a:t>USB Device</a:t>
            </a:r>
            <a:endParaRPr lang="en-GB" sz="1400" b="1" dirty="0"/>
          </a:p>
        </p:txBody>
      </p:sp>
      <p:sp>
        <p:nvSpPr>
          <p:cNvPr id="81" name="Rounded Rectangle 80"/>
          <p:cNvSpPr/>
          <p:nvPr/>
        </p:nvSpPr>
        <p:spPr bwMode="auto">
          <a:xfrm>
            <a:off x="4444743" y="3737006"/>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Driver_USBD1</a:t>
            </a:r>
          </a:p>
        </p:txBody>
      </p:sp>
      <p:cxnSp>
        <p:nvCxnSpPr>
          <p:cNvPr id="48" name="Straight Arrow Connector 47"/>
          <p:cNvCxnSpPr>
            <a:stCxn id="47" idx="2"/>
          </p:cNvCxnSpPr>
          <p:nvPr/>
        </p:nvCxnSpPr>
        <p:spPr bwMode="auto">
          <a:xfrm flipH="1">
            <a:off x="4116388" y="3004413"/>
            <a:ext cx="1858848" cy="26467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47" name="Rounded Rectangle 46"/>
          <p:cNvSpPr/>
          <p:nvPr/>
        </p:nvSpPr>
        <p:spPr bwMode="auto">
          <a:xfrm>
            <a:off x="5525236" y="2644413"/>
            <a:ext cx="9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0</a:t>
            </a:r>
          </a:p>
        </p:txBody>
      </p:sp>
      <p:sp>
        <p:nvSpPr>
          <p:cNvPr id="33" name="Rounded Rectangle 32"/>
          <p:cNvSpPr/>
          <p:nvPr/>
        </p:nvSpPr>
        <p:spPr bwMode="auto">
          <a:xfrm>
            <a:off x="2291627" y="3269092"/>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0</a:t>
            </a:r>
          </a:p>
        </p:txBody>
      </p:sp>
    </p:spTree>
    <p:extLst>
      <p:ext uri="{BB962C8B-B14F-4D97-AF65-F5344CB8AC3E}">
        <p14:creationId xmlns:p14="http://schemas.microsoft.com/office/powerpoint/2010/main" val="1351981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2222528" y="2564904"/>
            <a:ext cx="4536000" cy="162000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18" name="Rounded Rectangle 1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0</a:t>
            </a:r>
          </a:p>
        </p:txBody>
      </p:sp>
      <p:sp>
        <p:nvSpPr>
          <p:cNvPr id="34" name="Rounded Rectangle 33"/>
          <p:cNvSpPr/>
          <p:nvPr/>
        </p:nvSpPr>
        <p:spPr bwMode="auto">
          <a:xfrm>
            <a:off x="2292121" y="3737007"/>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Driver_USBD0</a:t>
            </a:r>
          </a:p>
        </p:txBody>
      </p:sp>
      <p:sp>
        <p:nvSpPr>
          <p:cNvPr id="32" name="Rounded Rectangle 31"/>
          <p:cNvSpPr/>
          <p:nvPr/>
        </p:nvSpPr>
        <p:spPr bwMode="auto">
          <a:xfrm>
            <a:off x="2291627"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31" name="Rounded Rectangle 30"/>
          <p:cNvSpPr/>
          <p:nvPr/>
        </p:nvSpPr>
        <p:spPr bwMode="auto">
          <a:xfrm>
            <a:off x="337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0</a:t>
            </a:r>
          </a:p>
        </p:txBody>
      </p:sp>
      <p:sp>
        <p:nvSpPr>
          <p:cNvPr id="35" name="Folded Corner 34"/>
          <p:cNvSpPr/>
          <p:nvPr/>
        </p:nvSpPr>
        <p:spPr bwMode="auto">
          <a:xfrm>
            <a:off x="359694" y="2858263"/>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p:txBody>
      </p:sp>
      <p:sp>
        <p:nvSpPr>
          <p:cNvPr id="3" name="TextBox 2"/>
          <p:cNvSpPr txBox="1"/>
          <p:nvPr/>
        </p:nvSpPr>
        <p:spPr>
          <a:xfrm>
            <a:off x="6732240" y="2696636"/>
            <a:ext cx="1800200" cy="307777"/>
          </a:xfrm>
          <a:prstGeom prst="rect">
            <a:avLst/>
          </a:prstGeom>
          <a:noFill/>
        </p:spPr>
        <p:txBody>
          <a:bodyPr wrap="square" rtlCol="0">
            <a:spAutoFit/>
          </a:bodyPr>
          <a:lstStyle/>
          <a:p>
            <a:r>
              <a:rPr lang="de-DE" sz="1400" b="1" dirty="0"/>
              <a:t>USB Device Class</a:t>
            </a:r>
            <a:endParaRPr lang="en-GB" sz="1400" b="1" dirty="0"/>
          </a:p>
        </p:txBody>
      </p:sp>
      <p:sp>
        <p:nvSpPr>
          <p:cNvPr id="40" name="TextBox 39"/>
          <p:cNvSpPr txBox="1"/>
          <p:nvPr/>
        </p:nvSpPr>
        <p:spPr>
          <a:xfrm>
            <a:off x="6732240" y="3763118"/>
            <a:ext cx="1800200" cy="307777"/>
          </a:xfrm>
          <a:prstGeom prst="rect">
            <a:avLst/>
          </a:prstGeom>
          <a:noFill/>
        </p:spPr>
        <p:txBody>
          <a:bodyPr wrap="square" rtlCol="0">
            <a:spAutoFit/>
          </a:bodyPr>
          <a:lstStyle/>
          <a:p>
            <a:r>
              <a:rPr lang="de-DE" sz="1400" b="1" dirty="0"/>
              <a:t>USB Device Driver</a:t>
            </a:r>
            <a:endParaRPr lang="en-GB" sz="1400" b="1" dirty="0"/>
          </a:p>
        </p:txBody>
      </p:sp>
      <p:sp>
        <p:nvSpPr>
          <p:cNvPr id="41" name="TextBox 40"/>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7" name="Straight Arrow Connector 6"/>
          <p:cNvCxnSpPr>
            <a:stCxn id="18" idx="2"/>
          </p:cNvCxnSpPr>
          <p:nvPr/>
        </p:nvCxnSpPr>
        <p:spPr bwMode="auto">
          <a:xfrm>
            <a:off x="277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0" name="Straight Arrow Connector 9"/>
          <p:cNvCxnSpPr>
            <a:stCxn id="31" idx="2"/>
          </p:cNvCxnSpPr>
          <p:nvPr/>
        </p:nvCxnSpPr>
        <p:spPr bwMode="auto">
          <a:xfrm>
            <a:off x="3857627" y="2996912"/>
            <a:ext cx="0" cy="27218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0" name="Straight Arrow Connector 19"/>
          <p:cNvCxnSpPr>
            <a:stCxn id="35" idx="3"/>
            <a:endCxn id="33" idx="1"/>
          </p:cNvCxnSpPr>
          <p:nvPr/>
        </p:nvCxnSpPr>
        <p:spPr bwMode="auto">
          <a:xfrm>
            <a:off x="1835694" y="3204700"/>
            <a:ext cx="455933" cy="244392"/>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24" name="Straight Arrow Connector 23"/>
          <p:cNvCxnSpPr>
            <a:stCxn id="2" idx="3"/>
            <a:endCxn id="34" idx="1"/>
          </p:cNvCxnSpPr>
          <p:nvPr/>
        </p:nvCxnSpPr>
        <p:spPr bwMode="auto">
          <a:xfrm flipV="1">
            <a:off x="1835696" y="3917007"/>
            <a:ext cx="456425" cy="173668"/>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2" name="Folded Corner 1"/>
          <p:cNvSpPr/>
          <p:nvPr/>
        </p:nvSpPr>
        <p:spPr bwMode="auto">
          <a:xfrm>
            <a:off x="359696" y="3744238"/>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36" name="Folded Corner 35"/>
          <p:cNvSpPr/>
          <p:nvPr/>
        </p:nvSpPr>
        <p:spPr bwMode="auto">
          <a:xfrm>
            <a:off x="2267944" y="1511990"/>
            <a:ext cx="1800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p:txBody>
      </p:sp>
      <p:sp>
        <p:nvSpPr>
          <p:cNvPr id="39" name="Folded Corner 38"/>
          <p:cNvSpPr/>
          <p:nvPr/>
        </p:nvSpPr>
        <p:spPr bwMode="auto">
          <a:xfrm>
            <a:off x="4248144" y="1511990"/>
            <a:ext cx="1620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p:txBody>
      </p:sp>
      <p:cxnSp>
        <p:nvCxnSpPr>
          <p:cNvPr id="67" name="Straight Connector 66"/>
          <p:cNvCxnSpPr>
            <a:stCxn id="39" idx="2"/>
            <a:endCxn id="31" idx="0"/>
          </p:cNvCxnSpPr>
          <p:nvPr/>
        </p:nvCxnSpPr>
        <p:spPr bwMode="auto">
          <a:xfrm flipH="1">
            <a:off x="3857627" y="2204864"/>
            <a:ext cx="1200517"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69" name="Straight Connector 68"/>
          <p:cNvCxnSpPr>
            <a:stCxn id="36" idx="2"/>
            <a:endCxn id="31" idx="0"/>
          </p:cNvCxnSpPr>
          <p:nvPr/>
        </p:nvCxnSpPr>
        <p:spPr bwMode="auto">
          <a:xfrm>
            <a:off x="3167944" y="2204864"/>
            <a:ext cx="689683" cy="43204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0" name="Rounded Rectangle 69"/>
          <p:cNvSpPr/>
          <p:nvPr/>
        </p:nvSpPr>
        <p:spPr bwMode="auto">
          <a:xfrm>
            <a:off x="4400925" y="3212976"/>
            <a:ext cx="2160000" cy="1476000"/>
          </a:xfrm>
          <a:prstGeom prst="roundRect">
            <a:avLst>
              <a:gd name="adj" fmla="val 4615"/>
            </a:avLst>
          </a:prstGeom>
          <a:solidFill>
            <a:schemeClr val="accent4">
              <a:lumMod val="50000"/>
              <a:lumOff val="50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endParaRPr lang="en-GB" sz="1600" b="1" dirty="0">
              <a:solidFill>
                <a:srgbClr val="000000"/>
              </a:solidFill>
              <a:ea typeface="ＭＳ Ｐゴシック" pitchFamily="34" charset="-128"/>
            </a:endParaRPr>
          </a:p>
        </p:txBody>
      </p:sp>
      <p:cxnSp>
        <p:nvCxnSpPr>
          <p:cNvPr id="12" name="Straight Arrow Connector 11"/>
          <p:cNvCxnSpPr>
            <a:stCxn id="28" idx="2"/>
          </p:cNvCxnSpPr>
          <p:nvPr/>
        </p:nvCxnSpPr>
        <p:spPr bwMode="auto">
          <a:xfrm>
            <a:off x="4931236" y="3002684"/>
            <a:ext cx="0" cy="560361"/>
          </a:xfrm>
          <a:prstGeom prst="straightConnector1">
            <a:avLst/>
          </a:prstGeom>
          <a:solidFill>
            <a:schemeClr val="accent1"/>
          </a:solidFill>
          <a:ln w="19050" cap="flat" cmpd="sng" algn="ctr">
            <a:solidFill>
              <a:schemeClr val="bg1">
                <a:lumMod val="50000"/>
              </a:schemeClr>
            </a:solidFill>
            <a:prstDash val="sysDash"/>
            <a:round/>
            <a:headEnd type="none" w="med" len="med"/>
            <a:tailEnd type="none" w="lg" len="lg"/>
          </a:ln>
          <a:effectLst/>
        </p:spPr>
      </p:cxnSp>
      <p:sp>
        <p:nvSpPr>
          <p:cNvPr id="28" name="Rounded Rectangle 27"/>
          <p:cNvSpPr/>
          <p:nvPr/>
        </p:nvSpPr>
        <p:spPr bwMode="auto">
          <a:xfrm>
            <a:off x="4445236" y="2642684"/>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1</a:t>
            </a:r>
          </a:p>
        </p:txBody>
      </p:sp>
      <p:sp>
        <p:nvSpPr>
          <p:cNvPr id="45" name="Rounded Rectangle 44"/>
          <p:cNvSpPr/>
          <p:nvPr/>
        </p:nvSpPr>
        <p:spPr bwMode="auto">
          <a:xfrm>
            <a:off x="4445236" y="4265800"/>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46" name="Rounded Rectangle 45"/>
          <p:cNvSpPr/>
          <p:nvPr/>
        </p:nvSpPr>
        <p:spPr bwMode="auto">
          <a:xfrm>
            <a:off x="4444745" y="3269092"/>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1</a:t>
            </a:r>
          </a:p>
        </p:txBody>
      </p:sp>
      <p:sp>
        <p:nvSpPr>
          <p:cNvPr id="77" name="TextBox 76"/>
          <p:cNvSpPr txBox="1"/>
          <p:nvPr/>
        </p:nvSpPr>
        <p:spPr>
          <a:xfrm>
            <a:off x="6732240" y="3295203"/>
            <a:ext cx="1224136" cy="307777"/>
          </a:xfrm>
          <a:prstGeom prst="rect">
            <a:avLst/>
          </a:prstGeom>
          <a:noFill/>
        </p:spPr>
        <p:txBody>
          <a:bodyPr wrap="square" rtlCol="0">
            <a:spAutoFit/>
          </a:bodyPr>
          <a:lstStyle/>
          <a:p>
            <a:r>
              <a:rPr lang="de-DE" sz="1400" b="1" dirty="0"/>
              <a:t>USB Device</a:t>
            </a:r>
            <a:endParaRPr lang="en-GB" sz="1400" b="1" dirty="0"/>
          </a:p>
        </p:txBody>
      </p:sp>
      <p:sp>
        <p:nvSpPr>
          <p:cNvPr id="81" name="Rounded Rectangle 80"/>
          <p:cNvSpPr/>
          <p:nvPr/>
        </p:nvSpPr>
        <p:spPr bwMode="auto">
          <a:xfrm>
            <a:off x="4444743" y="3737006"/>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Driver_USBD1</a:t>
            </a:r>
          </a:p>
        </p:txBody>
      </p:sp>
      <p:cxnSp>
        <p:nvCxnSpPr>
          <p:cNvPr id="48" name="Straight Arrow Connector 47"/>
          <p:cNvCxnSpPr>
            <a:stCxn id="47" idx="2"/>
          </p:cNvCxnSpPr>
          <p:nvPr/>
        </p:nvCxnSpPr>
        <p:spPr bwMode="auto">
          <a:xfrm flipH="1">
            <a:off x="4116388" y="3004413"/>
            <a:ext cx="1858848" cy="264679"/>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47" name="Rounded Rectangle 46"/>
          <p:cNvSpPr/>
          <p:nvPr/>
        </p:nvSpPr>
        <p:spPr bwMode="auto">
          <a:xfrm>
            <a:off x="5525236" y="2644413"/>
            <a:ext cx="9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0</a:t>
            </a:r>
          </a:p>
        </p:txBody>
      </p:sp>
      <p:sp>
        <p:nvSpPr>
          <p:cNvPr id="33" name="Rounded Rectangle 32"/>
          <p:cNvSpPr/>
          <p:nvPr/>
        </p:nvSpPr>
        <p:spPr bwMode="auto">
          <a:xfrm>
            <a:off x="2291627" y="3269092"/>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Device 0</a:t>
            </a:r>
          </a:p>
        </p:txBody>
      </p:sp>
      <p:sp>
        <p:nvSpPr>
          <p:cNvPr id="37" name="Folded Corner 36"/>
          <p:cNvSpPr/>
          <p:nvPr/>
        </p:nvSpPr>
        <p:spPr bwMode="auto">
          <a:xfrm>
            <a:off x="6624308" y="1511990"/>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4" name="TextBox 3"/>
          <p:cNvSpPr txBox="1"/>
          <p:nvPr/>
        </p:nvSpPr>
        <p:spPr>
          <a:xfrm>
            <a:off x="6511279" y="1944038"/>
            <a:ext cx="946057"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8" name="Folded Corner 37"/>
          <p:cNvSpPr/>
          <p:nvPr/>
        </p:nvSpPr>
        <p:spPr bwMode="auto">
          <a:xfrm>
            <a:off x="7619450" y="1511990"/>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42" name="TextBox 41"/>
          <p:cNvSpPr txBox="1"/>
          <p:nvPr/>
        </p:nvSpPr>
        <p:spPr>
          <a:xfrm>
            <a:off x="7598576" y="1943722"/>
            <a:ext cx="761747" cy="3693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a:p>
            <a:pPr algn="ctr"/>
            <a:r>
              <a:rPr lang="de-DE" sz="900" b="1" dirty="0">
                <a:solidFill>
                  <a:srgbClr val="000000"/>
                </a:solidFill>
                <a:ea typeface="ＭＳ Ｐゴシック" pitchFamily="34" charset="-128"/>
                <a:cs typeface="Courier New" pitchFamily="49" charset="0"/>
              </a:rPr>
              <a:t>Template</a:t>
            </a:r>
            <a:endParaRPr lang="en-GB" sz="900" dirty="0"/>
          </a:p>
        </p:txBody>
      </p:sp>
      <p:sp>
        <p:nvSpPr>
          <p:cNvPr id="43" name="Folded Corner 42"/>
          <p:cNvSpPr/>
          <p:nvPr/>
        </p:nvSpPr>
        <p:spPr bwMode="auto">
          <a:xfrm>
            <a:off x="359693" y="2003762"/>
            <a:ext cx="1764035"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0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USBD_User_Device_0.c</a:t>
            </a:r>
          </a:p>
        </p:txBody>
      </p:sp>
      <p:cxnSp>
        <p:nvCxnSpPr>
          <p:cNvPr id="44" name="Straight Arrow Connector 43"/>
          <p:cNvCxnSpPr>
            <a:stCxn id="43" idx="3"/>
            <a:endCxn id="33" idx="1"/>
          </p:cNvCxnSpPr>
          <p:nvPr/>
        </p:nvCxnSpPr>
        <p:spPr bwMode="auto">
          <a:xfrm>
            <a:off x="2123728" y="2350199"/>
            <a:ext cx="167899" cy="1098893"/>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Tree>
    <p:extLst>
      <p:ext uri="{BB962C8B-B14F-4D97-AF65-F5344CB8AC3E}">
        <p14:creationId xmlns:p14="http://schemas.microsoft.com/office/powerpoint/2010/main" val="42291127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2222528" y="2564904"/>
            <a:ext cx="4536000" cy="1505991"/>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RTE Components</a:t>
            </a:r>
            <a:endParaRPr lang="en-GB" sz="1100" b="1" dirty="0">
              <a:solidFill>
                <a:srgbClr val="000000"/>
              </a:solidFill>
              <a:ea typeface="ＭＳ Ｐゴシック" pitchFamily="34" charset="-128"/>
            </a:endParaRPr>
          </a:p>
        </p:txBody>
      </p:sp>
      <p:sp>
        <p:nvSpPr>
          <p:cNvPr id="3" name="Rounded Rectangle 2"/>
          <p:cNvSpPr/>
          <p:nvPr/>
        </p:nvSpPr>
        <p:spPr bwMode="auto">
          <a:xfrm>
            <a:off x="2292121" y="3608883"/>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Driver_USBH0</a:t>
            </a:r>
          </a:p>
        </p:txBody>
      </p:sp>
      <p:sp>
        <p:nvSpPr>
          <p:cNvPr id="4" name="Rounded Rectangle 3"/>
          <p:cNvSpPr/>
          <p:nvPr/>
        </p:nvSpPr>
        <p:spPr bwMode="auto">
          <a:xfrm>
            <a:off x="2291627" y="413767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0</a:t>
            </a:r>
            <a:endParaRPr lang="en-GB" sz="1600" b="1" dirty="0">
              <a:solidFill>
                <a:srgbClr val="000000"/>
              </a:solidFill>
              <a:ea typeface="ＭＳ Ｐゴシック" pitchFamily="34" charset="-128"/>
            </a:endParaRPr>
          </a:p>
        </p:txBody>
      </p:sp>
      <p:sp>
        <p:nvSpPr>
          <p:cNvPr id="5" name="Folded Corner 4"/>
          <p:cNvSpPr/>
          <p:nvPr/>
        </p:nvSpPr>
        <p:spPr bwMode="auto">
          <a:xfrm>
            <a:off x="330578" y="2930271"/>
            <a:ext cx="1505118"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USBH_Config_0.c</a:t>
            </a:r>
          </a:p>
        </p:txBody>
      </p:sp>
      <p:sp>
        <p:nvSpPr>
          <p:cNvPr id="6" name="TextBox 5"/>
          <p:cNvSpPr txBox="1"/>
          <p:nvPr/>
        </p:nvSpPr>
        <p:spPr>
          <a:xfrm>
            <a:off x="6732240" y="2555302"/>
            <a:ext cx="1800200" cy="523220"/>
          </a:xfrm>
          <a:prstGeom prst="rect">
            <a:avLst/>
          </a:prstGeom>
          <a:noFill/>
        </p:spPr>
        <p:txBody>
          <a:bodyPr wrap="square" rtlCol="0">
            <a:spAutoFit/>
          </a:bodyPr>
          <a:lstStyle/>
          <a:p>
            <a:r>
              <a:rPr lang="de-DE" sz="1400" b="1" dirty="0"/>
              <a:t>Supported USB Device Class</a:t>
            </a:r>
            <a:endParaRPr lang="en-GB" sz="1400" b="1" dirty="0"/>
          </a:p>
        </p:txBody>
      </p:sp>
      <p:sp>
        <p:nvSpPr>
          <p:cNvPr id="7" name="TextBox 6"/>
          <p:cNvSpPr txBox="1"/>
          <p:nvPr/>
        </p:nvSpPr>
        <p:spPr>
          <a:xfrm>
            <a:off x="6732240" y="3763118"/>
            <a:ext cx="1800200" cy="307777"/>
          </a:xfrm>
          <a:prstGeom prst="rect">
            <a:avLst/>
          </a:prstGeom>
          <a:noFill/>
        </p:spPr>
        <p:txBody>
          <a:bodyPr wrap="square" rtlCol="0">
            <a:spAutoFit/>
          </a:bodyPr>
          <a:lstStyle/>
          <a:p>
            <a:r>
              <a:rPr lang="de-DE" sz="1400" b="1" dirty="0"/>
              <a:t>USB Host Driver</a:t>
            </a:r>
            <a:endParaRPr lang="en-GB" sz="1400" b="1" dirty="0"/>
          </a:p>
        </p:txBody>
      </p:sp>
      <p:sp>
        <p:nvSpPr>
          <p:cNvPr id="8" name="TextBox 7"/>
          <p:cNvSpPr txBox="1"/>
          <p:nvPr/>
        </p:nvSpPr>
        <p:spPr>
          <a:xfrm>
            <a:off x="6732240" y="4291911"/>
            <a:ext cx="1511356" cy="307777"/>
          </a:xfrm>
          <a:prstGeom prst="rect">
            <a:avLst/>
          </a:prstGeom>
          <a:noFill/>
        </p:spPr>
        <p:txBody>
          <a:bodyPr wrap="square" rtlCol="0">
            <a:spAutoFit/>
          </a:bodyPr>
          <a:lstStyle/>
          <a:p>
            <a:r>
              <a:rPr lang="de-DE" sz="1400" b="1" dirty="0"/>
              <a:t>MCU Hardware</a:t>
            </a:r>
            <a:endParaRPr lang="en-GB" sz="1400" b="1" dirty="0"/>
          </a:p>
        </p:txBody>
      </p:sp>
      <p:cxnSp>
        <p:nvCxnSpPr>
          <p:cNvPr id="11" name="Straight Arrow Connector 10"/>
          <p:cNvCxnSpPr>
            <a:stCxn id="5" idx="3"/>
            <a:endCxn id="23" idx="1"/>
          </p:cNvCxnSpPr>
          <p:nvPr/>
        </p:nvCxnSpPr>
        <p:spPr bwMode="auto">
          <a:xfrm>
            <a:off x="1835696" y="3276708"/>
            <a:ext cx="455931" cy="4426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2" name="Straight Arrow Connector 11"/>
          <p:cNvCxnSpPr>
            <a:stCxn id="15" idx="3"/>
            <a:endCxn id="3" idx="1"/>
          </p:cNvCxnSpPr>
          <p:nvPr/>
        </p:nvCxnSpPr>
        <p:spPr bwMode="auto">
          <a:xfrm flipV="1">
            <a:off x="1835696" y="3788883"/>
            <a:ext cx="456425" cy="373800"/>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15" name="Folded Corner 14"/>
          <p:cNvSpPr/>
          <p:nvPr/>
        </p:nvSpPr>
        <p:spPr bwMode="auto">
          <a:xfrm>
            <a:off x="330580" y="3816246"/>
            <a:ext cx="1505116"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16" name="Folded Corner 15"/>
          <p:cNvSpPr/>
          <p:nvPr/>
        </p:nvSpPr>
        <p:spPr bwMode="auto">
          <a:xfrm>
            <a:off x="330580" y="2363911"/>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USBH_Config_HID.h</a:t>
            </a:r>
          </a:p>
        </p:txBody>
      </p:sp>
      <p:cxnSp>
        <p:nvCxnSpPr>
          <p:cNvPr id="17" name="Straight Connector 16"/>
          <p:cNvCxnSpPr>
            <a:stCxn id="16" idx="3"/>
            <a:endCxn id="28" idx="1"/>
          </p:cNvCxnSpPr>
          <p:nvPr/>
        </p:nvCxnSpPr>
        <p:spPr bwMode="auto">
          <a:xfrm>
            <a:off x="1950580" y="2543911"/>
            <a:ext cx="341047" cy="273001"/>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19" name="Rounded Rectangle 18"/>
          <p:cNvSpPr/>
          <p:nvPr/>
        </p:nvSpPr>
        <p:spPr bwMode="auto">
          <a:xfrm>
            <a:off x="4445236" y="413767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 1</a:t>
            </a:r>
            <a:endParaRPr lang="en-GB" sz="1600" b="1" dirty="0">
              <a:solidFill>
                <a:srgbClr val="000000"/>
              </a:solidFill>
              <a:ea typeface="ＭＳ Ｐゴシック" pitchFamily="34" charset="-128"/>
            </a:endParaRPr>
          </a:p>
        </p:txBody>
      </p:sp>
      <p:sp>
        <p:nvSpPr>
          <p:cNvPr id="20" name="Rounded Rectangle 19"/>
          <p:cNvSpPr/>
          <p:nvPr/>
        </p:nvSpPr>
        <p:spPr bwMode="auto">
          <a:xfrm>
            <a:off x="4444745" y="3140968"/>
            <a:ext cx="2052491"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Host 1</a:t>
            </a:r>
          </a:p>
        </p:txBody>
      </p:sp>
      <p:sp>
        <p:nvSpPr>
          <p:cNvPr id="21" name="TextBox 20"/>
          <p:cNvSpPr txBox="1"/>
          <p:nvPr/>
        </p:nvSpPr>
        <p:spPr>
          <a:xfrm>
            <a:off x="6732240" y="3295203"/>
            <a:ext cx="1224136" cy="307777"/>
          </a:xfrm>
          <a:prstGeom prst="rect">
            <a:avLst/>
          </a:prstGeom>
          <a:noFill/>
        </p:spPr>
        <p:txBody>
          <a:bodyPr wrap="square" rtlCol="0">
            <a:spAutoFit/>
          </a:bodyPr>
          <a:lstStyle/>
          <a:p>
            <a:r>
              <a:rPr lang="de-DE" sz="1400" b="1" dirty="0"/>
              <a:t>USB Host</a:t>
            </a:r>
            <a:endParaRPr lang="en-GB" sz="1400" b="1" dirty="0"/>
          </a:p>
        </p:txBody>
      </p:sp>
      <p:sp>
        <p:nvSpPr>
          <p:cNvPr id="22" name="Rounded Rectangle 21"/>
          <p:cNvSpPr/>
          <p:nvPr/>
        </p:nvSpPr>
        <p:spPr bwMode="auto">
          <a:xfrm>
            <a:off x="4444743" y="3608882"/>
            <a:ext cx="2052493" cy="360000"/>
          </a:xfrm>
          <a:prstGeom prst="roundRect">
            <a:avLst>
              <a:gd name="adj" fmla="val 13660"/>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Driver_USBH1</a:t>
            </a:r>
          </a:p>
        </p:txBody>
      </p:sp>
      <p:sp>
        <p:nvSpPr>
          <p:cNvPr id="23" name="Rounded Rectangle 22"/>
          <p:cNvSpPr/>
          <p:nvPr/>
        </p:nvSpPr>
        <p:spPr bwMode="auto">
          <a:xfrm>
            <a:off x="2291627" y="3140968"/>
            <a:ext cx="2052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USB Host 0</a:t>
            </a:r>
          </a:p>
        </p:txBody>
      </p:sp>
      <p:sp>
        <p:nvSpPr>
          <p:cNvPr id="28" name="Rounded Rectangle 27"/>
          <p:cNvSpPr/>
          <p:nvPr/>
        </p:nvSpPr>
        <p:spPr bwMode="auto">
          <a:xfrm>
            <a:off x="2291627"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a:t>
            </a:r>
          </a:p>
        </p:txBody>
      </p:sp>
      <p:sp>
        <p:nvSpPr>
          <p:cNvPr id="29" name="Rounded Rectangle 28"/>
          <p:cNvSpPr/>
          <p:nvPr/>
        </p:nvSpPr>
        <p:spPr bwMode="auto">
          <a:xfrm>
            <a:off x="4431392"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a:t>
            </a:r>
          </a:p>
        </p:txBody>
      </p:sp>
      <p:sp>
        <p:nvSpPr>
          <p:cNvPr id="30" name="Rounded Rectangle 29"/>
          <p:cNvSpPr/>
          <p:nvPr/>
        </p:nvSpPr>
        <p:spPr bwMode="auto">
          <a:xfrm>
            <a:off x="5508104"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300" b="1" dirty="0">
                <a:solidFill>
                  <a:srgbClr val="FFFFFF"/>
                </a:solidFill>
                <a:ea typeface="ＭＳ Ｐゴシック" pitchFamily="34" charset="-128"/>
              </a:rPr>
              <a:t>Custom</a:t>
            </a:r>
          </a:p>
          <a:p>
            <a:pPr algn="ctr" fontAlgn="base">
              <a:spcBef>
                <a:spcPct val="0"/>
              </a:spcBef>
              <a:spcAft>
                <a:spcPct val="0"/>
              </a:spcAft>
            </a:pPr>
            <a:r>
              <a:rPr lang="de-DE" sz="1300" b="1" dirty="0">
                <a:solidFill>
                  <a:srgbClr val="FFFFFF"/>
                </a:solidFill>
                <a:ea typeface="ＭＳ Ｐゴシック" pitchFamily="34" charset="-128"/>
              </a:rPr>
              <a:t>Class</a:t>
            </a:r>
          </a:p>
        </p:txBody>
      </p:sp>
      <p:sp>
        <p:nvSpPr>
          <p:cNvPr id="37" name="Folded Corner 36"/>
          <p:cNvSpPr/>
          <p:nvPr/>
        </p:nvSpPr>
        <p:spPr bwMode="auto">
          <a:xfrm>
            <a:off x="6653620" y="4725144"/>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8" name="TextBox 37"/>
          <p:cNvSpPr txBox="1"/>
          <p:nvPr/>
        </p:nvSpPr>
        <p:spPr>
          <a:xfrm>
            <a:off x="6516351" y="5154951"/>
            <a:ext cx="995143"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9" name="Folded Corner 38"/>
          <p:cNvSpPr/>
          <p:nvPr/>
        </p:nvSpPr>
        <p:spPr bwMode="auto">
          <a:xfrm>
            <a:off x="7648762" y="4725144"/>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40" name="TextBox 39"/>
          <p:cNvSpPr txBox="1"/>
          <p:nvPr/>
        </p:nvSpPr>
        <p:spPr>
          <a:xfrm>
            <a:off x="7627888" y="5156876"/>
            <a:ext cx="761747" cy="3693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a:p>
            <a:pPr algn="ctr"/>
            <a:r>
              <a:rPr lang="de-DE" sz="900" b="1" dirty="0">
                <a:solidFill>
                  <a:srgbClr val="000000"/>
                </a:solidFill>
                <a:ea typeface="ＭＳ Ｐゴシック" pitchFamily="34" charset="-128"/>
                <a:cs typeface="Courier New" pitchFamily="49" charset="0"/>
              </a:rPr>
              <a:t>Template</a:t>
            </a:r>
            <a:endParaRPr lang="en-GB" sz="900" dirty="0"/>
          </a:p>
        </p:txBody>
      </p:sp>
      <p:sp>
        <p:nvSpPr>
          <p:cNvPr id="41" name="Folded Corner 40"/>
          <p:cNvSpPr/>
          <p:nvPr/>
        </p:nvSpPr>
        <p:spPr bwMode="auto">
          <a:xfrm>
            <a:off x="5820147" y="1487025"/>
            <a:ext cx="2304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USBH_Config_CustomClass.h</a:t>
            </a:r>
          </a:p>
        </p:txBody>
      </p:sp>
      <p:cxnSp>
        <p:nvCxnSpPr>
          <p:cNvPr id="42" name="Straight Connector 41"/>
          <p:cNvCxnSpPr>
            <a:stCxn id="41" idx="2"/>
            <a:endCxn id="30" idx="0"/>
          </p:cNvCxnSpPr>
          <p:nvPr/>
        </p:nvCxnSpPr>
        <p:spPr bwMode="auto">
          <a:xfrm flipH="1">
            <a:off x="5994104" y="1847025"/>
            <a:ext cx="978043"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0" name="Folded Corner 49"/>
          <p:cNvSpPr/>
          <p:nvPr/>
        </p:nvSpPr>
        <p:spPr bwMode="auto">
          <a:xfrm>
            <a:off x="5820147" y="1988839"/>
            <a:ext cx="2304000" cy="360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USBH_User_CustomClass.c</a:t>
            </a:r>
            <a:endPar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51" name="Straight Connector 50"/>
          <p:cNvCxnSpPr>
            <a:stCxn id="50" idx="2"/>
            <a:endCxn id="30" idx="0"/>
          </p:cNvCxnSpPr>
          <p:nvPr/>
        </p:nvCxnSpPr>
        <p:spPr bwMode="auto">
          <a:xfrm flipH="1">
            <a:off x="5994104" y="2348839"/>
            <a:ext cx="978043" cy="288073"/>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5" name="Folded Corner 54"/>
          <p:cNvSpPr/>
          <p:nvPr/>
        </p:nvSpPr>
        <p:spPr bwMode="auto">
          <a:xfrm>
            <a:off x="3995936" y="1487025"/>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USBH_Config_MSC.h</a:t>
            </a:r>
          </a:p>
        </p:txBody>
      </p:sp>
      <p:cxnSp>
        <p:nvCxnSpPr>
          <p:cNvPr id="56" name="Straight Connector 55"/>
          <p:cNvCxnSpPr>
            <a:stCxn id="55" idx="2"/>
            <a:endCxn id="29" idx="0"/>
          </p:cNvCxnSpPr>
          <p:nvPr/>
        </p:nvCxnSpPr>
        <p:spPr bwMode="auto">
          <a:xfrm>
            <a:off x="4805936" y="1847025"/>
            <a:ext cx="111456"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7" name="Folded Corner 56"/>
          <p:cNvSpPr/>
          <p:nvPr/>
        </p:nvSpPr>
        <p:spPr bwMode="auto">
          <a:xfrm>
            <a:off x="3995936" y="1988839"/>
            <a:ext cx="1620000" cy="360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lang="de-DE" sz="1100" b="1" dirty="0">
                <a:solidFill>
                  <a:srgbClr val="000000"/>
                </a:solidFill>
                <a:latin typeface="Courier New" pitchFamily="49" charset="0"/>
                <a:ea typeface="ＭＳ Ｐゴシック" pitchFamily="34" charset="-128"/>
                <a:cs typeface="Courier New" pitchFamily="49" charset="0"/>
              </a:rPr>
              <a:t>USBH_MSC.c</a:t>
            </a:r>
            <a:endPar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cxnSp>
        <p:nvCxnSpPr>
          <p:cNvPr id="58" name="Straight Connector 57"/>
          <p:cNvCxnSpPr>
            <a:stCxn id="57" idx="2"/>
            <a:endCxn id="29" idx="0"/>
          </p:cNvCxnSpPr>
          <p:nvPr/>
        </p:nvCxnSpPr>
        <p:spPr bwMode="auto">
          <a:xfrm>
            <a:off x="4805936" y="2348839"/>
            <a:ext cx="111456" cy="288073"/>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2" name="Rounded Rectangle 71"/>
          <p:cNvSpPr/>
          <p:nvPr/>
        </p:nvSpPr>
        <p:spPr bwMode="auto">
          <a:xfrm>
            <a:off x="3370328" y="2636912"/>
            <a:ext cx="97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a:t>
            </a:r>
          </a:p>
        </p:txBody>
      </p:sp>
      <p:sp>
        <p:nvSpPr>
          <p:cNvPr id="77" name="Folded Corner 76"/>
          <p:cNvSpPr/>
          <p:nvPr/>
        </p:nvSpPr>
        <p:spPr bwMode="auto">
          <a:xfrm>
            <a:off x="2222528" y="1487025"/>
            <a:ext cx="1620000" cy="36000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USBH_Config_CDC.h</a:t>
            </a:r>
          </a:p>
        </p:txBody>
      </p:sp>
      <p:cxnSp>
        <p:nvCxnSpPr>
          <p:cNvPr id="78" name="Straight Connector 77"/>
          <p:cNvCxnSpPr>
            <a:stCxn id="77" idx="2"/>
            <a:endCxn id="72" idx="0"/>
          </p:cNvCxnSpPr>
          <p:nvPr/>
        </p:nvCxnSpPr>
        <p:spPr bwMode="auto">
          <a:xfrm>
            <a:off x="3032528" y="1847025"/>
            <a:ext cx="823800" cy="789887"/>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257392820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ounded Rectangle 39"/>
          <p:cNvSpPr/>
          <p:nvPr/>
        </p:nvSpPr>
        <p:spPr bwMode="auto">
          <a:xfrm>
            <a:off x="1044716" y="1052736"/>
            <a:ext cx="4895435" cy="3960440"/>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1100" b="1" dirty="0">
                <a:solidFill>
                  <a:srgbClr val="000000"/>
                </a:solidFill>
                <a:ea typeface="ＭＳ Ｐゴシック" pitchFamily="34" charset="-128"/>
              </a:rPr>
              <a:t>Software Architecture</a:t>
            </a:r>
            <a:endParaRPr lang="en-GB" sz="1100" b="1" dirty="0">
              <a:solidFill>
                <a:srgbClr val="000000"/>
              </a:solidFill>
              <a:ea typeface="ＭＳ Ｐゴシック" pitchFamily="34" charset="-128"/>
            </a:endParaRPr>
          </a:p>
        </p:txBody>
      </p:sp>
      <p:sp>
        <p:nvSpPr>
          <p:cNvPr id="18" name="Folded Corner 17"/>
          <p:cNvSpPr/>
          <p:nvPr/>
        </p:nvSpPr>
        <p:spPr bwMode="auto">
          <a:xfrm>
            <a:off x="1332997" y="2533585"/>
            <a:ext cx="1800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USBD_Config_HID_0.h</a:t>
            </a:r>
          </a:p>
        </p:txBody>
      </p:sp>
      <p:sp>
        <p:nvSpPr>
          <p:cNvPr id="4" name="Rounded Rectangle 3"/>
          <p:cNvSpPr/>
          <p:nvPr/>
        </p:nvSpPr>
        <p:spPr bwMode="auto">
          <a:xfrm>
            <a:off x="3599792" y="3734517"/>
            <a:ext cx="2052000" cy="108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Peripheral Driver</a:t>
            </a:r>
          </a:p>
        </p:txBody>
      </p:sp>
      <p:sp>
        <p:nvSpPr>
          <p:cNvPr id="5" name="Rounded Rectangle 4"/>
          <p:cNvSpPr/>
          <p:nvPr/>
        </p:nvSpPr>
        <p:spPr bwMode="auto">
          <a:xfrm>
            <a:off x="3599792" y="1233054"/>
            <a:ext cx="2052000" cy="108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Application</a:t>
            </a:r>
            <a:endParaRPr lang="en-GB" sz="1600" b="1" dirty="0">
              <a:solidFill>
                <a:srgbClr val="000000"/>
              </a:solidFill>
              <a:ea typeface="ＭＳ Ｐゴシック" pitchFamily="34" charset="-128"/>
            </a:endParaRPr>
          </a:p>
        </p:txBody>
      </p:sp>
      <p:sp>
        <p:nvSpPr>
          <p:cNvPr id="7" name="Folded Corner 6"/>
          <p:cNvSpPr/>
          <p:nvPr/>
        </p:nvSpPr>
        <p:spPr bwMode="auto">
          <a:xfrm>
            <a:off x="1836717" y="2880022"/>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USBD_Config_0.c</a:t>
            </a:r>
          </a:p>
        </p:txBody>
      </p:sp>
      <p:sp>
        <p:nvSpPr>
          <p:cNvPr id="17" name="Folded Corner 16"/>
          <p:cNvSpPr/>
          <p:nvPr/>
        </p:nvSpPr>
        <p:spPr bwMode="auto">
          <a:xfrm>
            <a:off x="1836717" y="3928080"/>
            <a:ext cx="1476000" cy="692874"/>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RTE_Device.h</a:t>
            </a:r>
          </a:p>
        </p:txBody>
      </p:sp>
      <p:sp>
        <p:nvSpPr>
          <p:cNvPr id="19" name="Folded Corner 18"/>
          <p:cNvSpPr/>
          <p:nvPr/>
        </p:nvSpPr>
        <p:spPr bwMode="auto">
          <a:xfrm>
            <a:off x="1332997" y="1273743"/>
            <a:ext cx="1620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USBD_User_HID_0.c</a:t>
            </a:r>
          </a:p>
        </p:txBody>
      </p:sp>
      <p:sp>
        <p:nvSpPr>
          <p:cNvPr id="32" name="Rounded Rectangle 31"/>
          <p:cNvSpPr/>
          <p:nvPr/>
        </p:nvSpPr>
        <p:spPr bwMode="auto">
          <a:xfrm>
            <a:off x="3599792" y="2492896"/>
            <a:ext cx="2052000" cy="1080000"/>
          </a:xfrm>
          <a:prstGeom prst="roundRect">
            <a:avLst>
              <a:gd name="adj" fmla="val 17644"/>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Middleware/OS</a:t>
            </a:r>
          </a:p>
        </p:txBody>
      </p:sp>
      <p:sp>
        <p:nvSpPr>
          <p:cNvPr id="33" name="Folded Corner 32"/>
          <p:cNvSpPr/>
          <p:nvPr/>
        </p:nvSpPr>
        <p:spPr bwMode="auto">
          <a:xfrm>
            <a:off x="4186693" y="5157192"/>
            <a:ext cx="720000" cy="432048"/>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fontAlgn="base">
              <a:spcBef>
                <a:spcPct val="0"/>
              </a:spcBef>
              <a:spcAft>
                <a:spcPct val="0"/>
              </a:spcAft>
            </a:pPr>
            <a:endParaRPr lang="en-GB" sz="1100" b="1" dirty="0">
              <a:solidFill>
                <a:srgbClr val="000000"/>
              </a:solidFill>
              <a:latin typeface="Courier New" pitchFamily="49" charset="0"/>
              <a:ea typeface="ＭＳ Ｐゴシック" pitchFamily="34" charset="-128"/>
              <a:cs typeface="Courier New" pitchFamily="49" charset="0"/>
            </a:endParaRPr>
          </a:p>
        </p:txBody>
      </p:sp>
      <p:sp>
        <p:nvSpPr>
          <p:cNvPr id="34" name="TextBox 33"/>
          <p:cNvSpPr txBox="1"/>
          <p:nvPr/>
        </p:nvSpPr>
        <p:spPr>
          <a:xfrm>
            <a:off x="4073664" y="5589240"/>
            <a:ext cx="946057" cy="369332"/>
          </a:xfrm>
          <a:prstGeom prst="rect">
            <a:avLst/>
          </a:prstGeom>
          <a:noFill/>
        </p:spPr>
        <p:txBody>
          <a:bodyPr wrap="square" rtlCol="0">
            <a:spAutoFit/>
          </a:bodyPr>
          <a:lstStyle/>
          <a:p>
            <a:pPr algn="ctr"/>
            <a:r>
              <a:rPr lang="de-DE" sz="900" b="1" dirty="0">
                <a:solidFill>
                  <a:srgbClr val="000000"/>
                </a:solidFill>
                <a:ea typeface="ＭＳ Ｐゴシック" pitchFamily="34" charset="-128"/>
                <a:cs typeface="Courier New" pitchFamily="49" charset="0"/>
              </a:rPr>
              <a:t>Configuration</a:t>
            </a:r>
          </a:p>
          <a:p>
            <a:pPr algn="ctr"/>
            <a:r>
              <a:rPr lang="de-DE" sz="900" b="1" dirty="0">
                <a:solidFill>
                  <a:srgbClr val="000000"/>
                </a:solidFill>
                <a:ea typeface="ＭＳ Ｐゴシック" pitchFamily="34" charset="-128"/>
                <a:cs typeface="Courier New" pitchFamily="49" charset="0"/>
              </a:rPr>
              <a:t>File</a:t>
            </a:r>
            <a:endParaRPr lang="en-GB" sz="900" dirty="0"/>
          </a:p>
        </p:txBody>
      </p:sp>
      <p:sp>
        <p:nvSpPr>
          <p:cNvPr id="35" name="Folded Corner 34"/>
          <p:cNvSpPr/>
          <p:nvPr/>
        </p:nvSpPr>
        <p:spPr bwMode="auto">
          <a:xfrm>
            <a:off x="5181835" y="5157192"/>
            <a:ext cx="720000" cy="43200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endParaRPr>
          </a:p>
        </p:txBody>
      </p:sp>
      <p:sp>
        <p:nvSpPr>
          <p:cNvPr id="36" name="TextBox 35"/>
          <p:cNvSpPr txBox="1"/>
          <p:nvPr/>
        </p:nvSpPr>
        <p:spPr>
          <a:xfrm>
            <a:off x="5160961" y="5588924"/>
            <a:ext cx="761747" cy="230832"/>
          </a:xfrm>
          <a:prstGeom prst="rect">
            <a:avLst/>
          </a:prstGeom>
          <a:noFill/>
        </p:spPr>
        <p:txBody>
          <a:bodyPr wrap="none" rtlCol="0">
            <a:spAutoFit/>
          </a:bodyPr>
          <a:lstStyle/>
          <a:p>
            <a:pPr algn="ctr"/>
            <a:r>
              <a:rPr lang="de-DE" sz="900" b="1" dirty="0">
                <a:solidFill>
                  <a:srgbClr val="000000"/>
                </a:solidFill>
                <a:ea typeface="ＭＳ Ｐゴシック" pitchFamily="34" charset="-128"/>
                <a:cs typeface="Courier New" pitchFamily="49" charset="0"/>
              </a:rPr>
              <a:t>User Code</a:t>
            </a:r>
          </a:p>
        </p:txBody>
      </p:sp>
      <p:sp>
        <p:nvSpPr>
          <p:cNvPr id="39" name="Folded Corner 38"/>
          <p:cNvSpPr/>
          <p:nvPr/>
        </p:nvSpPr>
        <p:spPr bwMode="auto">
          <a:xfrm>
            <a:off x="1909061" y="1620180"/>
            <a:ext cx="1476000" cy="69287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dirty="0">
                <a:ln>
                  <a:noFill/>
                </a:ln>
                <a:solidFill>
                  <a:srgbClr val="000000"/>
                </a:solidFill>
                <a:effectLst/>
                <a:latin typeface="Courier New" pitchFamily="49" charset="0"/>
                <a:ea typeface="ＭＳ Ｐゴシック" pitchFamily="34" charset="-128"/>
                <a:cs typeface="Courier New" pitchFamily="49" charset="0"/>
              </a:rPr>
              <a:t>main.c</a:t>
            </a:r>
          </a:p>
        </p:txBody>
      </p:sp>
    </p:spTree>
    <p:extLst>
      <p:ext uri="{BB962C8B-B14F-4D97-AF65-F5344CB8AC3E}">
        <p14:creationId xmlns:p14="http://schemas.microsoft.com/office/powerpoint/2010/main" val="330772049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rot="16200000">
            <a:off x="904650" y="1849881"/>
            <a:ext cx="610079" cy="1107996"/>
          </a:xfrm>
          <a:prstGeom prst="rect">
            <a:avLst/>
          </a:prstGeom>
          <a:noFill/>
        </p:spPr>
        <p:txBody>
          <a:bodyPr wrap="square" rtlCol="0">
            <a:spAutoFit/>
          </a:bodyPr>
          <a:lstStyle/>
          <a:p>
            <a:pPr>
              <a:lnSpc>
                <a:spcPct val="150000"/>
              </a:lnSpc>
            </a:pPr>
            <a:r>
              <a:rPr lang="de-DE" sz="1100" b="1" dirty="0"/>
              <a:t>VBUS</a:t>
            </a:r>
          </a:p>
          <a:p>
            <a:pPr>
              <a:lnSpc>
                <a:spcPct val="150000"/>
              </a:lnSpc>
            </a:pPr>
            <a:r>
              <a:rPr lang="de-DE" sz="1100" b="1" dirty="0"/>
              <a:t>DP</a:t>
            </a:r>
          </a:p>
          <a:p>
            <a:pPr>
              <a:lnSpc>
                <a:spcPct val="150000"/>
              </a:lnSpc>
            </a:pPr>
            <a:r>
              <a:rPr lang="de-DE" sz="1100" b="1" dirty="0"/>
              <a:t>DM</a:t>
            </a:r>
          </a:p>
          <a:p>
            <a:pPr>
              <a:lnSpc>
                <a:spcPct val="150000"/>
              </a:lnSpc>
            </a:pPr>
            <a:r>
              <a:rPr lang="de-DE" sz="1100" b="1" dirty="0"/>
              <a:t>ID</a:t>
            </a:r>
            <a:endParaRPr lang="en-GB" sz="1100" b="1" dirty="0"/>
          </a:p>
        </p:txBody>
      </p:sp>
      <p:sp>
        <p:nvSpPr>
          <p:cNvPr id="32" name="Rounded Rectangle 31"/>
          <p:cNvSpPr/>
          <p:nvPr/>
        </p:nvSpPr>
        <p:spPr bwMode="auto">
          <a:xfrm>
            <a:off x="359760" y="1004395"/>
            <a:ext cx="1800000" cy="1080000"/>
          </a:xfrm>
          <a:prstGeom prst="roundRect">
            <a:avLst>
              <a:gd name="adj" fmla="val 7260"/>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a:t>
            </a:r>
            <a:endParaRPr lang="en-GB" sz="1600" b="1" dirty="0">
              <a:solidFill>
                <a:srgbClr val="000000"/>
              </a:solidFill>
              <a:ea typeface="ＭＳ Ｐゴシック" pitchFamily="34" charset="-128"/>
            </a:endParaRPr>
          </a:p>
        </p:txBody>
      </p:sp>
      <p:sp>
        <p:nvSpPr>
          <p:cNvPr id="33" name="Rounded Rectangle 32"/>
          <p:cNvSpPr/>
          <p:nvPr/>
        </p:nvSpPr>
        <p:spPr bwMode="auto">
          <a:xfrm>
            <a:off x="431768" y="1628840"/>
            <a:ext cx="1656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Internal PHY</a:t>
            </a:r>
          </a:p>
        </p:txBody>
      </p:sp>
      <p:sp>
        <p:nvSpPr>
          <p:cNvPr id="18" name="Rounded Rectangle 17"/>
          <p:cNvSpPr/>
          <p:nvPr/>
        </p:nvSpPr>
        <p:spPr bwMode="auto">
          <a:xfrm>
            <a:off x="359768" y="2712446"/>
            <a:ext cx="18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USB Connector</a:t>
            </a:r>
          </a:p>
        </p:txBody>
      </p:sp>
      <p:cxnSp>
        <p:nvCxnSpPr>
          <p:cNvPr id="6" name="Straight Arrow Connector 5"/>
          <p:cNvCxnSpPr>
            <a:endCxn id="8" idx="1"/>
          </p:cNvCxnSpPr>
          <p:nvPr/>
        </p:nvCxnSpPr>
        <p:spPr bwMode="auto">
          <a:xfrm>
            <a:off x="1209688"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39" name="Straight Arrow Connector 38"/>
          <p:cNvCxnSpPr/>
          <p:nvPr/>
        </p:nvCxnSpPr>
        <p:spPr bwMode="auto">
          <a:xfrm>
            <a:off x="1463510" y="2087922"/>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43" name="Straight Arrow Connector 42"/>
          <p:cNvCxnSpPr/>
          <p:nvPr/>
        </p:nvCxnSpPr>
        <p:spPr bwMode="auto">
          <a:xfrm>
            <a:off x="1713616"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44" name="Straight Arrow Connector 43"/>
          <p:cNvCxnSpPr/>
          <p:nvPr/>
        </p:nvCxnSpPr>
        <p:spPr bwMode="auto">
          <a:xfrm>
            <a:off x="959822"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47" name="TextBox 46"/>
          <p:cNvSpPr txBox="1"/>
          <p:nvPr/>
        </p:nvSpPr>
        <p:spPr>
          <a:xfrm rot="16200000">
            <a:off x="3100658" y="1849881"/>
            <a:ext cx="610079" cy="1107996"/>
          </a:xfrm>
          <a:prstGeom prst="rect">
            <a:avLst/>
          </a:prstGeom>
          <a:noFill/>
        </p:spPr>
        <p:txBody>
          <a:bodyPr wrap="square" rtlCol="0">
            <a:spAutoFit/>
          </a:bodyPr>
          <a:lstStyle/>
          <a:p>
            <a:pPr>
              <a:lnSpc>
                <a:spcPct val="150000"/>
              </a:lnSpc>
            </a:pPr>
            <a:r>
              <a:rPr lang="de-DE" sz="1100" b="1" dirty="0"/>
              <a:t>VBUS</a:t>
            </a:r>
          </a:p>
          <a:p>
            <a:pPr>
              <a:lnSpc>
                <a:spcPct val="150000"/>
              </a:lnSpc>
            </a:pPr>
            <a:r>
              <a:rPr lang="de-DE" sz="1100" b="1" dirty="0"/>
              <a:t>DP</a:t>
            </a:r>
          </a:p>
          <a:p>
            <a:pPr>
              <a:lnSpc>
                <a:spcPct val="150000"/>
              </a:lnSpc>
            </a:pPr>
            <a:r>
              <a:rPr lang="de-DE" sz="1100" b="1" dirty="0"/>
              <a:t>DM</a:t>
            </a:r>
          </a:p>
          <a:p>
            <a:pPr>
              <a:lnSpc>
                <a:spcPct val="150000"/>
              </a:lnSpc>
            </a:pPr>
            <a:r>
              <a:rPr lang="de-DE" sz="1100" b="1" dirty="0"/>
              <a:t>ID</a:t>
            </a:r>
            <a:endParaRPr lang="en-GB" sz="1100" b="1" dirty="0"/>
          </a:p>
        </p:txBody>
      </p:sp>
      <p:sp>
        <p:nvSpPr>
          <p:cNvPr id="48" name="Rounded Rectangle 47"/>
          <p:cNvSpPr/>
          <p:nvPr/>
        </p:nvSpPr>
        <p:spPr bwMode="auto">
          <a:xfrm>
            <a:off x="2555776" y="1738839"/>
            <a:ext cx="1800000" cy="360000"/>
          </a:xfrm>
          <a:prstGeom prst="roundRect">
            <a:avLst>
              <a:gd name="adj" fmla="val 21245"/>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algn="ctr" fontAlgn="base">
              <a:spcBef>
                <a:spcPct val="0"/>
              </a:spcBef>
              <a:spcAft>
                <a:spcPct val="0"/>
              </a:spcAft>
            </a:pPr>
            <a:r>
              <a:rPr lang="de-DE" sz="1600" b="1" dirty="0">
                <a:solidFill>
                  <a:srgbClr val="FFFFFF"/>
                </a:solidFill>
                <a:ea typeface="ＭＳ Ｐゴシック" pitchFamily="34" charset="-128"/>
              </a:rPr>
              <a:t>External PHY</a:t>
            </a:r>
          </a:p>
        </p:txBody>
      </p:sp>
      <p:sp>
        <p:nvSpPr>
          <p:cNvPr id="50" name="Rounded Rectangle 49"/>
          <p:cNvSpPr/>
          <p:nvPr/>
        </p:nvSpPr>
        <p:spPr bwMode="auto">
          <a:xfrm>
            <a:off x="2555776" y="2712446"/>
            <a:ext cx="1800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USB Connector</a:t>
            </a:r>
          </a:p>
        </p:txBody>
      </p:sp>
      <p:cxnSp>
        <p:nvCxnSpPr>
          <p:cNvPr id="51" name="Straight Arrow Connector 50"/>
          <p:cNvCxnSpPr>
            <a:endCxn id="47" idx="1"/>
          </p:cNvCxnSpPr>
          <p:nvPr/>
        </p:nvCxnSpPr>
        <p:spPr bwMode="auto">
          <a:xfrm>
            <a:off x="3405696"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2" name="Straight Arrow Connector 51"/>
          <p:cNvCxnSpPr/>
          <p:nvPr/>
        </p:nvCxnSpPr>
        <p:spPr bwMode="auto">
          <a:xfrm>
            <a:off x="3659518" y="2087922"/>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3" name="Straight Arrow Connector 52"/>
          <p:cNvCxnSpPr/>
          <p:nvPr/>
        </p:nvCxnSpPr>
        <p:spPr bwMode="auto">
          <a:xfrm>
            <a:off x="3909624"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54" name="Straight Arrow Connector 53"/>
          <p:cNvCxnSpPr/>
          <p:nvPr/>
        </p:nvCxnSpPr>
        <p:spPr bwMode="auto">
          <a:xfrm>
            <a:off x="3155830" y="2084395"/>
            <a:ext cx="2" cy="62452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55" name="Rounded Rectangle 54"/>
          <p:cNvSpPr/>
          <p:nvPr/>
        </p:nvSpPr>
        <p:spPr bwMode="auto">
          <a:xfrm>
            <a:off x="2555776" y="1004395"/>
            <a:ext cx="1800000" cy="360000"/>
          </a:xfrm>
          <a:prstGeom prst="roundRect">
            <a:avLst>
              <a:gd name="adj" fmla="val 21064"/>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 Controller</a:t>
            </a:r>
            <a:endParaRPr lang="en-GB" sz="1600" b="1" dirty="0">
              <a:solidFill>
                <a:srgbClr val="000000"/>
              </a:solidFill>
              <a:ea typeface="ＭＳ Ｐゴシック" pitchFamily="34" charset="-128"/>
            </a:endParaRPr>
          </a:p>
        </p:txBody>
      </p:sp>
      <p:sp>
        <p:nvSpPr>
          <p:cNvPr id="56" name="TextBox 55"/>
          <p:cNvSpPr txBox="1"/>
          <p:nvPr/>
        </p:nvSpPr>
        <p:spPr>
          <a:xfrm>
            <a:off x="3460812" y="1400864"/>
            <a:ext cx="997767" cy="314894"/>
          </a:xfrm>
          <a:prstGeom prst="rect">
            <a:avLst/>
          </a:prstGeom>
          <a:noFill/>
        </p:spPr>
        <p:txBody>
          <a:bodyPr wrap="square" rtlCol="0">
            <a:spAutoFit/>
          </a:bodyPr>
          <a:lstStyle/>
          <a:p>
            <a:pPr>
              <a:lnSpc>
                <a:spcPct val="150000"/>
              </a:lnSpc>
            </a:pPr>
            <a:r>
              <a:rPr lang="de-DE" sz="1100" b="1" dirty="0"/>
              <a:t>ULPI-I/F</a:t>
            </a:r>
            <a:endParaRPr lang="en-GB" sz="1100" b="1" dirty="0"/>
          </a:p>
        </p:txBody>
      </p:sp>
      <p:cxnSp>
        <p:nvCxnSpPr>
          <p:cNvPr id="61" name="Straight Arrow Connector 60"/>
          <p:cNvCxnSpPr>
            <a:endCxn id="48" idx="0"/>
          </p:cNvCxnSpPr>
          <p:nvPr/>
        </p:nvCxnSpPr>
        <p:spPr bwMode="auto">
          <a:xfrm>
            <a:off x="3455776" y="1377783"/>
            <a:ext cx="0" cy="361056"/>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31396787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3444743" y="3861048"/>
            <a:ext cx="2232248" cy="1872208"/>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endParaRPr lang="en-GB" sz="1100" b="1" dirty="0">
              <a:solidFill>
                <a:srgbClr val="000000"/>
              </a:solidFill>
              <a:ea typeface="ＭＳ Ｐゴシック" pitchFamily="34" charset="-128"/>
            </a:endParaRPr>
          </a:p>
        </p:txBody>
      </p:sp>
      <p:sp>
        <p:nvSpPr>
          <p:cNvPr id="34" name="Rounded Rectangle 33"/>
          <p:cNvSpPr/>
          <p:nvPr/>
        </p:nvSpPr>
        <p:spPr bwMode="auto">
          <a:xfrm>
            <a:off x="5940408" y="1681371"/>
            <a:ext cx="2304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USBD_CoreThread(0)</a:t>
            </a:r>
          </a:p>
        </p:txBody>
      </p:sp>
      <p:sp>
        <p:nvSpPr>
          <p:cNvPr id="32" name="Rounded Rectangle 31"/>
          <p:cNvSpPr/>
          <p:nvPr/>
        </p:nvSpPr>
        <p:spPr bwMode="auto">
          <a:xfrm>
            <a:off x="5940408" y="3141048"/>
            <a:ext cx="2304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USBD_Event</a:t>
            </a:r>
            <a:r>
              <a:rPr lang="de-DE" sz="1600" b="1" i="1" dirty="0">
                <a:solidFill>
                  <a:srgbClr val="000000"/>
                </a:solidFill>
                <a:ea typeface="ＭＳ Ｐゴシック" pitchFamily="34" charset="-128"/>
              </a:rPr>
              <a:t>x</a:t>
            </a:r>
            <a:endParaRPr lang="en-GB" sz="1600" b="1" i="1" dirty="0">
              <a:solidFill>
                <a:srgbClr val="000000"/>
              </a:solidFill>
              <a:ea typeface="ＭＳ Ｐゴシック" pitchFamily="34" charset="-128"/>
            </a:endParaRPr>
          </a:p>
        </p:txBody>
      </p:sp>
      <p:sp>
        <p:nvSpPr>
          <p:cNvPr id="18" name="Rounded Rectangle 17"/>
          <p:cNvSpPr/>
          <p:nvPr/>
        </p:nvSpPr>
        <p:spPr bwMode="auto">
          <a:xfrm>
            <a:off x="3528679" y="4827457"/>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Device</a:t>
            </a:r>
          </a:p>
        </p:txBody>
      </p:sp>
      <p:sp>
        <p:nvSpPr>
          <p:cNvPr id="31" name="Rounded Rectangle 30"/>
          <p:cNvSpPr/>
          <p:nvPr/>
        </p:nvSpPr>
        <p:spPr bwMode="auto">
          <a:xfrm>
            <a:off x="3528679" y="5259505"/>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Device</a:t>
            </a:r>
          </a:p>
        </p:txBody>
      </p:sp>
      <p:sp>
        <p:nvSpPr>
          <p:cNvPr id="30" name="Rounded Rectangle 29"/>
          <p:cNvSpPr/>
          <p:nvPr/>
        </p:nvSpPr>
        <p:spPr bwMode="auto">
          <a:xfrm>
            <a:off x="3535487" y="961291"/>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User Thread</a:t>
            </a:r>
          </a:p>
        </p:txBody>
      </p:sp>
      <p:sp>
        <p:nvSpPr>
          <p:cNvPr id="55" name="Rounded Rectangle 54"/>
          <p:cNvSpPr/>
          <p:nvPr/>
        </p:nvSpPr>
        <p:spPr bwMode="auto">
          <a:xfrm>
            <a:off x="565335" y="3141048"/>
            <a:ext cx="2628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_EventEpInt</a:t>
            </a:r>
            <a:endParaRPr lang="en-GB" sz="1600" b="1" dirty="0">
              <a:solidFill>
                <a:srgbClr val="000000"/>
              </a:solidFill>
              <a:ea typeface="ＭＳ Ｐゴシック" pitchFamily="34" charset="-128"/>
            </a:endParaRPr>
          </a:p>
        </p:txBody>
      </p:sp>
      <p:sp>
        <p:nvSpPr>
          <p:cNvPr id="57" name="Rounded Rectangle 56"/>
          <p:cNvSpPr/>
          <p:nvPr/>
        </p:nvSpPr>
        <p:spPr bwMode="auto">
          <a:xfrm>
            <a:off x="3535649" y="1681371"/>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USBD_Initialize</a:t>
            </a:r>
            <a:endParaRPr lang="en-GB" sz="1600" b="1" dirty="0">
              <a:solidFill>
                <a:srgbClr val="000000"/>
              </a:solidFill>
              <a:ea typeface="ＭＳ Ｐゴシック" pitchFamily="34" charset="-128"/>
            </a:endParaRPr>
          </a:p>
        </p:txBody>
      </p:sp>
      <p:cxnSp>
        <p:nvCxnSpPr>
          <p:cNvPr id="67" name="Straight Arrow Connector 66"/>
          <p:cNvCxnSpPr>
            <a:stCxn id="30" idx="2"/>
            <a:endCxn id="57" idx="0"/>
          </p:cNvCxnSpPr>
          <p:nvPr/>
        </p:nvCxnSpPr>
        <p:spPr bwMode="auto">
          <a:xfrm>
            <a:off x="4561487" y="1321291"/>
            <a:ext cx="162" cy="36008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9" name="Rounded Rectangle 18"/>
          <p:cNvSpPr/>
          <p:nvPr/>
        </p:nvSpPr>
        <p:spPr bwMode="auto">
          <a:xfrm>
            <a:off x="3534867" y="3961631"/>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ADC Device</a:t>
            </a:r>
          </a:p>
        </p:txBody>
      </p:sp>
      <p:sp>
        <p:nvSpPr>
          <p:cNvPr id="20" name="Rounded Rectangle 19"/>
          <p:cNvSpPr/>
          <p:nvPr/>
        </p:nvSpPr>
        <p:spPr bwMode="auto">
          <a:xfrm>
            <a:off x="3534867" y="4393679"/>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CDC Device</a:t>
            </a:r>
          </a:p>
        </p:txBody>
      </p:sp>
      <p:sp>
        <p:nvSpPr>
          <p:cNvPr id="22" name="Rounded Rectangle 21"/>
          <p:cNvSpPr/>
          <p:nvPr/>
        </p:nvSpPr>
        <p:spPr bwMode="auto">
          <a:xfrm>
            <a:off x="5940408" y="2415237"/>
            <a:ext cx="2304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USBD_Core</a:t>
            </a:r>
            <a:endParaRPr lang="en-GB" sz="1600" b="1" dirty="0">
              <a:solidFill>
                <a:srgbClr val="000000"/>
              </a:solidFill>
              <a:ea typeface="ＭＳ Ｐゴシック" pitchFamily="34" charset="-128"/>
            </a:endParaRPr>
          </a:p>
        </p:txBody>
      </p:sp>
      <p:sp>
        <p:nvSpPr>
          <p:cNvPr id="33" name="Rounded Rectangle 32"/>
          <p:cNvSpPr/>
          <p:nvPr/>
        </p:nvSpPr>
        <p:spPr bwMode="auto">
          <a:xfrm>
            <a:off x="565335" y="1681371"/>
            <a:ext cx="2628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USBD_ClassInitialize</a:t>
            </a:r>
            <a:endParaRPr lang="en-GB" sz="1600" b="1" dirty="0">
              <a:solidFill>
                <a:srgbClr val="000000"/>
              </a:solidFill>
              <a:ea typeface="ＭＳ Ｐゴシック" pitchFamily="34" charset="-128"/>
            </a:endParaRPr>
          </a:p>
        </p:txBody>
      </p:sp>
      <p:sp>
        <p:nvSpPr>
          <p:cNvPr id="37" name="Rounded Rectangle 36"/>
          <p:cNvSpPr/>
          <p:nvPr/>
        </p:nvSpPr>
        <p:spPr bwMode="auto">
          <a:xfrm>
            <a:off x="565335" y="2408304"/>
            <a:ext cx="2628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_Thread</a:t>
            </a:r>
          </a:p>
        </p:txBody>
      </p:sp>
      <p:sp>
        <p:nvSpPr>
          <p:cNvPr id="38" name="Rounded Rectangle 37"/>
          <p:cNvSpPr/>
          <p:nvPr/>
        </p:nvSpPr>
        <p:spPr bwMode="auto">
          <a:xfrm>
            <a:off x="3535649" y="2408304"/>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USBD_Connect</a:t>
            </a:r>
            <a:endParaRPr lang="en-GB" sz="1600" b="1" dirty="0">
              <a:solidFill>
                <a:srgbClr val="000000"/>
              </a:solidFill>
              <a:ea typeface="ＭＳ Ｐゴシック" pitchFamily="34" charset="-128"/>
            </a:endParaRPr>
          </a:p>
        </p:txBody>
      </p:sp>
      <p:sp>
        <p:nvSpPr>
          <p:cNvPr id="39" name="Rounded Rectangle 38"/>
          <p:cNvSpPr/>
          <p:nvPr/>
        </p:nvSpPr>
        <p:spPr bwMode="auto">
          <a:xfrm>
            <a:off x="3535649" y="3141048"/>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USBD_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_Func</a:t>
            </a:r>
            <a:endParaRPr lang="en-GB" sz="1600" b="1" dirty="0">
              <a:solidFill>
                <a:srgbClr val="000000"/>
              </a:solidFill>
              <a:ea typeface="ＭＳ Ｐゴシック" pitchFamily="34" charset="-128"/>
            </a:endParaRPr>
          </a:p>
        </p:txBody>
      </p:sp>
      <p:cxnSp>
        <p:nvCxnSpPr>
          <p:cNvPr id="40" name="Straight Arrow Connector 39"/>
          <p:cNvCxnSpPr>
            <a:stCxn id="57" idx="3"/>
            <a:endCxn id="34" idx="1"/>
          </p:cNvCxnSpPr>
          <p:nvPr/>
        </p:nvCxnSpPr>
        <p:spPr bwMode="auto">
          <a:xfrm>
            <a:off x="5587649" y="1861371"/>
            <a:ext cx="352759"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1" name="Straight Arrow Connector 40"/>
          <p:cNvCxnSpPr>
            <a:stCxn id="34" idx="2"/>
            <a:endCxn id="22" idx="0"/>
          </p:cNvCxnSpPr>
          <p:nvPr/>
        </p:nvCxnSpPr>
        <p:spPr bwMode="auto">
          <a:xfrm>
            <a:off x="7092408" y="2041371"/>
            <a:ext cx="0" cy="373866"/>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2" name="Straight Arrow Connector 41"/>
          <p:cNvCxnSpPr>
            <a:stCxn id="22" idx="2"/>
            <a:endCxn id="32" idx="0"/>
          </p:cNvCxnSpPr>
          <p:nvPr/>
        </p:nvCxnSpPr>
        <p:spPr bwMode="auto">
          <a:xfrm>
            <a:off x="7092408" y="2775237"/>
            <a:ext cx="0" cy="365811"/>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4" name="Straight Arrow Connector 43"/>
          <p:cNvCxnSpPr>
            <a:stCxn id="57" idx="2"/>
            <a:endCxn id="38" idx="0"/>
          </p:cNvCxnSpPr>
          <p:nvPr/>
        </p:nvCxnSpPr>
        <p:spPr bwMode="auto">
          <a:xfrm>
            <a:off x="4561649" y="2041371"/>
            <a:ext cx="0" cy="366933"/>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5" name="Straight Arrow Connector 44"/>
          <p:cNvCxnSpPr>
            <a:stCxn id="38" idx="2"/>
            <a:endCxn id="39" idx="0"/>
          </p:cNvCxnSpPr>
          <p:nvPr/>
        </p:nvCxnSpPr>
        <p:spPr bwMode="auto">
          <a:xfrm>
            <a:off x="4561649" y="2768304"/>
            <a:ext cx="0" cy="3727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a:stCxn id="57" idx="1"/>
            <a:endCxn id="33" idx="3"/>
          </p:cNvCxnSpPr>
          <p:nvPr/>
        </p:nvCxnSpPr>
        <p:spPr bwMode="auto">
          <a:xfrm flipH="1">
            <a:off x="3193335" y="1861371"/>
            <a:ext cx="3600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7" name="Straight Arrow Connector 46"/>
          <p:cNvCxnSpPr>
            <a:stCxn id="33" idx="2"/>
            <a:endCxn id="37" idx="0"/>
          </p:cNvCxnSpPr>
          <p:nvPr/>
        </p:nvCxnSpPr>
        <p:spPr bwMode="auto">
          <a:xfrm>
            <a:off x="1879335" y="2041371"/>
            <a:ext cx="0" cy="366933"/>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8" name="Straight Arrow Connector 47"/>
          <p:cNvCxnSpPr>
            <a:stCxn id="37" idx="2"/>
            <a:endCxn id="55" idx="0"/>
          </p:cNvCxnSpPr>
          <p:nvPr/>
        </p:nvCxnSpPr>
        <p:spPr bwMode="auto">
          <a:xfrm>
            <a:off x="1879335" y="2768304"/>
            <a:ext cx="0" cy="3727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9" name="Straight Arrow Connector 48"/>
          <p:cNvCxnSpPr>
            <a:stCxn id="39" idx="2"/>
            <a:endCxn id="76" idx="0"/>
          </p:cNvCxnSpPr>
          <p:nvPr/>
        </p:nvCxnSpPr>
        <p:spPr bwMode="auto">
          <a:xfrm flipH="1">
            <a:off x="4560867" y="3501048"/>
            <a:ext cx="782" cy="3600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78" name="Elbow Connector 77"/>
          <p:cNvCxnSpPr>
            <a:stCxn id="55" idx="2"/>
            <a:endCxn id="76" idx="1"/>
          </p:cNvCxnSpPr>
          <p:nvPr/>
        </p:nvCxnSpPr>
        <p:spPr bwMode="auto">
          <a:xfrm rot="16200000" flipH="1">
            <a:off x="2013987" y="3366396"/>
            <a:ext cx="1296104" cy="1565408"/>
          </a:xfrm>
          <a:prstGeom prst="bentConnector2">
            <a:avLst/>
          </a:prstGeom>
          <a:solidFill>
            <a:schemeClr val="accent1"/>
          </a:solidFill>
          <a:ln w="19050" cap="flat" cmpd="sng" algn="ctr">
            <a:solidFill>
              <a:schemeClr val="tx1"/>
            </a:solidFill>
            <a:prstDash val="solid"/>
            <a:round/>
            <a:headEnd type="none" w="med" len="med"/>
            <a:tailEnd type="triangle"/>
          </a:ln>
          <a:effectLst/>
        </p:spPr>
      </p:cxnSp>
      <p:cxnSp>
        <p:nvCxnSpPr>
          <p:cNvPr id="80" name="Elbow Connector 79"/>
          <p:cNvCxnSpPr>
            <a:stCxn id="32" idx="2"/>
            <a:endCxn id="76" idx="3"/>
          </p:cNvCxnSpPr>
          <p:nvPr/>
        </p:nvCxnSpPr>
        <p:spPr bwMode="auto">
          <a:xfrm rot="5400000">
            <a:off x="5736648" y="3441392"/>
            <a:ext cx="1296104" cy="1415417"/>
          </a:xfrm>
          <a:prstGeom prst="bentConnector2">
            <a:avLst/>
          </a:prstGeom>
          <a:solidFill>
            <a:schemeClr val="accent1"/>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699740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452046" y="3356992"/>
            <a:ext cx="2232248" cy="1008112"/>
          </a:xfrm>
          <a:prstGeom prst="roundRect">
            <a:avLst>
              <a:gd name="adj" fmla="val 4403"/>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endParaRPr lang="en-GB" sz="1100" b="1" dirty="0">
              <a:solidFill>
                <a:srgbClr val="000000"/>
              </a:solidFill>
              <a:ea typeface="ＭＳ Ｐゴシック" pitchFamily="34" charset="-128"/>
            </a:endParaRPr>
          </a:p>
        </p:txBody>
      </p:sp>
      <p:sp>
        <p:nvSpPr>
          <p:cNvPr id="34" name="Rounded Rectangle 33"/>
          <p:cNvSpPr/>
          <p:nvPr/>
        </p:nvSpPr>
        <p:spPr bwMode="auto">
          <a:xfrm>
            <a:off x="3545819" y="1902396"/>
            <a:ext cx="2304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USBH_CoreThread(0)</a:t>
            </a:r>
          </a:p>
        </p:txBody>
      </p:sp>
      <p:sp>
        <p:nvSpPr>
          <p:cNvPr id="32" name="Rounded Rectangle 31"/>
          <p:cNvSpPr/>
          <p:nvPr/>
        </p:nvSpPr>
        <p:spPr bwMode="auto">
          <a:xfrm>
            <a:off x="3675285" y="2632217"/>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USBH_Engine</a:t>
            </a:r>
            <a:endParaRPr lang="en-GB" sz="1600" b="1" dirty="0">
              <a:solidFill>
                <a:srgbClr val="000000"/>
              </a:solidFill>
              <a:ea typeface="ＭＳ Ｐゴシック" pitchFamily="34" charset="-128"/>
            </a:endParaRPr>
          </a:p>
        </p:txBody>
      </p:sp>
      <p:cxnSp>
        <p:nvCxnSpPr>
          <p:cNvPr id="10" name="Straight Arrow Connector 9"/>
          <p:cNvCxnSpPr>
            <a:stCxn id="34" idx="2"/>
            <a:endCxn id="32" idx="0"/>
          </p:cNvCxnSpPr>
          <p:nvPr/>
        </p:nvCxnSpPr>
        <p:spPr bwMode="auto">
          <a:xfrm>
            <a:off x="4697819" y="2262396"/>
            <a:ext cx="3466" cy="369821"/>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8" name="Rounded Rectangle 17"/>
          <p:cNvSpPr/>
          <p:nvPr/>
        </p:nvSpPr>
        <p:spPr bwMode="auto">
          <a:xfrm>
            <a:off x="535982" y="3465044"/>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HID Device</a:t>
            </a:r>
          </a:p>
        </p:txBody>
      </p:sp>
      <p:sp>
        <p:nvSpPr>
          <p:cNvPr id="31" name="Rounded Rectangle 30"/>
          <p:cNvSpPr/>
          <p:nvPr/>
        </p:nvSpPr>
        <p:spPr bwMode="auto">
          <a:xfrm>
            <a:off x="535982" y="3897092"/>
            <a:ext cx="2052000" cy="360000"/>
          </a:xfrm>
          <a:prstGeom prst="roundRect">
            <a:avLst/>
          </a:prstGeom>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algn="ctr" fontAlgn="base">
              <a:spcBef>
                <a:spcPct val="0"/>
              </a:spcBef>
              <a:spcAft>
                <a:spcPct val="0"/>
              </a:spcAft>
            </a:pPr>
            <a:r>
              <a:rPr lang="de-DE" sz="1400" b="1" dirty="0">
                <a:solidFill>
                  <a:srgbClr val="FFFFFF"/>
                </a:solidFill>
                <a:ea typeface="ＭＳ Ｐゴシック" pitchFamily="34" charset="-128"/>
              </a:rPr>
              <a:t>MSC Device</a:t>
            </a:r>
          </a:p>
        </p:txBody>
      </p:sp>
      <p:sp>
        <p:nvSpPr>
          <p:cNvPr id="30" name="Rounded Rectangle 29"/>
          <p:cNvSpPr/>
          <p:nvPr/>
        </p:nvSpPr>
        <p:spPr bwMode="auto">
          <a:xfrm>
            <a:off x="611560" y="1143452"/>
            <a:ext cx="2052000" cy="360000"/>
          </a:xfrm>
          <a:prstGeom prst="roundRect">
            <a:avLst>
              <a:gd name="adj" fmla="val 163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User Thread</a:t>
            </a:r>
          </a:p>
        </p:txBody>
      </p:sp>
      <p:cxnSp>
        <p:nvCxnSpPr>
          <p:cNvPr id="43" name="Straight Arrow Connector 42"/>
          <p:cNvCxnSpPr>
            <a:stCxn id="57" idx="3"/>
            <a:endCxn id="34" idx="1"/>
          </p:cNvCxnSpPr>
          <p:nvPr/>
        </p:nvCxnSpPr>
        <p:spPr bwMode="auto">
          <a:xfrm>
            <a:off x="3095608" y="2082396"/>
            <a:ext cx="450211"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5" name="Elbow Connector 24"/>
          <p:cNvCxnSpPr>
            <a:stCxn id="32" idx="2"/>
            <a:endCxn id="76" idx="3"/>
          </p:cNvCxnSpPr>
          <p:nvPr/>
        </p:nvCxnSpPr>
        <p:spPr bwMode="auto">
          <a:xfrm rot="5400000">
            <a:off x="3258375" y="2418137"/>
            <a:ext cx="868831" cy="2016991"/>
          </a:xfrm>
          <a:prstGeom prst="bentConnector2">
            <a:avLst/>
          </a:prstGeom>
          <a:solidFill>
            <a:schemeClr val="accent1"/>
          </a:solidFill>
          <a:ln w="19050" cap="flat" cmpd="sng" algn="ctr">
            <a:solidFill>
              <a:schemeClr val="tx1"/>
            </a:solidFill>
            <a:prstDash val="solid"/>
            <a:round/>
            <a:headEnd type="none" w="med" len="med"/>
            <a:tailEnd type="triangle" w="med" len="med"/>
          </a:ln>
          <a:effectLst/>
        </p:spPr>
      </p:cxnSp>
      <p:sp>
        <p:nvSpPr>
          <p:cNvPr id="52" name="TextBox 51"/>
          <p:cNvSpPr txBox="1"/>
          <p:nvPr/>
        </p:nvSpPr>
        <p:spPr>
          <a:xfrm>
            <a:off x="4697947" y="3157127"/>
            <a:ext cx="2627887" cy="738664"/>
          </a:xfrm>
          <a:prstGeom prst="rect">
            <a:avLst/>
          </a:prstGeom>
          <a:noFill/>
        </p:spPr>
        <p:txBody>
          <a:bodyPr wrap="square" rtlCol="0">
            <a:spAutoFit/>
          </a:bodyPr>
          <a:lstStyle/>
          <a:p>
            <a:r>
              <a:rPr lang="en-GB" sz="1400" b="1" dirty="0"/>
              <a:t>Connect</a:t>
            </a:r>
          </a:p>
          <a:p>
            <a:endParaRPr lang="en-GB" sz="1400" b="1" dirty="0"/>
          </a:p>
          <a:p>
            <a:r>
              <a:rPr lang="en-GB" sz="1400" b="1" dirty="0"/>
              <a:t>Disconnect</a:t>
            </a:r>
          </a:p>
        </p:txBody>
      </p:sp>
      <p:sp>
        <p:nvSpPr>
          <p:cNvPr id="53" name="TextBox 52"/>
          <p:cNvSpPr txBox="1"/>
          <p:nvPr/>
        </p:nvSpPr>
        <p:spPr>
          <a:xfrm>
            <a:off x="5850075" y="1844824"/>
            <a:ext cx="2627887" cy="523220"/>
          </a:xfrm>
          <a:prstGeom prst="rect">
            <a:avLst/>
          </a:prstGeom>
          <a:noFill/>
        </p:spPr>
        <p:txBody>
          <a:bodyPr wrap="square" rtlCol="0">
            <a:spAutoFit/>
          </a:bodyPr>
          <a:lstStyle/>
          <a:p>
            <a:r>
              <a:rPr lang="en-GB" sz="1400" b="1" dirty="0"/>
              <a:t>Wait for OS</a:t>
            </a:r>
          </a:p>
          <a:p>
            <a:r>
              <a:rPr lang="de-DE" sz="1400" b="1" dirty="0"/>
              <a:t>Polling USB</a:t>
            </a:r>
            <a:endParaRPr lang="en-GB" sz="1400" b="1" dirty="0"/>
          </a:p>
        </p:txBody>
      </p:sp>
      <p:sp>
        <p:nvSpPr>
          <p:cNvPr id="55" name="Rounded Rectangle 54"/>
          <p:cNvSpPr/>
          <p:nvPr/>
        </p:nvSpPr>
        <p:spPr bwMode="auto">
          <a:xfrm>
            <a:off x="5994091" y="3110006"/>
            <a:ext cx="2821073"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USBH_EnumerateDevice</a:t>
            </a:r>
            <a:endParaRPr lang="en-GB" sz="1600" b="1" dirty="0">
              <a:solidFill>
                <a:srgbClr val="000000"/>
              </a:solidFill>
              <a:ea typeface="ＭＳ Ｐゴシック" pitchFamily="34" charset="-128"/>
            </a:endParaRPr>
          </a:p>
        </p:txBody>
      </p:sp>
      <p:sp>
        <p:nvSpPr>
          <p:cNvPr id="56" name="Rounded Rectangle 55"/>
          <p:cNvSpPr/>
          <p:nvPr/>
        </p:nvSpPr>
        <p:spPr bwMode="auto">
          <a:xfrm>
            <a:off x="5999399" y="3573056"/>
            <a:ext cx="2821073"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USBH_DevicesUninitialize</a:t>
            </a:r>
            <a:endParaRPr lang="en-GB" sz="1600" b="1" dirty="0">
              <a:solidFill>
                <a:srgbClr val="000000"/>
              </a:solidFill>
              <a:ea typeface="ＭＳ Ｐゴシック" pitchFamily="34" charset="-128"/>
            </a:endParaRPr>
          </a:p>
        </p:txBody>
      </p:sp>
      <p:sp>
        <p:nvSpPr>
          <p:cNvPr id="57" name="Rounded Rectangle 56"/>
          <p:cNvSpPr/>
          <p:nvPr/>
        </p:nvSpPr>
        <p:spPr bwMode="auto">
          <a:xfrm>
            <a:off x="1043608" y="1902396"/>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USBH_Initialize</a:t>
            </a:r>
            <a:endParaRPr lang="en-GB" sz="1600" b="1" dirty="0">
              <a:solidFill>
                <a:srgbClr val="000000"/>
              </a:solidFill>
              <a:ea typeface="ＭＳ Ｐゴシック" pitchFamily="34" charset="-128"/>
            </a:endParaRPr>
          </a:p>
        </p:txBody>
      </p:sp>
      <p:cxnSp>
        <p:nvCxnSpPr>
          <p:cNvPr id="67" name="Straight Arrow Connector 66"/>
          <p:cNvCxnSpPr>
            <a:stCxn id="30" idx="2"/>
          </p:cNvCxnSpPr>
          <p:nvPr/>
        </p:nvCxnSpPr>
        <p:spPr bwMode="auto">
          <a:xfrm>
            <a:off x="1637560" y="1503452"/>
            <a:ext cx="0" cy="398944"/>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19" name="Rounded Rectangle 18"/>
          <p:cNvSpPr/>
          <p:nvPr/>
        </p:nvSpPr>
        <p:spPr bwMode="auto">
          <a:xfrm>
            <a:off x="539552" y="2632217"/>
            <a:ext cx="2052000" cy="360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solidFill>
                  <a:srgbClr val="000000"/>
                </a:solidFill>
                <a:ea typeface="ＭＳ Ｐゴシック" pitchFamily="34" charset="-128"/>
              </a:rPr>
              <a:t>USBH_</a:t>
            </a:r>
            <a:r>
              <a:rPr lang="de-DE" sz="1600" b="1" i="1" dirty="0">
                <a:solidFill>
                  <a:srgbClr val="000000"/>
                </a:solidFill>
                <a:ea typeface="ＭＳ Ｐゴシック" pitchFamily="34" charset="-128"/>
              </a:rPr>
              <a:t>Class</a:t>
            </a:r>
            <a:r>
              <a:rPr lang="de-DE" sz="1600" b="1" dirty="0">
                <a:solidFill>
                  <a:srgbClr val="000000"/>
                </a:solidFill>
                <a:ea typeface="ＭＳ Ｐゴシック" pitchFamily="34" charset="-128"/>
              </a:rPr>
              <a:t>_Func</a:t>
            </a:r>
            <a:endParaRPr lang="en-GB" sz="1600" b="1" dirty="0">
              <a:solidFill>
                <a:srgbClr val="000000"/>
              </a:solidFill>
              <a:ea typeface="ＭＳ Ｐゴシック" pitchFamily="34" charset="-128"/>
            </a:endParaRPr>
          </a:p>
        </p:txBody>
      </p:sp>
      <p:cxnSp>
        <p:nvCxnSpPr>
          <p:cNvPr id="20" name="Straight Arrow Connector 19"/>
          <p:cNvCxnSpPr>
            <a:stCxn id="19" idx="2"/>
            <a:endCxn id="76" idx="0"/>
          </p:cNvCxnSpPr>
          <p:nvPr/>
        </p:nvCxnSpPr>
        <p:spPr bwMode="auto">
          <a:xfrm>
            <a:off x="1565552" y="2992217"/>
            <a:ext cx="2618" cy="36477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827584" y="1503452"/>
            <a:ext cx="0" cy="1128765"/>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4508467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5496" y="-387424"/>
            <a:ext cx="2160000" cy="7200800"/>
          </a:xfrm>
          <a:prstGeom prst="roundRect">
            <a:avLst>
              <a:gd name="adj" fmla="val 637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a:ln>
                  <a:noFill/>
                </a:ln>
                <a:solidFill>
                  <a:srgbClr val="000000"/>
                </a:solidFill>
                <a:effectLst/>
                <a:latin typeface="Arial" charset="0"/>
                <a:ea typeface="ＭＳ Ｐゴシック" pitchFamily="34" charset="-128"/>
              </a:rPr>
              <a:t>USB Host</a:t>
            </a:r>
            <a:endParaRPr kumimoji="0" lang="en-GB" sz="2400" b="1" i="0" u="none" strike="noStrike" cap="none" normalizeH="0" baseline="0" dirty="0">
              <a:ln>
                <a:noFill/>
              </a:ln>
              <a:solidFill>
                <a:srgbClr val="000000"/>
              </a:solidFill>
              <a:effectLst/>
              <a:latin typeface="Arial" charset="0"/>
              <a:ea typeface="ＭＳ Ｐゴシック" pitchFamily="34" charset="-128"/>
            </a:endParaRPr>
          </a:p>
        </p:txBody>
      </p:sp>
      <p:sp>
        <p:nvSpPr>
          <p:cNvPr id="64" name="Rounded Rectangle 63"/>
          <p:cNvSpPr/>
          <p:nvPr/>
        </p:nvSpPr>
        <p:spPr bwMode="auto">
          <a:xfrm>
            <a:off x="179496" y="71654"/>
            <a:ext cx="1872000" cy="6588000"/>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4" name="Rounded Rectangle 3"/>
          <p:cNvSpPr/>
          <p:nvPr/>
        </p:nvSpPr>
        <p:spPr bwMode="auto">
          <a:xfrm>
            <a:off x="4046679" y="-387424"/>
            <a:ext cx="5400000" cy="7200800"/>
          </a:xfrm>
          <a:prstGeom prst="roundRect">
            <a:avLst>
              <a:gd name="adj" fmla="val 4611"/>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a:ln>
                  <a:noFill/>
                </a:ln>
                <a:solidFill>
                  <a:srgbClr val="000000"/>
                </a:solidFill>
                <a:effectLst/>
                <a:latin typeface="Arial" charset="0"/>
                <a:ea typeface="ＭＳ Ｐゴシック" pitchFamily="34" charset="-128"/>
              </a:rPr>
              <a:t>USB Device</a:t>
            </a:r>
            <a:endParaRPr kumimoji="0" lang="en-GB" sz="2400" b="1" i="0" u="none" strike="noStrike" cap="none" normalizeH="0" baseline="0" dirty="0">
              <a:ln>
                <a:noFill/>
              </a:ln>
              <a:solidFill>
                <a:srgbClr val="000000"/>
              </a:solidFill>
              <a:effectLst/>
              <a:latin typeface="Arial" charset="0"/>
              <a:ea typeface="ＭＳ Ｐゴシック" pitchFamily="34" charset="-128"/>
            </a:endParaRPr>
          </a:p>
        </p:txBody>
      </p:sp>
      <p:sp>
        <p:nvSpPr>
          <p:cNvPr id="5" name="Rounded Rectangle 4"/>
          <p:cNvSpPr/>
          <p:nvPr/>
        </p:nvSpPr>
        <p:spPr bwMode="auto">
          <a:xfrm>
            <a:off x="4190695" y="71654"/>
            <a:ext cx="2880320" cy="6597706"/>
          </a:xfrm>
          <a:prstGeom prst="roundRect">
            <a:avLst>
              <a:gd name="adj" fmla="val 6833"/>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7" name="Rounded Rectangle 16"/>
          <p:cNvSpPr/>
          <p:nvPr/>
        </p:nvSpPr>
        <p:spPr bwMode="auto">
          <a:xfrm>
            <a:off x="324428" y="5477517"/>
            <a:ext cx="1620000"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18" name="Straight Arrow Connector 17"/>
          <p:cNvCxnSpPr>
            <a:stCxn id="7" idx="1"/>
          </p:cNvCxnSpPr>
          <p:nvPr/>
        </p:nvCxnSpPr>
        <p:spPr bwMode="auto">
          <a:xfrm flipH="1">
            <a:off x="1932829" y="1313976"/>
            <a:ext cx="2387444" cy="0"/>
          </a:xfrm>
          <a:prstGeom prst="straightConnector1">
            <a:avLst/>
          </a:prstGeom>
          <a:solidFill>
            <a:schemeClr val="accent1"/>
          </a:solidFill>
          <a:ln w="41275" cap="flat" cmpd="sng" algn="ctr">
            <a:solidFill>
              <a:schemeClr val="accent2"/>
            </a:solidFill>
            <a:prstDash val="solid"/>
            <a:round/>
            <a:headEnd type="none" w="med" len="med"/>
            <a:tailEnd type="triangle" w="lg" len="lg"/>
          </a:ln>
          <a:effectLst/>
        </p:spPr>
      </p:cxnSp>
      <p:cxnSp>
        <p:nvCxnSpPr>
          <p:cNvPr id="19" name="Straight Arrow Connector 18"/>
          <p:cNvCxnSpPr/>
          <p:nvPr/>
        </p:nvCxnSpPr>
        <p:spPr bwMode="auto">
          <a:xfrm flipH="1">
            <a:off x="1932826" y="1785414"/>
            <a:ext cx="2387447" cy="0"/>
          </a:xfrm>
          <a:prstGeom prst="straightConnector1">
            <a:avLst/>
          </a:prstGeom>
          <a:solidFill>
            <a:schemeClr val="accent1"/>
          </a:solidFill>
          <a:ln w="41275" cap="flat" cmpd="sng" algn="ctr">
            <a:solidFill>
              <a:schemeClr val="accent2"/>
            </a:solidFill>
            <a:prstDash val="solid"/>
            <a:round/>
            <a:headEnd type="triangle" w="lg" len="lg"/>
            <a:tailEnd type="none" w="lg" len="lg"/>
          </a:ln>
          <a:effectLst/>
        </p:spPr>
      </p:cxnSp>
      <p:cxnSp>
        <p:nvCxnSpPr>
          <p:cNvPr id="20" name="Straight Arrow Connector 19"/>
          <p:cNvCxnSpPr/>
          <p:nvPr/>
        </p:nvCxnSpPr>
        <p:spPr bwMode="auto">
          <a:xfrm flipH="1">
            <a:off x="1932825" y="3236460"/>
            <a:ext cx="2387447" cy="0"/>
          </a:xfrm>
          <a:prstGeom prst="straightConnector1">
            <a:avLst/>
          </a:prstGeom>
          <a:solidFill>
            <a:schemeClr val="accent1"/>
          </a:solidFill>
          <a:ln w="41275" cap="flat" cmpd="sng" algn="ctr">
            <a:solidFill>
              <a:schemeClr val="accent2"/>
            </a:solidFill>
            <a:prstDash val="solid"/>
            <a:round/>
            <a:headEnd type="none" w="med" len="med"/>
            <a:tailEnd type="triangle" w="lg" len="lg"/>
          </a:ln>
          <a:effectLst/>
        </p:spPr>
      </p:cxnSp>
      <p:cxnSp>
        <p:nvCxnSpPr>
          <p:cNvPr id="21" name="Straight Arrow Connector 20"/>
          <p:cNvCxnSpPr/>
          <p:nvPr/>
        </p:nvCxnSpPr>
        <p:spPr bwMode="auto">
          <a:xfrm flipH="1">
            <a:off x="1956563" y="5680639"/>
            <a:ext cx="2363709" cy="0"/>
          </a:xfrm>
          <a:prstGeom prst="straightConnector1">
            <a:avLst/>
          </a:prstGeom>
          <a:solidFill>
            <a:schemeClr val="accent1"/>
          </a:solidFill>
          <a:ln w="41275" cap="flat" cmpd="sng" algn="ctr">
            <a:solidFill>
              <a:schemeClr val="accent4">
                <a:lumMod val="75000"/>
                <a:lumOff val="25000"/>
              </a:schemeClr>
            </a:solidFill>
            <a:prstDash val="solid"/>
            <a:round/>
            <a:headEnd type="none" w="med" len="med"/>
            <a:tailEnd type="triangle" w="lg" len="lg"/>
          </a:ln>
          <a:effectLst/>
        </p:spPr>
      </p:cxnSp>
      <p:cxnSp>
        <p:nvCxnSpPr>
          <p:cNvPr id="22" name="Straight Arrow Connector 21"/>
          <p:cNvCxnSpPr/>
          <p:nvPr/>
        </p:nvCxnSpPr>
        <p:spPr bwMode="auto">
          <a:xfrm>
            <a:off x="1935000" y="2250080"/>
            <a:ext cx="2448000" cy="0"/>
          </a:xfrm>
          <a:prstGeom prst="straightConnector1">
            <a:avLst/>
          </a:prstGeom>
          <a:solidFill>
            <a:schemeClr val="accent1"/>
          </a:solidFill>
          <a:ln w="41275" cap="flat" cmpd="sng" algn="ctr">
            <a:solidFill>
              <a:schemeClr val="bg2">
                <a:lumMod val="50000"/>
              </a:schemeClr>
            </a:solidFill>
            <a:prstDash val="solid"/>
            <a:round/>
            <a:headEnd type="triangle" w="lg" len="lg"/>
            <a:tailEnd type="none" w="lg" len="lg"/>
          </a:ln>
          <a:effectLst/>
        </p:spPr>
      </p:cxnSp>
      <p:cxnSp>
        <p:nvCxnSpPr>
          <p:cNvPr id="23" name="Straight Arrow Connector 22"/>
          <p:cNvCxnSpPr/>
          <p:nvPr/>
        </p:nvCxnSpPr>
        <p:spPr bwMode="auto">
          <a:xfrm>
            <a:off x="1880680" y="2729218"/>
            <a:ext cx="2448000" cy="0"/>
          </a:xfrm>
          <a:prstGeom prst="straightConnector1">
            <a:avLst/>
          </a:prstGeom>
          <a:solidFill>
            <a:schemeClr val="accent1"/>
          </a:solidFill>
          <a:ln w="41275" cap="flat" cmpd="sng" algn="ctr">
            <a:solidFill>
              <a:schemeClr val="bg2">
                <a:lumMod val="50000"/>
              </a:schemeClr>
            </a:solidFill>
            <a:prstDash val="solid"/>
            <a:round/>
            <a:headEnd type="none" w="med" len="med"/>
            <a:tailEnd type="triangle" w="lg" len="lg"/>
          </a:ln>
          <a:effectLst/>
        </p:spPr>
      </p:cxnSp>
      <p:cxnSp>
        <p:nvCxnSpPr>
          <p:cNvPr id="24" name="Straight Arrow Connector 23"/>
          <p:cNvCxnSpPr>
            <a:endCxn id="63" idx="1"/>
          </p:cNvCxnSpPr>
          <p:nvPr/>
        </p:nvCxnSpPr>
        <p:spPr bwMode="auto">
          <a:xfrm>
            <a:off x="1958447" y="6151970"/>
            <a:ext cx="2367306" cy="0"/>
          </a:xfrm>
          <a:prstGeom prst="straightConnector1">
            <a:avLst/>
          </a:prstGeom>
          <a:solidFill>
            <a:schemeClr val="accent1"/>
          </a:solidFill>
          <a:ln w="41275" cap="flat" cmpd="sng" algn="ctr">
            <a:solidFill>
              <a:schemeClr val="accent4">
                <a:lumMod val="75000"/>
                <a:lumOff val="25000"/>
              </a:schemeClr>
            </a:solidFill>
            <a:prstDash val="solid"/>
            <a:round/>
            <a:headEnd type="none" w="med" len="med"/>
            <a:tailEnd type="triangle" w="lg" len="lg"/>
          </a:ln>
          <a:effectLst/>
        </p:spPr>
      </p:cxnSp>
      <p:cxnSp>
        <p:nvCxnSpPr>
          <p:cNvPr id="25" name="Straight Arrow Connector 24"/>
          <p:cNvCxnSpPr/>
          <p:nvPr/>
        </p:nvCxnSpPr>
        <p:spPr bwMode="auto">
          <a:xfrm>
            <a:off x="1880680" y="850403"/>
            <a:ext cx="2448000" cy="0"/>
          </a:xfrm>
          <a:prstGeom prst="straightConnector1">
            <a:avLst/>
          </a:prstGeom>
          <a:solidFill>
            <a:schemeClr val="accent1"/>
          </a:solidFill>
          <a:ln w="41275" cap="flat" cmpd="sng" algn="ctr">
            <a:solidFill>
              <a:schemeClr val="accent1"/>
            </a:solidFill>
            <a:prstDash val="solid"/>
            <a:round/>
            <a:headEnd type="none" w="lg" len="lg"/>
            <a:tailEnd type="triangle" w="lg" len="lg"/>
          </a:ln>
          <a:effectLst/>
        </p:spPr>
      </p:cxnSp>
      <p:sp>
        <p:nvSpPr>
          <p:cNvPr id="26" name="TextBox 25"/>
          <p:cNvSpPr txBox="1"/>
          <p:nvPr/>
        </p:nvSpPr>
        <p:spPr>
          <a:xfrm>
            <a:off x="1951082" y="327279"/>
            <a:ext cx="2361824" cy="553998"/>
          </a:xfrm>
          <a:prstGeom prst="rect">
            <a:avLst/>
          </a:prstGeom>
          <a:noFill/>
          <a:ln>
            <a:noFill/>
            <a:prstDash val="solid"/>
          </a:ln>
        </p:spPr>
        <p:txBody>
          <a:bodyPr wrap="square" rtlCol="0">
            <a:spAutoFit/>
          </a:bodyPr>
          <a:lstStyle/>
          <a:p>
            <a:pPr algn="ctr">
              <a:lnSpc>
                <a:spcPts val="1800"/>
              </a:lnSpc>
            </a:pPr>
            <a:r>
              <a:rPr lang="de-DE" sz="1400" dirty="0"/>
              <a:t>Control Transfers</a:t>
            </a:r>
          </a:p>
          <a:p>
            <a:pPr algn="ctr">
              <a:lnSpc>
                <a:spcPts val="1800"/>
              </a:lnSpc>
            </a:pPr>
            <a:r>
              <a:rPr lang="de-DE" sz="1400" dirty="0"/>
              <a:t>Message Pipes</a:t>
            </a:r>
            <a:endParaRPr lang="en-GB" sz="1400" dirty="0"/>
          </a:p>
        </p:txBody>
      </p:sp>
      <p:sp>
        <p:nvSpPr>
          <p:cNvPr id="27" name="TextBox 26"/>
          <p:cNvSpPr txBox="1"/>
          <p:nvPr/>
        </p:nvSpPr>
        <p:spPr>
          <a:xfrm>
            <a:off x="1932825" y="1255112"/>
            <a:ext cx="2386797" cy="537135"/>
          </a:xfrm>
          <a:prstGeom prst="rect">
            <a:avLst/>
          </a:prstGeom>
          <a:noFill/>
          <a:ln>
            <a:noFill/>
            <a:prstDash val="solid"/>
          </a:ln>
        </p:spPr>
        <p:txBody>
          <a:bodyPr wrap="square" rtlCol="0">
            <a:spAutoFit/>
          </a:bodyPr>
          <a:lstStyle/>
          <a:p>
            <a:pPr algn="ctr">
              <a:lnSpc>
                <a:spcPts val="1800"/>
              </a:lnSpc>
            </a:pPr>
            <a:r>
              <a:rPr lang="de-DE" sz="1400" dirty="0"/>
              <a:t>Interrupt Transfers</a:t>
            </a:r>
          </a:p>
          <a:p>
            <a:pPr algn="ctr">
              <a:lnSpc>
                <a:spcPts val="1800"/>
              </a:lnSpc>
            </a:pPr>
            <a:r>
              <a:rPr lang="de-DE" sz="1400" dirty="0"/>
              <a:t>Stream Pipes</a:t>
            </a:r>
            <a:endParaRPr lang="en-GB" sz="1400" dirty="0"/>
          </a:p>
        </p:txBody>
      </p:sp>
      <p:sp>
        <p:nvSpPr>
          <p:cNvPr id="28" name="TextBox 27"/>
          <p:cNvSpPr txBox="1"/>
          <p:nvPr/>
        </p:nvSpPr>
        <p:spPr>
          <a:xfrm>
            <a:off x="1932174" y="2204864"/>
            <a:ext cx="2387448" cy="537135"/>
          </a:xfrm>
          <a:prstGeom prst="rect">
            <a:avLst/>
          </a:prstGeom>
          <a:noFill/>
          <a:ln>
            <a:noFill/>
            <a:prstDash val="solid"/>
          </a:ln>
        </p:spPr>
        <p:txBody>
          <a:bodyPr wrap="square" rtlCol="0">
            <a:spAutoFit/>
          </a:bodyPr>
          <a:lstStyle/>
          <a:p>
            <a:pPr algn="ctr">
              <a:lnSpc>
                <a:spcPts val="1800"/>
              </a:lnSpc>
            </a:pPr>
            <a:r>
              <a:rPr lang="de-DE" sz="1400" dirty="0"/>
              <a:t> Bulk Transfers</a:t>
            </a:r>
          </a:p>
          <a:p>
            <a:pPr algn="ctr">
              <a:lnSpc>
                <a:spcPts val="1800"/>
              </a:lnSpc>
            </a:pPr>
            <a:r>
              <a:rPr lang="de-DE" sz="1400" dirty="0"/>
              <a:t>Stream Pipes</a:t>
            </a:r>
            <a:endParaRPr lang="en-GB" sz="1400" dirty="0"/>
          </a:p>
        </p:txBody>
      </p:sp>
      <p:sp>
        <p:nvSpPr>
          <p:cNvPr id="29" name="Rounded Rectangle 28"/>
          <p:cNvSpPr/>
          <p:nvPr/>
        </p:nvSpPr>
        <p:spPr bwMode="auto">
          <a:xfrm>
            <a:off x="7215031" y="71654"/>
            <a:ext cx="2124000" cy="6597706"/>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cxnSp>
        <p:nvCxnSpPr>
          <p:cNvPr id="35" name="Straight Connector 34"/>
          <p:cNvCxnSpPr/>
          <p:nvPr/>
        </p:nvCxnSpPr>
        <p:spPr bwMode="auto">
          <a:xfrm>
            <a:off x="6950900" y="850403"/>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6950852" y="131397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6950852" y="1782028"/>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6950852" y="223963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6950852" y="274900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6950852" y="323646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927047" y="5641625"/>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927047" y="616719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4" name="Rounded Rectangle 43"/>
          <p:cNvSpPr/>
          <p:nvPr/>
        </p:nvSpPr>
        <p:spPr bwMode="auto">
          <a:xfrm>
            <a:off x="7364525" y="1133976"/>
            <a:ext cx="1836000" cy="831438"/>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1</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HID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5" name="Rounded Rectangle 44"/>
          <p:cNvSpPr/>
          <p:nvPr/>
        </p:nvSpPr>
        <p:spPr bwMode="auto">
          <a:xfrm>
            <a:off x="7364523" y="2070080"/>
            <a:ext cx="1836000" cy="864056"/>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2</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MSC)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7" name="TextBox 46"/>
          <p:cNvSpPr txBox="1"/>
          <p:nvPr/>
        </p:nvSpPr>
        <p:spPr>
          <a:xfrm>
            <a:off x="1951082" y="2938592"/>
            <a:ext cx="2369189" cy="605294"/>
          </a:xfrm>
          <a:prstGeom prst="rect">
            <a:avLst/>
          </a:prstGeom>
          <a:noFill/>
          <a:ln>
            <a:noFill/>
            <a:prstDash val="solid"/>
          </a:ln>
        </p:spPr>
        <p:txBody>
          <a:bodyPr wrap="square" rtlCol="0">
            <a:spAutoFit/>
          </a:bodyPr>
          <a:lstStyle/>
          <a:p>
            <a:pPr algn="ctr">
              <a:lnSpc>
                <a:spcPts val="2000"/>
              </a:lnSpc>
            </a:pPr>
            <a:r>
              <a:rPr lang="de-DE" sz="1400" dirty="0"/>
              <a:t>Interrupt Transfers</a:t>
            </a:r>
          </a:p>
          <a:p>
            <a:pPr algn="ctr">
              <a:lnSpc>
                <a:spcPts val="2000"/>
              </a:lnSpc>
            </a:pPr>
            <a:r>
              <a:rPr lang="de-DE" sz="1400" dirty="0"/>
              <a:t>Stream Pipe</a:t>
            </a:r>
            <a:endParaRPr lang="en-GB" sz="1400" dirty="0"/>
          </a:p>
        </p:txBody>
      </p:sp>
      <p:cxnSp>
        <p:nvCxnSpPr>
          <p:cNvPr id="50" name="Straight Arrow Connector 49"/>
          <p:cNvCxnSpPr/>
          <p:nvPr/>
        </p:nvCxnSpPr>
        <p:spPr bwMode="auto">
          <a:xfrm>
            <a:off x="1935000" y="3721668"/>
            <a:ext cx="2448000" cy="0"/>
          </a:xfrm>
          <a:prstGeom prst="straightConnector1">
            <a:avLst/>
          </a:prstGeom>
          <a:solidFill>
            <a:schemeClr val="accent1"/>
          </a:solidFill>
          <a:ln w="41275" cap="flat" cmpd="sng" algn="ctr">
            <a:solidFill>
              <a:schemeClr val="bg2">
                <a:lumMod val="50000"/>
              </a:schemeClr>
            </a:solidFill>
            <a:prstDash val="solid"/>
            <a:round/>
            <a:headEnd type="triangle" w="lg" len="lg"/>
            <a:tailEnd type="none" w="lg" len="lg"/>
          </a:ln>
          <a:effectLst/>
        </p:spPr>
      </p:cxnSp>
      <p:cxnSp>
        <p:nvCxnSpPr>
          <p:cNvPr id="51" name="Straight Arrow Connector 50"/>
          <p:cNvCxnSpPr/>
          <p:nvPr/>
        </p:nvCxnSpPr>
        <p:spPr bwMode="auto">
          <a:xfrm>
            <a:off x="1887504" y="4200806"/>
            <a:ext cx="2448000" cy="0"/>
          </a:xfrm>
          <a:prstGeom prst="straightConnector1">
            <a:avLst/>
          </a:prstGeom>
          <a:solidFill>
            <a:schemeClr val="accent1"/>
          </a:solidFill>
          <a:ln w="41275" cap="flat" cmpd="sng" algn="ctr">
            <a:solidFill>
              <a:schemeClr val="bg2">
                <a:lumMod val="50000"/>
              </a:schemeClr>
            </a:solidFill>
            <a:prstDash val="solid"/>
            <a:round/>
            <a:headEnd type="none" w="med" len="med"/>
            <a:tailEnd type="triangle" w="lg" len="lg"/>
          </a:ln>
          <a:effectLst/>
        </p:spPr>
      </p:cxnSp>
      <p:sp>
        <p:nvSpPr>
          <p:cNvPr id="52" name="TextBox 51"/>
          <p:cNvSpPr txBox="1"/>
          <p:nvPr/>
        </p:nvSpPr>
        <p:spPr>
          <a:xfrm>
            <a:off x="1932826" y="3672320"/>
            <a:ext cx="2387446" cy="537135"/>
          </a:xfrm>
          <a:prstGeom prst="rect">
            <a:avLst/>
          </a:prstGeom>
          <a:noFill/>
          <a:ln>
            <a:noFill/>
            <a:prstDash val="solid"/>
          </a:ln>
        </p:spPr>
        <p:txBody>
          <a:bodyPr wrap="square" rtlCol="0">
            <a:spAutoFit/>
          </a:bodyPr>
          <a:lstStyle/>
          <a:p>
            <a:pPr algn="ctr">
              <a:lnSpc>
                <a:spcPts val="1800"/>
              </a:lnSpc>
            </a:pPr>
            <a:r>
              <a:rPr lang="de-DE" sz="1400" dirty="0"/>
              <a:t> Bulk Transfers</a:t>
            </a:r>
          </a:p>
          <a:p>
            <a:pPr algn="ctr">
              <a:lnSpc>
                <a:spcPts val="1800"/>
              </a:lnSpc>
            </a:pPr>
            <a:r>
              <a:rPr lang="de-DE" sz="1400" dirty="0"/>
              <a:t>Stream Pipes</a:t>
            </a:r>
            <a:endParaRPr lang="en-GB" sz="1400" dirty="0"/>
          </a:p>
        </p:txBody>
      </p:sp>
      <p:cxnSp>
        <p:nvCxnSpPr>
          <p:cNvPr id="53" name="Straight Connector 52"/>
          <p:cNvCxnSpPr/>
          <p:nvPr/>
        </p:nvCxnSpPr>
        <p:spPr bwMode="auto">
          <a:xfrm>
            <a:off x="6958216" y="371122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Straight Connector 53"/>
          <p:cNvCxnSpPr/>
          <p:nvPr/>
        </p:nvCxnSpPr>
        <p:spPr bwMode="auto">
          <a:xfrm>
            <a:off x="6950852" y="422059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5" name="Rounded Rectangle 54"/>
          <p:cNvSpPr/>
          <p:nvPr/>
        </p:nvSpPr>
        <p:spPr bwMode="auto">
          <a:xfrm>
            <a:off x="7358775" y="5477517"/>
            <a:ext cx="1836000" cy="864056"/>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n</a:t>
            </a:r>
          </a:p>
        </p:txBody>
      </p:sp>
      <p:cxnSp>
        <p:nvCxnSpPr>
          <p:cNvPr id="58" name="Straight Arrow Connector 57"/>
          <p:cNvCxnSpPr/>
          <p:nvPr/>
        </p:nvCxnSpPr>
        <p:spPr bwMode="auto">
          <a:xfrm>
            <a:off x="1956563" y="4697931"/>
            <a:ext cx="2387447" cy="0"/>
          </a:xfrm>
          <a:prstGeom prst="straightConnector1">
            <a:avLst/>
          </a:prstGeom>
          <a:solidFill>
            <a:schemeClr val="accent1"/>
          </a:solidFill>
          <a:ln w="41275" cap="flat" cmpd="sng" algn="ctr">
            <a:solidFill>
              <a:srgbClr val="00B050"/>
            </a:solidFill>
            <a:prstDash val="solid"/>
            <a:round/>
            <a:headEnd type="none" w="med" len="med"/>
            <a:tailEnd type="triangle" w="lg" len="lg"/>
          </a:ln>
          <a:effectLst/>
        </p:spPr>
      </p:cxnSp>
      <p:sp>
        <p:nvSpPr>
          <p:cNvPr id="59" name="TextBox 58"/>
          <p:cNvSpPr txBox="1"/>
          <p:nvPr/>
        </p:nvSpPr>
        <p:spPr>
          <a:xfrm>
            <a:off x="2078573" y="4409025"/>
            <a:ext cx="2112122" cy="605294"/>
          </a:xfrm>
          <a:prstGeom prst="rect">
            <a:avLst/>
          </a:prstGeom>
          <a:noFill/>
          <a:ln>
            <a:noFill/>
            <a:prstDash val="solid"/>
          </a:ln>
        </p:spPr>
        <p:txBody>
          <a:bodyPr wrap="square" rtlCol="0">
            <a:spAutoFit/>
          </a:bodyPr>
          <a:lstStyle/>
          <a:p>
            <a:pPr algn="ctr">
              <a:lnSpc>
                <a:spcPts val="2000"/>
              </a:lnSpc>
            </a:pPr>
            <a:r>
              <a:rPr lang="de-DE" sz="1400" dirty="0"/>
              <a:t>Isochronous Transfers</a:t>
            </a:r>
          </a:p>
          <a:p>
            <a:pPr algn="ctr">
              <a:lnSpc>
                <a:spcPts val="2000"/>
              </a:lnSpc>
            </a:pPr>
            <a:r>
              <a:rPr lang="de-DE" sz="1400" dirty="0"/>
              <a:t>Stream Pipe</a:t>
            </a:r>
            <a:endParaRPr lang="en-GB" sz="1400" dirty="0"/>
          </a:p>
        </p:txBody>
      </p:sp>
      <p:cxnSp>
        <p:nvCxnSpPr>
          <p:cNvPr id="60" name="Straight Connector 59"/>
          <p:cNvCxnSpPr/>
          <p:nvPr/>
        </p:nvCxnSpPr>
        <p:spPr bwMode="auto">
          <a:xfrm>
            <a:off x="6950852" y="469793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1" name="Rounded Rectangle 60"/>
          <p:cNvSpPr/>
          <p:nvPr/>
        </p:nvSpPr>
        <p:spPr bwMode="auto">
          <a:xfrm>
            <a:off x="7359047" y="4517931"/>
            <a:ext cx="1836000" cy="863634"/>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4</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ADC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6" name="Rounded Rectangle 45"/>
          <p:cNvSpPr/>
          <p:nvPr/>
        </p:nvSpPr>
        <p:spPr bwMode="auto">
          <a:xfrm>
            <a:off x="7359048" y="3056459"/>
            <a:ext cx="1836000" cy="1349661"/>
          </a:xfrm>
          <a:prstGeom prst="roundRect">
            <a:avLst>
              <a:gd name="adj" fmla="val 1268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3</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CDC)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65" name="TextBox 64"/>
          <p:cNvSpPr txBox="1"/>
          <p:nvPr/>
        </p:nvSpPr>
        <p:spPr>
          <a:xfrm>
            <a:off x="1909517" y="5754522"/>
            <a:ext cx="2387446" cy="348813"/>
          </a:xfrm>
          <a:prstGeom prst="rect">
            <a:avLst/>
          </a:prstGeom>
          <a:noFill/>
          <a:ln>
            <a:noFill/>
            <a:prstDash val="solid"/>
          </a:ln>
        </p:spPr>
        <p:txBody>
          <a:bodyPr wrap="square" rtlCol="0">
            <a:spAutoFit/>
          </a:bodyPr>
          <a:lstStyle/>
          <a:p>
            <a:pPr algn="ctr">
              <a:lnSpc>
                <a:spcPts val="2000"/>
              </a:lnSpc>
            </a:pPr>
            <a:r>
              <a:rPr lang="de-DE" sz="1400" dirty="0"/>
              <a:t> Stream Pipes</a:t>
            </a:r>
            <a:endParaRPr lang="en-GB" sz="1400" dirty="0"/>
          </a:p>
        </p:txBody>
      </p:sp>
      <p:cxnSp>
        <p:nvCxnSpPr>
          <p:cNvPr id="67" name="Straight Connector 66"/>
          <p:cNvCxnSpPr/>
          <p:nvPr/>
        </p:nvCxnSpPr>
        <p:spPr bwMode="auto">
          <a:xfrm>
            <a:off x="6950852" y="38389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Rounded Rectangle 42"/>
          <p:cNvSpPr/>
          <p:nvPr/>
        </p:nvSpPr>
        <p:spPr bwMode="auto">
          <a:xfrm>
            <a:off x="7364524" y="195955"/>
            <a:ext cx="1836000" cy="834448"/>
          </a:xfrm>
          <a:prstGeom prst="roundRect">
            <a:avLst>
              <a:gd name="adj" fmla="val 1470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USB</a:t>
            </a:r>
            <a:r>
              <a:rPr kumimoji="0" lang="de-DE" sz="1600" b="1" i="0" u="none" strike="noStrike" cap="none" normalizeH="0" dirty="0">
                <a:ln>
                  <a:noFill/>
                </a:ln>
                <a:solidFill>
                  <a:schemeClr val="bg1"/>
                </a:solidFill>
                <a:effectLst/>
                <a:latin typeface="Arial" charset="0"/>
                <a:ea typeface="ＭＳ Ｐゴシック" pitchFamily="34" charset="-128"/>
              </a:rPr>
              <a:t> Device</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cxnSp>
        <p:nvCxnSpPr>
          <p:cNvPr id="68" name="Straight Arrow Connector 67"/>
          <p:cNvCxnSpPr/>
          <p:nvPr/>
        </p:nvCxnSpPr>
        <p:spPr bwMode="auto">
          <a:xfrm>
            <a:off x="1935000" y="376546"/>
            <a:ext cx="2448000" cy="0"/>
          </a:xfrm>
          <a:prstGeom prst="straightConnector1">
            <a:avLst/>
          </a:prstGeom>
          <a:solidFill>
            <a:schemeClr val="accent1"/>
          </a:solidFill>
          <a:ln w="41275" cap="flat" cmpd="sng" algn="ctr">
            <a:solidFill>
              <a:schemeClr val="accent1"/>
            </a:solidFill>
            <a:prstDash val="solid"/>
            <a:round/>
            <a:headEnd type="triangle" w="lg" len="lg"/>
            <a:tailEnd type="none" w="med" len="med"/>
          </a:ln>
          <a:effectLst/>
        </p:spPr>
      </p:cxnSp>
      <p:sp>
        <p:nvSpPr>
          <p:cNvPr id="6" name="Rounded Rectangle 5"/>
          <p:cNvSpPr/>
          <p:nvPr/>
        </p:nvSpPr>
        <p:spPr bwMode="auto">
          <a:xfrm>
            <a:off x="4320273" y="670403"/>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fontAlgn="base">
              <a:spcBef>
                <a:spcPct val="0"/>
              </a:spcBef>
              <a:spcAft>
                <a:spcPct val="0"/>
              </a:spcAft>
            </a:pPr>
            <a:r>
              <a:rPr lang="de-DE" sz="1400" b="1" dirty="0">
                <a:solidFill>
                  <a:schemeClr val="bg1"/>
                </a:solidFill>
                <a:latin typeface="Arial" charset="0"/>
                <a:ea typeface="ＭＳ Ｐゴシック" pitchFamily="34" charset="-128"/>
              </a:rPr>
              <a:t>Control </a:t>
            </a:r>
            <a:r>
              <a:rPr lang="en-GB" sz="1400" b="1" dirty="0">
                <a:solidFill>
                  <a:schemeClr val="bg1"/>
                </a:solidFill>
                <a:latin typeface="Arial" charset="0"/>
                <a:ea typeface="ＭＳ Ｐゴシック" pitchFamily="34" charset="-128"/>
              </a:rPr>
              <a:t>OUT </a:t>
            </a: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0</a:t>
            </a:r>
            <a:endParaRPr lang="de-DE" sz="1400" b="1" dirty="0">
              <a:solidFill>
                <a:schemeClr val="bg1"/>
              </a:solidFill>
              <a:latin typeface="Arial" charset="0"/>
              <a:ea typeface="ＭＳ Ｐゴシック" pitchFamily="34" charset="-128"/>
            </a:endParaRPr>
          </a:p>
        </p:txBody>
      </p:sp>
      <p:sp>
        <p:nvSpPr>
          <p:cNvPr id="7" name="Rounded Rectangle 6"/>
          <p:cNvSpPr/>
          <p:nvPr/>
        </p:nvSpPr>
        <p:spPr bwMode="auto">
          <a:xfrm>
            <a:off x="4320273" y="1133976"/>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1</a:t>
            </a:r>
            <a:endParaRPr lang="de-DE" sz="1400" b="1" dirty="0">
              <a:solidFill>
                <a:schemeClr val="bg1"/>
              </a:solidFill>
              <a:latin typeface="Arial" charset="0"/>
              <a:ea typeface="ＭＳ Ｐゴシック" pitchFamily="34" charset="-128"/>
            </a:endParaRPr>
          </a:p>
        </p:txBody>
      </p:sp>
      <p:sp>
        <p:nvSpPr>
          <p:cNvPr id="8" name="Rounded Rectangle 7"/>
          <p:cNvSpPr/>
          <p:nvPr/>
        </p:nvSpPr>
        <p:spPr bwMode="auto">
          <a:xfrm>
            <a:off x="4320273" y="1605414"/>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OUT Endpoint 1</a:t>
            </a:r>
          </a:p>
        </p:txBody>
      </p:sp>
      <p:sp>
        <p:nvSpPr>
          <p:cNvPr id="9" name="Rounded Rectangle 8"/>
          <p:cNvSpPr/>
          <p:nvPr/>
        </p:nvSpPr>
        <p:spPr bwMode="auto">
          <a:xfrm>
            <a:off x="4320273" y="207008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10" name="Rounded Rectangle 9"/>
          <p:cNvSpPr/>
          <p:nvPr/>
        </p:nvSpPr>
        <p:spPr bwMode="auto">
          <a:xfrm>
            <a:off x="4320273" y="2574136"/>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11" name="TextBox 10"/>
          <p:cNvSpPr txBox="1"/>
          <p:nvPr/>
        </p:nvSpPr>
        <p:spPr>
          <a:xfrm rot="5400000">
            <a:off x="5454054" y="4980391"/>
            <a:ext cx="468000" cy="461665"/>
          </a:xfrm>
          <a:prstGeom prst="rect">
            <a:avLst/>
          </a:prstGeom>
          <a:noFill/>
        </p:spPr>
        <p:txBody>
          <a:bodyPr wrap="square" rtlCol="0">
            <a:spAutoFit/>
          </a:bodyPr>
          <a:lstStyle/>
          <a:p>
            <a:pPr algn="ctr"/>
            <a:r>
              <a:rPr lang="de-DE" sz="2400" b="1" dirty="0">
                <a:solidFill>
                  <a:srgbClr val="A10608"/>
                </a:solidFill>
              </a:rPr>
              <a:t>...</a:t>
            </a:r>
            <a:endParaRPr lang="en-GB" sz="2400" b="1" dirty="0">
              <a:solidFill>
                <a:srgbClr val="A10608"/>
              </a:solidFill>
            </a:endParaRPr>
          </a:p>
        </p:txBody>
      </p:sp>
      <p:sp>
        <p:nvSpPr>
          <p:cNvPr id="12" name="Rounded Rectangle 11"/>
          <p:cNvSpPr/>
          <p:nvPr/>
        </p:nvSpPr>
        <p:spPr bwMode="auto">
          <a:xfrm>
            <a:off x="4329402" y="305646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3</a:t>
            </a:r>
            <a:endParaRPr lang="de-DE" sz="1400" b="1" dirty="0">
              <a:solidFill>
                <a:schemeClr val="bg1"/>
              </a:solidFill>
              <a:latin typeface="Arial" charset="0"/>
              <a:ea typeface="ＭＳ Ｐゴシック" pitchFamily="34" charset="-128"/>
            </a:endParaRPr>
          </a:p>
        </p:txBody>
      </p:sp>
      <p:sp>
        <p:nvSpPr>
          <p:cNvPr id="48" name="Rounded Rectangle 47"/>
          <p:cNvSpPr/>
          <p:nvPr/>
        </p:nvSpPr>
        <p:spPr bwMode="auto">
          <a:xfrm>
            <a:off x="4327637" y="3541668"/>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49" name="Rounded Rectangle 48"/>
          <p:cNvSpPr/>
          <p:nvPr/>
        </p:nvSpPr>
        <p:spPr bwMode="auto">
          <a:xfrm>
            <a:off x="4327637" y="4045724"/>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56" name="Rounded Rectangle 55"/>
          <p:cNvSpPr/>
          <p:nvPr/>
        </p:nvSpPr>
        <p:spPr bwMode="auto">
          <a:xfrm>
            <a:off x="4325753" y="4517931"/>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Isochronous OUT Endpoint</a:t>
            </a:r>
            <a:r>
              <a:rPr lang="en-GB" sz="1400" b="1" dirty="0">
                <a:solidFill>
                  <a:schemeClr val="bg1"/>
                </a:solidFill>
                <a:latin typeface="Arial" charset="0"/>
                <a:ea typeface="ＭＳ Ｐゴシック" pitchFamily="34" charset="-128"/>
              </a:rPr>
              <a:t> 5</a:t>
            </a:r>
            <a:endParaRPr lang="de-DE" sz="1400" b="1" dirty="0">
              <a:solidFill>
                <a:schemeClr val="bg1"/>
              </a:solidFill>
              <a:latin typeface="Arial" charset="0"/>
              <a:ea typeface="ＭＳ Ｐゴシック" pitchFamily="34" charset="-128"/>
            </a:endParaRPr>
          </a:p>
        </p:txBody>
      </p:sp>
      <p:sp>
        <p:nvSpPr>
          <p:cNvPr id="62" name="Rounded Rectangle 61"/>
          <p:cNvSpPr/>
          <p:nvPr/>
        </p:nvSpPr>
        <p:spPr bwMode="auto">
          <a:xfrm>
            <a:off x="4320271" y="5477517"/>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 Endpoint</a:t>
            </a:r>
            <a:r>
              <a:rPr lang="en-GB" sz="1400" b="1" dirty="0">
                <a:solidFill>
                  <a:schemeClr val="bg1"/>
                </a:solidFill>
                <a:latin typeface="Arial" charset="0"/>
                <a:ea typeface="ＭＳ Ｐゴシック" pitchFamily="34" charset="-128"/>
              </a:rPr>
              <a:t> 15</a:t>
            </a:r>
            <a:endParaRPr lang="de-DE" sz="1400" b="1" dirty="0">
              <a:solidFill>
                <a:schemeClr val="bg1"/>
              </a:solidFill>
              <a:latin typeface="Arial" charset="0"/>
              <a:ea typeface="ＭＳ Ｐゴシック" pitchFamily="34" charset="-128"/>
            </a:endParaRPr>
          </a:p>
        </p:txBody>
      </p:sp>
      <p:sp>
        <p:nvSpPr>
          <p:cNvPr id="63" name="Rounded Rectangle 62"/>
          <p:cNvSpPr/>
          <p:nvPr/>
        </p:nvSpPr>
        <p:spPr bwMode="auto">
          <a:xfrm>
            <a:off x="4325753" y="5971970"/>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OUT Endpoint</a:t>
            </a:r>
            <a:r>
              <a:rPr lang="en-GB" sz="1400" b="1" dirty="0">
                <a:solidFill>
                  <a:schemeClr val="bg1"/>
                </a:solidFill>
                <a:latin typeface="Arial" charset="0"/>
                <a:ea typeface="ＭＳ Ｐゴシック" pitchFamily="34" charset="-128"/>
              </a:rPr>
              <a:t> 15</a:t>
            </a:r>
            <a:endParaRPr lang="de-DE" sz="1400" b="1" dirty="0">
              <a:solidFill>
                <a:schemeClr val="bg1"/>
              </a:solidFill>
              <a:latin typeface="Arial" charset="0"/>
              <a:ea typeface="ＭＳ Ｐゴシック" pitchFamily="34" charset="-128"/>
            </a:endParaRPr>
          </a:p>
        </p:txBody>
      </p:sp>
      <p:sp>
        <p:nvSpPr>
          <p:cNvPr id="66" name="Rounded Rectangle 65"/>
          <p:cNvSpPr/>
          <p:nvPr/>
        </p:nvSpPr>
        <p:spPr bwMode="auto">
          <a:xfrm>
            <a:off x="4316855" y="195955"/>
            <a:ext cx="2628000"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Control IN Endpoint</a:t>
            </a:r>
            <a:r>
              <a:rPr lang="en-GB" sz="1400" b="1" dirty="0">
                <a:solidFill>
                  <a:schemeClr val="bg1"/>
                </a:solidFill>
                <a:latin typeface="Arial" charset="0"/>
                <a:ea typeface="ＭＳ Ｐゴシック" pitchFamily="34" charset="-128"/>
              </a:rPr>
              <a:t> 0</a:t>
            </a:r>
            <a:endParaRPr lang="de-DE" sz="1400" b="1" dirty="0">
              <a:solidFill>
                <a:schemeClr val="bg1"/>
              </a:solidFill>
              <a:latin typeface="Arial" charset="0"/>
              <a:ea typeface="ＭＳ Ｐゴシック" pitchFamily="34" charset="-128"/>
            </a:endParaRPr>
          </a:p>
        </p:txBody>
      </p:sp>
      <p:sp>
        <p:nvSpPr>
          <p:cNvPr id="13" name="Rounded Rectangle 12"/>
          <p:cNvSpPr/>
          <p:nvPr/>
        </p:nvSpPr>
        <p:spPr bwMode="auto">
          <a:xfrm>
            <a:off x="314710" y="195955"/>
            <a:ext cx="1620000" cy="834448"/>
          </a:xfrm>
          <a:prstGeom prst="roundRect">
            <a:avLst>
              <a:gd name="adj" fmla="val 17567"/>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USB Host</a:t>
            </a:r>
          </a:p>
        </p:txBody>
      </p:sp>
      <p:sp>
        <p:nvSpPr>
          <p:cNvPr id="14" name="Rounded Rectangle 13"/>
          <p:cNvSpPr/>
          <p:nvPr/>
        </p:nvSpPr>
        <p:spPr bwMode="auto">
          <a:xfrm>
            <a:off x="314710" y="1133976"/>
            <a:ext cx="1620000" cy="831438"/>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15" name="Rounded Rectangle 14"/>
          <p:cNvSpPr/>
          <p:nvPr/>
        </p:nvSpPr>
        <p:spPr bwMode="auto">
          <a:xfrm>
            <a:off x="314710" y="2070080"/>
            <a:ext cx="1620000"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16" name="Rounded Rectangle 15"/>
          <p:cNvSpPr/>
          <p:nvPr/>
        </p:nvSpPr>
        <p:spPr bwMode="auto">
          <a:xfrm>
            <a:off x="314710" y="3056460"/>
            <a:ext cx="1620000" cy="1349264"/>
          </a:xfrm>
          <a:prstGeom prst="roundRect">
            <a:avLst>
              <a:gd name="adj" fmla="val 105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
        <p:nvSpPr>
          <p:cNvPr id="57" name="Rounded Rectangle 56"/>
          <p:cNvSpPr/>
          <p:nvPr/>
        </p:nvSpPr>
        <p:spPr bwMode="auto">
          <a:xfrm>
            <a:off x="338446" y="4517931"/>
            <a:ext cx="1620000"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spTree>
    <p:extLst>
      <p:ext uri="{BB962C8B-B14F-4D97-AF65-F5344CB8AC3E}">
        <p14:creationId xmlns:p14="http://schemas.microsoft.com/office/powerpoint/2010/main" val="5618555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2594" y="1453239"/>
            <a:ext cx="5525402" cy="1568029"/>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1500" b="1">
                <a:solidFill>
                  <a:schemeClr val="tx1"/>
                </a:solidFill>
              </a:rPr>
              <a:t>Pipe</a:t>
            </a:r>
            <a:endParaRPr lang="en-GB" sz="2401" b="1">
              <a:solidFill>
                <a:schemeClr val="tx1"/>
              </a:solidFill>
            </a:endParaRPr>
          </a:p>
        </p:txBody>
      </p:sp>
      <p:sp>
        <p:nvSpPr>
          <p:cNvPr id="5" name="Rectangle 4"/>
          <p:cNvSpPr/>
          <p:nvPr/>
        </p:nvSpPr>
        <p:spPr>
          <a:xfrm>
            <a:off x="666103" y="1780921"/>
            <a:ext cx="4448105"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1350" b="1">
                <a:solidFill>
                  <a:schemeClr val="tx1"/>
                </a:solidFill>
              </a:rPr>
              <a:t>Transfer</a:t>
            </a:r>
            <a:endParaRPr lang="en-GB" sz="2101" b="1">
              <a:solidFill>
                <a:schemeClr val="tx1"/>
              </a:solidFill>
            </a:endParaRPr>
          </a:p>
        </p:txBody>
      </p:sp>
      <p:sp>
        <p:nvSpPr>
          <p:cNvPr id="6" name="Rectangle 5"/>
          <p:cNvSpPr/>
          <p:nvPr/>
        </p:nvSpPr>
        <p:spPr>
          <a:xfrm>
            <a:off x="788182" y="2066781"/>
            <a:ext cx="3367532" cy="746274"/>
          </a:xfrm>
          <a:prstGeom prst="rect">
            <a:avLst/>
          </a:prstGeom>
          <a:solidFill>
            <a:srgbClr val="8080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1350" b="1">
                <a:solidFill>
                  <a:schemeClr val="tx1"/>
                </a:solidFill>
              </a:rPr>
              <a:t>Transaction</a:t>
            </a:r>
            <a:endParaRPr lang="en-GB" sz="2101" b="1">
              <a:solidFill>
                <a:schemeClr val="tx1"/>
              </a:solidFill>
            </a:endParaRPr>
          </a:p>
        </p:txBody>
      </p:sp>
      <p:sp>
        <p:nvSpPr>
          <p:cNvPr id="7" name="Rectangle 6"/>
          <p:cNvSpPr/>
          <p:nvPr/>
        </p:nvSpPr>
        <p:spPr>
          <a:xfrm>
            <a:off x="869087" y="2345498"/>
            <a:ext cx="810211" cy="405105"/>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Token</a:t>
            </a:r>
          </a:p>
          <a:p>
            <a:pPr algn="ctr"/>
            <a:r>
              <a:rPr lang="en-US" sz="1200" b="1"/>
              <a:t>Packet</a:t>
            </a:r>
          </a:p>
        </p:txBody>
      </p:sp>
      <p:sp>
        <p:nvSpPr>
          <p:cNvPr id="8" name="Rectangle 7"/>
          <p:cNvSpPr/>
          <p:nvPr/>
        </p:nvSpPr>
        <p:spPr>
          <a:xfrm>
            <a:off x="1748855" y="2345498"/>
            <a:ext cx="1620422" cy="405105"/>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Data</a:t>
            </a:r>
          </a:p>
          <a:p>
            <a:pPr algn="ctr"/>
            <a:r>
              <a:rPr lang="en-US" sz="1200" b="1"/>
              <a:t>Packet</a:t>
            </a:r>
          </a:p>
        </p:txBody>
      </p:sp>
      <p:sp>
        <p:nvSpPr>
          <p:cNvPr id="9" name="Rectangle 8"/>
          <p:cNvSpPr/>
          <p:nvPr/>
        </p:nvSpPr>
        <p:spPr>
          <a:xfrm>
            <a:off x="3438834" y="2345498"/>
            <a:ext cx="621162" cy="405105"/>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Status</a:t>
            </a:r>
          </a:p>
          <a:p>
            <a:pPr algn="ctr"/>
            <a:r>
              <a:rPr lang="en-US" sz="1200" b="1"/>
              <a:t>Packet</a:t>
            </a:r>
          </a:p>
        </p:txBody>
      </p:sp>
      <p:sp>
        <p:nvSpPr>
          <p:cNvPr id="10" name="Rectangle 9"/>
          <p:cNvSpPr/>
          <p:nvPr/>
        </p:nvSpPr>
        <p:spPr>
          <a:xfrm>
            <a:off x="4834935" y="2066778"/>
            <a:ext cx="135035" cy="746274"/>
          </a:xfrm>
          <a:prstGeom prst="rect">
            <a:avLst/>
          </a:prstGeom>
          <a:solidFill>
            <a:srgbClr val="8080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1" name="Rectangle 10"/>
          <p:cNvSpPr/>
          <p:nvPr/>
        </p:nvSpPr>
        <p:spPr>
          <a:xfrm>
            <a:off x="4623956" y="2066779"/>
            <a:ext cx="135035" cy="746274"/>
          </a:xfrm>
          <a:prstGeom prst="rect">
            <a:avLst/>
          </a:prstGeom>
          <a:solidFill>
            <a:srgbClr val="8080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2" name="Rectangle 11"/>
          <p:cNvSpPr/>
          <p:nvPr/>
        </p:nvSpPr>
        <p:spPr>
          <a:xfrm>
            <a:off x="4420048" y="2066780"/>
            <a:ext cx="135035" cy="746274"/>
          </a:xfrm>
          <a:prstGeom prst="rect">
            <a:avLst/>
          </a:prstGeom>
          <a:solidFill>
            <a:srgbClr val="8080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3" name="Rectangle 12"/>
          <p:cNvSpPr/>
          <p:nvPr/>
        </p:nvSpPr>
        <p:spPr>
          <a:xfrm>
            <a:off x="4212579" y="2066781"/>
            <a:ext cx="135035" cy="746274"/>
          </a:xfrm>
          <a:prstGeom prst="rect">
            <a:avLst/>
          </a:prstGeom>
          <a:solidFill>
            <a:srgbClr val="8080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4" name="Rectangle 13"/>
          <p:cNvSpPr/>
          <p:nvPr/>
        </p:nvSpPr>
        <p:spPr>
          <a:xfrm>
            <a:off x="5833592" y="1780921"/>
            <a:ext cx="135035"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5" name="Rectangle 14"/>
          <p:cNvSpPr/>
          <p:nvPr/>
        </p:nvSpPr>
        <p:spPr>
          <a:xfrm>
            <a:off x="5615541" y="1780921"/>
            <a:ext cx="135035"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6" name="Rectangle 15"/>
          <p:cNvSpPr/>
          <p:nvPr/>
        </p:nvSpPr>
        <p:spPr>
          <a:xfrm>
            <a:off x="5408944" y="1780921"/>
            <a:ext cx="135035"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
        <p:nvSpPr>
          <p:cNvPr id="17" name="Rectangle 16"/>
          <p:cNvSpPr/>
          <p:nvPr/>
        </p:nvSpPr>
        <p:spPr>
          <a:xfrm>
            <a:off x="5213029" y="1780921"/>
            <a:ext cx="135035" cy="1134295"/>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endParaRPr lang="en-GB" sz="2101" b="1">
              <a:solidFill>
                <a:schemeClr val="tx1"/>
              </a:solidFill>
            </a:endParaRPr>
          </a:p>
        </p:txBody>
      </p:sp>
    </p:spTree>
    <p:extLst>
      <p:ext uri="{BB962C8B-B14F-4D97-AF65-F5344CB8AC3E}">
        <p14:creationId xmlns:p14="http://schemas.microsoft.com/office/powerpoint/2010/main" val="1124106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4"/>
          <p:cNvSpPr txBox="1">
            <a:spLocks noChangeArrowheads="1"/>
          </p:cNvSpPr>
          <p:nvPr/>
        </p:nvSpPr>
        <p:spPr bwMode="auto">
          <a:xfrm>
            <a:off x="2148183" y="1391111"/>
            <a:ext cx="1593919"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Calibri" panose="020F0502020204030204" pitchFamily="34" charset="0"/>
                <a:ea typeface="Calibri"/>
                <a:cs typeface="Calibri" panose="020F0502020204030204" pitchFamily="34" charset="0"/>
              </a:rPr>
              <a:t>LEDs / Buttons</a:t>
            </a:r>
          </a:p>
        </p:txBody>
      </p:sp>
      <p:sp>
        <p:nvSpPr>
          <p:cNvPr id="2055" name="Text Box 4">
            <a:extLst>
              <a:ext uri="{FF2B5EF4-FFF2-40B4-BE49-F238E27FC236}">
                <a16:creationId xmlns:a16="http://schemas.microsoft.com/office/drawing/2014/main" id="{32F21CD2-833D-29C6-0361-67E453808A63}"/>
              </a:ext>
            </a:extLst>
          </p:cNvPr>
          <p:cNvSpPr txBox="1">
            <a:spLocks noChangeArrowheads="1"/>
          </p:cNvSpPr>
          <p:nvPr/>
        </p:nvSpPr>
        <p:spPr bwMode="auto">
          <a:xfrm>
            <a:off x="3581637" y="2094161"/>
            <a:ext cx="1223512"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200" dirty="0">
                <a:effectLst/>
                <a:latin typeface="Calibri" panose="020F0502020204030204" pitchFamily="34" charset="0"/>
                <a:ea typeface="Calibri"/>
                <a:cs typeface="Calibri" panose="020F0502020204030204" pitchFamily="34" charset="0"/>
              </a:rPr>
              <a:t>Flash / Debug</a:t>
            </a:r>
          </a:p>
        </p:txBody>
      </p:sp>
      <p:sp>
        <p:nvSpPr>
          <p:cNvPr id="2057" name="Text Box 4">
            <a:extLst>
              <a:ext uri="{FF2B5EF4-FFF2-40B4-BE49-F238E27FC236}">
                <a16:creationId xmlns:a16="http://schemas.microsoft.com/office/drawing/2014/main" id="{012F41E7-5D2B-C37F-23E0-57AE7BF83E8D}"/>
              </a:ext>
            </a:extLst>
          </p:cNvPr>
          <p:cNvSpPr txBox="1">
            <a:spLocks noChangeArrowheads="1"/>
          </p:cNvSpPr>
          <p:nvPr/>
        </p:nvSpPr>
        <p:spPr bwMode="auto">
          <a:xfrm>
            <a:off x="3917569" y="3147469"/>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Arial"/>
                <a:ea typeface="Calibri"/>
                <a:cs typeface="Times New Roman"/>
              </a:rPr>
              <a:t>USB</a:t>
            </a:r>
            <a:endParaRPr lang="en-GB" sz="1100" dirty="0">
              <a:effectLst/>
              <a:latin typeface="Calibri"/>
              <a:ea typeface="Calibri"/>
              <a:cs typeface="Times New Roman"/>
            </a:endParaRPr>
          </a:p>
        </p:txBody>
      </p:sp>
      <p:pic>
        <p:nvPicPr>
          <p:cNvPr id="2064" name="Picture 4" descr="STM32H747I-EVAL">
            <a:extLst>
              <a:ext uri="{FF2B5EF4-FFF2-40B4-BE49-F238E27FC236}">
                <a16:creationId xmlns:a16="http://schemas.microsoft.com/office/drawing/2014/main" id="{34843A1F-28DB-0D6A-76F1-DEC248CC9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12707" y="1696369"/>
            <a:ext cx="1593918" cy="1923694"/>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071">
            <a:extLst>
              <a:ext uri="{FF2B5EF4-FFF2-40B4-BE49-F238E27FC236}">
                <a16:creationId xmlns:a16="http://schemas.microsoft.com/office/drawing/2014/main" id="{2516FA94-171F-79FC-84F3-9A9C1428C685}"/>
              </a:ext>
            </a:extLst>
          </p:cNvPr>
          <p:cNvPicPr>
            <a:picLocks noChangeAspect="1"/>
          </p:cNvPicPr>
          <p:nvPr/>
        </p:nvPicPr>
        <p:blipFill>
          <a:blip r:embed="rId3"/>
          <a:stretch>
            <a:fillRect/>
          </a:stretch>
        </p:blipFill>
        <p:spPr>
          <a:xfrm>
            <a:off x="5058928" y="1718569"/>
            <a:ext cx="2705100" cy="2057400"/>
          </a:xfrm>
          <a:prstGeom prst="rect">
            <a:avLst/>
          </a:prstGeom>
        </p:spPr>
      </p:pic>
      <p:pic>
        <p:nvPicPr>
          <p:cNvPr id="2074" name="Picture 2073">
            <a:extLst>
              <a:ext uri="{FF2B5EF4-FFF2-40B4-BE49-F238E27FC236}">
                <a16:creationId xmlns:a16="http://schemas.microsoft.com/office/drawing/2014/main" id="{716392C2-CD51-E94D-2F6A-D028E87EC8CB}"/>
              </a:ext>
            </a:extLst>
          </p:cNvPr>
          <p:cNvPicPr>
            <a:picLocks noChangeAspect="1"/>
          </p:cNvPicPr>
          <p:nvPr/>
        </p:nvPicPr>
        <p:blipFill>
          <a:blip r:embed="rId4"/>
          <a:stretch>
            <a:fillRect/>
          </a:stretch>
        </p:blipFill>
        <p:spPr>
          <a:xfrm>
            <a:off x="4968939" y="1628800"/>
            <a:ext cx="2914650" cy="2209800"/>
          </a:xfrm>
          <a:prstGeom prst="rect">
            <a:avLst/>
          </a:prstGeom>
        </p:spPr>
      </p:pic>
      <p:cxnSp>
        <p:nvCxnSpPr>
          <p:cNvPr id="2065" name="Connector: Elbow 2064">
            <a:extLst>
              <a:ext uri="{FF2B5EF4-FFF2-40B4-BE49-F238E27FC236}">
                <a16:creationId xmlns:a16="http://schemas.microsoft.com/office/drawing/2014/main" id="{2DA9F2F3-A294-C365-D60F-4E88C37E6D12}"/>
              </a:ext>
            </a:extLst>
          </p:cNvPr>
          <p:cNvCxnSpPr>
            <a:cxnSpLocks/>
          </p:cNvCxnSpPr>
          <p:nvPr/>
        </p:nvCxnSpPr>
        <p:spPr bwMode="auto">
          <a:xfrm rot="10800000">
            <a:off x="3491720" y="2381719"/>
            <a:ext cx="1673313" cy="959056"/>
          </a:xfrm>
          <a:prstGeom prst="bentConnector3">
            <a:avLst>
              <a:gd name="adj1" fmla="val 24499"/>
            </a:avLst>
          </a:prstGeom>
          <a:solidFill>
            <a:schemeClr val="accent1"/>
          </a:solidFill>
          <a:ln w="19050" cap="flat" cmpd="sng" algn="ctr">
            <a:solidFill>
              <a:schemeClr val="tx1"/>
            </a:solidFill>
            <a:prstDash val="solid"/>
            <a:round/>
            <a:headEnd type="none" w="med" len="med"/>
            <a:tailEnd type="none"/>
          </a:ln>
          <a:effectLst/>
        </p:spPr>
      </p:cxnSp>
      <p:cxnSp>
        <p:nvCxnSpPr>
          <p:cNvPr id="2056" name="Straight Arrow Connector 2055">
            <a:extLst>
              <a:ext uri="{FF2B5EF4-FFF2-40B4-BE49-F238E27FC236}">
                <a16:creationId xmlns:a16="http://schemas.microsoft.com/office/drawing/2014/main" id="{DD949C58-1F9D-DD54-188D-D63BDEC0153A}"/>
              </a:ext>
            </a:extLst>
          </p:cNvPr>
          <p:cNvCxnSpPr>
            <a:cxnSpLocks noChangeShapeType="1"/>
          </p:cNvCxnSpPr>
          <p:nvPr/>
        </p:nvCxnSpPr>
        <p:spPr bwMode="auto">
          <a:xfrm>
            <a:off x="3434167" y="3423199"/>
            <a:ext cx="1693072"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1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04939" y="1966941"/>
            <a:ext cx="133542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39760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4">
            <a:extLst>
              <a:ext uri="{FF2B5EF4-FFF2-40B4-BE49-F238E27FC236}">
                <a16:creationId xmlns:a16="http://schemas.microsoft.com/office/drawing/2014/main" id="{AEC06F0E-5119-BC33-24D8-F4991B75C0B6}"/>
              </a:ext>
            </a:extLst>
          </p:cNvPr>
          <p:cNvSpPr txBox="1">
            <a:spLocks noChangeArrowheads="1"/>
          </p:cNvSpPr>
          <p:nvPr/>
        </p:nvSpPr>
        <p:spPr bwMode="auto">
          <a:xfrm>
            <a:off x="3328714" y="3023733"/>
            <a:ext cx="1223512"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200" dirty="0">
                <a:effectLst/>
                <a:latin typeface="Calibri" panose="020F0502020204030204" pitchFamily="34" charset="0"/>
                <a:ea typeface="Calibri"/>
                <a:cs typeface="Calibri" panose="020F0502020204030204" pitchFamily="34" charset="0"/>
              </a:rPr>
              <a:t>Flash / Debug</a:t>
            </a:r>
          </a:p>
        </p:txBody>
      </p:sp>
      <p:sp>
        <p:nvSpPr>
          <p:cNvPr id="25" name="Text Box 4">
            <a:extLst>
              <a:ext uri="{FF2B5EF4-FFF2-40B4-BE49-F238E27FC236}">
                <a16:creationId xmlns:a16="http://schemas.microsoft.com/office/drawing/2014/main" id="{EA9A9DDF-3164-CB17-5BCD-179070587E24}"/>
              </a:ext>
            </a:extLst>
          </p:cNvPr>
          <p:cNvSpPr txBox="1">
            <a:spLocks noChangeArrowheads="1"/>
          </p:cNvSpPr>
          <p:nvPr/>
        </p:nvSpPr>
        <p:spPr bwMode="auto">
          <a:xfrm>
            <a:off x="3586384" y="4105121"/>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Arial"/>
                <a:ea typeface="Calibri"/>
                <a:cs typeface="Times New Roman"/>
              </a:rPr>
              <a:t>USB</a:t>
            </a:r>
            <a:endParaRPr lang="en-GB" sz="1100" dirty="0">
              <a:effectLst/>
              <a:latin typeface="Calibri"/>
              <a:ea typeface="Calibri"/>
              <a:cs typeface="Times New Roman"/>
            </a:endParaRPr>
          </a:p>
        </p:txBody>
      </p:sp>
      <p:pic>
        <p:nvPicPr>
          <p:cNvPr id="27" name="Picture 4" descr="STM32H747I-EVAL">
            <a:extLst>
              <a:ext uri="{FF2B5EF4-FFF2-40B4-BE49-F238E27FC236}">
                <a16:creationId xmlns:a16="http://schemas.microsoft.com/office/drawing/2014/main" id="{92BA8040-8F87-FE8C-4C48-B9B4C4BC6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659784" y="2625941"/>
            <a:ext cx="1593918" cy="19236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BF7D6F9F-0918-0BBF-1DF9-05DEFCABA179}"/>
              </a:ext>
            </a:extLst>
          </p:cNvPr>
          <p:cNvPicPr>
            <a:picLocks noChangeAspect="1"/>
          </p:cNvPicPr>
          <p:nvPr/>
        </p:nvPicPr>
        <p:blipFill>
          <a:blip r:embed="rId3"/>
          <a:stretch>
            <a:fillRect/>
          </a:stretch>
        </p:blipFill>
        <p:spPr>
          <a:xfrm>
            <a:off x="4806005" y="2648141"/>
            <a:ext cx="2705100" cy="2057400"/>
          </a:xfrm>
          <a:prstGeom prst="rect">
            <a:avLst/>
          </a:prstGeom>
        </p:spPr>
      </p:pic>
      <p:pic>
        <p:nvPicPr>
          <p:cNvPr id="29" name="Picture 28">
            <a:extLst>
              <a:ext uri="{FF2B5EF4-FFF2-40B4-BE49-F238E27FC236}">
                <a16:creationId xmlns:a16="http://schemas.microsoft.com/office/drawing/2014/main" id="{B199AFDC-1CC1-8197-BFA3-EF56D31385E9}"/>
              </a:ext>
            </a:extLst>
          </p:cNvPr>
          <p:cNvPicPr>
            <a:picLocks noChangeAspect="1"/>
          </p:cNvPicPr>
          <p:nvPr/>
        </p:nvPicPr>
        <p:blipFill>
          <a:blip r:embed="rId4"/>
          <a:stretch>
            <a:fillRect/>
          </a:stretch>
        </p:blipFill>
        <p:spPr>
          <a:xfrm>
            <a:off x="4716016" y="2558372"/>
            <a:ext cx="2914650" cy="2209800"/>
          </a:xfrm>
          <a:prstGeom prst="rect">
            <a:avLst/>
          </a:prstGeom>
        </p:spPr>
      </p:pic>
      <p:cxnSp>
        <p:nvCxnSpPr>
          <p:cNvPr id="31" name="Connector: Elbow 30">
            <a:extLst>
              <a:ext uri="{FF2B5EF4-FFF2-40B4-BE49-F238E27FC236}">
                <a16:creationId xmlns:a16="http://schemas.microsoft.com/office/drawing/2014/main" id="{FBF901DD-5A16-C4FA-551A-93A1F0FB39C9}"/>
              </a:ext>
            </a:extLst>
          </p:cNvPr>
          <p:cNvCxnSpPr>
            <a:cxnSpLocks/>
          </p:cNvCxnSpPr>
          <p:nvPr/>
        </p:nvCxnSpPr>
        <p:spPr bwMode="auto">
          <a:xfrm rot="10800000">
            <a:off x="3238797" y="3311291"/>
            <a:ext cx="1673313" cy="959056"/>
          </a:xfrm>
          <a:prstGeom prst="bentConnector3">
            <a:avLst>
              <a:gd name="adj1" fmla="val 24499"/>
            </a:avLst>
          </a:prstGeom>
          <a:solidFill>
            <a:schemeClr val="accent1"/>
          </a:solidFill>
          <a:ln w="19050" cap="flat" cmpd="sng" algn="ctr">
            <a:solidFill>
              <a:schemeClr val="tx1"/>
            </a:solidFill>
            <a:prstDash val="solid"/>
            <a:round/>
            <a:headEnd type="none" w="med" len="med"/>
            <a:tailEnd type="none"/>
          </a:ln>
          <a:effectLst/>
        </p:spPr>
      </p:cxnSp>
      <p:cxnSp>
        <p:nvCxnSpPr>
          <p:cNvPr id="2048" name="Straight Arrow Connector 2047">
            <a:extLst>
              <a:ext uri="{FF2B5EF4-FFF2-40B4-BE49-F238E27FC236}">
                <a16:creationId xmlns:a16="http://schemas.microsoft.com/office/drawing/2014/main" id="{9E32E45C-E80D-88C5-C26F-EE68E8FE8064}"/>
              </a:ext>
            </a:extLst>
          </p:cNvPr>
          <p:cNvCxnSpPr>
            <a:cxnSpLocks noChangeShapeType="1"/>
          </p:cNvCxnSpPr>
          <p:nvPr/>
        </p:nvCxnSpPr>
        <p:spPr bwMode="auto">
          <a:xfrm>
            <a:off x="3181244" y="4352771"/>
            <a:ext cx="1693072"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2055" name="Picture 2054">
            <a:extLst>
              <a:ext uri="{FF2B5EF4-FFF2-40B4-BE49-F238E27FC236}">
                <a16:creationId xmlns:a16="http://schemas.microsoft.com/office/drawing/2014/main" id="{7FB8337A-8406-1BBE-4D93-12ADA7CD104B}"/>
              </a:ext>
            </a:extLst>
          </p:cNvPr>
          <p:cNvPicPr>
            <a:picLocks noChangeAspect="1"/>
          </p:cNvPicPr>
          <p:nvPr/>
        </p:nvPicPr>
        <p:blipFill>
          <a:blip r:embed="rId5"/>
          <a:stretch>
            <a:fillRect/>
          </a:stretch>
        </p:blipFill>
        <p:spPr>
          <a:xfrm>
            <a:off x="5075900" y="3023733"/>
            <a:ext cx="1707858" cy="1043431"/>
          </a:xfrm>
          <a:prstGeom prst="rect">
            <a:avLst/>
          </a:prstGeom>
        </p:spPr>
      </p:pic>
    </p:spTree>
    <p:extLst>
      <p:ext uri="{BB962C8B-B14F-4D97-AF65-F5344CB8AC3E}">
        <p14:creationId xmlns:p14="http://schemas.microsoft.com/office/powerpoint/2010/main" val="32372190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a:extLst>
              <a:ext uri="{FF2B5EF4-FFF2-40B4-BE49-F238E27FC236}">
                <a16:creationId xmlns:a16="http://schemas.microsoft.com/office/drawing/2014/main" id="{5D9B787B-6895-C6CE-3878-3E9A40B6BE62}"/>
              </a:ext>
            </a:extLst>
          </p:cNvPr>
          <p:cNvSpPr txBox="1">
            <a:spLocks noChangeArrowheads="1"/>
          </p:cNvSpPr>
          <p:nvPr/>
        </p:nvSpPr>
        <p:spPr bwMode="auto">
          <a:xfrm>
            <a:off x="3328714" y="3023733"/>
            <a:ext cx="1223512"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200" dirty="0">
                <a:effectLst/>
                <a:latin typeface="Calibri" panose="020F0502020204030204" pitchFamily="34" charset="0"/>
                <a:ea typeface="Calibri"/>
                <a:cs typeface="Calibri" panose="020F0502020204030204" pitchFamily="34" charset="0"/>
              </a:rPr>
              <a:t>Flash / Debug</a:t>
            </a:r>
          </a:p>
        </p:txBody>
      </p:sp>
      <p:sp>
        <p:nvSpPr>
          <p:cNvPr id="9" name="Text Box 4">
            <a:extLst>
              <a:ext uri="{FF2B5EF4-FFF2-40B4-BE49-F238E27FC236}">
                <a16:creationId xmlns:a16="http://schemas.microsoft.com/office/drawing/2014/main" id="{D3BA8373-3D14-DE01-3147-618C98CEB238}"/>
              </a:ext>
            </a:extLst>
          </p:cNvPr>
          <p:cNvSpPr txBox="1">
            <a:spLocks noChangeArrowheads="1"/>
          </p:cNvSpPr>
          <p:nvPr/>
        </p:nvSpPr>
        <p:spPr bwMode="auto">
          <a:xfrm>
            <a:off x="3501513" y="4076477"/>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Arial"/>
                <a:ea typeface="Calibri"/>
                <a:cs typeface="Times New Roman"/>
              </a:rPr>
              <a:t>USB</a:t>
            </a:r>
            <a:endParaRPr lang="en-GB" sz="1100" dirty="0">
              <a:effectLst/>
              <a:latin typeface="Calibri"/>
              <a:ea typeface="Calibri"/>
              <a:cs typeface="Times New Roman"/>
            </a:endParaRPr>
          </a:p>
        </p:txBody>
      </p:sp>
      <p:pic>
        <p:nvPicPr>
          <p:cNvPr id="11" name="Picture 4" descr="STM32H747I-EVAL">
            <a:extLst>
              <a:ext uri="{FF2B5EF4-FFF2-40B4-BE49-F238E27FC236}">
                <a16:creationId xmlns:a16="http://schemas.microsoft.com/office/drawing/2014/main" id="{5A300096-96A6-5C7E-FFFA-B371404E4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659784" y="2625941"/>
            <a:ext cx="1593918" cy="19236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FB137454-1920-1114-3173-F16A1D329BBD}"/>
              </a:ext>
            </a:extLst>
          </p:cNvPr>
          <p:cNvPicPr>
            <a:picLocks noChangeAspect="1"/>
          </p:cNvPicPr>
          <p:nvPr/>
        </p:nvPicPr>
        <p:blipFill>
          <a:blip r:embed="rId3"/>
          <a:stretch>
            <a:fillRect/>
          </a:stretch>
        </p:blipFill>
        <p:spPr>
          <a:xfrm>
            <a:off x="4806005" y="2648141"/>
            <a:ext cx="2705100" cy="2057400"/>
          </a:xfrm>
          <a:prstGeom prst="rect">
            <a:avLst/>
          </a:prstGeom>
        </p:spPr>
      </p:pic>
      <p:pic>
        <p:nvPicPr>
          <p:cNvPr id="13" name="Picture 12">
            <a:extLst>
              <a:ext uri="{FF2B5EF4-FFF2-40B4-BE49-F238E27FC236}">
                <a16:creationId xmlns:a16="http://schemas.microsoft.com/office/drawing/2014/main" id="{B7AF396D-19EF-15D1-6FE1-44ABCB87580C}"/>
              </a:ext>
            </a:extLst>
          </p:cNvPr>
          <p:cNvPicPr>
            <a:picLocks noChangeAspect="1"/>
          </p:cNvPicPr>
          <p:nvPr/>
        </p:nvPicPr>
        <p:blipFill>
          <a:blip r:embed="rId4"/>
          <a:stretch>
            <a:fillRect/>
          </a:stretch>
        </p:blipFill>
        <p:spPr>
          <a:xfrm>
            <a:off x="4716016" y="2558372"/>
            <a:ext cx="2914650" cy="2209800"/>
          </a:xfrm>
          <a:prstGeom prst="rect">
            <a:avLst/>
          </a:prstGeom>
        </p:spPr>
      </p:pic>
      <p:cxnSp>
        <p:nvCxnSpPr>
          <p:cNvPr id="14" name="Connector: Elbow 13">
            <a:extLst>
              <a:ext uri="{FF2B5EF4-FFF2-40B4-BE49-F238E27FC236}">
                <a16:creationId xmlns:a16="http://schemas.microsoft.com/office/drawing/2014/main" id="{223DC48B-8585-2620-0061-C2E8A2A03862}"/>
              </a:ext>
            </a:extLst>
          </p:cNvPr>
          <p:cNvCxnSpPr>
            <a:cxnSpLocks/>
          </p:cNvCxnSpPr>
          <p:nvPr/>
        </p:nvCxnSpPr>
        <p:spPr bwMode="auto">
          <a:xfrm rot="10800000">
            <a:off x="3238797" y="3311291"/>
            <a:ext cx="1673313" cy="959056"/>
          </a:xfrm>
          <a:prstGeom prst="bentConnector3">
            <a:avLst>
              <a:gd name="adj1" fmla="val 24499"/>
            </a:avLst>
          </a:prstGeom>
          <a:solidFill>
            <a:schemeClr val="accent1"/>
          </a:solidFill>
          <a:ln w="19050" cap="flat" cmpd="sng" algn="ctr">
            <a:solidFill>
              <a:schemeClr val="tx1"/>
            </a:solidFill>
            <a:prstDash val="solid"/>
            <a:round/>
            <a:headEnd type="none" w="med" len="med"/>
            <a:tailEnd type="none"/>
          </a:ln>
          <a:effectLst/>
        </p:spPr>
      </p:cxnSp>
      <p:cxnSp>
        <p:nvCxnSpPr>
          <p:cNvPr id="19" name="Straight Arrow Connector 18">
            <a:extLst>
              <a:ext uri="{FF2B5EF4-FFF2-40B4-BE49-F238E27FC236}">
                <a16:creationId xmlns:a16="http://schemas.microsoft.com/office/drawing/2014/main" id="{04988FC3-7A37-EC22-3E79-4D8E95B1E55C}"/>
              </a:ext>
            </a:extLst>
          </p:cNvPr>
          <p:cNvCxnSpPr>
            <a:cxnSpLocks noChangeShapeType="1"/>
          </p:cNvCxnSpPr>
          <p:nvPr/>
        </p:nvCxnSpPr>
        <p:spPr bwMode="auto">
          <a:xfrm>
            <a:off x="3181244" y="4352771"/>
            <a:ext cx="1693072"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3" name="Connector: Elbow 22">
            <a:extLst>
              <a:ext uri="{FF2B5EF4-FFF2-40B4-BE49-F238E27FC236}">
                <a16:creationId xmlns:a16="http://schemas.microsoft.com/office/drawing/2014/main" id="{B346DCFA-0F4D-DEF7-E47E-2C4EE3FDAA52}"/>
              </a:ext>
            </a:extLst>
          </p:cNvPr>
          <p:cNvCxnSpPr>
            <a:cxnSpLocks/>
            <a:endCxn id="11" idx="0"/>
          </p:cNvCxnSpPr>
          <p:nvPr/>
        </p:nvCxnSpPr>
        <p:spPr bwMode="auto">
          <a:xfrm rot="10800000">
            <a:off x="2456743" y="4549635"/>
            <a:ext cx="3701812" cy="383862"/>
          </a:xfrm>
          <a:prstGeom prst="bentConnector2">
            <a:avLst/>
          </a:prstGeom>
          <a:solidFill>
            <a:schemeClr val="accent1"/>
          </a:solidFill>
          <a:ln w="19050" cap="flat" cmpd="sng" algn="ctr">
            <a:solidFill>
              <a:schemeClr val="tx1"/>
            </a:solidFill>
            <a:prstDash val="solid"/>
            <a:round/>
            <a:headEnd type="none" w="med" len="med"/>
            <a:tailEnd type="none"/>
          </a:ln>
          <a:effectLst/>
        </p:spPr>
      </p:cxnSp>
      <p:cxnSp>
        <p:nvCxnSpPr>
          <p:cNvPr id="3072" name="Straight Connector 3071">
            <a:extLst>
              <a:ext uri="{FF2B5EF4-FFF2-40B4-BE49-F238E27FC236}">
                <a16:creationId xmlns:a16="http://schemas.microsoft.com/office/drawing/2014/main" id="{E381EA11-4889-6B11-0B24-56EE2944B28D}"/>
              </a:ext>
            </a:extLst>
          </p:cNvPr>
          <p:cNvCxnSpPr>
            <a:cxnSpLocks/>
          </p:cNvCxnSpPr>
          <p:nvPr/>
        </p:nvCxnSpPr>
        <p:spPr bwMode="auto">
          <a:xfrm flipV="1">
            <a:off x="6153001" y="4579447"/>
            <a:ext cx="0" cy="36172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74" name="TextBox 3073">
            <a:extLst>
              <a:ext uri="{FF2B5EF4-FFF2-40B4-BE49-F238E27FC236}">
                <a16:creationId xmlns:a16="http://schemas.microsoft.com/office/drawing/2014/main" id="{8937A99B-257C-57BF-91EE-66864BDA192D}"/>
              </a:ext>
            </a:extLst>
          </p:cNvPr>
          <p:cNvSpPr txBox="1"/>
          <p:nvPr/>
        </p:nvSpPr>
        <p:spPr>
          <a:xfrm>
            <a:off x="3932152" y="4668098"/>
            <a:ext cx="620074" cy="276999"/>
          </a:xfrm>
          <a:prstGeom prst="rect">
            <a:avLst/>
          </a:prstGeom>
          <a:noFill/>
        </p:spPr>
        <p:txBody>
          <a:bodyPr wrap="square">
            <a:spAutoFit/>
          </a:bodyPr>
          <a:lstStyle/>
          <a:p>
            <a:r>
              <a:rPr lang="en-GB" sz="1200" dirty="0">
                <a:effectLst/>
                <a:latin typeface="Calibri" panose="020F0502020204030204" pitchFamily="34" charset="0"/>
                <a:ea typeface="Calibri"/>
                <a:cs typeface="Calibri" panose="020F0502020204030204" pitchFamily="34" charset="0"/>
              </a:rPr>
              <a:t>RS232</a:t>
            </a:r>
            <a:endParaRPr lang="en-GB" sz="1200" dirty="0">
              <a:latin typeface="Calibri" panose="020F0502020204030204" pitchFamily="34" charset="0"/>
              <a:cs typeface="Calibri" panose="020F0502020204030204" pitchFamily="34" charset="0"/>
            </a:endParaRPr>
          </a:p>
        </p:txBody>
      </p:sp>
      <p:pic>
        <p:nvPicPr>
          <p:cNvPr id="3077" name="Picture 3">
            <a:extLst>
              <a:ext uri="{FF2B5EF4-FFF2-40B4-BE49-F238E27FC236}">
                <a16:creationId xmlns:a16="http://schemas.microsoft.com/office/drawing/2014/main" id="{8E06D336-9EFC-C34C-FDD8-2426596985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729" y="2961734"/>
            <a:ext cx="1890414" cy="82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4">
            <a:extLst>
              <a:ext uri="{FF2B5EF4-FFF2-40B4-BE49-F238E27FC236}">
                <a16:creationId xmlns:a16="http://schemas.microsoft.com/office/drawing/2014/main" id="{E85A22AD-4723-11D1-7227-67A2751714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1169" y="3322189"/>
            <a:ext cx="1883664" cy="82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70128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cxnSpLocks noChangeShapeType="1"/>
          </p:cNvCxnSpPr>
          <p:nvPr/>
        </p:nvCxnSpPr>
        <p:spPr bwMode="auto">
          <a:xfrm flipV="1">
            <a:off x="6281185" y="3689211"/>
            <a:ext cx="0" cy="586467"/>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 name="Straight Arrow Connector 1"/>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 name="Text Box 4"/>
          <p:cNvSpPr txBox="1">
            <a:spLocks noChangeArrowheads="1"/>
          </p:cNvSpPr>
          <p:nvPr/>
        </p:nvSpPr>
        <p:spPr bwMode="auto">
          <a:xfrm>
            <a:off x="4561071" y="244844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4" name="Straight Arrow Connector 3"/>
          <p:cNvCxnSpPr>
            <a:cxnSpLocks noChangeShapeType="1"/>
          </p:cNvCxnSpPr>
          <p:nvPr/>
        </p:nvCxnSpPr>
        <p:spPr bwMode="auto">
          <a:xfrm>
            <a:off x="2627784" y="3753485"/>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6" name="Text Box 4"/>
          <p:cNvSpPr txBox="1">
            <a:spLocks noChangeArrowheads="1"/>
          </p:cNvSpPr>
          <p:nvPr/>
        </p:nvSpPr>
        <p:spPr bwMode="auto">
          <a:xfrm>
            <a:off x="4561071" y="3521480"/>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8"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00" y="2335232"/>
            <a:ext cx="1890414" cy="82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640" y="2695687"/>
            <a:ext cx="1883664" cy="822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5" name="Straight Arrow Connector 14"/>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6" name="Straight Arrow Connector 15"/>
          <p:cNvCxnSpPr>
            <a:cxnSpLocks noChangeShapeType="1"/>
          </p:cNvCxnSpPr>
          <p:nvPr/>
        </p:nvCxnSpPr>
        <p:spPr bwMode="auto">
          <a:xfrm flipV="1">
            <a:off x="1338034" y="2643306"/>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7" name="Straight Arrow Connector 16"/>
          <p:cNvCxnSpPr>
            <a:cxnSpLocks noChangeShapeType="1"/>
          </p:cNvCxnSpPr>
          <p:nvPr/>
        </p:nvCxnSpPr>
        <p:spPr bwMode="auto">
          <a:xfrm>
            <a:off x="1322049" y="4260815"/>
            <a:ext cx="4972000"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5" name="Picture 18" descr="MCBSTM32C Evaluation Boar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4"/>
          <p:cNvSpPr txBox="1">
            <a:spLocks noChangeArrowheads="1"/>
          </p:cNvSpPr>
          <p:nvPr/>
        </p:nvSpPr>
        <p:spPr bwMode="auto">
          <a:xfrm>
            <a:off x="4481051" y="4005064"/>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10097655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7E98034A-DFB7-7C47-E745-624C631CE4BE}"/>
              </a:ext>
            </a:extLst>
          </p:cNvPr>
          <p:cNvSpPr txBox="1">
            <a:spLocks noChangeArrowheads="1"/>
          </p:cNvSpPr>
          <p:nvPr/>
        </p:nvSpPr>
        <p:spPr bwMode="auto">
          <a:xfrm>
            <a:off x="3581637" y="2094161"/>
            <a:ext cx="1223512"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200" dirty="0">
                <a:effectLst/>
                <a:latin typeface="Calibri" panose="020F0502020204030204" pitchFamily="34" charset="0"/>
                <a:ea typeface="Calibri"/>
                <a:cs typeface="Calibri" panose="020F0502020204030204" pitchFamily="34" charset="0"/>
              </a:rPr>
              <a:t>Flash / Debug</a:t>
            </a:r>
          </a:p>
        </p:txBody>
      </p:sp>
      <p:sp>
        <p:nvSpPr>
          <p:cNvPr id="10" name="Text Box 4">
            <a:extLst>
              <a:ext uri="{FF2B5EF4-FFF2-40B4-BE49-F238E27FC236}">
                <a16:creationId xmlns:a16="http://schemas.microsoft.com/office/drawing/2014/main" id="{7829AF3A-9793-6466-47A7-4676F626BE99}"/>
              </a:ext>
            </a:extLst>
          </p:cNvPr>
          <p:cNvSpPr txBox="1">
            <a:spLocks noChangeArrowheads="1"/>
          </p:cNvSpPr>
          <p:nvPr/>
        </p:nvSpPr>
        <p:spPr bwMode="auto">
          <a:xfrm>
            <a:off x="3491720" y="3073171"/>
            <a:ext cx="1080280"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Arial"/>
                <a:ea typeface="Calibri"/>
                <a:cs typeface="Times New Roman"/>
              </a:rPr>
              <a:t>USB Memory</a:t>
            </a:r>
            <a:endParaRPr lang="en-GB" sz="1100" dirty="0">
              <a:effectLst/>
              <a:latin typeface="Calibri"/>
              <a:ea typeface="Calibri"/>
              <a:cs typeface="Times New Roman"/>
            </a:endParaRPr>
          </a:p>
        </p:txBody>
      </p:sp>
      <p:pic>
        <p:nvPicPr>
          <p:cNvPr id="12" name="Picture 4" descr="STM32H747I-EVAL">
            <a:extLst>
              <a:ext uri="{FF2B5EF4-FFF2-40B4-BE49-F238E27FC236}">
                <a16:creationId xmlns:a16="http://schemas.microsoft.com/office/drawing/2014/main" id="{480DAF3B-C898-E235-8739-274A39377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12707" y="1696369"/>
            <a:ext cx="1593918" cy="19236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88387D0-D6A9-1E8A-C8CB-E9047A6DE4F5}"/>
              </a:ext>
            </a:extLst>
          </p:cNvPr>
          <p:cNvPicPr>
            <a:picLocks noChangeAspect="1"/>
          </p:cNvPicPr>
          <p:nvPr/>
        </p:nvPicPr>
        <p:blipFill>
          <a:blip r:embed="rId3"/>
          <a:stretch>
            <a:fillRect/>
          </a:stretch>
        </p:blipFill>
        <p:spPr>
          <a:xfrm>
            <a:off x="5058928" y="1718569"/>
            <a:ext cx="2705100" cy="2057400"/>
          </a:xfrm>
          <a:prstGeom prst="rect">
            <a:avLst/>
          </a:prstGeom>
        </p:spPr>
      </p:pic>
      <p:pic>
        <p:nvPicPr>
          <p:cNvPr id="15" name="Picture 14">
            <a:extLst>
              <a:ext uri="{FF2B5EF4-FFF2-40B4-BE49-F238E27FC236}">
                <a16:creationId xmlns:a16="http://schemas.microsoft.com/office/drawing/2014/main" id="{EE0E010E-D865-E224-5C8C-B48CC5BA06B7}"/>
              </a:ext>
            </a:extLst>
          </p:cNvPr>
          <p:cNvPicPr>
            <a:picLocks noChangeAspect="1"/>
          </p:cNvPicPr>
          <p:nvPr/>
        </p:nvPicPr>
        <p:blipFill>
          <a:blip r:embed="rId4"/>
          <a:stretch>
            <a:fillRect/>
          </a:stretch>
        </p:blipFill>
        <p:spPr>
          <a:xfrm>
            <a:off x="4968939" y="1628800"/>
            <a:ext cx="2914650" cy="2209800"/>
          </a:xfrm>
          <a:prstGeom prst="rect">
            <a:avLst/>
          </a:prstGeom>
        </p:spPr>
      </p:pic>
      <p:cxnSp>
        <p:nvCxnSpPr>
          <p:cNvPr id="16" name="Connector: Elbow 15">
            <a:extLst>
              <a:ext uri="{FF2B5EF4-FFF2-40B4-BE49-F238E27FC236}">
                <a16:creationId xmlns:a16="http://schemas.microsoft.com/office/drawing/2014/main" id="{F0C0A3D7-E418-766C-C68D-7928DE236730}"/>
              </a:ext>
            </a:extLst>
          </p:cNvPr>
          <p:cNvCxnSpPr>
            <a:cxnSpLocks/>
          </p:cNvCxnSpPr>
          <p:nvPr/>
        </p:nvCxnSpPr>
        <p:spPr bwMode="auto">
          <a:xfrm rot="10800000">
            <a:off x="3491720" y="2381719"/>
            <a:ext cx="1673313" cy="959056"/>
          </a:xfrm>
          <a:prstGeom prst="bentConnector3">
            <a:avLst>
              <a:gd name="adj1" fmla="val 24499"/>
            </a:avLst>
          </a:prstGeom>
          <a:solidFill>
            <a:schemeClr val="accent1"/>
          </a:solidFill>
          <a:ln w="19050" cap="flat" cmpd="sng" algn="ctr">
            <a:solidFill>
              <a:schemeClr val="tx1"/>
            </a:solidFill>
            <a:prstDash val="solid"/>
            <a:round/>
            <a:headEnd type="none" w="med" len="med"/>
            <a:tailEnd type="none"/>
          </a:ln>
          <a:effectLst/>
        </p:spPr>
      </p:cxnSp>
      <p:pic>
        <p:nvPicPr>
          <p:cNvPr id="20" name="Picture 2" descr="C:\Users\chrsei01\AppData\Local\Microsoft\Windows\Temporary Internet Files\Content.IE5\FJDXN7Z3\MC900433879[1].png">
            <a:extLst>
              <a:ext uri="{FF2B5EF4-FFF2-40B4-BE49-F238E27FC236}">
                <a16:creationId xmlns:a16="http://schemas.microsoft.com/office/drawing/2014/main" id="{9B958445-6E69-EF45-B84D-3704255021D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682035" y="3223885"/>
            <a:ext cx="410230" cy="41023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44DFA4B8-1A66-C15D-A5F0-A008CEB3F2C0}"/>
              </a:ext>
            </a:extLst>
          </p:cNvPr>
          <p:cNvCxnSpPr>
            <a:cxnSpLocks noChangeShapeType="1"/>
          </p:cNvCxnSpPr>
          <p:nvPr/>
        </p:nvCxnSpPr>
        <p:spPr bwMode="auto">
          <a:xfrm>
            <a:off x="3405591" y="3429000"/>
            <a:ext cx="202067"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Tree>
    <p:extLst>
      <p:ext uri="{BB962C8B-B14F-4D97-AF65-F5344CB8AC3E}">
        <p14:creationId xmlns:p14="http://schemas.microsoft.com/office/powerpoint/2010/main" val="1927757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4" name="Text Box 4"/>
          <p:cNvSpPr txBox="1">
            <a:spLocks noChangeArrowheads="1"/>
          </p:cNvSpPr>
          <p:nvPr/>
        </p:nvSpPr>
        <p:spPr bwMode="auto">
          <a:xfrm>
            <a:off x="4561071" y="244844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5" name="Straight Arrow Connector 4"/>
          <p:cNvCxnSpPr>
            <a:cxnSpLocks noChangeShapeType="1"/>
            <a:endCxn id="13" idx="0"/>
          </p:cNvCxnSpPr>
          <p:nvPr/>
        </p:nvCxnSpPr>
        <p:spPr bwMode="auto">
          <a:xfrm>
            <a:off x="2638051" y="3723859"/>
            <a:ext cx="133331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6"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314495"/>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3470476" y="3763328"/>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chrsei01\AppData\Local\Microsoft\Windows\Temporary Internet Files\Content.IE5\FJDXN7Z3\MC900433879[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971366" y="3518744"/>
            <a:ext cx="410230" cy="41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4287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7E98034A-DFB7-7C47-E745-624C631CE4BE}"/>
              </a:ext>
            </a:extLst>
          </p:cNvPr>
          <p:cNvSpPr txBox="1">
            <a:spLocks noChangeArrowheads="1"/>
          </p:cNvSpPr>
          <p:nvPr/>
        </p:nvSpPr>
        <p:spPr bwMode="auto">
          <a:xfrm>
            <a:off x="3581637" y="2094161"/>
            <a:ext cx="1223512"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200" dirty="0">
                <a:effectLst/>
                <a:latin typeface="Calibri" panose="020F0502020204030204" pitchFamily="34" charset="0"/>
                <a:ea typeface="Calibri"/>
                <a:cs typeface="Calibri" panose="020F0502020204030204" pitchFamily="34" charset="0"/>
              </a:rPr>
              <a:t>Flash / Debug</a:t>
            </a:r>
          </a:p>
        </p:txBody>
      </p:sp>
      <p:sp>
        <p:nvSpPr>
          <p:cNvPr id="10" name="Text Box 4">
            <a:extLst>
              <a:ext uri="{FF2B5EF4-FFF2-40B4-BE49-F238E27FC236}">
                <a16:creationId xmlns:a16="http://schemas.microsoft.com/office/drawing/2014/main" id="{7829AF3A-9793-6466-47A7-4676F626BE99}"/>
              </a:ext>
            </a:extLst>
          </p:cNvPr>
          <p:cNvSpPr txBox="1">
            <a:spLocks noChangeArrowheads="1"/>
          </p:cNvSpPr>
          <p:nvPr/>
        </p:nvSpPr>
        <p:spPr bwMode="auto">
          <a:xfrm>
            <a:off x="3653253" y="3112665"/>
            <a:ext cx="1080280"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dirty="0">
                <a:effectLst/>
                <a:latin typeface="Arial"/>
                <a:ea typeface="Calibri"/>
                <a:cs typeface="Times New Roman"/>
              </a:rPr>
              <a:t>USB</a:t>
            </a:r>
            <a:endParaRPr lang="en-GB" sz="1100" dirty="0">
              <a:effectLst/>
              <a:latin typeface="Calibri"/>
              <a:ea typeface="Calibri"/>
              <a:cs typeface="Times New Roman"/>
            </a:endParaRPr>
          </a:p>
        </p:txBody>
      </p:sp>
      <p:pic>
        <p:nvPicPr>
          <p:cNvPr id="12" name="Picture 4" descr="STM32H747I-EVAL">
            <a:extLst>
              <a:ext uri="{FF2B5EF4-FFF2-40B4-BE49-F238E27FC236}">
                <a16:creationId xmlns:a16="http://schemas.microsoft.com/office/drawing/2014/main" id="{480DAF3B-C898-E235-8739-274A39377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12707" y="1696369"/>
            <a:ext cx="1593918" cy="19236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E88387D0-D6A9-1E8A-C8CB-E9047A6DE4F5}"/>
              </a:ext>
            </a:extLst>
          </p:cNvPr>
          <p:cNvPicPr>
            <a:picLocks noChangeAspect="1"/>
          </p:cNvPicPr>
          <p:nvPr/>
        </p:nvPicPr>
        <p:blipFill>
          <a:blip r:embed="rId3"/>
          <a:stretch>
            <a:fillRect/>
          </a:stretch>
        </p:blipFill>
        <p:spPr>
          <a:xfrm>
            <a:off x="5058928" y="1718569"/>
            <a:ext cx="2705100" cy="2057400"/>
          </a:xfrm>
          <a:prstGeom prst="rect">
            <a:avLst/>
          </a:prstGeom>
        </p:spPr>
      </p:pic>
      <p:pic>
        <p:nvPicPr>
          <p:cNvPr id="15" name="Picture 14">
            <a:extLst>
              <a:ext uri="{FF2B5EF4-FFF2-40B4-BE49-F238E27FC236}">
                <a16:creationId xmlns:a16="http://schemas.microsoft.com/office/drawing/2014/main" id="{EE0E010E-D865-E224-5C8C-B48CC5BA06B7}"/>
              </a:ext>
            </a:extLst>
          </p:cNvPr>
          <p:cNvPicPr>
            <a:picLocks noChangeAspect="1"/>
          </p:cNvPicPr>
          <p:nvPr/>
        </p:nvPicPr>
        <p:blipFill>
          <a:blip r:embed="rId4"/>
          <a:stretch>
            <a:fillRect/>
          </a:stretch>
        </p:blipFill>
        <p:spPr>
          <a:xfrm>
            <a:off x="4968939" y="1628800"/>
            <a:ext cx="2914650" cy="2209800"/>
          </a:xfrm>
          <a:prstGeom prst="rect">
            <a:avLst/>
          </a:prstGeom>
        </p:spPr>
      </p:pic>
      <p:cxnSp>
        <p:nvCxnSpPr>
          <p:cNvPr id="16" name="Connector: Elbow 15">
            <a:extLst>
              <a:ext uri="{FF2B5EF4-FFF2-40B4-BE49-F238E27FC236}">
                <a16:creationId xmlns:a16="http://schemas.microsoft.com/office/drawing/2014/main" id="{F0C0A3D7-E418-766C-C68D-7928DE236730}"/>
              </a:ext>
            </a:extLst>
          </p:cNvPr>
          <p:cNvCxnSpPr>
            <a:cxnSpLocks/>
          </p:cNvCxnSpPr>
          <p:nvPr/>
        </p:nvCxnSpPr>
        <p:spPr bwMode="auto">
          <a:xfrm rot="10800000">
            <a:off x="3491720" y="2381719"/>
            <a:ext cx="1673313" cy="959056"/>
          </a:xfrm>
          <a:prstGeom prst="bentConnector3">
            <a:avLst>
              <a:gd name="adj1" fmla="val 24499"/>
            </a:avLst>
          </a:prstGeom>
          <a:solidFill>
            <a:schemeClr val="accent1"/>
          </a:solidFill>
          <a:ln w="19050" cap="flat" cmpd="sng" algn="ctr">
            <a:solidFill>
              <a:schemeClr val="tx1"/>
            </a:solidFill>
            <a:prstDash val="solid"/>
            <a:round/>
            <a:headEnd type="none" w="med" len="med"/>
            <a:tailEnd type="none"/>
          </a:ln>
          <a:effectLst/>
        </p:spPr>
      </p:cxnSp>
      <p:cxnSp>
        <p:nvCxnSpPr>
          <p:cNvPr id="2" name="Straight Arrow Connector 1">
            <a:extLst>
              <a:ext uri="{FF2B5EF4-FFF2-40B4-BE49-F238E27FC236}">
                <a16:creationId xmlns:a16="http://schemas.microsoft.com/office/drawing/2014/main" id="{FB3C53C6-B62D-C2F6-9613-FBEF9A15B0C3}"/>
              </a:ext>
            </a:extLst>
          </p:cNvPr>
          <p:cNvCxnSpPr>
            <a:cxnSpLocks noChangeShapeType="1"/>
          </p:cNvCxnSpPr>
          <p:nvPr/>
        </p:nvCxnSpPr>
        <p:spPr bwMode="auto">
          <a:xfrm flipV="1">
            <a:off x="3491720" y="3427554"/>
            <a:ext cx="981989" cy="1446"/>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 name="Straight Arrow Connector 2">
            <a:extLst>
              <a:ext uri="{FF2B5EF4-FFF2-40B4-BE49-F238E27FC236}">
                <a16:creationId xmlns:a16="http://schemas.microsoft.com/office/drawing/2014/main" id="{4E2E02E0-2913-4E41-8EA6-EFA8A526D901}"/>
              </a:ext>
            </a:extLst>
          </p:cNvPr>
          <p:cNvCxnSpPr>
            <a:cxnSpLocks noChangeShapeType="1"/>
          </p:cNvCxnSpPr>
          <p:nvPr/>
        </p:nvCxnSpPr>
        <p:spPr bwMode="auto">
          <a:xfrm flipV="1">
            <a:off x="4473709" y="3427554"/>
            <a:ext cx="0" cy="696829"/>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4" name="Straight Arrow Connector 3">
            <a:extLst>
              <a:ext uri="{FF2B5EF4-FFF2-40B4-BE49-F238E27FC236}">
                <a16:creationId xmlns:a16="http://schemas.microsoft.com/office/drawing/2014/main" id="{973AC443-B62C-30A9-86C6-6FBAD8F25267}"/>
              </a:ext>
            </a:extLst>
          </p:cNvPr>
          <p:cNvCxnSpPr>
            <a:cxnSpLocks noChangeShapeType="1"/>
          </p:cNvCxnSpPr>
          <p:nvPr/>
        </p:nvCxnSpPr>
        <p:spPr bwMode="auto">
          <a:xfrm>
            <a:off x="3116033" y="4124383"/>
            <a:ext cx="1357677" cy="0"/>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28" name="Picture 27">
            <a:extLst>
              <a:ext uri="{FF2B5EF4-FFF2-40B4-BE49-F238E27FC236}">
                <a16:creationId xmlns:a16="http://schemas.microsoft.com/office/drawing/2014/main" id="{C6FBEB8F-AA23-56CF-1702-143FA88BF27E}"/>
              </a:ext>
            </a:extLst>
          </p:cNvPr>
          <p:cNvPicPr>
            <a:picLocks noChangeAspect="1"/>
          </p:cNvPicPr>
          <p:nvPr/>
        </p:nvPicPr>
        <p:blipFill>
          <a:blip r:embed="rId5"/>
          <a:stretch>
            <a:fillRect/>
          </a:stretch>
        </p:blipFill>
        <p:spPr>
          <a:xfrm>
            <a:off x="2147921" y="3823101"/>
            <a:ext cx="1712853" cy="1040275"/>
          </a:xfrm>
          <a:prstGeom prst="rect">
            <a:avLst/>
          </a:prstGeom>
        </p:spPr>
      </p:pic>
      <p:pic>
        <p:nvPicPr>
          <p:cNvPr id="30" name="Picture 29">
            <a:extLst>
              <a:ext uri="{FF2B5EF4-FFF2-40B4-BE49-F238E27FC236}">
                <a16:creationId xmlns:a16="http://schemas.microsoft.com/office/drawing/2014/main" id="{FFA73975-9BE0-136C-1A16-C1D8F70784E4}"/>
              </a:ext>
            </a:extLst>
          </p:cNvPr>
          <p:cNvPicPr>
            <a:picLocks noChangeAspect="1"/>
          </p:cNvPicPr>
          <p:nvPr/>
        </p:nvPicPr>
        <p:blipFill>
          <a:blip r:embed="rId6"/>
          <a:stretch>
            <a:fillRect/>
          </a:stretch>
        </p:blipFill>
        <p:spPr>
          <a:xfrm>
            <a:off x="2265624" y="2012655"/>
            <a:ext cx="767259" cy="576804"/>
          </a:xfrm>
          <a:prstGeom prst="rect">
            <a:avLst/>
          </a:prstGeom>
        </p:spPr>
      </p:pic>
    </p:spTree>
    <p:extLst>
      <p:ext uri="{BB962C8B-B14F-4D97-AF65-F5344CB8AC3E}">
        <p14:creationId xmlns:p14="http://schemas.microsoft.com/office/powerpoint/2010/main" val="33735716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p:cNvCxnSpPr>
            <a:cxnSpLocks noChangeShapeType="1"/>
          </p:cNvCxnSpPr>
          <p:nvPr/>
        </p:nvCxnSpPr>
        <p:spPr bwMode="auto">
          <a:xfrm>
            <a:off x="2924175" y="1128832"/>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 name="Text Box 4"/>
          <p:cNvSpPr txBox="1">
            <a:spLocks noChangeArrowheads="1"/>
          </p:cNvSpPr>
          <p:nvPr/>
        </p:nvSpPr>
        <p:spPr bwMode="auto">
          <a:xfrm>
            <a:off x="4561071" y="868358"/>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4" name="Straight Arrow Connector 3"/>
          <p:cNvCxnSpPr>
            <a:cxnSpLocks noChangeShapeType="1"/>
          </p:cNvCxnSpPr>
          <p:nvPr/>
        </p:nvCxnSpPr>
        <p:spPr bwMode="auto">
          <a:xfrm>
            <a:off x="2627784" y="2173397"/>
            <a:ext cx="2896716"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5" name="Picture 18" descr="MCBSTM32C Evaluation 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734407"/>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4561071" y="215541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grpSp>
        <p:nvGrpSpPr>
          <p:cNvPr id="7" name="Group 6"/>
          <p:cNvGrpSpPr/>
          <p:nvPr/>
        </p:nvGrpSpPr>
        <p:grpSpPr>
          <a:xfrm>
            <a:off x="4932040" y="116632"/>
            <a:ext cx="2743200" cy="2743200"/>
            <a:chOff x="5440218" y="3715066"/>
            <a:chExt cx="2743200" cy="2743200"/>
          </a:xfrm>
        </p:grpSpPr>
        <p:pic>
          <p:nvPicPr>
            <p:cNvPr id="8" name="Picture 23" descr="C:\Users\chrsei01\AppData\Local\Microsoft\Windows\Temporary Internet Files\Content.IE5\EVNNDZQA\MC900441328[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218" y="3715066"/>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4365104"/>
              <a:ext cx="1335422"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16373" b="38918"/>
          <a:stretch/>
        </p:blipFill>
        <p:spPr bwMode="auto">
          <a:xfrm>
            <a:off x="3442740" y="882900"/>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734" t="25865" r="7664" b="17498"/>
          <a:stretch/>
        </p:blipFill>
        <p:spPr bwMode="auto">
          <a:xfrm>
            <a:off x="2195736" y="1872727"/>
            <a:ext cx="215892" cy="80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ounded Rectangle 11"/>
          <p:cNvSpPr/>
          <p:nvPr/>
        </p:nvSpPr>
        <p:spPr bwMode="auto">
          <a:xfrm>
            <a:off x="3298176" y="912808"/>
            <a:ext cx="144016" cy="72008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
        <p:nvSpPr>
          <p:cNvPr id="13" name="Text Box 4"/>
          <p:cNvSpPr txBox="1">
            <a:spLocks noChangeArrowheads="1"/>
          </p:cNvSpPr>
          <p:nvPr/>
        </p:nvSpPr>
        <p:spPr bwMode="auto">
          <a:xfrm>
            <a:off x="3387531" y="1457246"/>
            <a:ext cx="1040453"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Pushbuttons</a:t>
            </a:r>
            <a:endParaRPr lang="en-GB" sz="1100" dirty="0">
              <a:effectLst/>
              <a:latin typeface="Calibri"/>
              <a:ea typeface="Calibri"/>
              <a:cs typeface="Times New Roman"/>
            </a:endParaRPr>
          </a:p>
        </p:txBody>
      </p:sp>
      <p:sp>
        <p:nvSpPr>
          <p:cNvPr id="14" name="Text Box 4"/>
          <p:cNvSpPr txBox="1">
            <a:spLocks noChangeArrowheads="1"/>
          </p:cNvSpPr>
          <p:nvPr/>
        </p:nvSpPr>
        <p:spPr bwMode="auto">
          <a:xfrm>
            <a:off x="1331640" y="1772816"/>
            <a:ext cx="610974"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LEDs</a:t>
            </a:r>
            <a:endParaRPr lang="en-GB" sz="1100" dirty="0">
              <a:effectLst/>
              <a:latin typeface="Calibri"/>
              <a:ea typeface="Calibri"/>
              <a:cs typeface="Times New Roman"/>
            </a:endParaRPr>
          </a:p>
        </p:txBody>
      </p:sp>
      <p:pic>
        <p:nvPicPr>
          <p:cNvPr id="15" name="Picture 2" descr="File:SD Cards.sv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4235" t="80101" r="47452" b="6743"/>
          <a:stretch/>
        </p:blipFill>
        <p:spPr bwMode="auto">
          <a:xfrm rot="16200000">
            <a:off x="2361812" y="2393571"/>
            <a:ext cx="265565" cy="18653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bwMode="auto">
          <a:xfrm>
            <a:off x="2415177" y="2376147"/>
            <a:ext cx="140418" cy="193116"/>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pic>
        <p:nvPicPr>
          <p:cNvPr id="17" name="Picture 2" descr="File:SD Cards.sv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6385" t="86075" r="51814" b="9588"/>
          <a:stretch/>
        </p:blipFill>
        <p:spPr bwMode="auto">
          <a:xfrm rot="16200000">
            <a:off x="2495291" y="2387937"/>
            <a:ext cx="76103" cy="422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 Box 4"/>
          <p:cNvSpPr txBox="1">
            <a:spLocks noChangeArrowheads="1"/>
          </p:cNvSpPr>
          <p:nvPr/>
        </p:nvSpPr>
        <p:spPr bwMode="auto">
          <a:xfrm>
            <a:off x="2573628" y="2348880"/>
            <a:ext cx="855861"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de-DE" sz="1100" b="1" i="1" dirty="0">
                <a:latin typeface="Arial"/>
                <a:ea typeface="Calibri"/>
                <a:cs typeface="Times New Roman"/>
              </a:rPr>
              <a:t>SD Card</a:t>
            </a:r>
            <a:endParaRPr lang="en-GB" sz="1100" dirty="0">
              <a:effectLst/>
              <a:latin typeface="Calibri"/>
              <a:ea typeface="Calibri"/>
              <a:cs typeface="Times New Roman"/>
            </a:endParaRPr>
          </a:p>
        </p:txBody>
      </p:sp>
      <p:pic>
        <p:nvPicPr>
          <p:cNvPr id="19" name="Picture 2"/>
          <p:cNvPicPr>
            <a:picLocks noChangeAspect="1" noChangeArrowheads="1"/>
          </p:cNvPicPr>
          <p:nvPr/>
        </p:nvPicPr>
        <p:blipFill rotWithShape="1">
          <a:blip r:embed="rId9">
            <a:extLst>
              <a:ext uri="{28A0092B-C50C-407E-A947-70E740481C1C}">
                <a14:useLocalDpi xmlns:a14="http://schemas.microsoft.com/office/drawing/2010/main" val="0"/>
              </a:ext>
            </a:extLst>
          </a:blip>
          <a:srcRect r="69664" b="55692"/>
          <a:stretch/>
        </p:blipFill>
        <p:spPr bwMode="auto">
          <a:xfrm>
            <a:off x="6695388" y="764703"/>
            <a:ext cx="599934" cy="1131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78394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200" y="2335232"/>
            <a:ext cx="1890414" cy="825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701665" y="1412776"/>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682720" y="1412776"/>
            <a:ext cx="354546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4110037" y="1384452"/>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2403081" y="1959689"/>
            <a:ext cx="596062" cy="326336"/>
          </a:xfrm>
          <a:prstGeom prst="rect">
            <a:avLst/>
          </a:prstGeom>
        </p:spPr>
      </p:pic>
      <p:pic>
        <p:nvPicPr>
          <p:cNvPr id="1026" name="Picture 2" descr="http://ds.arm.com/media/resources/devicedatabase_1/platform/keil/mcbstm32f400/MCBSTM32F200_F4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29078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806333" y="1403487"/>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806333" y="1412776"/>
            <a:ext cx="3421851"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2806333" y="1384452"/>
            <a:ext cx="3440796"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 to host PC</a:t>
            </a:r>
            <a:endParaRPr lang="en-GB" sz="1100" dirty="0">
              <a:effectLst/>
              <a:latin typeface="Calibri"/>
              <a:ea typeface="Calibri"/>
              <a:cs typeface="Times New Roman"/>
            </a:endParaRPr>
          </a:p>
        </p:txBody>
      </p:sp>
      <p:pic>
        <p:nvPicPr>
          <p:cNvPr id="1026" name="Picture 2" descr="http://ds.arm.com/media/resources/devicedatabase_1/platform/keil/mcbstm32f400/MCBSTM32F200_F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5"/>
          <a:srcRect b="59432"/>
          <a:stretch/>
        </p:blipFill>
        <p:spPr>
          <a:xfrm>
            <a:off x="5338688" y="2323481"/>
            <a:ext cx="1971494" cy="1177528"/>
          </a:xfrm>
          <a:prstGeom prst="rect">
            <a:avLst/>
          </a:prstGeom>
        </p:spPr>
      </p:pic>
    </p:spTree>
    <p:extLst>
      <p:ext uri="{BB962C8B-B14F-4D97-AF65-F5344CB8AC3E}">
        <p14:creationId xmlns:p14="http://schemas.microsoft.com/office/powerpoint/2010/main" val="11015801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16842" y="1928103"/>
            <a:ext cx="3243108" cy="759038"/>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b="1"/>
              <a:t>Packet Structure</a:t>
            </a:r>
          </a:p>
        </p:txBody>
      </p:sp>
      <p:sp>
        <p:nvSpPr>
          <p:cNvPr id="18" name="Rectangle 17"/>
          <p:cNvSpPr/>
          <p:nvPr/>
        </p:nvSpPr>
        <p:spPr>
          <a:xfrm>
            <a:off x="1084360" y="2200414"/>
            <a:ext cx="675176" cy="405105"/>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Sync</a:t>
            </a:r>
          </a:p>
        </p:txBody>
      </p:sp>
      <p:sp>
        <p:nvSpPr>
          <p:cNvPr id="19" name="Rectangle 18"/>
          <p:cNvSpPr/>
          <p:nvPr/>
        </p:nvSpPr>
        <p:spPr>
          <a:xfrm>
            <a:off x="1827143" y="2200414"/>
            <a:ext cx="1620422" cy="405105"/>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Data Bytes</a:t>
            </a:r>
          </a:p>
        </p:txBody>
      </p:sp>
      <p:sp>
        <p:nvSpPr>
          <p:cNvPr id="20" name="Rectangle 19"/>
          <p:cNvSpPr/>
          <p:nvPr/>
        </p:nvSpPr>
        <p:spPr>
          <a:xfrm>
            <a:off x="3515173" y="2200414"/>
            <a:ext cx="675176" cy="405105"/>
          </a:xfrm>
          <a:prstGeom prst="rect">
            <a:avLst/>
          </a:prstGeom>
          <a:solidFill>
            <a:srgbClr val="5859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t>EOP</a:t>
            </a:r>
          </a:p>
        </p:txBody>
      </p:sp>
    </p:spTree>
    <p:extLst>
      <p:ext uri="{BB962C8B-B14F-4D97-AF65-F5344CB8AC3E}">
        <p14:creationId xmlns:p14="http://schemas.microsoft.com/office/powerpoint/2010/main" val="2362580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a:cxnSpLocks noChangeShapeType="1"/>
          </p:cNvCxnSpPr>
          <p:nvPr/>
        </p:nvCxnSpPr>
        <p:spPr bwMode="auto">
          <a:xfrm flipV="1">
            <a:off x="6228184" y="1403487"/>
            <a:ext cx="0" cy="1168784"/>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2708920"/>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2448446"/>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2462988"/>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324324" y="2650560"/>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806333" y="1403487"/>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1" name="Straight Arrow Connector 30"/>
          <p:cNvCxnSpPr>
            <a:cxnSpLocks noChangeShapeType="1"/>
          </p:cNvCxnSpPr>
          <p:nvPr/>
        </p:nvCxnSpPr>
        <p:spPr bwMode="auto">
          <a:xfrm>
            <a:off x="2806333" y="1412776"/>
            <a:ext cx="3421851"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2806333" y="1384452"/>
            <a:ext cx="3440796"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 to host PC</a:t>
            </a:r>
            <a:endParaRPr lang="en-GB" sz="1100" dirty="0">
              <a:effectLst/>
              <a:latin typeface="Calibri"/>
              <a:ea typeface="Calibri"/>
              <a:cs typeface="Times New Roman"/>
            </a:endParaRPr>
          </a:p>
        </p:txBody>
      </p:sp>
      <p:pic>
        <p:nvPicPr>
          <p:cNvPr id="1026" name="Picture 2" descr="http://ds.arm.com/media/resources/devicedatabase_1/platform/keil/mcbstm32f400/MCBSTM32F200_F4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8666" y="2368878"/>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D6A0668-A0EB-42CA-B8B6-C5BA6369E5E0}"/>
              </a:ext>
            </a:extLst>
          </p:cNvPr>
          <p:cNvPicPr>
            <a:picLocks noChangeAspect="1"/>
          </p:cNvPicPr>
          <p:nvPr/>
        </p:nvPicPr>
        <p:blipFill>
          <a:blip r:embed="rId5"/>
          <a:stretch>
            <a:fillRect/>
          </a:stretch>
        </p:blipFill>
        <p:spPr>
          <a:xfrm>
            <a:off x="5326661" y="2316341"/>
            <a:ext cx="1981643" cy="1202100"/>
          </a:xfrm>
          <a:prstGeom prst="rect">
            <a:avLst/>
          </a:prstGeom>
        </p:spPr>
      </p:pic>
    </p:spTree>
    <p:extLst>
      <p:ext uri="{BB962C8B-B14F-4D97-AF65-F5344CB8AC3E}">
        <p14:creationId xmlns:p14="http://schemas.microsoft.com/office/powerpoint/2010/main" val="151851924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Arrow Connector 16"/>
          <p:cNvCxnSpPr>
            <a:cxnSpLocks noChangeShapeType="1"/>
          </p:cNvCxnSpPr>
          <p:nvPr/>
        </p:nvCxnSpPr>
        <p:spPr bwMode="auto">
          <a:xfrm flipV="1">
            <a:off x="2555776" y="1734667"/>
            <a:ext cx="0" cy="97425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633093" y="4779962"/>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269989" y="4519488"/>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373" b="38918"/>
          <a:stretch/>
        </p:blipFill>
        <p:spPr bwMode="auto">
          <a:xfrm>
            <a:off x="3151658" y="4534030"/>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a:cxnSpLocks noChangeShapeType="1"/>
          </p:cNvCxnSpPr>
          <p:nvPr/>
        </p:nvCxnSpPr>
        <p:spPr bwMode="auto">
          <a:xfrm>
            <a:off x="1033242" y="4721602"/>
            <a:ext cx="195241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30" name="Straight Arrow Connector 29"/>
          <p:cNvCxnSpPr>
            <a:cxnSpLocks noChangeShapeType="1"/>
          </p:cNvCxnSpPr>
          <p:nvPr/>
        </p:nvCxnSpPr>
        <p:spPr bwMode="auto">
          <a:xfrm flipV="1">
            <a:off x="2410583" y="3483818"/>
            <a:ext cx="0" cy="162000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pic>
        <p:nvPicPr>
          <p:cNvPr id="1026" name="Picture 2" descr="http://ds.arm.com/media/resources/devicedatabase_1/platform/keil/mcbstm32f400/MCBSTM32F200_F4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4439920"/>
            <a:ext cx="2234873" cy="15845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8" descr="MCBSTM32C Evaluation Boar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168266" y="2164043"/>
            <a:ext cx="1634780" cy="15726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4"/>
          <p:cNvSpPr txBox="1">
            <a:spLocks noChangeArrowheads="1"/>
          </p:cNvSpPr>
          <p:nvPr/>
        </p:nvSpPr>
        <p:spPr bwMode="auto">
          <a:xfrm>
            <a:off x="2397781" y="3987874"/>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cxnSp>
        <p:nvCxnSpPr>
          <p:cNvPr id="11" name="Straight Arrow Connector 10"/>
          <p:cNvCxnSpPr>
            <a:cxnSpLocks noChangeShapeType="1"/>
          </p:cNvCxnSpPr>
          <p:nvPr/>
        </p:nvCxnSpPr>
        <p:spPr bwMode="auto">
          <a:xfrm flipV="1">
            <a:off x="6101240" y="1725377"/>
            <a:ext cx="0" cy="271454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2" name="Straight Arrow Connector 11"/>
          <p:cNvCxnSpPr>
            <a:cxnSpLocks noChangeShapeType="1"/>
          </p:cNvCxnSpPr>
          <p:nvPr/>
        </p:nvCxnSpPr>
        <p:spPr bwMode="auto">
          <a:xfrm>
            <a:off x="2555776" y="1734666"/>
            <a:ext cx="3545464"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3" name="Text Box 4"/>
          <p:cNvSpPr txBox="1">
            <a:spLocks noChangeArrowheads="1"/>
          </p:cNvSpPr>
          <p:nvPr/>
        </p:nvSpPr>
        <p:spPr bwMode="auto">
          <a:xfrm>
            <a:off x="3983093" y="1706342"/>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RS232</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958" y="3767762"/>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38848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cxnSpLocks noChangeShapeType="1"/>
          </p:cNvCxnSpPr>
          <p:nvPr/>
        </p:nvCxnSpPr>
        <p:spPr bwMode="auto">
          <a:xfrm>
            <a:off x="2069138" y="2636912"/>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4932040" y="2133600"/>
            <a:ext cx="2743200" cy="19681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069138" y="2617700"/>
            <a:ext cx="0" cy="687038"/>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374315"/>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640" y="2563021"/>
            <a:ext cx="7620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 Box 4"/>
          <p:cNvSpPr txBox="1">
            <a:spLocks noChangeArrowheads="1"/>
          </p:cNvSpPr>
          <p:nvPr/>
        </p:nvSpPr>
        <p:spPr bwMode="auto">
          <a:xfrm>
            <a:off x="1708087" y="4382522"/>
            <a:ext cx="84768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Joysti</a:t>
            </a:r>
            <a:r>
              <a:rPr lang="en-GB" sz="1100" b="1" i="1" dirty="0">
                <a:latin typeface="Arial"/>
                <a:ea typeface="Calibri"/>
                <a:cs typeface="Times New Roman"/>
              </a:rPr>
              <a:t>ck</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13"/>
          <p:cNvSpPr/>
          <p:nvPr/>
        </p:nvSpPr>
        <p:spPr bwMode="auto">
          <a:xfrm>
            <a:off x="2051720" y="4211079"/>
            <a:ext cx="174260" cy="22011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Tree>
    <p:extLst>
      <p:ext uri="{BB962C8B-B14F-4D97-AF65-F5344CB8AC3E}">
        <p14:creationId xmlns:p14="http://schemas.microsoft.com/office/powerpoint/2010/main" val="47278435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p:cNvCxnSpPr>
            <a:cxnSpLocks noChangeShapeType="1"/>
          </p:cNvCxnSpPr>
          <p:nvPr/>
        </p:nvCxnSpPr>
        <p:spPr bwMode="auto">
          <a:xfrm>
            <a:off x="2512606" y="2689166"/>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9" name="Straight Arrow Connector 18"/>
          <p:cNvCxnSpPr>
            <a:cxnSpLocks noChangeShapeType="1"/>
          </p:cNvCxnSpPr>
          <p:nvPr/>
        </p:nvCxnSpPr>
        <p:spPr bwMode="auto">
          <a:xfrm flipV="1">
            <a:off x="2512606" y="2674219"/>
            <a:ext cx="0" cy="10428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15" name="Straight Arrow Connector 14"/>
          <p:cNvCxnSpPr>
            <a:cxnSpLocks noChangeShapeType="1"/>
          </p:cNvCxnSpPr>
          <p:nvPr/>
        </p:nvCxnSpPr>
        <p:spPr bwMode="auto">
          <a:xfrm>
            <a:off x="2069138" y="2401134"/>
            <a:ext cx="322676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4932040" y="2133600"/>
            <a:ext cx="2743200" cy="196813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069138" y="2386187"/>
            <a:ext cx="0" cy="10428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138537"/>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sp>
        <p:nvSpPr>
          <p:cNvPr id="20" name="Text Box 4"/>
          <p:cNvSpPr txBox="1">
            <a:spLocks noChangeArrowheads="1"/>
          </p:cNvSpPr>
          <p:nvPr/>
        </p:nvSpPr>
        <p:spPr bwMode="auto">
          <a:xfrm>
            <a:off x="3565851" y="2426569"/>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Ethernet</a:t>
            </a:r>
            <a:endParaRPr lang="en-GB" sz="1100" dirty="0">
              <a:effectLst/>
              <a:latin typeface="Calibri"/>
              <a:ea typeface="Calibri"/>
              <a:cs typeface="Times New Roman"/>
            </a:endParaRPr>
          </a:p>
        </p:txBody>
      </p:sp>
    </p:spTree>
    <p:extLst>
      <p:ext uri="{BB962C8B-B14F-4D97-AF65-F5344CB8AC3E}">
        <p14:creationId xmlns:p14="http://schemas.microsoft.com/office/powerpoint/2010/main" val="20727277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a:cxnSpLocks noChangeShapeType="1"/>
          </p:cNvCxnSpPr>
          <p:nvPr/>
        </p:nvCxnSpPr>
        <p:spPr bwMode="auto">
          <a:xfrm>
            <a:off x="2309272" y="2278171"/>
            <a:ext cx="2986628"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21" name="Straight Arrow Connector 20"/>
          <p:cNvCxnSpPr>
            <a:cxnSpLocks noChangeShapeType="1"/>
          </p:cNvCxnSpPr>
          <p:nvPr/>
        </p:nvCxnSpPr>
        <p:spPr bwMode="auto">
          <a:xfrm>
            <a:off x="2924175" y="3588786"/>
            <a:ext cx="2371725"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22" name="Text Box 4"/>
          <p:cNvSpPr txBox="1">
            <a:spLocks noChangeArrowheads="1"/>
          </p:cNvSpPr>
          <p:nvPr/>
        </p:nvSpPr>
        <p:spPr bwMode="auto">
          <a:xfrm>
            <a:off x="4561071" y="3328312"/>
            <a:ext cx="514985" cy="247650"/>
          </a:xfrm>
          <a:prstGeom prst="rect">
            <a:avLst/>
          </a:prstGeom>
          <a:noFill/>
          <a:ln>
            <a:noFill/>
          </a:ln>
        </p:spPr>
        <p:txBody>
          <a:bodyPr rot="0" vert="horz" wrap="square" lIns="91440" tIns="45720" rIns="91440" bIns="45720" anchor="t" anchorCtr="0" upright="1">
            <a:noAutofit/>
          </a:bodyPr>
          <a:lstStyle/>
          <a:p>
            <a:pP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25" name="Picture 23" descr="C:\Users\chrsei01\AppData\Local\Microsoft\Windows\Temporary Internet Files\Content.IE5\EVNNDZQA\MC90044132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696720"/>
            <a:ext cx="2743200" cy="2743200"/>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a:cxnSpLocks noChangeShapeType="1"/>
          </p:cNvCxnSpPr>
          <p:nvPr/>
        </p:nvCxnSpPr>
        <p:spPr bwMode="auto">
          <a:xfrm flipV="1">
            <a:off x="2309272" y="2263224"/>
            <a:ext cx="0" cy="687038"/>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33" name="Text Box 4"/>
          <p:cNvSpPr txBox="1">
            <a:spLocks noChangeArrowheads="1"/>
          </p:cNvSpPr>
          <p:nvPr/>
        </p:nvSpPr>
        <p:spPr bwMode="auto">
          <a:xfrm>
            <a:off x="3565851" y="2015574"/>
            <a:ext cx="811029" cy="247650"/>
          </a:xfrm>
          <a:prstGeom prst="rect">
            <a:avLst/>
          </a:prstGeom>
          <a:no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USB</a:t>
            </a:r>
            <a:endParaRPr lang="en-GB" sz="1100" dirty="0">
              <a:effectLst/>
              <a:latin typeface="Calibri"/>
              <a:ea typeface="Calibri"/>
              <a:cs typeface="Times New Roman"/>
            </a:endParaRPr>
          </a:p>
        </p:txBody>
      </p:sp>
      <p:pic>
        <p:nvPicPr>
          <p:cNvPr id="17" name="Picture 16" descr="http://ds.arm.com/media/resources/devicedatabase_2/platform/keil/mcb1800/mcb1800_large.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324" y="2846667"/>
            <a:ext cx="2223893" cy="158452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373" b="38918"/>
          <a:stretch/>
        </p:blipFill>
        <p:spPr bwMode="auto">
          <a:xfrm>
            <a:off x="3442740" y="3342854"/>
            <a:ext cx="1057252" cy="459834"/>
          </a:xfrm>
          <a:prstGeom prst="rect">
            <a:avLst/>
          </a:prstGeom>
          <a:noFill/>
          <a:extLst>
            <a:ext uri="{909E8E84-426E-40DD-AFC4-6F175D3DCCD1}">
              <a14:hiddenFill xmlns:a14="http://schemas.microsoft.com/office/drawing/2010/main">
                <a:solidFill>
                  <a:srgbClr val="FFFFFF"/>
                </a:solidFill>
              </a14:hiddenFill>
            </a:ext>
          </a:extLst>
        </p:spPr>
      </p:pic>
      <p:sp>
        <p:nvSpPr>
          <p:cNvPr id="18" name="Rounded Rectangle 17"/>
          <p:cNvSpPr/>
          <p:nvPr/>
        </p:nvSpPr>
        <p:spPr bwMode="auto">
          <a:xfrm>
            <a:off x="2752980" y="3166825"/>
            <a:ext cx="378859" cy="318943"/>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a:ln>
                <a:noFill/>
              </a:ln>
              <a:solidFill>
                <a:srgbClr val="000000"/>
              </a:solidFill>
              <a:effectLst/>
              <a:latin typeface="Arial" charset="0"/>
              <a:ea typeface="ＭＳ Ｐゴシック" pitchFamily="34" charset="-128"/>
            </a:endParaRPr>
          </a:p>
        </p:txBody>
      </p:sp>
      <p:sp>
        <p:nvSpPr>
          <p:cNvPr id="19" name="Text Box 4"/>
          <p:cNvSpPr txBox="1">
            <a:spLocks noChangeArrowheads="1"/>
          </p:cNvSpPr>
          <p:nvPr/>
        </p:nvSpPr>
        <p:spPr bwMode="auto">
          <a:xfrm>
            <a:off x="2518564" y="2898656"/>
            <a:ext cx="847689" cy="247650"/>
          </a:xfrm>
          <a:prstGeom prst="rect">
            <a:avLst/>
          </a:prstGeom>
          <a:solidFill>
            <a:srgbClr val="FFFFFF">
              <a:alpha val="50196"/>
            </a:srgbClr>
          </a:solidFill>
          <a:ln>
            <a:noFill/>
          </a:ln>
        </p:spPr>
        <p:txBody>
          <a:bodyPr rot="0" vert="horz" wrap="square" lIns="91440" tIns="45720" rIns="91440" bIns="45720" anchor="t" anchorCtr="0" upright="1">
            <a:noAutofit/>
          </a:bodyPr>
          <a:lstStyle/>
          <a:p>
            <a:pPr algn="ctr">
              <a:lnSpc>
                <a:spcPct val="115000"/>
              </a:lnSpc>
              <a:spcAft>
                <a:spcPts val="1000"/>
              </a:spcAft>
            </a:pPr>
            <a:r>
              <a:rPr lang="en-GB" sz="1100" b="1" i="1" dirty="0">
                <a:effectLst/>
                <a:latin typeface="Arial"/>
                <a:ea typeface="Calibri"/>
                <a:cs typeface="Times New Roman"/>
              </a:rPr>
              <a:t>Speaker</a:t>
            </a:r>
            <a:endParaRPr lang="en-GB" sz="1100" dirty="0">
              <a:effectLst/>
              <a:latin typeface="Calibri"/>
              <a:ea typeface="Calibri"/>
              <a:cs typeface="Times New Roman"/>
            </a:endParaRP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7532" y="2564904"/>
            <a:ext cx="944684" cy="756945"/>
          </a:xfrm>
          <a:prstGeom prst="rect">
            <a:avLst/>
          </a:prstGeom>
        </p:spPr>
      </p:pic>
    </p:spTree>
    <p:extLst>
      <p:ext uri="{BB962C8B-B14F-4D97-AF65-F5344CB8AC3E}">
        <p14:creationId xmlns:p14="http://schemas.microsoft.com/office/powerpoint/2010/main" val="51159280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3568" y="2348920"/>
            <a:ext cx="3600000" cy="720000"/>
          </a:xfrm>
          <a:prstGeom prst="rect">
            <a:avLst/>
          </a:prstGeom>
          <a:solidFill>
            <a:srgbClr val="00B1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File System</a:t>
            </a:r>
          </a:p>
        </p:txBody>
      </p:sp>
      <p:sp>
        <p:nvSpPr>
          <p:cNvPr id="6" name="Rectangle 5"/>
          <p:cNvSpPr/>
          <p:nvPr/>
        </p:nvSpPr>
        <p:spPr>
          <a:xfrm>
            <a:off x="683568" y="5245060"/>
            <a:ext cx="3600000" cy="72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CMSIS-Driver USB Host</a:t>
            </a:r>
          </a:p>
        </p:txBody>
      </p:sp>
      <p:sp>
        <p:nvSpPr>
          <p:cNvPr id="10" name="Rectangle 9"/>
          <p:cNvSpPr/>
          <p:nvPr/>
        </p:nvSpPr>
        <p:spPr>
          <a:xfrm>
            <a:off x="680120" y="4277329"/>
            <a:ext cx="360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Host</a:t>
            </a:r>
            <a:endParaRPr lang="en-US" sz="2200" dirty="0">
              <a:latin typeface="Gill Sans MT" panose="020B0502020104020203" pitchFamily="34" charset="0"/>
            </a:endParaRPr>
          </a:p>
        </p:txBody>
      </p:sp>
      <p:sp>
        <p:nvSpPr>
          <p:cNvPr id="11" name="Rectangle 10"/>
          <p:cNvSpPr/>
          <p:nvPr/>
        </p:nvSpPr>
        <p:spPr>
          <a:xfrm>
            <a:off x="683568" y="3318203"/>
            <a:ext cx="360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Host MSC Driver</a:t>
            </a:r>
            <a:endParaRPr lang="en-US" sz="2200" dirty="0">
              <a:latin typeface="Gill Sans MT" panose="020B0502020104020203" pitchFamily="34" charset="0"/>
            </a:endParaRPr>
          </a:p>
        </p:txBody>
      </p:sp>
      <p:sp>
        <p:nvSpPr>
          <p:cNvPr id="13" name="TextBox 12"/>
          <p:cNvSpPr txBox="1"/>
          <p:nvPr/>
        </p:nvSpPr>
        <p:spPr>
          <a:xfrm>
            <a:off x="4283568" y="2555030"/>
            <a:ext cx="2376264" cy="307777"/>
          </a:xfrm>
          <a:prstGeom prst="rect">
            <a:avLst/>
          </a:prstGeom>
          <a:noFill/>
        </p:spPr>
        <p:txBody>
          <a:bodyPr wrap="square" rtlCol="0">
            <a:spAutoFit/>
          </a:bodyPr>
          <a:lstStyle/>
          <a:p>
            <a:r>
              <a:rPr lang="en-US" sz="1400" b="1" dirty="0">
                <a:latin typeface="Courier New" panose="02070309020205020404" pitchFamily="49" charset="0"/>
                <a:cs typeface="Courier New" panose="02070309020205020404" pitchFamily="49" charset="0"/>
              </a:rPr>
              <a:t>File I/O functions</a:t>
            </a:r>
          </a:p>
        </p:txBody>
      </p:sp>
      <p:sp>
        <p:nvSpPr>
          <p:cNvPr id="14" name="TextBox 13"/>
          <p:cNvSpPr txBox="1"/>
          <p:nvPr/>
        </p:nvSpPr>
        <p:spPr>
          <a:xfrm>
            <a:off x="4283568" y="3524314"/>
            <a:ext cx="2736304" cy="307777"/>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USBH_MSC_GetDeviceStatus</a:t>
            </a:r>
            <a:endParaRPr lang="en-US" sz="1400" b="1" dirty="0">
              <a:latin typeface="Courier New" panose="02070309020205020404" pitchFamily="49" charset="0"/>
              <a:cs typeface="Courier New" panose="02070309020205020404" pitchFamily="49" charset="0"/>
            </a:endParaRPr>
          </a:p>
        </p:txBody>
      </p:sp>
      <p:sp>
        <p:nvSpPr>
          <p:cNvPr id="15" name="TextBox 14"/>
          <p:cNvSpPr txBox="1"/>
          <p:nvPr/>
        </p:nvSpPr>
        <p:spPr>
          <a:xfrm>
            <a:off x="4283568" y="4375719"/>
            <a:ext cx="2736304" cy="523220"/>
          </a:xfrm>
          <a:prstGeom prst="rect">
            <a:avLst/>
          </a:prstGeom>
          <a:noFill/>
        </p:spPr>
        <p:txBody>
          <a:bodyPr wrap="square" rtlCol="0">
            <a:spAutoFit/>
          </a:bodyPr>
          <a:lstStyle/>
          <a:p>
            <a:r>
              <a:rPr lang="en-US" sz="1400" b="1" dirty="0" err="1">
                <a:latin typeface="Courier New" panose="02070309020205020404" pitchFamily="49" charset="0"/>
                <a:cs typeface="Courier New" panose="02070309020205020404" pitchFamily="49" charset="0"/>
              </a:rPr>
              <a:t>USBH_Initialize</a:t>
            </a:r>
            <a:endParaRPr lang="en-US" sz="1400" b="1" dirty="0">
              <a:latin typeface="Courier New" panose="02070309020205020404" pitchFamily="49" charset="0"/>
              <a:cs typeface="Courier New" panose="02070309020205020404" pitchFamily="49" charset="0"/>
            </a:endParaRPr>
          </a:p>
          <a:p>
            <a:r>
              <a:rPr lang="en-US" sz="1400" b="1" dirty="0" err="1">
                <a:latin typeface="Courier New" panose="02070309020205020404" pitchFamily="49" charset="0"/>
                <a:cs typeface="Courier New" panose="02070309020205020404" pitchFamily="49" charset="0"/>
              </a:rPr>
              <a:t>USBH_Uninitialize</a:t>
            </a:r>
            <a:endParaRPr lang="en-US" sz="1400" b="1" dirty="0">
              <a:latin typeface="Courier New" panose="02070309020205020404" pitchFamily="49" charset="0"/>
              <a:cs typeface="Courier New" panose="02070309020205020404" pitchFamily="49" charset="0"/>
            </a:endParaRPr>
          </a:p>
        </p:txBody>
      </p:sp>
      <p:cxnSp>
        <p:nvCxnSpPr>
          <p:cNvPr id="17" name="Straight Arrow Connector 16"/>
          <p:cNvCxnSpPr>
            <a:stCxn id="11" idx="0"/>
            <a:endCxn id="5" idx="2"/>
          </p:cNvCxnSpPr>
          <p:nvPr/>
        </p:nvCxnSpPr>
        <p:spPr bwMode="auto">
          <a:xfrm flipV="1">
            <a:off x="2483568" y="3068920"/>
            <a:ext cx="0" cy="249283"/>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19" name="Straight Arrow Connector 18"/>
          <p:cNvCxnSpPr>
            <a:stCxn id="11" idx="2"/>
            <a:endCxn id="10" idx="0"/>
          </p:cNvCxnSpPr>
          <p:nvPr/>
        </p:nvCxnSpPr>
        <p:spPr bwMode="auto">
          <a:xfrm flipH="1">
            <a:off x="2480120" y="4038203"/>
            <a:ext cx="3448" cy="239126"/>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23" name="Straight Arrow Connector 22"/>
          <p:cNvCxnSpPr>
            <a:stCxn id="10" idx="2"/>
            <a:endCxn id="6" idx="0"/>
          </p:cNvCxnSpPr>
          <p:nvPr/>
        </p:nvCxnSpPr>
        <p:spPr bwMode="auto">
          <a:xfrm>
            <a:off x="2480120" y="4997329"/>
            <a:ext cx="3448" cy="247731"/>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227651966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8517" y="3429000"/>
            <a:ext cx="2520000" cy="720000"/>
          </a:xfrm>
          <a:prstGeom prst="rect">
            <a:avLst/>
          </a:prstGeom>
          <a:solidFill>
            <a:srgbClr val="00B1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File System</a:t>
            </a:r>
          </a:p>
        </p:txBody>
      </p:sp>
      <p:sp>
        <p:nvSpPr>
          <p:cNvPr id="6" name="Rectangle 5"/>
          <p:cNvSpPr/>
          <p:nvPr/>
        </p:nvSpPr>
        <p:spPr>
          <a:xfrm>
            <a:off x="688517" y="4508999"/>
            <a:ext cx="2520000" cy="72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User Application</a:t>
            </a:r>
          </a:p>
        </p:txBody>
      </p:sp>
      <p:sp>
        <p:nvSpPr>
          <p:cNvPr id="10" name="Rectangle 9"/>
          <p:cNvSpPr/>
          <p:nvPr/>
        </p:nvSpPr>
        <p:spPr>
          <a:xfrm>
            <a:off x="3563888" y="2348920"/>
            <a:ext cx="2520000" cy="720000"/>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USB Device</a:t>
            </a:r>
            <a:endParaRPr lang="en-US" sz="2200" dirty="0">
              <a:latin typeface="Gill Sans MT" panose="020B0502020104020203" pitchFamily="34" charset="0"/>
            </a:endParaRPr>
          </a:p>
        </p:txBody>
      </p:sp>
      <p:cxnSp>
        <p:nvCxnSpPr>
          <p:cNvPr id="17" name="Straight Arrow Connector 16"/>
          <p:cNvCxnSpPr>
            <a:stCxn id="6" idx="0"/>
            <a:endCxn id="5" idx="2"/>
          </p:cNvCxnSpPr>
          <p:nvPr/>
        </p:nvCxnSpPr>
        <p:spPr bwMode="auto">
          <a:xfrm flipV="1">
            <a:off x="1948517" y="4149000"/>
            <a:ext cx="0" cy="359999"/>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26"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6425" b="13178"/>
          <a:stretch/>
        </p:blipFill>
        <p:spPr bwMode="auto">
          <a:xfrm>
            <a:off x="6149280" y="1787856"/>
            <a:ext cx="2743200" cy="193115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0" idx="3"/>
          </p:cNvCxnSpPr>
          <p:nvPr/>
        </p:nvCxnSpPr>
        <p:spPr bwMode="auto">
          <a:xfrm>
            <a:off x="6083888" y="2708920"/>
            <a:ext cx="373581"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2091" r="66656" b="44728"/>
          <a:stretch/>
        </p:blipFill>
        <p:spPr bwMode="auto">
          <a:xfrm>
            <a:off x="6556962" y="1979596"/>
            <a:ext cx="1927835" cy="1152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p:cNvSpPr/>
          <p:nvPr/>
        </p:nvSpPr>
        <p:spPr>
          <a:xfrm>
            <a:off x="683568" y="2348920"/>
            <a:ext cx="2520000" cy="720000"/>
          </a:xfrm>
          <a:prstGeom prst="rect">
            <a:avLst/>
          </a:prstGeom>
          <a:solidFill>
            <a:srgbClr val="8080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a:latin typeface="Gill Sans MT" panose="020B0502020104020203" pitchFamily="34" charset="0"/>
              </a:rPr>
              <a:t>Storage Media</a:t>
            </a:r>
          </a:p>
        </p:txBody>
      </p:sp>
      <p:cxnSp>
        <p:nvCxnSpPr>
          <p:cNvPr id="34" name="Straight Arrow Connector 33"/>
          <p:cNvCxnSpPr>
            <a:stCxn id="32" idx="3"/>
            <a:endCxn id="10" idx="1"/>
          </p:cNvCxnSpPr>
          <p:nvPr/>
        </p:nvCxnSpPr>
        <p:spPr bwMode="auto">
          <a:xfrm>
            <a:off x="3203568" y="2708920"/>
            <a:ext cx="360320" cy="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cxnSp>
        <p:nvCxnSpPr>
          <p:cNvPr id="38" name="Straight Arrow Connector 37"/>
          <p:cNvCxnSpPr>
            <a:endCxn id="32" idx="2"/>
          </p:cNvCxnSpPr>
          <p:nvPr/>
        </p:nvCxnSpPr>
        <p:spPr bwMode="auto">
          <a:xfrm flipV="1">
            <a:off x="1943568" y="3068920"/>
            <a:ext cx="0" cy="360000"/>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p:spPr>
      </p:cxnSp>
    </p:spTree>
    <p:extLst>
      <p:ext uri="{BB962C8B-B14F-4D97-AF65-F5344CB8AC3E}">
        <p14:creationId xmlns:p14="http://schemas.microsoft.com/office/powerpoint/2010/main" val="132516409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5"/>
          <p:cNvSpPr>
            <a:spLocks noChangeArrowheads="1"/>
          </p:cNvSpPr>
          <p:nvPr/>
        </p:nvSpPr>
        <p:spPr bwMode="auto">
          <a:xfrm>
            <a:off x="54693" y="2409260"/>
            <a:ext cx="9002767" cy="2395304"/>
          </a:xfrm>
          <a:prstGeom prst="rect">
            <a:avLst/>
          </a:prstGeom>
          <a:solidFill>
            <a:srgbClr val="4F81BD"/>
          </a:solidFill>
          <a:ln w="9525" algn="ctr">
            <a:noFill/>
            <a:round/>
            <a:headEnd/>
            <a:tailEnd/>
          </a:ln>
          <a:effectLst>
            <a:outerShdw blurRad="50800" dist="38100" dir="2700000" algn="tl" rotWithShape="0">
              <a:prstClr val="black">
                <a:alpha val="40000"/>
              </a:prstClr>
            </a:outerShdw>
          </a:effectLst>
        </p:spPr>
        <p:txBody>
          <a:bodyPr vert="vert270" lIns="121944" tIns="60972" rIns="121944" bIns="60972" anchor="t" anchorCtr="1"/>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1" i="0" u="none" strike="noStrike" kern="0" cap="none" spc="0" normalizeH="0" baseline="0" noProof="0" dirty="0">
                <a:ln>
                  <a:noFill/>
                </a:ln>
                <a:solidFill>
                  <a:schemeClr val="bg1"/>
                </a:solidFill>
                <a:effectLst/>
                <a:uLnTx/>
                <a:uFillTx/>
                <a:latin typeface="+mj-lt"/>
                <a:ea typeface="ＭＳ Ｐゴシック" pitchFamily="34" charset="-128"/>
              </a:rPr>
              <a:t>Software Packs</a:t>
            </a:r>
          </a:p>
        </p:txBody>
      </p:sp>
      <p:sp>
        <p:nvSpPr>
          <p:cNvPr id="3" name="Rounded Rectangle 12"/>
          <p:cNvSpPr/>
          <p:nvPr/>
        </p:nvSpPr>
        <p:spPr bwMode="auto">
          <a:xfrm>
            <a:off x="858512" y="2489640"/>
            <a:ext cx="1908000" cy="2203929"/>
          </a:xfrm>
          <a:prstGeom prst="roundRect">
            <a:avLst>
              <a:gd name="adj" fmla="val 7143"/>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4" name="Rectangle 3"/>
          <p:cNvSpPr/>
          <p:nvPr/>
        </p:nvSpPr>
        <p:spPr bwMode="auto">
          <a:xfrm>
            <a:off x="875930" y="3372597"/>
            <a:ext cx="1738912" cy="626261"/>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5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5" name="Rounded Rectangle 53"/>
          <p:cNvSpPr>
            <a:spLocks noChangeArrowheads="1"/>
          </p:cNvSpPr>
          <p:nvPr/>
        </p:nvSpPr>
        <p:spPr bwMode="auto">
          <a:xfrm>
            <a:off x="956310" y="2891537"/>
            <a:ext cx="1688019" cy="321517"/>
          </a:xfrm>
          <a:prstGeom prst="roundRect">
            <a:avLst>
              <a:gd name="adj" fmla="val 16667"/>
            </a:avLst>
          </a:prstGeom>
          <a:solidFill>
            <a:srgbClr val="00B050"/>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ysClr val="window" lastClr="FFFFFF"/>
                </a:solidFill>
                <a:effectLst/>
                <a:uLnTx/>
                <a:uFillTx/>
                <a:latin typeface="+mj-lt"/>
                <a:ea typeface="ＭＳ Ｐゴシック" pitchFamily="34" charset="-128"/>
              </a:rPr>
              <a:t>System/Startup</a:t>
            </a:r>
          </a:p>
        </p:txBody>
      </p:sp>
      <p:sp>
        <p:nvSpPr>
          <p:cNvPr id="6" name="Rounded Rectangle 54"/>
          <p:cNvSpPr>
            <a:spLocks noChangeArrowheads="1"/>
          </p:cNvSpPr>
          <p:nvPr/>
        </p:nvSpPr>
        <p:spPr bwMode="auto">
          <a:xfrm>
            <a:off x="956311" y="3322731"/>
            <a:ext cx="1688019" cy="322266"/>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500" b="1" dirty="0">
                <a:solidFill>
                  <a:srgbClr val="FDFDFD"/>
                </a:solidFill>
                <a:latin typeface="+mj-lt"/>
                <a:ea typeface="ＭＳ Ｐゴシック" pitchFamily="34" charset="-128"/>
              </a:rPr>
              <a:t>Driver 1: SPI</a:t>
            </a:r>
          </a:p>
        </p:txBody>
      </p:sp>
      <p:sp>
        <p:nvSpPr>
          <p:cNvPr id="7" name="Rounded Rectangle 55"/>
          <p:cNvSpPr>
            <a:spLocks noChangeArrowheads="1"/>
          </p:cNvSpPr>
          <p:nvPr/>
        </p:nvSpPr>
        <p:spPr bwMode="auto">
          <a:xfrm>
            <a:off x="956311" y="3751220"/>
            <a:ext cx="1688019" cy="321519"/>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600" b="1" dirty="0">
                <a:solidFill>
                  <a:srgbClr val="FDFDFD"/>
                </a:solidFill>
                <a:latin typeface="+mj-lt"/>
                <a:ea typeface="ＭＳ Ｐゴシック" pitchFamily="34" charset="-128"/>
              </a:rPr>
              <a:t>Driver2: Ethernet</a:t>
            </a:r>
          </a:p>
        </p:txBody>
      </p:sp>
      <p:sp>
        <p:nvSpPr>
          <p:cNvPr id="8" name="TextBox 56"/>
          <p:cNvSpPr txBox="1">
            <a:spLocks noChangeArrowheads="1"/>
          </p:cNvSpPr>
          <p:nvPr/>
        </p:nvSpPr>
        <p:spPr bwMode="auto">
          <a:xfrm>
            <a:off x="858512" y="2489640"/>
            <a:ext cx="1848782"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Device</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9" name="Rounded Rectangle 57"/>
          <p:cNvSpPr>
            <a:spLocks noChangeArrowheads="1"/>
          </p:cNvSpPr>
          <p:nvPr/>
        </p:nvSpPr>
        <p:spPr bwMode="auto">
          <a:xfrm>
            <a:off x="956311" y="4277139"/>
            <a:ext cx="1688019" cy="321519"/>
          </a:xfrm>
          <a:prstGeom prst="roundRect">
            <a:avLst>
              <a:gd name="adj" fmla="val 16667"/>
            </a:avLst>
          </a:prstGeom>
          <a:solidFill>
            <a:srgbClr val="00B050"/>
          </a:solidFill>
          <a:ln w="19050" algn="ctr">
            <a:noFill/>
            <a:round/>
            <a:headEnd/>
            <a:tailEnd/>
          </a:ln>
        </p:spPr>
        <p:txBody>
          <a:bodyPr wrap="none" lIns="121944" tIns="60972" rIns="121944" bIns="60972" anchor="ctr"/>
          <a:lstStyle/>
          <a:p>
            <a:pPr algn="ctr" eaLnBrk="1" hangingPunct="1"/>
            <a:r>
              <a:rPr lang="en-GB" sz="1500" b="1" dirty="0">
                <a:solidFill>
                  <a:srgbClr val="FDFDFD"/>
                </a:solidFill>
                <a:latin typeface="+mj-lt"/>
                <a:ea typeface="ＭＳ Ｐゴシック" pitchFamily="34" charset="-128"/>
              </a:rPr>
              <a:t>Driver n: USB</a:t>
            </a:r>
          </a:p>
        </p:txBody>
      </p:sp>
      <p:sp>
        <p:nvSpPr>
          <p:cNvPr id="10" name="TextBox 58"/>
          <p:cNvSpPr txBox="1">
            <a:spLocks noChangeArrowheads="1"/>
          </p:cNvSpPr>
          <p:nvPr/>
        </p:nvSpPr>
        <p:spPr bwMode="auto">
          <a:xfrm>
            <a:off x="861822" y="3791735"/>
            <a:ext cx="1045882" cy="554022"/>
          </a:xfrm>
          <a:prstGeom prst="rect">
            <a:avLst/>
          </a:prstGeom>
          <a:noFill/>
          <a:ln w="9525">
            <a:noFill/>
            <a:miter lim="800000"/>
            <a:headEnd/>
            <a:tailEnd/>
          </a:ln>
        </p:spPr>
        <p:txBody>
          <a:bodyPr wrap="square" lIns="121944" tIns="60972" rIns="121944" bIns="60972">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mj-lt"/>
              </a:rPr>
              <a:t>…</a:t>
            </a:r>
          </a:p>
        </p:txBody>
      </p:sp>
      <p:sp>
        <p:nvSpPr>
          <p:cNvPr id="11" name="Rounded Rectangle 10"/>
          <p:cNvSpPr/>
          <p:nvPr/>
        </p:nvSpPr>
        <p:spPr bwMode="auto">
          <a:xfrm>
            <a:off x="2907681" y="2489638"/>
            <a:ext cx="1908000" cy="2203929"/>
          </a:xfrm>
          <a:prstGeom prst="roundRect">
            <a:avLst>
              <a:gd name="adj" fmla="val 7143"/>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2" name="Rectangle 11"/>
          <p:cNvSpPr/>
          <p:nvPr/>
        </p:nvSpPr>
        <p:spPr bwMode="auto">
          <a:xfrm>
            <a:off x="2976105" y="3358584"/>
            <a:ext cx="1760867" cy="626261"/>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3" name="Rounded Rectangle 12"/>
          <p:cNvSpPr/>
          <p:nvPr/>
        </p:nvSpPr>
        <p:spPr bwMode="auto">
          <a:xfrm>
            <a:off x="3005482" y="2891535"/>
            <a:ext cx="1688019" cy="528749"/>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MS PGothic" pitchFamily="34" charset="-128"/>
              </a:rPr>
              <a:t>CMSIS-CORE</a:t>
            </a:r>
          </a:p>
        </p:txBody>
      </p:sp>
      <p:sp>
        <p:nvSpPr>
          <p:cNvPr id="14" name="Rounded Rectangle 13"/>
          <p:cNvSpPr/>
          <p:nvPr/>
        </p:nvSpPr>
        <p:spPr bwMode="auto">
          <a:xfrm>
            <a:off x="3005482" y="3487230"/>
            <a:ext cx="1688019" cy="516897"/>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CMSIS-DSP</a:t>
            </a:r>
          </a:p>
        </p:txBody>
      </p:sp>
      <p:sp>
        <p:nvSpPr>
          <p:cNvPr id="15" name="Rounded Rectangle 14"/>
          <p:cNvSpPr/>
          <p:nvPr/>
        </p:nvSpPr>
        <p:spPr bwMode="auto">
          <a:xfrm>
            <a:off x="3005482" y="4088828"/>
            <a:ext cx="1688019" cy="516897"/>
          </a:xfrm>
          <a:prstGeom prst="roundRect">
            <a:avLst/>
          </a:prstGeom>
          <a:solidFill>
            <a:srgbClr val="1F497D">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CMSIS-RTOS</a:t>
            </a:r>
          </a:p>
        </p:txBody>
      </p:sp>
      <p:sp>
        <p:nvSpPr>
          <p:cNvPr id="16" name="TextBox 46"/>
          <p:cNvSpPr txBox="1">
            <a:spLocks noChangeArrowheads="1"/>
          </p:cNvSpPr>
          <p:nvPr/>
        </p:nvSpPr>
        <p:spPr bwMode="auto">
          <a:xfrm>
            <a:off x="2907681" y="2489638"/>
            <a:ext cx="1848782"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CMSIS</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17" name="Rounded Rectangle 12"/>
          <p:cNvSpPr/>
          <p:nvPr/>
        </p:nvSpPr>
        <p:spPr bwMode="auto">
          <a:xfrm>
            <a:off x="5038368" y="2489641"/>
            <a:ext cx="3858329" cy="2203928"/>
          </a:xfrm>
          <a:prstGeom prst="roundRect">
            <a:avLst>
              <a:gd name="adj" fmla="val 4567"/>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9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18" name="Rectangle 17"/>
          <p:cNvSpPr/>
          <p:nvPr/>
        </p:nvSpPr>
        <p:spPr bwMode="auto">
          <a:xfrm>
            <a:off x="5118749" y="3293241"/>
            <a:ext cx="1852627" cy="644444"/>
          </a:xfrm>
          <a:prstGeom prst="rect">
            <a:avLst/>
          </a:prstGeom>
          <a:solidFill>
            <a:sysClr val="window" lastClr="FFFFFF">
              <a:lumMod val="85000"/>
            </a:sysClr>
          </a:solidFill>
          <a:ln w="9525" cap="flat" cmpd="sng" algn="ctr">
            <a:noFill/>
            <a:prstDash val="solid"/>
            <a:round/>
            <a:headEnd type="none" w="med" len="med"/>
            <a:tailEnd type="none" w="med" len="med"/>
          </a:ln>
          <a:effectLst/>
        </p:spPr>
        <p:txBody>
          <a:bodyPr lIns="121944" tIns="60972" rIns="121944" bIns="60972"/>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latin typeface="+mj-lt"/>
              <a:ea typeface="ＭＳ Ｐゴシック" pitchFamily="34" charset="-128"/>
            </a:endParaRPr>
          </a:p>
        </p:txBody>
      </p:sp>
      <p:sp>
        <p:nvSpPr>
          <p:cNvPr id="20" name="Rounded Rectangle 19"/>
          <p:cNvSpPr/>
          <p:nvPr/>
        </p:nvSpPr>
        <p:spPr bwMode="auto">
          <a:xfrm>
            <a:off x="7047914" y="3481306"/>
            <a:ext cx="1768399" cy="516897"/>
          </a:xfrm>
          <a:prstGeom prst="roundRect">
            <a:avLst/>
          </a:prstGeom>
          <a:solidFill>
            <a:srgbClr val="F79646">
              <a:lumMod val="75000"/>
            </a:srgbClr>
          </a:solidFill>
          <a:ln w="19050" cap="flat" cmpd="sng" algn="ctr">
            <a:noFill/>
            <a:prstDash val="solid"/>
            <a:round/>
            <a:headEnd type="none" w="med" len="med"/>
            <a:tailEnd type="none" w="med" len="med"/>
          </a:ln>
          <a:effectLst/>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rgbClr val="FDFDFD"/>
                </a:solidFill>
                <a:effectLst/>
                <a:uLnTx/>
                <a:uFillTx/>
                <a:latin typeface="+mj-lt"/>
                <a:ea typeface="MS PGothic" pitchFamily="34" charset="-128"/>
              </a:rPr>
              <a:t>File System</a:t>
            </a:r>
          </a:p>
        </p:txBody>
      </p:sp>
      <p:sp>
        <p:nvSpPr>
          <p:cNvPr id="21" name="TextBox 27"/>
          <p:cNvSpPr txBox="1">
            <a:spLocks noChangeArrowheads="1"/>
          </p:cNvSpPr>
          <p:nvPr/>
        </p:nvSpPr>
        <p:spPr bwMode="auto">
          <a:xfrm>
            <a:off x="5038368" y="2489640"/>
            <a:ext cx="3858329" cy="400134"/>
          </a:xfrm>
          <a:prstGeom prst="rect">
            <a:avLst/>
          </a:prstGeom>
          <a:noFill/>
          <a:ln w="9525">
            <a:noFill/>
            <a:miter lim="800000"/>
            <a:headEnd/>
            <a:tailEnd/>
          </a:ln>
        </p:spPr>
        <p:txBody>
          <a:bodyPr wrap="square" lIns="121944" tIns="60972" rIns="121944" bIns="60972">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sysClr val="windowText" lastClr="000000"/>
                </a:solidFill>
                <a:effectLst/>
                <a:uLnTx/>
                <a:uFillTx/>
                <a:latin typeface="+mj-lt"/>
              </a:rPr>
              <a:t>MDK Professional Middleware</a:t>
            </a:r>
            <a:endParaRPr kumimoji="0" lang="en-US" sz="1800" b="1" i="0" u="none" strike="noStrike" kern="0" cap="none" spc="0" normalizeH="0" baseline="0" noProof="0" dirty="0">
              <a:ln>
                <a:noFill/>
              </a:ln>
              <a:solidFill>
                <a:sysClr val="windowText" lastClr="000000"/>
              </a:solidFill>
              <a:effectLst/>
              <a:uLnTx/>
              <a:uFillTx/>
              <a:latin typeface="+mj-lt"/>
            </a:endParaRPr>
          </a:p>
        </p:txBody>
      </p:sp>
      <p:sp>
        <p:nvSpPr>
          <p:cNvPr id="22" name="Rounded Rectangle 28"/>
          <p:cNvSpPr>
            <a:spLocks noChangeArrowheads="1"/>
          </p:cNvSpPr>
          <p:nvPr/>
        </p:nvSpPr>
        <p:spPr bwMode="auto">
          <a:xfrm>
            <a:off x="7047914" y="4088830"/>
            <a:ext cx="1768401" cy="516897"/>
          </a:xfrm>
          <a:prstGeom prst="roundRect">
            <a:avLst>
              <a:gd name="adj" fmla="val 16667"/>
            </a:avLst>
          </a:prstGeom>
          <a:solidFill>
            <a:srgbClr val="911B1D"/>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Graphic</a:t>
            </a:r>
          </a:p>
        </p:txBody>
      </p:sp>
      <p:sp>
        <p:nvSpPr>
          <p:cNvPr id="23" name="Rounded Rectangle 16"/>
          <p:cNvSpPr>
            <a:spLocks noChangeArrowheads="1"/>
          </p:cNvSpPr>
          <p:nvPr/>
        </p:nvSpPr>
        <p:spPr bwMode="auto">
          <a:xfrm>
            <a:off x="5118751" y="2891537"/>
            <a:ext cx="3697562" cy="528749"/>
          </a:xfrm>
          <a:prstGeom prst="roundRect">
            <a:avLst>
              <a:gd name="adj" fmla="val 16667"/>
            </a:avLst>
          </a:prstGeom>
          <a:solidFill>
            <a:srgbClr val="128CAB"/>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TCP/IP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Networking</a:t>
            </a:r>
          </a:p>
        </p:txBody>
      </p:sp>
      <p:sp>
        <p:nvSpPr>
          <p:cNvPr id="24" name="Rounded Rectangle 17"/>
          <p:cNvSpPr>
            <a:spLocks noChangeArrowheads="1"/>
          </p:cNvSpPr>
          <p:nvPr/>
        </p:nvSpPr>
        <p:spPr bwMode="auto">
          <a:xfrm>
            <a:off x="5122643" y="4088830"/>
            <a:ext cx="1768401" cy="516897"/>
          </a:xfrm>
          <a:prstGeom prst="roundRect">
            <a:avLst>
              <a:gd name="adj" fmla="val 16667"/>
            </a:avLst>
          </a:prstGeom>
          <a:solidFill>
            <a:srgbClr val="373768"/>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USB Device</a:t>
            </a:r>
          </a:p>
        </p:txBody>
      </p:sp>
      <p:sp>
        <p:nvSpPr>
          <p:cNvPr id="25" name="Rounded Rectangle 50"/>
          <p:cNvSpPr>
            <a:spLocks noChangeArrowheads="1"/>
          </p:cNvSpPr>
          <p:nvPr/>
        </p:nvSpPr>
        <p:spPr bwMode="auto">
          <a:xfrm>
            <a:off x="5118750" y="3487232"/>
            <a:ext cx="1772293" cy="516897"/>
          </a:xfrm>
          <a:prstGeom prst="roundRect">
            <a:avLst>
              <a:gd name="adj" fmla="val 16667"/>
            </a:avLst>
          </a:prstGeom>
          <a:solidFill>
            <a:srgbClr val="373768"/>
          </a:solidFill>
          <a:ln w="19050" algn="ctr">
            <a:noFill/>
            <a:round/>
            <a:headEnd/>
            <a:tailEnd/>
          </a:ln>
        </p:spPr>
        <p:txBody>
          <a:bodyPr wrap="none" lIns="121944" tIns="60972" rIns="121944" bIns="60972"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1" i="0" u="none" strike="noStrike" kern="0" cap="none" spc="0" normalizeH="0" baseline="0" noProof="0" dirty="0">
                <a:ln>
                  <a:noFill/>
                </a:ln>
                <a:solidFill>
                  <a:sysClr val="window" lastClr="FFFFFF"/>
                </a:solidFill>
                <a:effectLst/>
                <a:uLnTx/>
                <a:uFillTx/>
                <a:latin typeface="+mj-lt"/>
                <a:ea typeface="ＭＳ Ｐゴシック" pitchFamily="34" charset="-128"/>
              </a:rPr>
              <a:t>USB Host</a:t>
            </a:r>
          </a:p>
        </p:txBody>
      </p:sp>
      <p:sp>
        <p:nvSpPr>
          <p:cNvPr id="26" name="Rectangle 25"/>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42267114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45592" y="1022579"/>
            <a:ext cx="6588000" cy="1830357"/>
          </a:xfrm>
          <a:prstGeom prst="roundRect">
            <a:avLst>
              <a:gd name="adj" fmla="val 763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a:t>
            </a:r>
            <a:r>
              <a:rPr kumimoji="0" lang="de-DE" sz="2800" b="1" i="0" u="none" strike="noStrike" cap="none" normalizeH="0" dirty="0">
                <a:ln>
                  <a:noFill/>
                </a:ln>
                <a:solidFill>
                  <a:srgbClr val="000000"/>
                </a:solidFill>
                <a:effectLst/>
                <a:latin typeface="Arial" charset="0"/>
                <a:ea typeface="ＭＳ Ｐゴシック" pitchFamily="34" charset="-128"/>
              </a:rPr>
              <a:t> Host Component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64556" y="1558107"/>
            <a:ext cx="4824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Class</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1" name="Rounded Rectangle 30"/>
          <p:cNvSpPr/>
          <p:nvPr/>
        </p:nvSpPr>
        <p:spPr bwMode="auto">
          <a:xfrm>
            <a:off x="545592" y="2961024"/>
            <a:ext cx="6587999" cy="684000"/>
          </a:xfrm>
          <a:prstGeom prst="roundRect">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500" b="1" dirty="0">
              <a:solidFill>
                <a:schemeClr val="bg1"/>
              </a:solidFill>
              <a:latin typeface="Arial"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bg1"/>
                </a:solidFill>
                <a:effectLst/>
                <a:latin typeface="Arial" charset="0"/>
                <a:ea typeface="ＭＳ Ｐゴシック" pitchFamily="34" charset="-128"/>
              </a:rPr>
              <a:t>Driver</a:t>
            </a:r>
            <a:endParaRPr kumimoji="0" lang="en-GB" sz="1400" b="1" i="0" u="none" strike="noStrike" cap="none" normalizeH="0" baseline="0" dirty="0">
              <a:ln>
                <a:noFill/>
              </a:ln>
              <a:solidFill>
                <a:schemeClr val="bg1"/>
              </a:solidFill>
              <a:effectLst/>
              <a:latin typeface="Arial" charset="0"/>
              <a:ea typeface="ＭＳ Ｐゴシック" pitchFamily="34" charset="-128"/>
            </a:endParaRPr>
          </a:p>
        </p:txBody>
      </p:sp>
      <p:sp>
        <p:nvSpPr>
          <p:cNvPr id="12" name="Rounded Rectangle 11"/>
          <p:cNvSpPr/>
          <p:nvPr/>
        </p:nvSpPr>
        <p:spPr bwMode="auto">
          <a:xfrm>
            <a:off x="5580272" y="1558107"/>
            <a:ext cx="1440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3" name="Rounded Rectangle 32"/>
          <p:cNvSpPr/>
          <p:nvPr/>
        </p:nvSpPr>
        <p:spPr bwMode="auto">
          <a:xfrm>
            <a:off x="5671587" y="1640129"/>
            <a:ext cx="1260000" cy="468000"/>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CORE</a:t>
            </a:r>
          </a:p>
        </p:txBody>
      </p:sp>
      <p:sp>
        <p:nvSpPr>
          <p:cNvPr id="13" name="Rounded Rectangle 12"/>
          <p:cNvSpPr/>
          <p:nvPr/>
        </p:nvSpPr>
        <p:spPr bwMode="auto">
          <a:xfrm>
            <a:off x="5670272" y="2190151"/>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37" name="Rounded Rectangle 36"/>
          <p:cNvSpPr/>
          <p:nvPr/>
        </p:nvSpPr>
        <p:spPr bwMode="auto">
          <a:xfrm>
            <a:off x="952774" y="3069024"/>
            <a:ext cx="6067498"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5"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USBH</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14" name="Rounded Rectangle 13"/>
          <p:cNvSpPr/>
          <p:nvPr/>
        </p:nvSpPr>
        <p:spPr bwMode="auto">
          <a:xfrm>
            <a:off x="1916362" y="3195024"/>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ounded Rectangle 15"/>
          <p:cNvSpPr/>
          <p:nvPr/>
        </p:nvSpPr>
        <p:spPr bwMode="auto">
          <a:xfrm>
            <a:off x="3436709" y="3195024"/>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15" name="Rounded Rectangle 14"/>
          <p:cNvSpPr/>
          <p:nvPr/>
        </p:nvSpPr>
        <p:spPr bwMode="auto">
          <a:xfrm>
            <a:off x="952774" y="1662996"/>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952774" y="219015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18" name="Rounded Rectangle 17"/>
          <p:cNvSpPr/>
          <p:nvPr/>
        </p:nvSpPr>
        <p:spPr bwMode="auto">
          <a:xfrm>
            <a:off x="3209120" y="1662996"/>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9" name="Rounded Rectangle 18"/>
          <p:cNvSpPr/>
          <p:nvPr/>
        </p:nvSpPr>
        <p:spPr bwMode="auto">
          <a:xfrm>
            <a:off x="3209120" y="219015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 name="Rectangle 1"/>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417223986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45592" y="1022579"/>
            <a:ext cx="6546687" cy="1830357"/>
          </a:xfrm>
          <a:prstGeom prst="roundRect">
            <a:avLst>
              <a:gd name="adj" fmla="val 763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Device Component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64556" y="1558107"/>
            <a:ext cx="4788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Class</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31" name="Rounded Rectangle 30"/>
          <p:cNvSpPr/>
          <p:nvPr/>
        </p:nvSpPr>
        <p:spPr bwMode="auto">
          <a:xfrm>
            <a:off x="545593" y="2961024"/>
            <a:ext cx="6546686" cy="684000"/>
          </a:xfrm>
          <a:prstGeom prst="roundRect">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500" b="1" dirty="0">
              <a:solidFill>
                <a:schemeClr val="bg1"/>
              </a:solidFill>
              <a:latin typeface="Arial" charset="0"/>
              <a:ea typeface="ＭＳ Ｐゴシック" pitchFamily="34" charset="-128"/>
            </a:endParaRPr>
          </a:p>
          <a:p>
            <a:pPr marL="0" marR="0" indent="0" algn="l" defTabSz="914400" rtl="0" eaLnBrk="1" fontAlgn="base" latinLnBrk="0" hangingPunct="1">
              <a:lnSpc>
                <a:spcPct val="100000"/>
              </a:lnSpc>
              <a:spcBef>
                <a:spcPct val="0"/>
              </a:spcBef>
              <a:spcAft>
                <a:spcPct val="0"/>
              </a:spcAft>
              <a:buClrTx/>
              <a:buSzTx/>
              <a:buFontTx/>
              <a:buNone/>
              <a:tabLst/>
            </a:pPr>
            <a:r>
              <a:rPr kumimoji="0" lang="de-DE" sz="1400" b="1" i="0" u="none" strike="noStrike" cap="none" normalizeH="0" baseline="0" dirty="0">
                <a:ln>
                  <a:noFill/>
                </a:ln>
                <a:solidFill>
                  <a:schemeClr val="bg1"/>
                </a:solidFill>
                <a:effectLst/>
                <a:latin typeface="Arial" charset="0"/>
                <a:ea typeface="ＭＳ Ｐゴシック" pitchFamily="34" charset="-128"/>
              </a:rPr>
              <a:t>Driver</a:t>
            </a:r>
            <a:endParaRPr kumimoji="0" lang="en-GB" sz="1400" b="1" i="0" u="none" strike="noStrike" cap="none" normalizeH="0" baseline="0" dirty="0">
              <a:ln>
                <a:noFill/>
              </a:ln>
              <a:solidFill>
                <a:schemeClr val="bg1"/>
              </a:solidFill>
              <a:effectLst/>
              <a:latin typeface="Arial" charset="0"/>
              <a:ea typeface="ＭＳ Ｐゴシック" pitchFamily="34" charset="-128"/>
            </a:endParaRPr>
          </a:p>
        </p:txBody>
      </p:sp>
      <p:sp>
        <p:nvSpPr>
          <p:cNvPr id="17" name="Rounded Rectangle 16"/>
          <p:cNvSpPr/>
          <p:nvPr/>
        </p:nvSpPr>
        <p:spPr bwMode="auto">
          <a:xfrm>
            <a:off x="5546152" y="1558107"/>
            <a:ext cx="1440000" cy="118800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637467" y="1640129"/>
            <a:ext cx="1260000" cy="468000"/>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CORE</a:t>
            </a:r>
          </a:p>
        </p:txBody>
      </p:sp>
      <p:sp>
        <p:nvSpPr>
          <p:cNvPr id="19" name="Rounded Rectangle 18"/>
          <p:cNvSpPr/>
          <p:nvPr/>
        </p:nvSpPr>
        <p:spPr bwMode="auto">
          <a:xfrm>
            <a:off x="5636152" y="2190151"/>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20" name="Rounded Rectangle 19"/>
          <p:cNvSpPr/>
          <p:nvPr/>
        </p:nvSpPr>
        <p:spPr bwMode="auto">
          <a:xfrm>
            <a:off x="952774" y="3069024"/>
            <a:ext cx="6033378"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USBD</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916362" y="3195024"/>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436709" y="3195024"/>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936557" y="164012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ounded Rectangle 23"/>
          <p:cNvSpPr/>
          <p:nvPr/>
        </p:nvSpPr>
        <p:spPr bwMode="auto">
          <a:xfrm>
            <a:off x="3192903" y="164012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27" name="Rounded Rectangle 26"/>
          <p:cNvSpPr/>
          <p:nvPr/>
        </p:nvSpPr>
        <p:spPr bwMode="auto">
          <a:xfrm>
            <a:off x="936557"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28" name="Rounded Rectangle 27"/>
          <p:cNvSpPr/>
          <p:nvPr/>
        </p:nvSpPr>
        <p:spPr bwMode="auto">
          <a:xfrm>
            <a:off x="2450165"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9" name="Rounded Rectangle 28"/>
          <p:cNvSpPr/>
          <p:nvPr/>
        </p:nvSpPr>
        <p:spPr bwMode="auto">
          <a:xfrm>
            <a:off x="3948903" y="2190151"/>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ectangle 15"/>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399154185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a:cxnSpLocks noChangeShapeType="1"/>
          </p:cNvCxnSpPr>
          <p:nvPr/>
        </p:nvCxnSpPr>
        <p:spPr bwMode="auto">
          <a:xfrm flipV="1">
            <a:off x="1884946" y="2862767"/>
            <a:ext cx="0" cy="7823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6" name="Straight Arrow Connector 5"/>
          <p:cNvCxnSpPr>
            <a:cxnSpLocks noChangeShapeType="1"/>
          </p:cNvCxnSpPr>
          <p:nvPr/>
        </p:nvCxnSpPr>
        <p:spPr bwMode="auto">
          <a:xfrm>
            <a:off x="1552258" y="2657900"/>
            <a:ext cx="242070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7" name="Straight Arrow Connector 6"/>
          <p:cNvCxnSpPr>
            <a:cxnSpLocks noChangeShapeType="1"/>
          </p:cNvCxnSpPr>
          <p:nvPr/>
        </p:nvCxnSpPr>
        <p:spPr bwMode="auto">
          <a:xfrm>
            <a:off x="2193703" y="3548871"/>
            <a:ext cx="1779257"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8" name="Text Box 4"/>
          <p:cNvSpPr txBox="1">
            <a:spLocks noChangeArrowheads="1"/>
          </p:cNvSpPr>
          <p:nvPr/>
        </p:nvSpPr>
        <p:spPr bwMode="auto">
          <a:xfrm>
            <a:off x="3421695" y="3353464"/>
            <a:ext cx="386339" cy="185786"/>
          </a:xfrm>
          <a:prstGeom prst="rect">
            <a:avLst/>
          </a:prstGeom>
          <a:noFill/>
          <a:ln>
            <a:noFill/>
          </a:ln>
        </p:spPr>
        <p:txBody>
          <a:bodyPr rot="0" vert="horz" wrap="square" lIns="68598" tIns="34299" rIns="68598" bIns="34299" anchor="t" anchorCtr="0" upright="1">
            <a:noAutofit/>
          </a:bodyPr>
          <a:lstStyle/>
          <a:p>
            <a:pPr>
              <a:lnSpc>
                <a:spcPct val="115000"/>
              </a:lnSpc>
              <a:spcAft>
                <a:spcPts val="750"/>
              </a:spcAft>
            </a:pPr>
            <a:r>
              <a:rPr lang="en-GB" sz="825" b="1" i="1">
                <a:latin typeface="Arial"/>
                <a:ea typeface="Calibri"/>
                <a:cs typeface="Times New Roman"/>
              </a:rPr>
              <a:t>USB</a:t>
            </a:r>
            <a:endParaRPr lang="en-GB" sz="825">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3699994" y="2457197"/>
            <a:ext cx="2057936" cy="14764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73" b="38918"/>
          <a:stretch/>
        </p:blipFill>
        <p:spPr bwMode="auto">
          <a:xfrm>
            <a:off x="2582728" y="3364374"/>
            <a:ext cx="793146" cy="34496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cxnSpLocks noChangeShapeType="1"/>
          </p:cNvCxnSpPr>
          <p:nvPr/>
        </p:nvCxnSpPr>
        <p:spPr bwMode="auto">
          <a:xfrm flipV="1">
            <a:off x="1552258" y="2646687"/>
            <a:ext cx="0" cy="7823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2" name="Text Box 4"/>
          <p:cNvSpPr txBox="1">
            <a:spLocks noChangeArrowheads="1"/>
          </p:cNvSpPr>
          <p:nvPr/>
        </p:nvSpPr>
        <p:spPr bwMode="auto">
          <a:xfrm>
            <a:off x="2675086" y="2460901"/>
            <a:ext cx="608430" cy="185786"/>
          </a:xfrm>
          <a:prstGeom prst="rect">
            <a:avLst/>
          </a:prstGeom>
          <a:noFill/>
          <a:ln>
            <a:noFill/>
          </a:ln>
        </p:spPr>
        <p:txBody>
          <a:bodyPr rot="0" vert="horz" wrap="square" lIns="68598" tIns="34299" rIns="68598" bIns="34299" anchor="t" anchorCtr="0" upright="1">
            <a:noAutofit/>
          </a:bodyPr>
          <a:lstStyle/>
          <a:p>
            <a:pPr algn="ctr">
              <a:lnSpc>
                <a:spcPct val="115000"/>
              </a:lnSpc>
              <a:spcAft>
                <a:spcPts val="750"/>
              </a:spcAft>
            </a:pPr>
            <a:r>
              <a:rPr lang="en-GB" sz="825" b="1" i="1">
                <a:latin typeface="Arial"/>
                <a:ea typeface="Calibri"/>
                <a:cs typeface="Times New Roman"/>
              </a:rPr>
              <a:t>USB</a:t>
            </a:r>
            <a:endParaRPr lang="en-GB" sz="825">
              <a:latin typeface="Calibri"/>
              <a:ea typeface="Calibri"/>
              <a:cs typeface="Times New Roman"/>
            </a:endParaRPr>
          </a:p>
        </p:txBody>
      </p:sp>
      <p:pic>
        <p:nvPicPr>
          <p:cNvPr id="13" name="Picture 12" descr="http://ds.arm.com/media/resources/devicedatabase_2/platform/keil/mcb1800/mcb1800_large.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3503" y="2992136"/>
            <a:ext cx="1668354" cy="11887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4"/>
          <p:cNvSpPr txBox="1">
            <a:spLocks noChangeArrowheads="1"/>
          </p:cNvSpPr>
          <p:nvPr/>
        </p:nvSpPr>
        <p:spPr bwMode="auto">
          <a:xfrm>
            <a:off x="1491998" y="2705563"/>
            <a:ext cx="785896" cy="185786"/>
          </a:xfrm>
          <a:prstGeom prst="rect">
            <a:avLst/>
          </a:prstGeom>
          <a:noFill/>
          <a:ln>
            <a:noFill/>
          </a:ln>
        </p:spPr>
        <p:txBody>
          <a:bodyPr rot="0" vert="horz" wrap="square" lIns="68598" tIns="34299" rIns="68598" bIns="34299" anchor="t" anchorCtr="0" upright="1">
            <a:noAutofit/>
          </a:bodyPr>
          <a:lstStyle/>
          <a:p>
            <a:pPr algn="ctr">
              <a:lnSpc>
                <a:spcPct val="115000"/>
              </a:lnSpc>
              <a:spcAft>
                <a:spcPts val="750"/>
              </a:spcAft>
            </a:pPr>
            <a:r>
              <a:rPr lang="en-GB" sz="825" b="1" i="1">
                <a:latin typeface="Arial"/>
                <a:ea typeface="Calibri"/>
                <a:cs typeface="Times New Roman"/>
              </a:rPr>
              <a:t>To Network</a:t>
            </a:r>
            <a:endParaRPr lang="en-GB" sz="825">
              <a:latin typeface="Calibri"/>
              <a:ea typeface="Calibri"/>
              <a:cs typeface="Times New Roman"/>
            </a:endParaRP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8678" y="2577312"/>
            <a:ext cx="1497365" cy="947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descr="https://design.ubuntu.com/wp-content/uploads/logo-ubuntu_st_no%C2%AE-white_orange-hex.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37778" y="2646687"/>
            <a:ext cx="1199164" cy="84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114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1022579"/>
            <a:ext cx="6372000" cy="4176000"/>
          </a:xfrm>
          <a:prstGeom prst="roundRect">
            <a:avLst>
              <a:gd name="adj" fmla="val 4587"/>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15" name="Rounded Rectangle 14"/>
          <p:cNvSpPr/>
          <p:nvPr/>
        </p:nvSpPr>
        <p:spPr bwMode="auto">
          <a:xfrm>
            <a:off x="717519" y="3540952"/>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Communication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6" name="Rounded Rectangle 15"/>
          <p:cNvSpPr/>
          <p:nvPr/>
        </p:nvSpPr>
        <p:spPr bwMode="auto">
          <a:xfrm>
            <a:off x="2974634" y="3540952"/>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558107"/>
            <a:ext cx="1440000" cy="253007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640128"/>
            <a:ext cx="1260000" cy="1260000"/>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558107"/>
            <a:ext cx="4608000" cy="936000"/>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2974634"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ectangle 20"/>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139209303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1022579"/>
            <a:ext cx="6372000" cy="4176000"/>
          </a:xfrm>
          <a:prstGeom prst="roundRect">
            <a:avLst>
              <a:gd name="adj" fmla="val 4587"/>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5" name="Rounded Rectangle 14"/>
          <p:cNvSpPr/>
          <p:nvPr/>
        </p:nvSpPr>
        <p:spPr bwMode="auto">
          <a:xfrm>
            <a:off x="718288"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16" name="Rounded Rectangle 15"/>
          <p:cNvSpPr/>
          <p:nvPr/>
        </p:nvSpPr>
        <p:spPr bwMode="auto">
          <a:xfrm>
            <a:off x="2231896"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558107"/>
            <a:ext cx="1440000" cy="2530070"/>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640128"/>
            <a:ext cx="1260000" cy="1260000"/>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558107"/>
            <a:ext cx="4608000" cy="936000"/>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2974634" y="1936891"/>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3730634"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ectangle 23"/>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15922220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bwMode="auto">
          <a:xfrm>
            <a:off x="539688" y="476672"/>
            <a:ext cx="6372000" cy="4721907"/>
          </a:xfrm>
          <a:prstGeom prst="roundRect">
            <a:avLst>
              <a:gd name="adj" fmla="val 2853"/>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637992" y="2612145"/>
            <a:ext cx="4608000" cy="1476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Device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12" name="Rounded Rectangle 11"/>
          <p:cNvSpPr/>
          <p:nvPr/>
        </p:nvSpPr>
        <p:spPr bwMode="auto">
          <a:xfrm>
            <a:off x="718288"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Human</a:t>
            </a:r>
            <a:r>
              <a:rPr kumimoji="0" lang="de-DE" sz="1200" b="1" i="0" u="none" strike="noStrike" cap="none" normalizeH="0" dirty="0">
                <a:ln>
                  <a:noFill/>
                </a:ln>
                <a:effectLst/>
                <a:latin typeface="Arial" charset="0"/>
                <a:ea typeface="ＭＳ Ｐゴシック" pitchFamily="34" charset="-128"/>
              </a:rPr>
              <a:t> Interface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4" name="Rounded Rectangle 13"/>
          <p:cNvSpPr/>
          <p:nvPr/>
        </p:nvSpPr>
        <p:spPr bwMode="auto">
          <a:xfrm>
            <a:off x="2974634" y="2990930"/>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15" name="Rounded Rectangle 14"/>
          <p:cNvSpPr/>
          <p:nvPr/>
        </p:nvSpPr>
        <p:spPr bwMode="auto">
          <a:xfrm>
            <a:off x="718288"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MSC</a:t>
            </a:r>
          </a:p>
          <a:p>
            <a:pPr algn="ctr" fontAlgn="base">
              <a:spcBef>
                <a:spcPct val="0"/>
              </a:spcBef>
              <a:spcAft>
                <a:spcPct val="0"/>
              </a:spcAft>
            </a:pPr>
            <a:r>
              <a:rPr lang="de-DE" sz="1200" b="1" dirty="0">
                <a:latin typeface="Arial" charset="0"/>
                <a:ea typeface="ＭＳ Ｐゴシック" pitchFamily="34" charset="-128"/>
              </a:rPr>
              <a:t>Mass Storage</a:t>
            </a:r>
            <a:endParaRPr lang="en-GB" sz="1200" b="1" dirty="0">
              <a:latin typeface="Arial" charset="0"/>
              <a:ea typeface="ＭＳ Ｐゴシック" pitchFamily="34" charset="-128"/>
            </a:endParaRPr>
          </a:p>
        </p:txBody>
      </p:sp>
      <p:sp>
        <p:nvSpPr>
          <p:cNvPr id="16" name="Rounded Rectangle 15"/>
          <p:cNvSpPr/>
          <p:nvPr/>
        </p:nvSpPr>
        <p:spPr bwMode="auto">
          <a:xfrm>
            <a:off x="2231896"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ADC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Audio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17" name="Rounded Rectangle 16"/>
          <p:cNvSpPr/>
          <p:nvPr/>
        </p:nvSpPr>
        <p:spPr bwMode="auto">
          <a:xfrm>
            <a:off x="5364088" y="1052736"/>
            <a:ext cx="1440000" cy="3035441"/>
          </a:xfrm>
          <a:prstGeom prst="roundRect">
            <a:avLst>
              <a:gd name="adj" fmla="val 11220"/>
            </a:avLst>
          </a:prstGeom>
          <a:solidFill>
            <a:schemeClr val="bg1">
              <a:lumMod val="8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8" name="Rounded Rectangle 17"/>
          <p:cNvSpPr/>
          <p:nvPr/>
        </p:nvSpPr>
        <p:spPr bwMode="auto">
          <a:xfrm>
            <a:off x="5454088" y="1124744"/>
            <a:ext cx="1260000" cy="1775384"/>
          </a:xfrm>
          <a:prstGeom prst="roundRect">
            <a:avLst>
              <a:gd name="adj" fmla="val 10728"/>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b="1" i="0" u="none" strike="noStrike" cap="none" normalizeH="0" baseline="0" dirty="0">
                <a:ln>
                  <a:noFill/>
                </a:ln>
                <a:solidFill>
                  <a:schemeClr val="bg1"/>
                </a:solidFill>
                <a:effectLst/>
                <a:latin typeface="Arial" charset="0"/>
                <a:ea typeface="ＭＳ Ｐゴシック" pitchFamily="34" charset="-128"/>
              </a:rPr>
              <a:t>USB CORE</a:t>
            </a:r>
          </a:p>
        </p:txBody>
      </p:sp>
      <p:sp>
        <p:nvSpPr>
          <p:cNvPr id="19" name="Rounded Rectangle 18"/>
          <p:cNvSpPr/>
          <p:nvPr/>
        </p:nvSpPr>
        <p:spPr bwMode="auto">
          <a:xfrm>
            <a:off x="5454088" y="2990930"/>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Host</a:t>
            </a:r>
            <a:endParaRPr kumimoji="0" lang="en-GB" sz="1400" b="1" i="0" u="none" strike="noStrike" cap="none" normalizeH="0" baseline="0" dirty="0">
              <a:ln>
                <a:noFill/>
              </a:ln>
              <a:effectLst/>
              <a:latin typeface="Arial" charset="0"/>
              <a:ea typeface="ＭＳ Ｐゴシック" pitchFamily="34" charset="-128"/>
            </a:endParaRPr>
          </a:p>
        </p:txBody>
      </p:sp>
      <p:sp>
        <p:nvSpPr>
          <p:cNvPr id="28" name="Rounded Rectangle 27"/>
          <p:cNvSpPr/>
          <p:nvPr/>
        </p:nvSpPr>
        <p:spPr bwMode="auto">
          <a:xfrm>
            <a:off x="637992" y="1052736"/>
            <a:ext cx="4608000" cy="1441371"/>
          </a:xfrm>
          <a:prstGeom prst="roundRect">
            <a:avLst>
              <a:gd name="adj" fmla="val 15224"/>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USB Host Classes</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9" name="Rounded Rectangle 28"/>
          <p:cNvSpPr/>
          <p:nvPr/>
        </p:nvSpPr>
        <p:spPr bwMode="auto">
          <a:xfrm>
            <a:off x="718288" y="1394144"/>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HID</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a:ln>
                  <a:noFill/>
                </a:ln>
                <a:effectLst/>
                <a:latin typeface="Arial" charset="0"/>
                <a:ea typeface="ＭＳ Ｐゴシック" pitchFamily="34" charset="-128"/>
              </a:rPr>
              <a:t>Human</a:t>
            </a:r>
            <a:r>
              <a:rPr kumimoji="0" lang="de-DE" sz="1200" b="1" i="0" u="none" strike="noStrike" cap="none" normalizeH="0">
                <a:ln>
                  <a:noFill/>
                </a:ln>
                <a:effectLst/>
                <a:latin typeface="Arial" charset="0"/>
                <a:ea typeface="ＭＳ Ｐゴシック" pitchFamily="34" charset="-128"/>
              </a:rPr>
              <a:t> Interface </a:t>
            </a:r>
            <a:r>
              <a:rPr kumimoji="0" lang="de-DE" sz="1200" b="1" i="0" u="none" strike="noStrike" cap="none" normalizeH="0" dirty="0">
                <a:ln>
                  <a:noFill/>
                </a:ln>
                <a:effectLst/>
                <a:latin typeface="Arial" charset="0"/>
                <a:ea typeface="ＭＳ Ｐゴシック" pitchFamily="34" charset="-128"/>
              </a:rPr>
              <a:t>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0" name="Rounded Rectangle 29"/>
          <p:cNvSpPr/>
          <p:nvPr/>
        </p:nvSpPr>
        <p:spPr bwMode="auto">
          <a:xfrm>
            <a:off x="718288" y="192129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MSC</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Mass Storage</a:t>
            </a:r>
            <a:endParaRPr kumimoji="0" lang="en-GB" sz="12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5454088" y="3540952"/>
            <a:ext cx="1260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USB Device</a:t>
            </a:r>
            <a:endParaRPr kumimoji="0" lang="en-GB" sz="1400" b="1" i="0" u="none" strike="noStrike" cap="none" normalizeH="0" baseline="0" dirty="0">
              <a:ln>
                <a:noFill/>
              </a:ln>
              <a:effectLst/>
              <a:latin typeface="Arial" charset="0"/>
              <a:ea typeface="ＭＳ Ｐゴシック" pitchFamily="34" charset="-128"/>
            </a:endParaRPr>
          </a:p>
        </p:txBody>
      </p:sp>
      <p:sp>
        <p:nvSpPr>
          <p:cNvPr id="33" name="Rounded Rectangle 32"/>
          <p:cNvSpPr/>
          <p:nvPr/>
        </p:nvSpPr>
        <p:spPr bwMode="auto">
          <a:xfrm>
            <a:off x="637992" y="4203152"/>
            <a:ext cx="6166096" cy="882032"/>
          </a:xfrm>
          <a:prstGeom prst="roundRect">
            <a:avLst>
              <a:gd name="adj" fmla="val 9362"/>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rgbClr val="000000"/>
                </a:solidFill>
                <a:effectLst/>
                <a:latin typeface="Arial" charset="0"/>
                <a:ea typeface="ＭＳ Ｐゴシック" pitchFamily="34" charset="-128"/>
              </a:rPr>
              <a:t>Driver</a:t>
            </a:r>
            <a:endParaRPr kumimoji="0" lang="en-GB" sz="1600" b="1" i="0" u="none" strike="noStrike" cap="none" normalizeH="0" baseline="0" dirty="0">
              <a:ln>
                <a:noFill/>
              </a:ln>
              <a:solidFill>
                <a:srgbClr val="000000"/>
              </a:solidFill>
              <a:effectLst/>
              <a:latin typeface="Arial" charset="0"/>
              <a:ea typeface="ＭＳ Ｐゴシック" pitchFamily="34" charset="-128"/>
            </a:endParaRPr>
          </a:p>
        </p:txBody>
      </p:sp>
      <p:sp>
        <p:nvSpPr>
          <p:cNvPr id="20" name="Rounded Rectangle 19"/>
          <p:cNvSpPr/>
          <p:nvPr/>
        </p:nvSpPr>
        <p:spPr bwMode="auto">
          <a:xfrm>
            <a:off x="718288" y="4509120"/>
            <a:ext cx="5995800" cy="468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0" tIns="0" rIns="0" bIns="0" numCol="7"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USB</a:t>
            </a:r>
            <a:endParaRPr kumimoji="0" lang="en-GB" sz="1600" b="1" i="0" u="none" strike="noStrike" cap="none" normalizeH="0" baseline="0" dirty="0">
              <a:ln>
                <a:noFill/>
              </a:ln>
              <a:solidFill>
                <a:schemeClr val="bg1"/>
              </a:solidFill>
              <a:effectLst/>
              <a:latin typeface="Arial" charset="0"/>
              <a:ea typeface="ＭＳ Ｐゴシック" pitchFamily="34" charset="-128"/>
            </a:endParaRPr>
          </a:p>
        </p:txBody>
      </p:sp>
      <p:sp>
        <p:nvSpPr>
          <p:cNvPr id="25" name="Rounded Rectangle 24"/>
          <p:cNvSpPr/>
          <p:nvPr/>
        </p:nvSpPr>
        <p:spPr bwMode="auto">
          <a:xfrm>
            <a:off x="1681876" y="4635120"/>
            <a:ext cx="1350000"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High-Speed</a:t>
            </a:r>
            <a:endParaRPr kumimoji="0" lang="en-GB" sz="1200" b="1" i="0" u="none" strike="noStrike" cap="none" normalizeH="0" baseline="0" dirty="0">
              <a:ln>
                <a:noFill/>
              </a:ln>
              <a:effectLst/>
              <a:latin typeface="Arial" charset="0"/>
              <a:ea typeface="ＭＳ Ｐゴシック" pitchFamily="34" charset="-128"/>
            </a:endParaRPr>
          </a:p>
        </p:txBody>
      </p:sp>
      <p:sp>
        <p:nvSpPr>
          <p:cNvPr id="26" name="Rounded Rectangle 25"/>
          <p:cNvSpPr/>
          <p:nvPr/>
        </p:nvSpPr>
        <p:spPr bwMode="auto">
          <a:xfrm>
            <a:off x="3202223" y="4635120"/>
            <a:ext cx="1351315" cy="216000"/>
          </a:xfrm>
          <a:prstGeom prst="roundRect">
            <a:avLst>
              <a:gd name="adj" fmla="val 19241"/>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200" b="1" i="0" u="none" strike="noStrike" cap="none" normalizeH="0" baseline="0" dirty="0">
                <a:ln>
                  <a:noFill/>
                </a:ln>
                <a:effectLst/>
                <a:latin typeface="Arial" charset="0"/>
                <a:ea typeface="ＭＳ Ｐゴシック" pitchFamily="34" charset="-128"/>
              </a:rPr>
              <a:t>Full-Speed</a:t>
            </a:r>
            <a:endParaRPr kumimoji="0" lang="en-GB" sz="1200" b="1" i="0" u="none" strike="noStrike" cap="none" normalizeH="0" baseline="0" dirty="0">
              <a:ln>
                <a:noFill/>
              </a:ln>
              <a:effectLst/>
              <a:latin typeface="Arial" charset="0"/>
              <a:ea typeface="ＭＳ Ｐゴシック" pitchFamily="34" charset="-128"/>
            </a:endParaRPr>
          </a:p>
        </p:txBody>
      </p:sp>
      <p:sp>
        <p:nvSpPr>
          <p:cNvPr id="21" name="Rounded Rectangle 20"/>
          <p:cNvSpPr/>
          <p:nvPr/>
        </p:nvSpPr>
        <p:spPr bwMode="auto">
          <a:xfrm>
            <a:off x="3730634" y="3540952"/>
            <a:ext cx="1404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24" name="Rounded Rectangle 23"/>
          <p:cNvSpPr/>
          <p:nvPr/>
        </p:nvSpPr>
        <p:spPr bwMode="auto">
          <a:xfrm>
            <a:off x="2974634" y="1394144"/>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400" b="1" dirty="0">
                <a:latin typeface="Arial" charset="0"/>
                <a:ea typeface="ＭＳ Ｐゴシック" pitchFamily="34" charset="-128"/>
              </a:rPr>
              <a:t>CDC</a:t>
            </a:r>
          </a:p>
          <a:p>
            <a:pPr algn="ctr" fontAlgn="base">
              <a:spcBef>
                <a:spcPct val="0"/>
              </a:spcBef>
              <a:spcAft>
                <a:spcPct val="0"/>
              </a:spcAft>
            </a:pPr>
            <a:r>
              <a:rPr lang="de-DE" sz="1200" b="1" dirty="0">
                <a:latin typeface="Arial" charset="0"/>
                <a:ea typeface="ＭＳ Ｐゴシック" pitchFamily="34" charset="-128"/>
              </a:rPr>
              <a:t>Communication Device</a:t>
            </a:r>
            <a:endParaRPr lang="en-GB" sz="1200" b="1" dirty="0">
              <a:latin typeface="Arial" charset="0"/>
              <a:ea typeface="ＭＳ Ｐゴシック" pitchFamily="34" charset="-128"/>
            </a:endParaRPr>
          </a:p>
        </p:txBody>
      </p:sp>
      <p:sp>
        <p:nvSpPr>
          <p:cNvPr id="27" name="Rounded Rectangle 26"/>
          <p:cNvSpPr/>
          <p:nvPr/>
        </p:nvSpPr>
        <p:spPr bwMode="auto">
          <a:xfrm>
            <a:off x="2974634" y="1921299"/>
            <a:ext cx="2160000" cy="468000"/>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400" b="1" dirty="0">
                <a:latin typeface="Arial" charset="0"/>
                <a:ea typeface="ＭＳ Ｐゴシック" pitchFamily="34" charset="-128"/>
              </a:rPr>
              <a:t>Custom</a:t>
            </a:r>
          </a:p>
          <a:p>
            <a:pPr marL="0" marR="0" indent="0" algn="ctr" defTabSz="914400" rtl="0" eaLnBrk="1" fontAlgn="base" latinLnBrk="0" hangingPunct="1">
              <a:lnSpc>
                <a:spcPct val="100000"/>
              </a:lnSpc>
              <a:spcBef>
                <a:spcPct val="0"/>
              </a:spcBef>
              <a:spcAft>
                <a:spcPct val="0"/>
              </a:spcAft>
              <a:buClrTx/>
              <a:buSzTx/>
              <a:buFontTx/>
              <a:buNone/>
              <a:tabLst/>
            </a:pPr>
            <a:r>
              <a:rPr lang="de-DE" sz="1200" b="1" dirty="0">
                <a:latin typeface="Arial" charset="0"/>
                <a:ea typeface="ＭＳ Ｐゴシック" pitchFamily="34" charset="-128"/>
              </a:rPr>
              <a:t>Custom Device</a:t>
            </a:r>
            <a:endParaRPr kumimoji="0" lang="en-GB" sz="1200" b="1" i="0" u="none" strike="noStrike" cap="none" normalizeH="0" baseline="0" dirty="0">
              <a:ln>
                <a:noFill/>
              </a:ln>
              <a:effectLst/>
              <a:latin typeface="Arial" charset="0"/>
              <a:ea typeface="ＭＳ Ｐゴシック" pitchFamily="34" charset="-128"/>
            </a:endParaRPr>
          </a:p>
        </p:txBody>
      </p:sp>
      <p:sp>
        <p:nvSpPr>
          <p:cNvPr id="31" name="Rectangle 30"/>
          <p:cNvSpPr/>
          <p:nvPr/>
        </p:nvSpPr>
        <p:spPr>
          <a:xfrm rot="19076952">
            <a:off x="1491802" y="1826319"/>
            <a:ext cx="39549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Deprecated</a:t>
            </a:r>
          </a:p>
        </p:txBody>
      </p:sp>
    </p:spTree>
    <p:extLst>
      <p:ext uri="{BB962C8B-B14F-4D97-AF65-F5344CB8AC3E}">
        <p14:creationId xmlns:p14="http://schemas.microsoft.com/office/powerpoint/2010/main" val="175194960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bwMode="auto">
          <a:xfrm>
            <a:off x="647" y="-2403648"/>
            <a:ext cx="2663520" cy="9649072"/>
          </a:xfrm>
          <a:prstGeom prst="roundRect">
            <a:avLst>
              <a:gd name="adj" fmla="val 6370"/>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Host</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56" name="Rounded Rectangle 55"/>
          <p:cNvSpPr/>
          <p:nvPr/>
        </p:nvSpPr>
        <p:spPr bwMode="auto">
          <a:xfrm>
            <a:off x="108152" y="-1755576"/>
            <a:ext cx="2417016" cy="7776864"/>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vert270"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22" name="Rounded Rectangle 21"/>
          <p:cNvSpPr/>
          <p:nvPr/>
        </p:nvSpPr>
        <p:spPr bwMode="auto">
          <a:xfrm>
            <a:off x="4499992" y="-2403648"/>
            <a:ext cx="5400000" cy="9649072"/>
          </a:xfrm>
          <a:prstGeom prst="roundRect">
            <a:avLst>
              <a:gd name="adj" fmla="val 4611"/>
            </a:avLst>
          </a:prstGeom>
          <a:gradFill>
            <a:gsLst>
              <a:gs pos="0">
                <a:schemeClr val="tx1">
                  <a:lumMod val="65000"/>
                  <a:lumOff val="35000"/>
                </a:schemeClr>
              </a:gs>
              <a:gs pos="80000">
                <a:schemeClr val="bg1">
                  <a:lumMod val="65000"/>
                </a:schemeClr>
              </a:gs>
              <a:gs pos="100000">
                <a:schemeClr val="bg1">
                  <a:lumMod val="85000"/>
                </a:schemeClr>
              </a:gs>
            </a:gsLst>
          </a:gradFill>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800" b="1" i="0" u="none" strike="noStrike" cap="none" normalizeH="0" baseline="0" dirty="0">
                <a:ln>
                  <a:noFill/>
                </a:ln>
                <a:solidFill>
                  <a:srgbClr val="000000"/>
                </a:solidFill>
                <a:effectLst/>
                <a:latin typeface="Arial" charset="0"/>
                <a:ea typeface="ＭＳ Ｐゴシック" pitchFamily="34" charset="-128"/>
              </a:rPr>
              <a:t>USB Device</a:t>
            </a:r>
            <a:endParaRPr kumimoji="0" lang="en-GB" sz="2800" b="1" i="0" u="none" strike="noStrike" cap="none" normalizeH="0" baseline="0" dirty="0">
              <a:ln>
                <a:noFill/>
              </a:ln>
              <a:solidFill>
                <a:srgbClr val="000000"/>
              </a:solidFill>
              <a:effectLst/>
              <a:latin typeface="Arial" charset="0"/>
              <a:ea typeface="ＭＳ Ｐゴシック" pitchFamily="34" charset="-128"/>
            </a:endParaRPr>
          </a:p>
        </p:txBody>
      </p:sp>
      <p:sp>
        <p:nvSpPr>
          <p:cNvPr id="23" name="Rounded Rectangle 22"/>
          <p:cNvSpPr/>
          <p:nvPr/>
        </p:nvSpPr>
        <p:spPr bwMode="auto">
          <a:xfrm>
            <a:off x="4644008" y="-1755576"/>
            <a:ext cx="2880320" cy="8884364"/>
          </a:xfrm>
          <a:prstGeom prst="roundRect">
            <a:avLst>
              <a:gd name="adj" fmla="val 6833"/>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2" name="TextBox 1"/>
          <p:cNvSpPr txBox="1"/>
          <p:nvPr/>
        </p:nvSpPr>
        <p:spPr>
          <a:xfrm rot="5400000">
            <a:off x="-3226060" y="-1292770"/>
            <a:ext cx="504056" cy="461665"/>
          </a:xfrm>
          <a:prstGeom prst="rect">
            <a:avLst/>
          </a:prstGeom>
          <a:noFill/>
        </p:spPr>
        <p:txBody>
          <a:bodyPr wrap="square" rtlCol="0">
            <a:spAutoFit/>
          </a:bodyPr>
          <a:lstStyle/>
          <a:p>
            <a:pPr algn="ctr"/>
            <a:r>
              <a:rPr lang="de-DE" sz="2400" b="1" dirty="0">
                <a:solidFill>
                  <a:srgbClr val="A10608"/>
                </a:solidFill>
              </a:rPr>
              <a:t>...</a:t>
            </a:r>
            <a:endParaRPr lang="en-GB" sz="2400" b="1" dirty="0">
              <a:solidFill>
                <a:srgbClr val="A10608"/>
              </a:solidFill>
            </a:endParaRPr>
          </a:p>
        </p:txBody>
      </p:sp>
      <p:sp>
        <p:nvSpPr>
          <p:cNvPr id="54" name="Rounded Rectangle 53"/>
          <p:cNvSpPr/>
          <p:nvPr/>
        </p:nvSpPr>
        <p:spPr bwMode="auto">
          <a:xfrm>
            <a:off x="7668344" y="-1755576"/>
            <a:ext cx="2124000" cy="8884364"/>
          </a:xfrm>
          <a:prstGeom prst="roundRect">
            <a:avLst>
              <a:gd name="adj" fmla="val 6833"/>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USB Middleware</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57" name="Rounded Rectangle 56"/>
          <p:cNvSpPr/>
          <p:nvPr/>
        </p:nvSpPr>
        <p:spPr bwMode="auto">
          <a:xfrm>
            <a:off x="108742" y="6165776"/>
            <a:ext cx="2417016" cy="963012"/>
          </a:xfrm>
          <a:prstGeom prst="roundRect">
            <a:avLst>
              <a:gd name="adj" fmla="val 16340"/>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300" b="1" i="0" u="none" strike="noStrike" cap="none" normalizeH="0" baseline="0" dirty="0">
                <a:ln>
                  <a:noFill/>
                </a:ln>
                <a:solidFill>
                  <a:srgbClr val="000000"/>
                </a:solidFill>
                <a:effectLst/>
                <a:latin typeface="Arial" charset="0"/>
                <a:ea typeface="ＭＳ Ｐゴシック" pitchFamily="34" charset="-128"/>
              </a:rPr>
              <a:t>Hardware</a:t>
            </a:r>
            <a:r>
              <a:rPr kumimoji="0" lang="de-DE" sz="1300" b="1" i="0" u="none" strike="noStrike" cap="none" normalizeH="0" dirty="0">
                <a:ln>
                  <a:noFill/>
                </a:ln>
                <a:solidFill>
                  <a:srgbClr val="000000"/>
                </a:solidFill>
                <a:effectLst/>
                <a:latin typeface="Arial" charset="0"/>
                <a:ea typeface="ＭＳ Ｐゴシック" pitchFamily="34" charset="-128"/>
              </a:rPr>
              <a:t> Dependent</a:t>
            </a:r>
            <a:endParaRPr kumimoji="0" lang="en-GB" sz="1300" b="1" i="0" u="none" strike="noStrike" cap="none" normalizeH="0" baseline="0" dirty="0">
              <a:ln>
                <a:noFill/>
              </a:ln>
              <a:solidFill>
                <a:srgbClr val="000000"/>
              </a:solidFill>
              <a:effectLst/>
              <a:latin typeface="Arial" charset="0"/>
              <a:ea typeface="ＭＳ Ｐゴシック" pitchFamily="34" charset="-128"/>
            </a:endParaRPr>
          </a:p>
        </p:txBody>
      </p:sp>
      <p:sp>
        <p:nvSpPr>
          <p:cNvPr id="13" name="Rounded Rectangle 12"/>
          <p:cNvSpPr/>
          <p:nvPr/>
        </p:nvSpPr>
        <p:spPr bwMode="auto">
          <a:xfrm>
            <a:off x="4774823" y="6336930"/>
            <a:ext cx="2637057"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latin typeface="Arial" charset="0"/>
                <a:ea typeface="ＭＳ Ｐゴシック" pitchFamily="34" charset="-128"/>
              </a:rPr>
              <a:t>USB </a:t>
            </a:r>
            <a:r>
              <a:rPr lang="de-DE" sz="1600" b="1">
                <a:latin typeface="Arial" charset="0"/>
                <a:ea typeface="ＭＳ Ｐゴシック" pitchFamily="34" charset="-128"/>
              </a:rPr>
              <a:t>Bus Interface</a:t>
            </a:r>
            <a:endParaRPr kumimoji="0" lang="en-GB" sz="1600" b="1" i="0" u="none" strike="noStrike" cap="none" normalizeH="0" baseline="0" dirty="0">
              <a:ln>
                <a:noFill/>
              </a:ln>
              <a:effectLst/>
              <a:latin typeface="Arial" charset="0"/>
              <a:ea typeface="ＭＳ Ｐゴシック" pitchFamily="34" charset="-128"/>
            </a:endParaRPr>
          </a:p>
        </p:txBody>
      </p:sp>
      <p:sp>
        <p:nvSpPr>
          <p:cNvPr id="32" name="Rounded Rectangle 31"/>
          <p:cNvSpPr/>
          <p:nvPr/>
        </p:nvSpPr>
        <p:spPr bwMode="auto">
          <a:xfrm>
            <a:off x="215760" y="6336930"/>
            <a:ext cx="2196000" cy="468000"/>
          </a:xfrm>
          <a:prstGeom prst="roundRect">
            <a:avLst/>
          </a:prstGeom>
          <a:gradFill>
            <a:gsLst>
              <a:gs pos="0">
                <a:srgbClr val="FAA61A"/>
              </a:gs>
              <a:gs pos="80000">
                <a:srgbClr val="FAA61A"/>
              </a:gs>
              <a:gs pos="100000">
                <a:schemeClr val="bg2">
                  <a:lumMod val="60000"/>
                  <a:lumOff val="40000"/>
                </a:schemeClr>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style>
          <a:lnRef idx="0">
            <a:scrgbClr r="0" g="0" b="0"/>
          </a:lnRef>
          <a:fillRef idx="1001">
            <a:schemeClr val="lt2"/>
          </a:fillRef>
          <a:effectRef idx="0">
            <a:scrgbClr r="0" g="0" b="0"/>
          </a:effectRef>
          <a:fontRef idx="major"/>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1600" b="1" dirty="0">
                <a:latin typeface="Arial" charset="0"/>
                <a:ea typeface="ＭＳ Ｐゴシック" pitchFamily="34" charset="-128"/>
              </a:rPr>
              <a:t>USB Host Controller</a:t>
            </a:r>
            <a:endParaRPr kumimoji="0" lang="en-GB" sz="1600" b="1" i="0" u="none" strike="noStrike" cap="none" normalizeH="0" baseline="0" dirty="0">
              <a:ln>
                <a:noFill/>
              </a:ln>
              <a:effectLst/>
              <a:latin typeface="Arial" charset="0"/>
              <a:ea typeface="ＭＳ Ｐゴシック" pitchFamily="34" charset="-128"/>
            </a:endParaRPr>
          </a:p>
        </p:txBody>
      </p:sp>
      <p:cxnSp>
        <p:nvCxnSpPr>
          <p:cNvPr id="49" name="Straight Arrow Connector 48"/>
          <p:cNvCxnSpPr/>
          <p:nvPr/>
        </p:nvCxnSpPr>
        <p:spPr bwMode="auto">
          <a:xfrm>
            <a:off x="2405633" y="6570930"/>
            <a:ext cx="2387447" cy="0"/>
          </a:xfrm>
          <a:prstGeom prst="straightConnector1">
            <a:avLst/>
          </a:prstGeom>
          <a:solidFill>
            <a:schemeClr val="accent1"/>
          </a:solidFill>
          <a:ln w="41275" cap="flat" cmpd="sng" algn="ctr">
            <a:solidFill>
              <a:schemeClr val="tx1"/>
            </a:solidFill>
            <a:prstDash val="solid"/>
            <a:round/>
            <a:headEnd type="triangle" w="lg" len="lg"/>
            <a:tailEnd type="triangle" w="lg" len="lg"/>
          </a:ln>
          <a:effectLst/>
        </p:spPr>
      </p:cxnSp>
      <p:sp>
        <p:nvSpPr>
          <p:cNvPr id="55" name="TextBox 54"/>
          <p:cNvSpPr txBox="1"/>
          <p:nvPr/>
        </p:nvSpPr>
        <p:spPr>
          <a:xfrm>
            <a:off x="2719727" y="6309320"/>
            <a:ext cx="1722746" cy="523220"/>
          </a:xfrm>
          <a:prstGeom prst="rect">
            <a:avLst/>
          </a:prstGeom>
          <a:noFill/>
        </p:spPr>
        <p:txBody>
          <a:bodyPr wrap="square" rtlCol="0">
            <a:spAutoFit/>
          </a:bodyPr>
          <a:lstStyle/>
          <a:p>
            <a:pPr algn="ctr"/>
            <a:r>
              <a:rPr lang="de-DE" sz="1400" dirty="0"/>
              <a:t>Actual Communication</a:t>
            </a:r>
          </a:p>
        </p:txBody>
      </p:sp>
      <p:sp>
        <p:nvSpPr>
          <p:cNvPr id="37" name="Rounded Rectangle 36"/>
          <p:cNvSpPr/>
          <p:nvPr/>
        </p:nvSpPr>
        <p:spPr bwMode="auto">
          <a:xfrm>
            <a:off x="4782681" y="5548606"/>
            <a:ext cx="2631736"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a:solidFill>
                  <a:schemeClr val="bg1"/>
                </a:solidFill>
                <a:latin typeface="Arial" charset="0"/>
                <a:ea typeface="ＭＳ Ｐゴシック" pitchFamily="34" charset="-128"/>
              </a:rPr>
              <a:t>Endpoint</a:t>
            </a:r>
            <a:r>
              <a:rPr lang="en-GB" sz="1400" b="1">
                <a:solidFill>
                  <a:schemeClr val="bg1"/>
                </a:solidFill>
                <a:latin typeface="Arial" charset="0"/>
                <a:ea typeface="ＭＳ Ｐゴシック" pitchFamily="34" charset="-128"/>
              </a:rPr>
              <a:t> IN/OUT </a:t>
            </a:r>
            <a:r>
              <a:rPr lang="en-GB" sz="1400" b="1" dirty="0">
                <a:solidFill>
                  <a:schemeClr val="bg1"/>
                </a:solidFill>
                <a:latin typeface="Arial" charset="0"/>
                <a:ea typeface="ＭＳ Ｐゴシック" pitchFamily="34" charset="-128"/>
              </a:rPr>
              <a:t>0</a:t>
            </a:r>
            <a:endParaRPr lang="de-DE" sz="1400" b="1" dirty="0">
              <a:solidFill>
                <a:schemeClr val="bg1"/>
              </a:solidFill>
              <a:latin typeface="Arial" charset="0"/>
              <a:ea typeface="ＭＳ Ｐゴシック" pitchFamily="34" charset="-128"/>
            </a:endParaRPr>
          </a:p>
        </p:txBody>
      </p:sp>
      <p:sp>
        <p:nvSpPr>
          <p:cNvPr id="30" name="Rounded Rectangle 29"/>
          <p:cNvSpPr/>
          <p:nvPr/>
        </p:nvSpPr>
        <p:spPr bwMode="auto">
          <a:xfrm>
            <a:off x="423534" y="5548606"/>
            <a:ext cx="1990604"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USB System</a:t>
            </a:r>
          </a:p>
        </p:txBody>
      </p:sp>
      <p:cxnSp>
        <p:nvCxnSpPr>
          <p:cNvPr id="50" name="Straight Arrow Connector 49"/>
          <p:cNvCxnSpPr/>
          <p:nvPr/>
        </p:nvCxnSpPr>
        <p:spPr bwMode="auto">
          <a:xfrm>
            <a:off x="2413491" y="5728606"/>
            <a:ext cx="2387447" cy="0"/>
          </a:xfrm>
          <a:prstGeom prst="straightConnector1">
            <a:avLst/>
          </a:prstGeom>
          <a:solidFill>
            <a:schemeClr val="accent1"/>
          </a:solidFill>
          <a:ln w="41275" cap="flat" cmpd="sng" algn="ctr">
            <a:solidFill>
              <a:schemeClr val="accent1"/>
            </a:solidFill>
            <a:prstDash val="sysDash"/>
            <a:round/>
            <a:headEnd type="triangle" w="lg" len="lg"/>
            <a:tailEnd type="triangle" w="lg" len="lg"/>
          </a:ln>
          <a:effectLst/>
        </p:spPr>
      </p:cxnSp>
      <p:sp>
        <p:nvSpPr>
          <p:cNvPr id="6" name="TextBox 5"/>
          <p:cNvSpPr txBox="1"/>
          <p:nvPr/>
        </p:nvSpPr>
        <p:spPr>
          <a:xfrm>
            <a:off x="2420855" y="5466996"/>
            <a:ext cx="2361824" cy="523220"/>
          </a:xfrm>
          <a:prstGeom prst="rect">
            <a:avLst/>
          </a:prstGeom>
          <a:noFill/>
        </p:spPr>
        <p:txBody>
          <a:bodyPr wrap="square" rtlCol="0">
            <a:spAutoFit/>
          </a:bodyPr>
          <a:lstStyle/>
          <a:p>
            <a:pPr algn="ctr"/>
            <a:r>
              <a:rPr lang="de-DE" sz="1400" dirty="0"/>
              <a:t>Control Transfers</a:t>
            </a:r>
          </a:p>
          <a:p>
            <a:pPr algn="ctr"/>
            <a:r>
              <a:rPr lang="de-DE" sz="1400" dirty="0"/>
              <a:t>Message Pipe</a:t>
            </a:r>
            <a:endParaRPr lang="en-GB" sz="1400" dirty="0"/>
          </a:p>
        </p:txBody>
      </p:sp>
      <p:cxnSp>
        <p:nvCxnSpPr>
          <p:cNvPr id="9" name="Straight Connector 8"/>
          <p:cNvCxnSpPr/>
          <p:nvPr/>
        </p:nvCxnSpPr>
        <p:spPr bwMode="auto">
          <a:xfrm>
            <a:off x="7413308" y="572860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3" name="Rounded Rectangle 32"/>
          <p:cNvSpPr/>
          <p:nvPr/>
        </p:nvSpPr>
        <p:spPr bwMode="auto">
          <a:xfrm>
            <a:off x="7812088" y="5548606"/>
            <a:ext cx="1836000" cy="468000"/>
          </a:xfrm>
          <a:prstGeom prst="roundRect">
            <a:avLst>
              <a:gd name="adj" fmla="val 2124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USB</a:t>
            </a:r>
            <a:r>
              <a:rPr kumimoji="0" lang="de-DE" sz="1600" b="1" i="0" u="none" strike="noStrike" cap="none" normalizeH="0" dirty="0">
                <a:ln>
                  <a:noFill/>
                </a:ln>
                <a:solidFill>
                  <a:schemeClr val="bg1"/>
                </a:solidFill>
                <a:effectLst/>
                <a:latin typeface="Arial" charset="0"/>
                <a:ea typeface="ＭＳ Ｐゴシック" pitchFamily="34" charset="-128"/>
              </a:rPr>
              <a:t> Logical Device</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17" name="Rounded Rectangle 16"/>
          <p:cNvSpPr/>
          <p:nvPr/>
        </p:nvSpPr>
        <p:spPr bwMode="auto">
          <a:xfrm>
            <a:off x="4800937" y="4230690"/>
            <a:ext cx="263173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1</a:t>
            </a:r>
            <a:endParaRPr lang="de-DE" sz="1400" b="1" dirty="0">
              <a:solidFill>
                <a:schemeClr val="bg1"/>
              </a:solidFill>
              <a:latin typeface="Arial" charset="0"/>
              <a:ea typeface="ＭＳ Ｐゴシック" pitchFamily="34" charset="-128"/>
            </a:endParaRPr>
          </a:p>
        </p:txBody>
      </p:sp>
      <p:sp>
        <p:nvSpPr>
          <p:cNvPr id="18" name="Rounded Rectangle 17"/>
          <p:cNvSpPr/>
          <p:nvPr/>
        </p:nvSpPr>
        <p:spPr bwMode="auto">
          <a:xfrm>
            <a:off x="4800937" y="4702128"/>
            <a:ext cx="2629967"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OUT Endpoint 1</a:t>
            </a:r>
          </a:p>
        </p:txBody>
      </p:sp>
      <p:sp>
        <p:nvSpPr>
          <p:cNvPr id="34" name="Rounded Rectangle 33"/>
          <p:cNvSpPr/>
          <p:nvPr/>
        </p:nvSpPr>
        <p:spPr bwMode="auto">
          <a:xfrm>
            <a:off x="423534" y="4230690"/>
            <a:ext cx="1990604" cy="831438"/>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 name="Straight Arrow Connector 3"/>
          <p:cNvCxnSpPr>
            <a:stCxn id="17" idx="1"/>
          </p:cNvCxnSpPr>
          <p:nvPr/>
        </p:nvCxnSpPr>
        <p:spPr bwMode="auto">
          <a:xfrm flipH="1">
            <a:off x="2413493" y="4410690"/>
            <a:ext cx="2387444"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42" name="Straight Arrow Connector 41"/>
          <p:cNvCxnSpPr/>
          <p:nvPr/>
        </p:nvCxnSpPr>
        <p:spPr bwMode="auto">
          <a:xfrm flipH="1">
            <a:off x="2413490" y="4882128"/>
            <a:ext cx="2387447" cy="0"/>
          </a:xfrm>
          <a:prstGeom prst="straightConnector1">
            <a:avLst/>
          </a:prstGeom>
          <a:solidFill>
            <a:schemeClr val="accent1"/>
          </a:solidFill>
          <a:ln w="41275" cap="flat" cmpd="sng" algn="ctr">
            <a:solidFill>
              <a:schemeClr val="accent2"/>
            </a:solidFill>
            <a:prstDash val="sysDash"/>
            <a:round/>
            <a:headEnd type="triangle" w="lg" len="lg"/>
            <a:tailEnd type="none" w="lg" len="lg"/>
          </a:ln>
          <a:effectLst/>
        </p:spPr>
      </p:cxnSp>
      <p:sp>
        <p:nvSpPr>
          <p:cNvPr id="51" name="TextBox 50"/>
          <p:cNvSpPr txBox="1"/>
          <p:nvPr/>
        </p:nvSpPr>
        <p:spPr>
          <a:xfrm>
            <a:off x="2414138" y="4149080"/>
            <a:ext cx="2386797" cy="523220"/>
          </a:xfrm>
          <a:prstGeom prst="rect">
            <a:avLst/>
          </a:prstGeom>
          <a:noFill/>
        </p:spPr>
        <p:txBody>
          <a:bodyPr wrap="square" rtlCol="0">
            <a:spAutoFit/>
          </a:bodyPr>
          <a:lstStyle/>
          <a:p>
            <a:pPr algn="ctr"/>
            <a:r>
              <a:rPr lang="de-DE" sz="1400"/>
              <a:t>Interrupt </a:t>
            </a:r>
            <a:r>
              <a:rPr lang="de-DE" sz="1400" dirty="0"/>
              <a:t>Transfers</a:t>
            </a:r>
          </a:p>
          <a:p>
            <a:pPr algn="ctr"/>
            <a:r>
              <a:rPr lang="de-DE" sz="1400" dirty="0"/>
              <a:t>Stream Pipe</a:t>
            </a:r>
            <a:endParaRPr lang="en-GB" sz="1400" dirty="0"/>
          </a:p>
        </p:txBody>
      </p:sp>
      <p:cxnSp>
        <p:nvCxnSpPr>
          <p:cNvPr id="58" name="Straight Connector 57"/>
          <p:cNvCxnSpPr/>
          <p:nvPr/>
        </p:nvCxnSpPr>
        <p:spPr bwMode="auto">
          <a:xfrm>
            <a:off x="7431516" y="4410690"/>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7431516" y="487874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5" name="Rounded Rectangle 14"/>
          <p:cNvSpPr/>
          <p:nvPr/>
        </p:nvSpPr>
        <p:spPr bwMode="auto">
          <a:xfrm>
            <a:off x="7812088" y="4230690"/>
            <a:ext cx="1836000" cy="844046"/>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1</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HID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19" name="Rounded Rectangle 18"/>
          <p:cNvSpPr/>
          <p:nvPr/>
        </p:nvSpPr>
        <p:spPr bwMode="auto">
          <a:xfrm>
            <a:off x="4772939" y="2901234"/>
            <a:ext cx="2633213"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20" name="Rounded Rectangle 19"/>
          <p:cNvSpPr/>
          <p:nvPr/>
        </p:nvSpPr>
        <p:spPr bwMode="auto">
          <a:xfrm>
            <a:off x="4772939" y="3405290"/>
            <a:ext cx="263173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2</a:t>
            </a:r>
            <a:endParaRPr lang="de-DE" sz="1400" b="1" dirty="0">
              <a:solidFill>
                <a:schemeClr val="bg1"/>
              </a:solidFill>
              <a:latin typeface="Arial" charset="0"/>
              <a:ea typeface="ＭＳ Ｐゴシック" pitchFamily="34" charset="-128"/>
            </a:endParaRPr>
          </a:p>
        </p:txBody>
      </p:sp>
      <p:sp>
        <p:nvSpPr>
          <p:cNvPr id="36" name="Rounded Rectangle 35"/>
          <p:cNvSpPr/>
          <p:nvPr/>
        </p:nvSpPr>
        <p:spPr bwMode="auto">
          <a:xfrm>
            <a:off x="395536" y="2901234"/>
            <a:ext cx="1990604"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5" name="Straight Arrow Connector 44"/>
          <p:cNvCxnSpPr/>
          <p:nvPr/>
        </p:nvCxnSpPr>
        <p:spPr bwMode="auto">
          <a:xfrm>
            <a:off x="2403749" y="3081234"/>
            <a:ext cx="2387447" cy="0"/>
          </a:xfrm>
          <a:prstGeom prst="straightConnector1">
            <a:avLst/>
          </a:prstGeom>
          <a:solidFill>
            <a:schemeClr val="accent1"/>
          </a:solidFill>
          <a:ln w="41275" cap="flat" cmpd="sng" algn="ctr">
            <a:solidFill>
              <a:schemeClr val="bg2">
                <a:lumMod val="50000"/>
              </a:schemeClr>
            </a:solidFill>
            <a:prstDash val="sysDash"/>
            <a:round/>
            <a:headEnd type="triangle" w="lg" len="lg"/>
            <a:tailEnd type="none" w="lg" len="lg"/>
          </a:ln>
          <a:effectLst/>
        </p:spPr>
      </p:cxnSp>
      <p:cxnSp>
        <p:nvCxnSpPr>
          <p:cNvPr id="47" name="Straight Arrow Connector 46"/>
          <p:cNvCxnSpPr/>
          <p:nvPr/>
        </p:nvCxnSpPr>
        <p:spPr bwMode="auto">
          <a:xfrm>
            <a:off x="2403749" y="3560372"/>
            <a:ext cx="2387447" cy="0"/>
          </a:xfrm>
          <a:prstGeom prst="straightConnector1">
            <a:avLst/>
          </a:prstGeom>
          <a:solidFill>
            <a:schemeClr val="accent1"/>
          </a:solidFill>
          <a:ln w="41275" cap="flat" cmpd="sng" algn="ctr">
            <a:solidFill>
              <a:schemeClr val="bg2">
                <a:lumMod val="50000"/>
              </a:schemeClr>
            </a:solidFill>
            <a:prstDash val="sysDash"/>
            <a:round/>
            <a:headEnd type="none" w="med" len="med"/>
            <a:tailEnd type="triangle" w="lg" len="lg"/>
          </a:ln>
          <a:effectLst/>
        </p:spPr>
      </p:cxnSp>
      <p:sp>
        <p:nvSpPr>
          <p:cNvPr id="52" name="TextBox 51"/>
          <p:cNvSpPr txBox="1"/>
          <p:nvPr/>
        </p:nvSpPr>
        <p:spPr>
          <a:xfrm>
            <a:off x="2385492" y="2809176"/>
            <a:ext cx="2387448" cy="523220"/>
          </a:xfrm>
          <a:prstGeom prst="rect">
            <a:avLst/>
          </a:prstGeom>
          <a:noFill/>
        </p:spPr>
        <p:txBody>
          <a:bodyPr wrap="square" rtlCol="0">
            <a:spAutoFit/>
          </a:bodyPr>
          <a:lstStyle/>
          <a:p>
            <a:pPr algn="ctr"/>
            <a:r>
              <a:rPr lang="de-DE" sz="1400" dirty="0"/>
              <a:t> Bulk Transfers</a:t>
            </a:r>
          </a:p>
          <a:p>
            <a:pPr algn="ctr"/>
            <a:r>
              <a:rPr lang="de-DE" sz="1400" dirty="0"/>
              <a:t>Stream Pipe</a:t>
            </a:r>
            <a:endParaRPr lang="en-GB" sz="1400" dirty="0"/>
          </a:p>
        </p:txBody>
      </p:sp>
      <p:cxnSp>
        <p:nvCxnSpPr>
          <p:cNvPr id="60" name="Straight Connector 59"/>
          <p:cNvCxnSpPr/>
          <p:nvPr/>
        </p:nvCxnSpPr>
        <p:spPr bwMode="auto">
          <a:xfrm>
            <a:off x="7403518" y="307078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1" name="Straight Connector 60"/>
          <p:cNvCxnSpPr/>
          <p:nvPr/>
        </p:nvCxnSpPr>
        <p:spPr bwMode="auto">
          <a:xfrm>
            <a:off x="7403518" y="3580156"/>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6" name="Rounded Rectangle 25"/>
          <p:cNvSpPr/>
          <p:nvPr/>
        </p:nvSpPr>
        <p:spPr bwMode="auto">
          <a:xfrm>
            <a:off x="7812088" y="2901234"/>
            <a:ext cx="1836000" cy="842324"/>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2</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MSC)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28" name="Rounded Rectangle 27"/>
          <p:cNvSpPr/>
          <p:nvPr/>
        </p:nvSpPr>
        <p:spPr bwMode="auto">
          <a:xfrm>
            <a:off x="4782068" y="1083499"/>
            <a:ext cx="2620838"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Interrupt In Endpoint</a:t>
            </a:r>
            <a:r>
              <a:rPr lang="en-GB" sz="1400" b="1" dirty="0">
                <a:solidFill>
                  <a:schemeClr val="bg1"/>
                </a:solidFill>
                <a:latin typeface="Arial" charset="0"/>
                <a:ea typeface="ＭＳ Ｐゴシック" pitchFamily="34" charset="-128"/>
              </a:rPr>
              <a:t> 3</a:t>
            </a:r>
            <a:endParaRPr lang="de-DE" sz="1400" b="1" dirty="0">
              <a:solidFill>
                <a:schemeClr val="bg1"/>
              </a:solidFill>
              <a:latin typeface="Arial" charset="0"/>
              <a:ea typeface="ＭＳ Ｐゴシック" pitchFamily="34" charset="-128"/>
            </a:endParaRPr>
          </a:p>
        </p:txBody>
      </p:sp>
      <p:sp>
        <p:nvSpPr>
          <p:cNvPr id="39" name="Rounded Rectangle 38"/>
          <p:cNvSpPr/>
          <p:nvPr/>
        </p:nvSpPr>
        <p:spPr bwMode="auto">
          <a:xfrm>
            <a:off x="395536" y="1083499"/>
            <a:ext cx="1990604" cy="1349264"/>
          </a:xfrm>
          <a:prstGeom prst="roundRect">
            <a:avLst>
              <a:gd name="adj" fmla="val 10506"/>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3" name="Straight Arrow Connector 42"/>
          <p:cNvCxnSpPr/>
          <p:nvPr/>
        </p:nvCxnSpPr>
        <p:spPr bwMode="auto">
          <a:xfrm flipH="1">
            <a:off x="2385491" y="1263499"/>
            <a:ext cx="2387447"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62" name="Straight Connector 61"/>
          <p:cNvCxnSpPr/>
          <p:nvPr/>
        </p:nvCxnSpPr>
        <p:spPr bwMode="auto">
          <a:xfrm>
            <a:off x="7403518" y="126349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5" name="TextBox 64"/>
          <p:cNvSpPr txBox="1"/>
          <p:nvPr/>
        </p:nvSpPr>
        <p:spPr>
          <a:xfrm>
            <a:off x="2403748" y="992603"/>
            <a:ext cx="2369189" cy="523220"/>
          </a:xfrm>
          <a:prstGeom prst="rect">
            <a:avLst/>
          </a:prstGeom>
          <a:noFill/>
        </p:spPr>
        <p:txBody>
          <a:bodyPr wrap="square" rtlCol="0">
            <a:spAutoFit/>
          </a:bodyPr>
          <a:lstStyle/>
          <a:p>
            <a:pPr algn="ctr"/>
            <a:r>
              <a:rPr lang="de-DE" sz="1400"/>
              <a:t>Interrupt </a:t>
            </a:r>
            <a:r>
              <a:rPr lang="de-DE" sz="1400" dirty="0"/>
              <a:t>Transfers</a:t>
            </a:r>
          </a:p>
          <a:p>
            <a:pPr algn="ctr"/>
            <a:r>
              <a:rPr lang="de-DE" sz="1400" dirty="0"/>
              <a:t>Stream Pipe</a:t>
            </a:r>
            <a:endParaRPr lang="en-GB" sz="1400" dirty="0"/>
          </a:p>
        </p:txBody>
      </p:sp>
      <p:sp>
        <p:nvSpPr>
          <p:cNvPr id="66" name="Rounded Rectangle 65"/>
          <p:cNvSpPr/>
          <p:nvPr/>
        </p:nvSpPr>
        <p:spPr bwMode="auto">
          <a:xfrm>
            <a:off x="4780303" y="1568707"/>
            <a:ext cx="2622944"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In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sp>
        <p:nvSpPr>
          <p:cNvPr id="67" name="Rounded Rectangle 66"/>
          <p:cNvSpPr/>
          <p:nvPr/>
        </p:nvSpPr>
        <p:spPr bwMode="auto">
          <a:xfrm>
            <a:off x="4780303" y="2072763"/>
            <a:ext cx="2622943"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Bulk OUT Endpoint</a:t>
            </a:r>
            <a:r>
              <a:rPr lang="en-GB" sz="1400" b="1" dirty="0">
                <a:solidFill>
                  <a:schemeClr val="bg1"/>
                </a:solidFill>
                <a:latin typeface="Arial" charset="0"/>
                <a:ea typeface="ＭＳ Ｐゴシック" pitchFamily="34" charset="-128"/>
              </a:rPr>
              <a:t> 4</a:t>
            </a:r>
            <a:endParaRPr lang="de-DE" sz="1400" b="1" dirty="0">
              <a:solidFill>
                <a:schemeClr val="bg1"/>
              </a:solidFill>
              <a:latin typeface="Arial" charset="0"/>
              <a:ea typeface="ＭＳ Ｐゴシック" pitchFamily="34" charset="-128"/>
            </a:endParaRPr>
          </a:p>
        </p:txBody>
      </p:sp>
      <p:cxnSp>
        <p:nvCxnSpPr>
          <p:cNvPr id="68" name="Straight Arrow Connector 67"/>
          <p:cNvCxnSpPr/>
          <p:nvPr/>
        </p:nvCxnSpPr>
        <p:spPr bwMode="auto">
          <a:xfrm>
            <a:off x="2411113" y="1748707"/>
            <a:ext cx="2387447" cy="0"/>
          </a:xfrm>
          <a:prstGeom prst="straightConnector1">
            <a:avLst/>
          </a:prstGeom>
          <a:solidFill>
            <a:schemeClr val="accent1"/>
          </a:solidFill>
          <a:ln w="41275" cap="flat" cmpd="sng" algn="ctr">
            <a:solidFill>
              <a:schemeClr val="bg2">
                <a:lumMod val="50000"/>
              </a:schemeClr>
            </a:solidFill>
            <a:prstDash val="sysDash"/>
            <a:round/>
            <a:headEnd type="triangle" w="lg" len="lg"/>
            <a:tailEnd type="none" w="lg" len="lg"/>
          </a:ln>
          <a:effectLst/>
        </p:spPr>
      </p:cxnSp>
      <p:cxnSp>
        <p:nvCxnSpPr>
          <p:cNvPr id="69" name="Straight Arrow Connector 68"/>
          <p:cNvCxnSpPr/>
          <p:nvPr/>
        </p:nvCxnSpPr>
        <p:spPr bwMode="auto">
          <a:xfrm>
            <a:off x="2411113" y="2227845"/>
            <a:ext cx="2387447" cy="0"/>
          </a:xfrm>
          <a:prstGeom prst="straightConnector1">
            <a:avLst/>
          </a:prstGeom>
          <a:solidFill>
            <a:schemeClr val="accent1"/>
          </a:solidFill>
          <a:ln w="41275" cap="flat" cmpd="sng" algn="ctr">
            <a:solidFill>
              <a:schemeClr val="bg2">
                <a:lumMod val="50000"/>
              </a:schemeClr>
            </a:solidFill>
            <a:prstDash val="sysDash"/>
            <a:round/>
            <a:headEnd type="none" w="med" len="med"/>
            <a:tailEnd type="triangle" w="lg" len="lg"/>
          </a:ln>
          <a:effectLst/>
        </p:spPr>
      </p:cxnSp>
      <p:sp>
        <p:nvSpPr>
          <p:cNvPr id="70" name="TextBox 69"/>
          <p:cNvSpPr txBox="1"/>
          <p:nvPr/>
        </p:nvSpPr>
        <p:spPr>
          <a:xfrm>
            <a:off x="2385492" y="1476649"/>
            <a:ext cx="2387446" cy="523220"/>
          </a:xfrm>
          <a:prstGeom prst="rect">
            <a:avLst/>
          </a:prstGeom>
          <a:noFill/>
        </p:spPr>
        <p:txBody>
          <a:bodyPr wrap="square" rtlCol="0">
            <a:spAutoFit/>
          </a:bodyPr>
          <a:lstStyle/>
          <a:p>
            <a:pPr algn="ctr"/>
            <a:r>
              <a:rPr lang="de-DE" sz="1400" dirty="0"/>
              <a:t> Bulk Transfers</a:t>
            </a:r>
          </a:p>
          <a:p>
            <a:pPr algn="ctr"/>
            <a:r>
              <a:rPr lang="de-DE" sz="1400" dirty="0"/>
              <a:t>Stream Pipe</a:t>
            </a:r>
            <a:endParaRPr lang="en-GB" sz="1400" dirty="0"/>
          </a:p>
        </p:txBody>
      </p:sp>
      <p:cxnSp>
        <p:nvCxnSpPr>
          <p:cNvPr id="71" name="Straight Connector 70"/>
          <p:cNvCxnSpPr/>
          <p:nvPr/>
        </p:nvCxnSpPr>
        <p:spPr bwMode="auto">
          <a:xfrm>
            <a:off x="7410882" y="173825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72" name="Straight Connector 71"/>
          <p:cNvCxnSpPr/>
          <p:nvPr/>
        </p:nvCxnSpPr>
        <p:spPr bwMode="auto">
          <a:xfrm>
            <a:off x="7403518" y="224762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3" name="Rounded Rectangle 72"/>
          <p:cNvSpPr/>
          <p:nvPr/>
        </p:nvSpPr>
        <p:spPr bwMode="auto">
          <a:xfrm>
            <a:off x="4822643" y="-293939"/>
            <a:ext cx="2626256"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Isochronous OUT Endpoint</a:t>
            </a:r>
            <a:r>
              <a:rPr lang="en-GB" sz="1400" b="1" dirty="0">
                <a:solidFill>
                  <a:schemeClr val="bg1"/>
                </a:solidFill>
                <a:latin typeface="Arial" charset="0"/>
                <a:ea typeface="ＭＳ Ｐゴシック" pitchFamily="34" charset="-128"/>
              </a:rPr>
              <a:t> 5</a:t>
            </a:r>
            <a:endParaRPr lang="de-DE" sz="1400" b="1" dirty="0">
              <a:solidFill>
                <a:schemeClr val="bg1"/>
              </a:solidFill>
              <a:latin typeface="Arial" charset="0"/>
              <a:ea typeface="ＭＳ Ｐゴシック" pitchFamily="34" charset="-128"/>
            </a:endParaRPr>
          </a:p>
        </p:txBody>
      </p:sp>
      <p:sp>
        <p:nvSpPr>
          <p:cNvPr id="75" name="Rounded Rectangle 74"/>
          <p:cNvSpPr/>
          <p:nvPr/>
        </p:nvSpPr>
        <p:spPr bwMode="auto">
          <a:xfrm>
            <a:off x="463496" y="-293939"/>
            <a:ext cx="1990604" cy="360000"/>
          </a:xfrm>
          <a:prstGeom prst="roundRect">
            <a:avLst>
              <a:gd name="adj" fmla="val 26563"/>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76" name="Straight Arrow Connector 75"/>
          <p:cNvCxnSpPr/>
          <p:nvPr/>
        </p:nvCxnSpPr>
        <p:spPr bwMode="auto">
          <a:xfrm>
            <a:off x="2453453" y="-113939"/>
            <a:ext cx="2387447" cy="0"/>
          </a:xfrm>
          <a:prstGeom prst="straightConnector1">
            <a:avLst/>
          </a:prstGeom>
          <a:solidFill>
            <a:schemeClr val="accent1"/>
          </a:solidFill>
          <a:ln w="41275" cap="flat" cmpd="sng" algn="ctr">
            <a:solidFill>
              <a:srgbClr val="00B050"/>
            </a:solidFill>
            <a:prstDash val="sysDash"/>
            <a:round/>
            <a:headEnd type="none" w="med" len="med"/>
            <a:tailEnd type="triangle" w="lg" len="lg"/>
          </a:ln>
          <a:effectLst/>
        </p:spPr>
      </p:cxnSp>
      <p:sp>
        <p:nvSpPr>
          <p:cNvPr id="77" name="TextBox 76"/>
          <p:cNvSpPr txBox="1"/>
          <p:nvPr/>
        </p:nvSpPr>
        <p:spPr>
          <a:xfrm>
            <a:off x="2575463" y="-375549"/>
            <a:ext cx="2112122" cy="523220"/>
          </a:xfrm>
          <a:prstGeom prst="rect">
            <a:avLst/>
          </a:prstGeom>
          <a:noFill/>
        </p:spPr>
        <p:txBody>
          <a:bodyPr wrap="square" rtlCol="0">
            <a:spAutoFit/>
          </a:bodyPr>
          <a:lstStyle/>
          <a:p>
            <a:pPr algn="ctr"/>
            <a:r>
              <a:rPr lang="de-DE" sz="1400" dirty="0"/>
              <a:t>Isochronous Transfers</a:t>
            </a:r>
          </a:p>
          <a:p>
            <a:pPr algn="ctr"/>
            <a:r>
              <a:rPr lang="de-DE" sz="1400" dirty="0"/>
              <a:t>Stream Pipe</a:t>
            </a:r>
            <a:endParaRPr lang="en-GB" sz="1400" dirty="0"/>
          </a:p>
        </p:txBody>
      </p:sp>
      <p:cxnSp>
        <p:nvCxnSpPr>
          <p:cNvPr id="78" name="Straight Connector 77"/>
          <p:cNvCxnSpPr/>
          <p:nvPr/>
        </p:nvCxnSpPr>
        <p:spPr bwMode="auto">
          <a:xfrm>
            <a:off x="7447742" y="-113939"/>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0" name="Rounded Rectangle 79"/>
          <p:cNvSpPr/>
          <p:nvPr/>
        </p:nvSpPr>
        <p:spPr bwMode="auto">
          <a:xfrm>
            <a:off x="7812088" y="-274351"/>
            <a:ext cx="1836000" cy="844046"/>
          </a:xfrm>
          <a:prstGeom prst="roundRect">
            <a:avLst>
              <a:gd name="adj" fmla="val 13786"/>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a:t>
            </a:r>
            <a:r>
              <a:rPr kumimoji="0" lang="de-DE" sz="1600" b="1" i="0" u="none" strike="noStrike" cap="none" normalizeH="0" dirty="0">
                <a:ln>
                  <a:noFill/>
                </a:ln>
                <a:solidFill>
                  <a:schemeClr val="bg1"/>
                </a:solidFill>
                <a:effectLst/>
                <a:latin typeface="Arial" charset="0"/>
                <a:ea typeface="ＭＳ Ｐゴシック" pitchFamily="34" charset="-128"/>
              </a:rPr>
              <a:t> 4</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ADC Class)</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sp>
        <p:nvSpPr>
          <p:cNvPr id="40" name="Rounded Rectangle 39"/>
          <p:cNvSpPr/>
          <p:nvPr/>
        </p:nvSpPr>
        <p:spPr bwMode="auto">
          <a:xfrm>
            <a:off x="444000" y="-1614470"/>
            <a:ext cx="1990604" cy="864056"/>
          </a:xfrm>
          <a:prstGeom prst="roundRect">
            <a:avLst/>
          </a:prstGeom>
          <a:gradFill>
            <a:gsLst>
              <a:gs pos="0">
                <a:srgbClr val="9FB43B"/>
              </a:gs>
              <a:gs pos="80000">
                <a:srgbClr val="9FB43B"/>
              </a:gs>
              <a:gs pos="100000">
                <a:srgbClr val="92D050"/>
              </a:gs>
            </a:gsLst>
            <a:lin ang="16200000" scaled="0"/>
          </a:gradFill>
          <a:ln w="9525" cap="flat" cmpd="sng" algn="ctr">
            <a:no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fontAlgn="base">
              <a:spcBef>
                <a:spcPct val="0"/>
              </a:spcBef>
              <a:spcAft>
                <a:spcPct val="0"/>
              </a:spcAft>
            </a:pPr>
            <a:r>
              <a:rPr lang="de-DE" sz="1600" b="1" dirty="0">
                <a:latin typeface="Arial" charset="0"/>
                <a:ea typeface="ＭＳ Ｐゴシック" pitchFamily="34" charset="-128"/>
              </a:rPr>
              <a:t>Client</a:t>
            </a:r>
          </a:p>
        </p:txBody>
      </p:sp>
      <p:cxnSp>
        <p:nvCxnSpPr>
          <p:cNvPr id="44" name="Straight Arrow Connector 43"/>
          <p:cNvCxnSpPr/>
          <p:nvPr/>
        </p:nvCxnSpPr>
        <p:spPr bwMode="auto">
          <a:xfrm flipH="1">
            <a:off x="2447975" y="-1411348"/>
            <a:ext cx="2363709"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48" name="Straight Arrow Connector 47"/>
          <p:cNvCxnSpPr>
            <a:endCxn id="24" idx="1"/>
          </p:cNvCxnSpPr>
          <p:nvPr/>
        </p:nvCxnSpPr>
        <p:spPr bwMode="auto">
          <a:xfrm>
            <a:off x="2449859" y="-940017"/>
            <a:ext cx="2367306" cy="0"/>
          </a:xfrm>
          <a:prstGeom prst="straightConnector1">
            <a:avLst/>
          </a:prstGeom>
          <a:solidFill>
            <a:schemeClr val="accent1"/>
          </a:solidFill>
          <a:ln w="41275" cap="flat" cmpd="sng" algn="ctr">
            <a:solidFill>
              <a:schemeClr val="accent2"/>
            </a:solidFill>
            <a:prstDash val="sysDash"/>
            <a:round/>
            <a:headEnd type="none" w="med" len="med"/>
            <a:tailEnd type="triangle" w="lg" len="lg"/>
          </a:ln>
          <a:effectLst/>
        </p:spPr>
      </p:cxnSp>
      <p:cxnSp>
        <p:nvCxnSpPr>
          <p:cNvPr id="63" name="Straight Connector 62"/>
          <p:cNvCxnSpPr/>
          <p:nvPr/>
        </p:nvCxnSpPr>
        <p:spPr bwMode="auto">
          <a:xfrm>
            <a:off x="7418459" y="-1450362"/>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418459" y="-924791"/>
            <a:ext cx="43200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4" name="Rounded Rectangle 73"/>
          <p:cNvSpPr/>
          <p:nvPr/>
        </p:nvSpPr>
        <p:spPr bwMode="auto">
          <a:xfrm>
            <a:off x="7812088" y="-1589788"/>
            <a:ext cx="1836000" cy="842324"/>
          </a:xfrm>
          <a:prstGeom prst="roundRect">
            <a:avLst>
              <a:gd name="adj" fmla="val 17985"/>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n</a:t>
            </a:r>
          </a:p>
        </p:txBody>
      </p:sp>
      <p:sp>
        <p:nvSpPr>
          <p:cNvPr id="21" name="Rounded Rectangle 20"/>
          <p:cNvSpPr/>
          <p:nvPr/>
        </p:nvSpPr>
        <p:spPr bwMode="auto">
          <a:xfrm>
            <a:off x="4811683" y="-1614470"/>
            <a:ext cx="263794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15 In</a:t>
            </a:r>
            <a:endParaRPr lang="de-DE" sz="1400" b="1" dirty="0">
              <a:solidFill>
                <a:schemeClr val="bg1"/>
              </a:solidFill>
              <a:latin typeface="Arial" charset="0"/>
              <a:ea typeface="ＭＳ Ｐゴシック" pitchFamily="34" charset="-128"/>
            </a:endParaRPr>
          </a:p>
        </p:txBody>
      </p:sp>
      <p:sp>
        <p:nvSpPr>
          <p:cNvPr id="24" name="Rounded Rectangle 23"/>
          <p:cNvSpPr/>
          <p:nvPr/>
        </p:nvSpPr>
        <p:spPr bwMode="auto">
          <a:xfrm>
            <a:off x="4817165" y="-1120017"/>
            <a:ext cx="2632815" cy="360000"/>
          </a:xfrm>
          <a:prstGeom prst="roundRect">
            <a:avLst/>
          </a:prstGeom>
          <a:ln>
            <a:headEnd type="none" w="med" len="med"/>
            <a:tailEnd type="none" w="med" len="med"/>
          </a:ln>
          <a:effectLst/>
        </p:spPr>
        <p:style>
          <a:lnRef idx="0">
            <a:schemeClr val="accent2"/>
          </a:lnRef>
          <a:fillRef idx="3">
            <a:schemeClr val="accent2"/>
          </a:fillRef>
          <a:effectRef idx="3">
            <a:schemeClr val="accent2"/>
          </a:effectRef>
          <a:fontRef idx="minor">
            <a:schemeClr val="lt1"/>
          </a:fontRef>
        </p:style>
        <p:txBody>
          <a:bodyPr vert="horz" wrap="non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de-DE" sz="1400" b="1" dirty="0">
                <a:solidFill>
                  <a:schemeClr val="bg1"/>
                </a:solidFill>
                <a:latin typeface="Arial" charset="0"/>
                <a:ea typeface="ＭＳ Ｐゴシック" pitchFamily="34" charset="-128"/>
              </a:rPr>
              <a:t>Endpoint</a:t>
            </a:r>
            <a:r>
              <a:rPr lang="en-GB" sz="1400" b="1" dirty="0">
                <a:solidFill>
                  <a:schemeClr val="bg1"/>
                </a:solidFill>
                <a:latin typeface="Arial" charset="0"/>
                <a:ea typeface="ＭＳ Ｐゴシック" pitchFamily="34" charset="-128"/>
              </a:rPr>
              <a:t> 15 OUT</a:t>
            </a:r>
            <a:endParaRPr lang="de-DE" sz="1400" b="1" dirty="0">
              <a:solidFill>
                <a:schemeClr val="bg1"/>
              </a:solidFill>
              <a:latin typeface="Arial" charset="0"/>
              <a:ea typeface="ＭＳ Ｐゴシック" pitchFamily="34" charset="-128"/>
            </a:endParaRPr>
          </a:p>
        </p:txBody>
      </p:sp>
      <p:cxnSp>
        <p:nvCxnSpPr>
          <p:cNvPr id="81" name="Straight Arrow Connector 80"/>
          <p:cNvCxnSpPr/>
          <p:nvPr/>
        </p:nvCxnSpPr>
        <p:spPr bwMode="auto">
          <a:xfrm flipV="1">
            <a:off x="8740931" y="5080606"/>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2" name="Straight Arrow Connector 81"/>
          <p:cNvCxnSpPr/>
          <p:nvPr/>
        </p:nvCxnSpPr>
        <p:spPr bwMode="auto">
          <a:xfrm flipV="1">
            <a:off x="8736589" y="37530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3" name="Straight Arrow Connector 82"/>
          <p:cNvCxnSpPr/>
          <p:nvPr/>
        </p:nvCxnSpPr>
        <p:spPr bwMode="auto">
          <a:xfrm flipV="1">
            <a:off x="8736589" y="24208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4" name="Straight Arrow Connector 83"/>
          <p:cNvCxnSpPr/>
          <p:nvPr/>
        </p:nvCxnSpPr>
        <p:spPr bwMode="auto">
          <a:xfrm flipV="1">
            <a:off x="8736589" y="584736"/>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5" name="Straight Arrow Connector 84"/>
          <p:cNvCxnSpPr/>
          <p:nvPr/>
        </p:nvCxnSpPr>
        <p:spPr bwMode="auto">
          <a:xfrm flipV="1">
            <a:off x="8736589" y="-747464"/>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6" name="Straight Arrow Connector 85"/>
          <p:cNvCxnSpPr/>
          <p:nvPr/>
        </p:nvCxnSpPr>
        <p:spPr bwMode="auto">
          <a:xfrm flipV="1">
            <a:off x="1331640" y="3753088"/>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sp>
        <p:nvSpPr>
          <p:cNvPr id="27" name="Rounded Rectangle 26"/>
          <p:cNvSpPr/>
          <p:nvPr/>
        </p:nvSpPr>
        <p:spPr bwMode="auto">
          <a:xfrm>
            <a:off x="7812344" y="1071227"/>
            <a:ext cx="1836000" cy="1349661"/>
          </a:xfrm>
          <a:prstGeom prst="roundRect">
            <a:avLst>
              <a:gd name="adj" fmla="val 12683"/>
            </a:avLst>
          </a:prstGeom>
          <a:ln>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600" b="1" i="0" u="none" strike="noStrike" cap="none" normalizeH="0" baseline="0" dirty="0">
                <a:ln>
                  <a:noFill/>
                </a:ln>
                <a:solidFill>
                  <a:schemeClr val="bg1"/>
                </a:solidFill>
                <a:effectLst/>
                <a:latin typeface="Arial" charset="0"/>
                <a:ea typeface="ＭＳ Ｐゴシック" pitchFamily="34" charset="-128"/>
              </a:rPr>
              <a:t>Device Functionality 3</a:t>
            </a:r>
          </a:p>
          <a:p>
            <a:pPr marL="0" marR="0" indent="0" algn="ctr" defTabSz="914400" rtl="0" eaLnBrk="1" fontAlgn="base" latinLnBrk="0" hangingPunct="1">
              <a:lnSpc>
                <a:spcPct val="100000"/>
              </a:lnSpc>
              <a:spcBef>
                <a:spcPct val="0"/>
              </a:spcBef>
              <a:spcAft>
                <a:spcPct val="0"/>
              </a:spcAft>
              <a:buClrTx/>
              <a:buSzTx/>
              <a:buFontTx/>
              <a:buNone/>
              <a:tabLst/>
            </a:pPr>
            <a:r>
              <a:rPr lang="de-DE" sz="1600" b="1" dirty="0">
                <a:solidFill>
                  <a:schemeClr val="bg1"/>
                </a:solidFill>
                <a:latin typeface="Arial" charset="0"/>
                <a:ea typeface="ＭＳ Ｐゴシック" pitchFamily="34" charset="-128"/>
              </a:rPr>
              <a:t>(e.g. CDC)</a:t>
            </a:r>
            <a:endParaRPr kumimoji="0" lang="de-DE" sz="1600" b="1" i="0" u="none" strike="noStrike" cap="none" normalizeH="0" baseline="0" dirty="0">
              <a:ln>
                <a:noFill/>
              </a:ln>
              <a:solidFill>
                <a:schemeClr val="bg1"/>
              </a:solidFill>
              <a:effectLst/>
              <a:latin typeface="Arial" charset="0"/>
              <a:ea typeface="ＭＳ Ｐゴシック" pitchFamily="34" charset="-128"/>
            </a:endParaRPr>
          </a:p>
        </p:txBody>
      </p:sp>
      <p:cxnSp>
        <p:nvCxnSpPr>
          <p:cNvPr id="87" name="Straight Arrow Connector 86"/>
          <p:cNvCxnSpPr/>
          <p:nvPr/>
        </p:nvCxnSpPr>
        <p:spPr bwMode="auto">
          <a:xfrm flipV="1">
            <a:off x="1325201" y="2433234"/>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8" name="Straight Arrow Connector 87"/>
          <p:cNvCxnSpPr/>
          <p:nvPr/>
        </p:nvCxnSpPr>
        <p:spPr bwMode="auto">
          <a:xfrm flipV="1">
            <a:off x="1330310" y="66061"/>
            <a:ext cx="0" cy="100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89" name="Straight Arrow Connector 88"/>
          <p:cNvCxnSpPr/>
          <p:nvPr/>
        </p:nvCxnSpPr>
        <p:spPr bwMode="auto">
          <a:xfrm flipV="1">
            <a:off x="1323689" y="-765440"/>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0" name="Straight Arrow Connector 89"/>
          <p:cNvCxnSpPr/>
          <p:nvPr/>
        </p:nvCxnSpPr>
        <p:spPr bwMode="auto">
          <a:xfrm flipV="1">
            <a:off x="1325832" y="5049232"/>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1" name="Straight Arrow Connector 90"/>
          <p:cNvCxnSpPr/>
          <p:nvPr/>
        </p:nvCxnSpPr>
        <p:spPr bwMode="auto">
          <a:xfrm flipV="1">
            <a:off x="1330310" y="5877290"/>
            <a:ext cx="0" cy="468000"/>
          </a:xfrm>
          <a:prstGeom prst="straightConnector1">
            <a:avLst/>
          </a:prstGeom>
          <a:solidFill>
            <a:schemeClr val="accent1"/>
          </a:solidFill>
          <a:ln w="41275" cap="flat" cmpd="sng" algn="ctr">
            <a:solidFill>
              <a:schemeClr val="tx1"/>
            </a:solidFill>
            <a:prstDash val="solid"/>
            <a:round/>
            <a:headEnd type="triangle" w="lg" len="med"/>
            <a:tailEnd type="triangle" w="lg" len="med"/>
          </a:ln>
          <a:effectLst/>
        </p:spPr>
      </p:cxnSp>
      <p:cxnSp>
        <p:nvCxnSpPr>
          <p:cNvPr id="94" name="Elbow Connector 93"/>
          <p:cNvCxnSpPr/>
          <p:nvPr/>
        </p:nvCxnSpPr>
        <p:spPr bwMode="auto">
          <a:xfrm flipV="1">
            <a:off x="7427924" y="6021288"/>
            <a:ext cx="1320789" cy="585422"/>
          </a:xfrm>
          <a:prstGeom prst="bentConnector3">
            <a:avLst>
              <a:gd name="adj1" fmla="val 99847"/>
            </a:avLst>
          </a:prstGeom>
          <a:solidFill>
            <a:schemeClr val="accent1"/>
          </a:solidFill>
          <a:ln w="41275" cap="flat" cmpd="sng" algn="ctr">
            <a:solidFill>
              <a:schemeClr val="tx1"/>
            </a:solidFill>
            <a:prstDash val="solid"/>
            <a:round/>
            <a:headEnd type="triangle" w="lg" len="lg"/>
            <a:tailEnd type="triangle" w="lg" len="lg"/>
          </a:ln>
          <a:effectLst/>
        </p:spPr>
      </p:cxnSp>
    </p:spTree>
    <p:extLst>
      <p:ext uri="{BB962C8B-B14F-4D97-AF65-F5344CB8AC3E}">
        <p14:creationId xmlns:p14="http://schemas.microsoft.com/office/powerpoint/2010/main" val="42559586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a:cxnSpLocks noChangeShapeType="1"/>
          </p:cNvCxnSpPr>
          <p:nvPr/>
        </p:nvCxnSpPr>
        <p:spPr bwMode="auto">
          <a:xfrm flipV="1">
            <a:off x="1884946" y="2862767"/>
            <a:ext cx="0" cy="7823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6" name="Straight Arrow Connector 5"/>
          <p:cNvCxnSpPr>
            <a:cxnSpLocks noChangeShapeType="1"/>
          </p:cNvCxnSpPr>
          <p:nvPr/>
        </p:nvCxnSpPr>
        <p:spPr bwMode="auto">
          <a:xfrm>
            <a:off x="1552258" y="2657900"/>
            <a:ext cx="2420702"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cxnSp>
        <p:nvCxnSpPr>
          <p:cNvPr id="7" name="Straight Arrow Connector 6"/>
          <p:cNvCxnSpPr>
            <a:cxnSpLocks noChangeShapeType="1"/>
          </p:cNvCxnSpPr>
          <p:nvPr/>
        </p:nvCxnSpPr>
        <p:spPr bwMode="auto">
          <a:xfrm>
            <a:off x="2193703" y="3548871"/>
            <a:ext cx="1779257" cy="0"/>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8" name="Text Box 4"/>
          <p:cNvSpPr txBox="1">
            <a:spLocks noChangeArrowheads="1"/>
          </p:cNvSpPr>
          <p:nvPr/>
        </p:nvSpPr>
        <p:spPr bwMode="auto">
          <a:xfrm>
            <a:off x="3421695" y="3353464"/>
            <a:ext cx="386339" cy="185786"/>
          </a:xfrm>
          <a:prstGeom prst="rect">
            <a:avLst/>
          </a:prstGeom>
          <a:noFill/>
          <a:ln>
            <a:noFill/>
          </a:ln>
        </p:spPr>
        <p:txBody>
          <a:bodyPr rot="0" vert="horz" wrap="square" lIns="68598" tIns="34299" rIns="68598" bIns="34299" anchor="t" anchorCtr="0" upright="1">
            <a:noAutofit/>
          </a:bodyPr>
          <a:lstStyle/>
          <a:p>
            <a:pPr>
              <a:lnSpc>
                <a:spcPct val="115000"/>
              </a:lnSpc>
              <a:spcAft>
                <a:spcPts val="750"/>
              </a:spcAft>
            </a:pPr>
            <a:r>
              <a:rPr lang="en-GB" sz="825" b="1" i="1">
                <a:latin typeface="Arial"/>
                <a:ea typeface="Calibri"/>
                <a:cs typeface="Times New Roman"/>
              </a:rPr>
              <a:t>USB</a:t>
            </a:r>
            <a:endParaRPr lang="en-GB" sz="825">
              <a:latin typeface="Calibri"/>
              <a:ea typeface="Calibri"/>
              <a:cs typeface="Times New Roman"/>
            </a:endParaRPr>
          </a:p>
        </p:txBody>
      </p:sp>
      <p:pic>
        <p:nvPicPr>
          <p:cNvPr id="9" name="Picture 23" descr="C:\Users\chrsei01\AppData\Local\Microsoft\Windows\Temporary Internet Files\Content.IE5\EVNNDZQA\MC900441328[1].png"/>
          <p:cNvPicPr>
            <a:picLocks noChangeAspect="1" noChangeArrowheads="1"/>
          </p:cNvPicPr>
          <p:nvPr/>
        </p:nvPicPr>
        <p:blipFill rotWithShape="1">
          <a:blip r:embed="rId2">
            <a:extLst>
              <a:ext uri="{28A0092B-C50C-407E-A947-70E740481C1C}">
                <a14:useLocalDpi xmlns:a14="http://schemas.microsoft.com/office/drawing/2010/main" val="0"/>
              </a:ext>
            </a:extLst>
          </a:blip>
          <a:srcRect t="15926" b="12328"/>
          <a:stretch/>
        </p:blipFill>
        <p:spPr bwMode="auto">
          <a:xfrm>
            <a:off x="3699994" y="2457197"/>
            <a:ext cx="2057936" cy="14764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373" b="38918"/>
          <a:stretch/>
        </p:blipFill>
        <p:spPr bwMode="auto">
          <a:xfrm>
            <a:off x="2582728" y="3364374"/>
            <a:ext cx="793146" cy="34496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cxnSpLocks noChangeShapeType="1"/>
          </p:cNvCxnSpPr>
          <p:nvPr/>
        </p:nvCxnSpPr>
        <p:spPr bwMode="auto">
          <a:xfrm flipV="1">
            <a:off x="1552258" y="2646687"/>
            <a:ext cx="0" cy="782313"/>
          </a:xfrm>
          <a:prstGeom prst="straightConnector1">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cxnSp>
      <p:sp>
        <p:nvSpPr>
          <p:cNvPr id="12" name="Text Box 4"/>
          <p:cNvSpPr txBox="1">
            <a:spLocks noChangeArrowheads="1"/>
          </p:cNvSpPr>
          <p:nvPr/>
        </p:nvSpPr>
        <p:spPr bwMode="auto">
          <a:xfrm>
            <a:off x="2675086" y="2460901"/>
            <a:ext cx="608430" cy="185786"/>
          </a:xfrm>
          <a:prstGeom prst="rect">
            <a:avLst/>
          </a:prstGeom>
          <a:noFill/>
          <a:ln>
            <a:noFill/>
          </a:ln>
        </p:spPr>
        <p:txBody>
          <a:bodyPr rot="0" vert="horz" wrap="square" lIns="68598" tIns="34299" rIns="68598" bIns="34299" anchor="t" anchorCtr="0" upright="1">
            <a:noAutofit/>
          </a:bodyPr>
          <a:lstStyle/>
          <a:p>
            <a:pPr algn="ctr">
              <a:lnSpc>
                <a:spcPct val="115000"/>
              </a:lnSpc>
              <a:spcAft>
                <a:spcPts val="750"/>
              </a:spcAft>
            </a:pPr>
            <a:r>
              <a:rPr lang="en-GB" sz="825" b="1" i="1">
                <a:latin typeface="Arial"/>
                <a:ea typeface="Calibri"/>
                <a:cs typeface="Times New Roman"/>
              </a:rPr>
              <a:t>USB</a:t>
            </a:r>
            <a:endParaRPr lang="en-GB" sz="825">
              <a:latin typeface="Calibri"/>
              <a:ea typeface="Calibri"/>
              <a:cs typeface="Times New Roman"/>
            </a:endParaRPr>
          </a:p>
        </p:txBody>
      </p:sp>
      <p:pic>
        <p:nvPicPr>
          <p:cNvPr id="13" name="Picture 12" descr="http://ds.arm.com/media/resources/devicedatabase_2/platform/keil/mcb1800/mcb1800_large.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3503" y="2992136"/>
            <a:ext cx="1668354" cy="1188703"/>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4"/>
          <p:cNvSpPr txBox="1">
            <a:spLocks noChangeArrowheads="1"/>
          </p:cNvSpPr>
          <p:nvPr/>
        </p:nvSpPr>
        <p:spPr bwMode="auto">
          <a:xfrm>
            <a:off x="1491998" y="2705563"/>
            <a:ext cx="785896" cy="185786"/>
          </a:xfrm>
          <a:prstGeom prst="rect">
            <a:avLst/>
          </a:prstGeom>
          <a:noFill/>
          <a:ln>
            <a:noFill/>
          </a:ln>
        </p:spPr>
        <p:txBody>
          <a:bodyPr rot="0" vert="horz" wrap="square" lIns="68598" tIns="34299" rIns="68598" bIns="34299" anchor="t" anchorCtr="0" upright="1">
            <a:noAutofit/>
          </a:bodyPr>
          <a:lstStyle/>
          <a:p>
            <a:pPr algn="ctr">
              <a:lnSpc>
                <a:spcPct val="115000"/>
              </a:lnSpc>
              <a:spcAft>
                <a:spcPts val="750"/>
              </a:spcAft>
            </a:pPr>
            <a:r>
              <a:rPr lang="en-GB" sz="825" b="1" i="1">
                <a:latin typeface="Arial"/>
                <a:ea typeface="Calibri"/>
                <a:cs typeface="Times New Roman"/>
              </a:rPr>
              <a:t>To Network</a:t>
            </a:r>
            <a:endParaRPr lang="en-GB" sz="825">
              <a:latin typeface="Calibri"/>
              <a:ea typeface="Calibri"/>
              <a:cs typeface="Times New Roman"/>
            </a:endParaRPr>
          </a:p>
        </p:txBody>
      </p:sp>
      <p:pic>
        <p:nvPicPr>
          <p:cNvPr id="2" name="Picture 1">
            <a:extLst>
              <a:ext uri="{FF2B5EF4-FFF2-40B4-BE49-F238E27FC236}">
                <a16:creationId xmlns:a16="http://schemas.microsoft.com/office/drawing/2014/main" id="{EFC002E1-BF49-4279-BD3E-C0323648764D}"/>
              </a:ext>
            </a:extLst>
          </p:cNvPr>
          <p:cNvPicPr>
            <a:picLocks noChangeAspect="1"/>
          </p:cNvPicPr>
          <p:nvPr/>
        </p:nvPicPr>
        <p:blipFill>
          <a:blip r:embed="rId5"/>
          <a:stretch>
            <a:fillRect/>
          </a:stretch>
        </p:blipFill>
        <p:spPr>
          <a:xfrm>
            <a:off x="3982258" y="2576796"/>
            <a:ext cx="1512023" cy="945014"/>
          </a:xfrm>
          <a:prstGeom prst="rect">
            <a:avLst/>
          </a:prstGeom>
        </p:spPr>
      </p:pic>
    </p:spTree>
    <p:extLst>
      <p:ext uri="{BB962C8B-B14F-4D97-AF65-F5344CB8AC3E}">
        <p14:creationId xmlns:p14="http://schemas.microsoft.com/office/powerpoint/2010/main" val="403351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67331" y="2780759"/>
            <a:ext cx="3402886" cy="1215316"/>
          </a:xfrm>
          <a:prstGeom prst="roundRect">
            <a:avLst>
              <a:gd name="adj" fmla="val 0"/>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825" b="1">
                <a:solidFill>
                  <a:srgbClr val="000000"/>
                </a:solidFill>
                <a:latin typeface="+mj-lt"/>
                <a:ea typeface="ＭＳ Ｐゴシック" pitchFamily="34" charset="-128"/>
              </a:rPr>
              <a:t>RTE Components</a:t>
            </a:r>
            <a:endParaRPr lang="en-GB" sz="825" b="1">
              <a:solidFill>
                <a:srgbClr val="000000"/>
              </a:solidFill>
              <a:latin typeface="+mj-lt"/>
              <a:ea typeface="ＭＳ Ｐゴシック" pitchFamily="34" charset="-128"/>
            </a:endParaRPr>
          </a:p>
        </p:txBody>
      </p:sp>
      <p:sp>
        <p:nvSpPr>
          <p:cNvPr id="5" name="Rounded Rectangle 4"/>
          <p:cNvSpPr/>
          <p:nvPr/>
        </p:nvSpPr>
        <p:spPr bwMode="auto">
          <a:xfrm>
            <a:off x="1719168"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CDC 0</a:t>
            </a:r>
          </a:p>
        </p:txBody>
      </p:sp>
      <p:sp>
        <p:nvSpPr>
          <p:cNvPr id="6" name="Rounded Rectangle 5"/>
          <p:cNvSpPr/>
          <p:nvPr/>
        </p:nvSpPr>
        <p:spPr bwMode="auto">
          <a:xfrm>
            <a:off x="1719539" y="3660066"/>
            <a:ext cx="1539401" cy="270070"/>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Driver_USBD0</a:t>
            </a:r>
          </a:p>
        </p:txBody>
      </p:sp>
      <p:sp>
        <p:nvSpPr>
          <p:cNvPr id="7" name="Rounded Rectangle 6"/>
          <p:cNvSpPr/>
          <p:nvPr/>
        </p:nvSpPr>
        <p:spPr bwMode="auto">
          <a:xfrm>
            <a:off x="1719168" y="4056764"/>
            <a:ext cx="1539401" cy="270070"/>
          </a:xfrm>
          <a:prstGeom prst="roundRect">
            <a:avLst>
              <a:gd name="adj" fmla="val 0"/>
            </a:avLst>
          </a:prstGeom>
          <a:solidFill>
            <a:srgbClr val="D77B0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 0</a:t>
            </a:r>
            <a:endParaRPr lang="en-GB" sz="1200" b="1">
              <a:solidFill>
                <a:schemeClr val="bg1"/>
              </a:solidFill>
              <a:ea typeface="ＭＳ Ｐゴシック" pitchFamily="34" charset="-128"/>
            </a:endParaRPr>
          </a:p>
        </p:txBody>
      </p:sp>
      <p:sp>
        <p:nvSpPr>
          <p:cNvPr id="8" name="Rounded Rectangle 7"/>
          <p:cNvSpPr/>
          <p:nvPr/>
        </p:nvSpPr>
        <p:spPr bwMode="auto">
          <a:xfrm>
            <a:off x="2529379"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HID 0</a:t>
            </a:r>
          </a:p>
        </p:txBody>
      </p:sp>
      <p:sp>
        <p:nvSpPr>
          <p:cNvPr id="9" name="Folded Corner 8"/>
          <p:cNvSpPr/>
          <p:nvPr/>
        </p:nvSpPr>
        <p:spPr bwMode="auto">
          <a:xfrm>
            <a:off x="269841" y="3000836"/>
            <a:ext cx="1107288" cy="519791"/>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USBD_Config_0.h</a:t>
            </a:r>
          </a:p>
        </p:txBody>
      </p:sp>
      <p:sp>
        <p:nvSpPr>
          <p:cNvPr id="10" name="TextBox 9"/>
          <p:cNvSpPr txBox="1"/>
          <p:nvPr/>
        </p:nvSpPr>
        <p:spPr>
          <a:xfrm>
            <a:off x="5050495" y="2879584"/>
            <a:ext cx="1350502" cy="253916"/>
          </a:xfrm>
          <a:prstGeom prst="rect">
            <a:avLst/>
          </a:prstGeom>
          <a:noFill/>
        </p:spPr>
        <p:txBody>
          <a:bodyPr wrap="square" rtlCol="0">
            <a:spAutoFit/>
          </a:bodyPr>
          <a:lstStyle/>
          <a:p>
            <a:r>
              <a:rPr lang="de-DE" sz="1050" b="1">
                <a:latin typeface="+mj-lt"/>
              </a:rPr>
              <a:t>USB Device Class</a:t>
            </a:r>
            <a:endParaRPr lang="en-GB" sz="1050" b="1">
              <a:latin typeface="+mj-lt"/>
            </a:endParaRPr>
          </a:p>
        </p:txBody>
      </p:sp>
      <p:sp>
        <p:nvSpPr>
          <p:cNvPr id="11" name="TextBox 10"/>
          <p:cNvSpPr txBox="1"/>
          <p:nvPr/>
        </p:nvSpPr>
        <p:spPr>
          <a:xfrm>
            <a:off x="5050495" y="3679654"/>
            <a:ext cx="1453496" cy="253916"/>
          </a:xfrm>
          <a:prstGeom prst="rect">
            <a:avLst/>
          </a:prstGeom>
          <a:noFill/>
        </p:spPr>
        <p:txBody>
          <a:bodyPr wrap="square" rtlCol="0">
            <a:spAutoFit/>
          </a:bodyPr>
          <a:lstStyle/>
          <a:p>
            <a:r>
              <a:rPr lang="de-DE" sz="1050" b="1">
                <a:latin typeface="+mj-lt"/>
              </a:rPr>
              <a:t>USB Device Driver</a:t>
            </a:r>
            <a:endParaRPr lang="en-GB" sz="1050" b="1">
              <a:latin typeface="+mj-lt"/>
            </a:endParaRPr>
          </a:p>
        </p:txBody>
      </p:sp>
      <p:sp>
        <p:nvSpPr>
          <p:cNvPr id="12" name="TextBox 11"/>
          <p:cNvSpPr txBox="1"/>
          <p:nvPr/>
        </p:nvSpPr>
        <p:spPr>
          <a:xfrm>
            <a:off x="5050496" y="4076352"/>
            <a:ext cx="1133812" cy="253916"/>
          </a:xfrm>
          <a:prstGeom prst="rect">
            <a:avLst/>
          </a:prstGeom>
          <a:noFill/>
        </p:spPr>
        <p:txBody>
          <a:bodyPr wrap="square" rtlCol="0">
            <a:spAutoFit/>
          </a:bodyPr>
          <a:lstStyle/>
          <a:p>
            <a:r>
              <a:rPr lang="de-DE" sz="1050" b="1">
                <a:latin typeface="+mj-lt"/>
              </a:rPr>
              <a:t>MCU Hardware</a:t>
            </a:r>
            <a:endParaRPr lang="en-GB" sz="1050" b="1">
              <a:latin typeface="+mj-lt"/>
            </a:endParaRPr>
          </a:p>
        </p:txBody>
      </p:sp>
      <p:cxnSp>
        <p:nvCxnSpPr>
          <p:cNvPr id="13" name="Straight Arrow Connector 12"/>
          <p:cNvCxnSpPr>
            <a:stCxn id="5" idx="2"/>
          </p:cNvCxnSpPr>
          <p:nvPr/>
        </p:nvCxnSpPr>
        <p:spPr bwMode="auto">
          <a:xfrm>
            <a:off x="2083763" y="3104850"/>
            <a:ext cx="0" cy="204188"/>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4" name="Straight Arrow Connector 13"/>
          <p:cNvCxnSpPr>
            <a:stCxn id="8" idx="2"/>
          </p:cNvCxnSpPr>
          <p:nvPr/>
        </p:nvCxnSpPr>
        <p:spPr bwMode="auto">
          <a:xfrm>
            <a:off x="2893974" y="3104850"/>
            <a:ext cx="0" cy="204188"/>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5" name="Straight Arrow Connector 14"/>
          <p:cNvCxnSpPr>
            <a:stCxn id="9" idx="3"/>
            <a:endCxn id="31" idx="1"/>
          </p:cNvCxnSpPr>
          <p:nvPr/>
        </p:nvCxnSpPr>
        <p:spPr bwMode="auto">
          <a:xfrm>
            <a:off x="1377130" y="3260731"/>
            <a:ext cx="342039" cy="183342"/>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6" name="Straight Arrow Connector 15"/>
          <p:cNvCxnSpPr>
            <a:stCxn id="17" idx="3"/>
            <a:endCxn id="6" idx="1"/>
          </p:cNvCxnSpPr>
          <p:nvPr/>
        </p:nvCxnSpPr>
        <p:spPr bwMode="auto">
          <a:xfrm flipV="1">
            <a:off x="1377131" y="3795101"/>
            <a:ext cx="342408" cy="130285"/>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17" name="Folded Corner 16"/>
          <p:cNvSpPr/>
          <p:nvPr/>
        </p:nvSpPr>
        <p:spPr bwMode="auto">
          <a:xfrm>
            <a:off x="269843" y="3665490"/>
            <a:ext cx="1107288" cy="519791"/>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Driver Configuration File</a:t>
            </a:r>
          </a:p>
        </p:txBody>
      </p:sp>
      <p:sp>
        <p:nvSpPr>
          <p:cNvPr id="18" name="Folded Corner 17"/>
          <p:cNvSpPr/>
          <p:nvPr/>
        </p:nvSpPr>
        <p:spPr bwMode="auto">
          <a:xfrm>
            <a:off x="1701401" y="1990868"/>
            <a:ext cx="1350352" cy="519791"/>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USBD_Config_HID_0.h</a:t>
            </a:r>
          </a:p>
        </p:txBody>
      </p:sp>
      <p:sp>
        <p:nvSpPr>
          <p:cNvPr id="19" name="Folded Corner 18"/>
          <p:cNvSpPr/>
          <p:nvPr/>
        </p:nvSpPr>
        <p:spPr bwMode="auto">
          <a:xfrm>
            <a:off x="3186939" y="1990868"/>
            <a:ext cx="1295656" cy="519791"/>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USBD_User_HID_0.c</a:t>
            </a:r>
          </a:p>
        </p:txBody>
      </p:sp>
      <p:cxnSp>
        <p:nvCxnSpPr>
          <p:cNvPr id="20" name="Straight Connector 19"/>
          <p:cNvCxnSpPr>
            <a:cxnSpLocks/>
            <a:stCxn id="19" idx="2"/>
            <a:endCxn id="8" idx="0"/>
          </p:cNvCxnSpPr>
          <p:nvPr/>
        </p:nvCxnSpPr>
        <p:spPr bwMode="auto">
          <a:xfrm flipH="1">
            <a:off x="2893974" y="2510659"/>
            <a:ext cx="940793" cy="32412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21" name="Straight Connector 20"/>
          <p:cNvCxnSpPr>
            <a:stCxn id="18" idx="2"/>
            <a:endCxn id="8" idx="0"/>
          </p:cNvCxnSpPr>
          <p:nvPr/>
        </p:nvCxnSpPr>
        <p:spPr bwMode="auto">
          <a:xfrm>
            <a:off x="2376578" y="2510659"/>
            <a:ext cx="517397" cy="32412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22" name="Rounded Rectangle 21"/>
          <p:cNvSpPr/>
          <p:nvPr/>
        </p:nvSpPr>
        <p:spPr bwMode="auto">
          <a:xfrm>
            <a:off x="3301554" y="3266940"/>
            <a:ext cx="1620422" cy="1107288"/>
          </a:xfrm>
          <a:prstGeom prst="roundRect">
            <a:avLst>
              <a:gd name="adj" fmla="val 0"/>
            </a:avLst>
          </a:prstGeom>
          <a:solidFill>
            <a:schemeClr val="bg1">
              <a:lumMod val="65000"/>
              <a:alpha val="60000"/>
            </a:schemeClr>
          </a:solidFill>
          <a:ln w="9525" cap="flat" cmpd="sng" algn="ctr">
            <a:noFill/>
            <a:prstDash val="solid"/>
            <a:round/>
            <a:headEnd type="none" w="med" len="med"/>
            <a:tailEnd type="none" w="med" len="med"/>
          </a:ln>
          <a:effectLst/>
        </p:spPr>
        <p:style>
          <a:lnRef idx="0">
            <a:scrgbClr r="0" g="0" b="0"/>
          </a:lnRef>
          <a:fillRef idx="1001">
            <a:schemeClr val="lt2"/>
          </a:fillRef>
          <a:effectRef idx="0">
            <a:scrgbClr r="0" g="0" b="0"/>
          </a:effectRef>
          <a:fontRef idx="major"/>
        </p:style>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endParaRPr lang="en-GB" sz="1200" b="1">
              <a:solidFill>
                <a:srgbClr val="000000"/>
              </a:solidFill>
              <a:ea typeface="ＭＳ Ｐゴシック" pitchFamily="34" charset="-128"/>
            </a:endParaRPr>
          </a:p>
        </p:txBody>
      </p:sp>
      <p:cxnSp>
        <p:nvCxnSpPr>
          <p:cNvPr id="23" name="Straight Arrow Connector 22"/>
          <p:cNvCxnSpPr>
            <a:stCxn id="24" idx="2"/>
          </p:cNvCxnSpPr>
          <p:nvPr/>
        </p:nvCxnSpPr>
        <p:spPr bwMode="auto">
          <a:xfrm>
            <a:off x="3699391" y="3109180"/>
            <a:ext cx="0" cy="420380"/>
          </a:xfrm>
          <a:prstGeom prst="straightConnector1">
            <a:avLst/>
          </a:prstGeom>
          <a:solidFill>
            <a:schemeClr val="accent1"/>
          </a:solidFill>
          <a:ln w="19050" cap="flat" cmpd="sng" algn="ctr">
            <a:solidFill>
              <a:schemeClr val="bg1">
                <a:lumMod val="50000"/>
              </a:schemeClr>
            </a:solidFill>
            <a:prstDash val="sysDash"/>
            <a:round/>
            <a:headEnd type="none" w="med" len="med"/>
            <a:tailEnd type="none" w="lg" len="lg"/>
          </a:ln>
          <a:effectLst/>
        </p:spPr>
      </p:cxnSp>
      <p:sp>
        <p:nvSpPr>
          <p:cNvPr id="24" name="Rounded Rectangle 23"/>
          <p:cNvSpPr/>
          <p:nvPr/>
        </p:nvSpPr>
        <p:spPr bwMode="auto">
          <a:xfrm>
            <a:off x="3334796" y="2839110"/>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HID 1</a:t>
            </a:r>
          </a:p>
        </p:txBody>
      </p:sp>
      <p:sp>
        <p:nvSpPr>
          <p:cNvPr id="26" name="Rounded Rectangle 25"/>
          <p:cNvSpPr/>
          <p:nvPr/>
        </p:nvSpPr>
        <p:spPr bwMode="auto">
          <a:xfrm>
            <a:off x="3334428" y="3309038"/>
            <a:ext cx="1539769"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USB Device 1</a:t>
            </a:r>
          </a:p>
        </p:txBody>
      </p:sp>
      <p:sp>
        <p:nvSpPr>
          <p:cNvPr id="27" name="TextBox 26"/>
          <p:cNvSpPr txBox="1"/>
          <p:nvPr/>
        </p:nvSpPr>
        <p:spPr>
          <a:xfrm>
            <a:off x="5050496" y="3328626"/>
            <a:ext cx="961664" cy="253916"/>
          </a:xfrm>
          <a:prstGeom prst="rect">
            <a:avLst/>
          </a:prstGeom>
          <a:noFill/>
        </p:spPr>
        <p:txBody>
          <a:bodyPr wrap="square" rtlCol="0">
            <a:spAutoFit/>
          </a:bodyPr>
          <a:lstStyle/>
          <a:p>
            <a:r>
              <a:rPr lang="de-DE" sz="1050" b="1" dirty="0">
                <a:latin typeface="+mj-lt"/>
              </a:rPr>
              <a:t>USB Device</a:t>
            </a:r>
            <a:endParaRPr lang="en-GB" sz="1050" b="1" dirty="0">
              <a:latin typeface="+mj-lt"/>
            </a:endParaRPr>
          </a:p>
        </p:txBody>
      </p:sp>
      <p:sp>
        <p:nvSpPr>
          <p:cNvPr id="28" name="Rounded Rectangle 27"/>
          <p:cNvSpPr/>
          <p:nvPr/>
        </p:nvSpPr>
        <p:spPr bwMode="auto">
          <a:xfrm>
            <a:off x="3334426" y="3660065"/>
            <a:ext cx="1539771" cy="270070"/>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Driver_USBD1</a:t>
            </a:r>
          </a:p>
        </p:txBody>
      </p:sp>
      <p:cxnSp>
        <p:nvCxnSpPr>
          <p:cNvPr id="29" name="Straight Arrow Connector 28"/>
          <p:cNvCxnSpPr>
            <a:stCxn id="30" idx="2"/>
          </p:cNvCxnSpPr>
          <p:nvPr/>
        </p:nvCxnSpPr>
        <p:spPr bwMode="auto">
          <a:xfrm flipH="1">
            <a:off x="3088096" y="3110477"/>
            <a:ext cx="1394499" cy="198561"/>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30" name="Rounded Rectangle 29"/>
          <p:cNvSpPr/>
          <p:nvPr/>
        </p:nvSpPr>
        <p:spPr bwMode="auto">
          <a:xfrm>
            <a:off x="4145007" y="2840407"/>
            <a:ext cx="675176"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MSC 0</a:t>
            </a:r>
          </a:p>
        </p:txBody>
      </p:sp>
      <p:sp>
        <p:nvSpPr>
          <p:cNvPr id="31" name="Rounded Rectangle 30"/>
          <p:cNvSpPr/>
          <p:nvPr/>
        </p:nvSpPr>
        <p:spPr bwMode="auto">
          <a:xfrm>
            <a:off x="1719168" y="3309038"/>
            <a:ext cx="1539401"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USB Device 0</a:t>
            </a:r>
          </a:p>
        </p:txBody>
      </p:sp>
      <p:sp>
        <p:nvSpPr>
          <p:cNvPr id="32" name="Folded Corner 31"/>
          <p:cNvSpPr/>
          <p:nvPr/>
        </p:nvSpPr>
        <p:spPr bwMode="auto">
          <a:xfrm>
            <a:off x="4969525" y="1990868"/>
            <a:ext cx="540141" cy="32412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endParaRPr lang="en-GB" sz="825" b="1">
              <a:solidFill>
                <a:srgbClr val="000000"/>
              </a:solidFill>
              <a:latin typeface="Courier New" pitchFamily="49" charset="0"/>
              <a:ea typeface="ＭＳ Ｐゴシック" pitchFamily="34" charset="-128"/>
              <a:cs typeface="Courier New" pitchFamily="49" charset="0"/>
            </a:endParaRPr>
          </a:p>
        </p:txBody>
      </p:sp>
      <p:sp>
        <p:nvSpPr>
          <p:cNvPr id="33" name="TextBox 32"/>
          <p:cNvSpPr txBox="1"/>
          <p:nvPr/>
        </p:nvSpPr>
        <p:spPr>
          <a:xfrm>
            <a:off x="4884731" y="2314988"/>
            <a:ext cx="754007" cy="300082"/>
          </a:xfrm>
          <a:prstGeom prst="rect">
            <a:avLst/>
          </a:prstGeom>
          <a:noFill/>
        </p:spPr>
        <p:txBody>
          <a:bodyPr wrap="square" rtlCol="0">
            <a:spAutoFit/>
          </a:bodyPr>
          <a:lstStyle/>
          <a:p>
            <a:pPr algn="ctr"/>
            <a:r>
              <a:rPr lang="de-DE" sz="675" b="1" dirty="0">
                <a:solidFill>
                  <a:srgbClr val="000000"/>
                </a:solidFill>
                <a:latin typeface="+mj-lt"/>
                <a:ea typeface="ＭＳ Ｐゴシック" pitchFamily="34" charset="-128"/>
                <a:cs typeface="Courier New" pitchFamily="49" charset="0"/>
              </a:rPr>
              <a:t>Configuration</a:t>
            </a:r>
          </a:p>
          <a:p>
            <a:pPr algn="ctr"/>
            <a:r>
              <a:rPr lang="de-DE" sz="675" b="1" dirty="0">
                <a:solidFill>
                  <a:srgbClr val="000000"/>
                </a:solidFill>
                <a:latin typeface="+mj-lt"/>
                <a:ea typeface="ＭＳ Ｐゴシック" pitchFamily="34" charset="-128"/>
                <a:cs typeface="Courier New" pitchFamily="49" charset="0"/>
              </a:rPr>
              <a:t>File</a:t>
            </a:r>
            <a:endParaRPr lang="en-GB" sz="675" dirty="0">
              <a:latin typeface="+mj-lt"/>
            </a:endParaRPr>
          </a:p>
        </p:txBody>
      </p:sp>
      <p:sp>
        <p:nvSpPr>
          <p:cNvPr id="34" name="Folded Corner 33"/>
          <p:cNvSpPr/>
          <p:nvPr/>
        </p:nvSpPr>
        <p:spPr bwMode="auto">
          <a:xfrm>
            <a:off x="5716076" y="1990868"/>
            <a:ext cx="540141" cy="32408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endParaRPr lang="en-GB" sz="825" b="1">
              <a:solidFill>
                <a:srgbClr val="000000"/>
              </a:solidFill>
              <a:latin typeface="Courier New" pitchFamily="49" charset="0"/>
              <a:ea typeface="ＭＳ Ｐゴシック" pitchFamily="34" charset="-128"/>
              <a:cs typeface="Courier New" pitchFamily="49" charset="0"/>
            </a:endParaRPr>
          </a:p>
        </p:txBody>
      </p:sp>
      <p:sp>
        <p:nvSpPr>
          <p:cNvPr id="35" name="TextBox 34"/>
          <p:cNvSpPr txBox="1"/>
          <p:nvPr/>
        </p:nvSpPr>
        <p:spPr>
          <a:xfrm>
            <a:off x="5677408" y="2314751"/>
            <a:ext cx="617478" cy="300082"/>
          </a:xfrm>
          <a:prstGeom prst="rect">
            <a:avLst/>
          </a:prstGeom>
          <a:noFill/>
        </p:spPr>
        <p:txBody>
          <a:bodyPr wrap="none" rtlCol="0">
            <a:spAutoFit/>
          </a:bodyPr>
          <a:lstStyle/>
          <a:p>
            <a:pPr algn="ctr"/>
            <a:r>
              <a:rPr lang="de-DE" sz="675" b="1" dirty="0">
                <a:solidFill>
                  <a:srgbClr val="000000"/>
                </a:solidFill>
                <a:latin typeface="+mj-lt"/>
                <a:ea typeface="ＭＳ Ｐゴシック" pitchFamily="34" charset="-128"/>
                <a:cs typeface="Courier New" pitchFamily="49" charset="0"/>
              </a:rPr>
              <a:t>User Code</a:t>
            </a:r>
          </a:p>
          <a:p>
            <a:pPr algn="ctr"/>
            <a:r>
              <a:rPr lang="de-DE" sz="675" b="1" dirty="0">
                <a:solidFill>
                  <a:srgbClr val="000000"/>
                </a:solidFill>
                <a:latin typeface="+mj-lt"/>
                <a:ea typeface="ＭＳ Ｐゴシック" pitchFamily="34" charset="-128"/>
                <a:cs typeface="Courier New" pitchFamily="49" charset="0"/>
              </a:rPr>
              <a:t>Template</a:t>
            </a:r>
            <a:endParaRPr lang="en-GB" sz="675" dirty="0">
              <a:latin typeface="+mj-lt"/>
            </a:endParaRPr>
          </a:p>
        </p:txBody>
      </p:sp>
      <p:sp>
        <p:nvSpPr>
          <p:cNvPr id="36" name="Folded Corner 35"/>
          <p:cNvSpPr/>
          <p:nvPr/>
        </p:nvSpPr>
        <p:spPr bwMode="auto">
          <a:xfrm>
            <a:off x="269841" y="2359793"/>
            <a:ext cx="1323371" cy="519791"/>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750" b="1">
                <a:solidFill>
                  <a:srgbClr val="000000"/>
                </a:solidFill>
                <a:latin typeface="Courier New" pitchFamily="49" charset="0"/>
                <a:ea typeface="ＭＳ Ｐゴシック" pitchFamily="34" charset="-128"/>
                <a:cs typeface="Courier New" pitchFamily="49" charset="0"/>
              </a:rPr>
              <a:t>USBD_User_Device_0.c</a:t>
            </a:r>
          </a:p>
        </p:txBody>
      </p:sp>
      <p:cxnSp>
        <p:nvCxnSpPr>
          <p:cNvPr id="37" name="Straight Arrow Connector 36"/>
          <p:cNvCxnSpPr>
            <a:stCxn id="36" idx="3"/>
            <a:endCxn id="31" idx="1"/>
          </p:cNvCxnSpPr>
          <p:nvPr/>
        </p:nvCxnSpPr>
        <p:spPr bwMode="auto">
          <a:xfrm>
            <a:off x="1593212" y="2619689"/>
            <a:ext cx="125957" cy="824384"/>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25" name="Rounded Rectangle 24"/>
          <p:cNvSpPr/>
          <p:nvPr/>
        </p:nvSpPr>
        <p:spPr bwMode="auto">
          <a:xfrm>
            <a:off x="3334796" y="4056764"/>
            <a:ext cx="1539401" cy="270070"/>
          </a:xfrm>
          <a:prstGeom prst="roundRect">
            <a:avLst>
              <a:gd name="adj" fmla="val 0"/>
            </a:avLst>
          </a:prstGeom>
          <a:solidFill>
            <a:srgbClr val="D77B0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 1</a:t>
            </a:r>
            <a:endParaRPr lang="en-GB" sz="1200" b="1">
              <a:solidFill>
                <a:schemeClr val="bg1"/>
              </a:solidFill>
              <a:ea typeface="ＭＳ Ｐゴシック" pitchFamily="34" charset="-128"/>
            </a:endParaRPr>
          </a:p>
        </p:txBody>
      </p:sp>
    </p:spTree>
    <p:extLst>
      <p:ext uri="{BB962C8B-B14F-4D97-AF65-F5344CB8AC3E}">
        <p14:creationId xmlns:p14="http://schemas.microsoft.com/office/powerpoint/2010/main" val="35960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16200000">
            <a:off x="678665" y="2149434"/>
            <a:ext cx="457678" cy="1021049"/>
          </a:xfrm>
          <a:prstGeom prst="rect">
            <a:avLst/>
          </a:prstGeom>
          <a:noFill/>
        </p:spPr>
        <p:txBody>
          <a:bodyPr wrap="square" rtlCol="0">
            <a:spAutoFit/>
          </a:bodyPr>
          <a:lstStyle/>
          <a:p>
            <a:pPr>
              <a:lnSpc>
                <a:spcPct val="150000"/>
              </a:lnSpc>
            </a:pPr>
            <a:r>
              <a:rPr lang="de-DE" sz="825" b="1">
                <a:latin typeface="+mj-lt"/>
              </a:rPr>
              <a:t>VBUS</a:t>
            </a:r>
          </a:p>
          <a:p>
            <a:pPr>
              <a:lnSpc>
                <a:spcPct val="150000"/>
              </a:lnSpc>
            </a:pPr>
            <a:r>
              <a:rPr lang="de-DE" sz="825" b="1">
                <a:latin typeface="+mj-lt"/>
              </a:rPr>
              <a:t>DP</a:t>
            </a:r>
          </a:p>
          <a:p>
            <a:pPr>
              <a:lnSpc>
                <a:spcPct val="150000"/>
              </a:lnSpc>
            </a:pPr>
            <a:r>
              <a:rPr lang="de-DE" sz="825" b="1">
                <a:latin typeface="+mj-lt"/>
              </a:rPr>
              <a:t>DM</a:t>
            </a:r>
          </a:p>
          <a:p>
            <a:pPr>
              <a:lnSpc>
                <a:spcPct val="150000"/>
              </a:lnSpc>
            </a:pPr>
            <a:r>
              <a:rPr lang="de-DE" sz="825" b="1">
                <a:latin typeface="+mj-lt"/>
              </a:rPr>
              <a:t>ID</a:t>
            </a:r>
            <a:endParaRPr lang="en-GB" sz="825" b="1">
              <a:latin typeface="+mj-lt"/>
            </a:endParaRPr>
          </a:p>
        </p:txBody>
      </p:sp>
      <p:sp>
        <p:nvSpPr>
          <p:cNvPr id="5" name="Rounded Rectangle 4"/>
          <p:cNvSpPr/>
          <p:nvPr/>
        </p:nvSpPr>
        <p:spPr bwMode="auto">
          <a:xfrm>
            <a:off x="269890" y="1610073"/>
            <a:ext cx="1350352" cy="810211"/>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t"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a:t>
            </a:r>
            <a:endParaRPr lang="en-GB" sz="1200" b="1">
              <a:solidFill>
                <a:schemeClr val="bg1"/>
              </a:solidFill>
              <a:ea typeface="ＭＳ Ｐゴシック" pitchFamily="34" charset="-128"/>
            </a:endParaRPr>
          </a:p>
        </p:txBody>
      </p:sp>
      <p:sp>
        <p:nvSpPr>
          <p:cNvPr id="6" name="Rounded Rectangle 5"/>
          <p:cNvSpPr/>
          <p:nvPr/>
        </p:nvSpPr>
        <p:spPr bwMode="auto">
          <a:xfrm>
            <a:off x="323910" y="2078528"/>
            <a:ext cx="1242324"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Internal PHY</a:t>
            </a:r>
          </a:p>
        </p:txBody>
      </p:sp>
      <p:sp>
        <p:nvSpPr>
          <p:cNvPr id="7" name="Rounded Rectangle 6"/>
          <p:cNvSpPr/>
          <p:nvPr/>
        </p:nvSpPr>
        <p:spPr bwMode="auto">
          <a:xfrm>
            <a:off x="269896" y="2891445"/>
            <a:ext cx="1350352"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USB Connector</a:t>
            </a:r>
          </a:p>
        </p:txBody>
      </p:sp>
      <p:cxnSp>
        <p:nvCxnSpPr>
          <p:cNvPr id="8" name="Straight Arrow Connector 7"/>
          <p:cNvCxnSpPr>
            <a:endCxn id="4" idx="1"/>
          </p:cNvCxnSpPr>
          <p:nvPr/>
        </p:nvCxnSpPr>
        <p:spPr bwMode="auto">
          <a:xfrm>
            <a:off x="907502" y="2420284"/>
            <a:ext cx="3" cy="46851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9" name="Straight Arrow Connector 8"/>
          <p:cNvCxnSpPr/>
          <p:nvPr/>
        </p:nvCxnSpPr>
        <p:spPr bwMode="auto">
          <a:xfrm>
            <a:off x="1097919" y="2422930"/>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10" name="Straight Arrow Connector 9"/>
          <p:cNvCxnSpPr/>
          <p:nvPr/>
        </p:nvCxnSpPr>
        <p:spPr bwMode="auto">
          <a:xfrm>
            <a:off x="1285547" y="2420284"/>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11" name="Straight Arrow Connector 10"/>
          <p:cNvCxnSpPr/>
          <p:nvPr/>
        </p:nvCxnSpPr>
        <p:spPr bwMode="auto">
          <a:xfrm>
            <a:off x="720054" y="2420284"/>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12" name="TextBox 11"/>
          <p:cNvSpPr txBox="1"/>
          <p:nvPr/>
        </p:nvSpPr>
        <p:spPr>
          <a:xfrm rot="16200000">
            <a:off x="2326100" y="2149434"/>
            <a:ext cx="457678" cy="1021049"/>
          </a:xfrm>
          <a:prstGeom prst="rect">
            <a:avLst/>
          </a:prstGeom>
          <a:noFill/>
        </p:spPr>
        <p:txBody>
          <a:bodyPr wrap="square" rtlCol="0">
            <a:spAutoFit/>
          </a:bodyPr>
          <a:lstStyle/>
          <a:p>
            <a:pPr>
              <a:lnSpc>
                <a:spcPct val="150000"/>
              </a:lnSpc>
            </a:pPr>
            <a:r>
              <a:rPr lang="de-DE" sz="825" b="1">
                <a:latin typeface="+mj-lt"/>
              </a:rPr>
              <a:t>VBUS</a:t>
            </a:r>
          </a:p>
          <a:p>
            <a:pPr>
              <a:lnSpc>
                <a:spcPct val="150000"/>
              </a:lnSpc>
            </a:pPr>
            <a:r>
              <a:rPr lang="de-DE" sz="825" b="1">
                <a:latin typeface="+mj-lt"/>
              </a:rPr>
              <a:t>DP</a:t>
            </a:r>
          </a:p>
          <a:p>
            <a:pPr>
              <a:lnSpc>
                <a:spcPct val="150000"/>
              </a:lnSpc>
            </a:pPr>
            <a:r>
              <a:rPr lang="de-DE" sz="825" b="1">
                <a:latin typeface="+mj-lt"/>
              </a:rPr>
              <a:t>DM</a:t>
            </a:r>
          </a:p>
          <a:p>
            <a:pPr>
              <a:lnSpc>
                <a:spcPct val="150000"/>
              </a:lnSpc>
            </a:pPr>
            <a:r>
              <a:rPr lang="de-DE" sz="825" b="1">
                <a:latin typeface="+mj-lt"/>
              </a:rPr>
              <a:t>ID</a:t>
            </a:r>
            <a:endParaRPr lang="en-GB" sz="825" b="1">
              <a:latin typeface="+mj-lt"/>
            </a:endParaRPr>
          </a:p>
        </p:txBody>
      </p:sp>
      <p:sp>
        <p:nvSpPr>
          <p:cNvPr id="13" name="Rounded Rectangle 12"/>
          <p:cNvSpPr/>
          <p:nvPr/>
        </p:nvSpPr>
        <p:spPr bwMode="auto">
          <a:xfrm>
            <a:off x="1917332" y="2161049"/>
            <a:ext cx="1350352"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External PHY</a:t>
            </a:r>
          </a:p>
        </p:txBody>
      </p:sp>
      <p:sp>
        <p:nvSpPr>
          <p:cNvPr id="14" name="Rounded Rectangle 13"/>
          <p:cNvSpPr/>
          <p:nvPr/>
        </p:nvSpPr>
        <p:spPr bwMode="auto">
          <a:xfrm>
            <a:off x="1917332" y="2891445"/>
            <a:ext cx="1350352"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USB Connector</a:t>
            </a:r>
          </a:p>
        </p:txBody>
      </p:sp>
      <p:cxnSp>
        <p:nvCxnSpPr>
          <p:cNvPr id="15" name="Straight Arrow Connector 14"/>
          <p:cNvCxnSpPr>
            <a:endCxn id="12" idx="1"/>
          </p:cNvCxnSpPr>
          <p:nvPr/>
        </p:nvCxnSpPr>
        <p:spPr bwMode="auto">
          <a:xfrm>
            <a:off x="2554937" y="2420284"/>
            <a:ext cx="3" cy="468514"/>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16" name="Straight Arrow Connector 15"/>
          <p:cNvCxnSpPr/>
          <p:nvPr/>
        </p:nvCxnSpPr>
        <p:spPr bwMode="auto">
          <a:xfrm>
            <a:off x="2745354" y="2422930"/>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17" name="Straight Arrow Connector 16"/>
          <p:cNvCxnSpPr/>
          <p:nvPr/>
        </p:nvCxnSpPr>
        <p:spPr bwMode="auto">
          <a:xfrm>
            <a:off x="2932982" y="2420284"/>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cxnSp>
        <p:nvCxnSpPr>
          <p:cNvPr id="18" name="Straight Arrow Connector 17"/>
          <p:cNvCxnSpPr/>
          <p:nvPr/>
        </p:nvCxnSpPr>
        <p:spPr bwMode="auto">
          <a:xfrm>
            <a:off x="2367489" y="2420284"/>
            <a:ext cx="2" cy="468515"/>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
        <p:nvSpPr>
          <p:cNvPr id="19" name="Rounded Rectangle 18"/>
          <p:cNvSpPr/>
          <p:nvPr/>
        </p:nvSpPr>
        <p:spPr bwMode="auto">
          <a:xfrm>
            <a:off x="1917332" y="1610073"/>
            <a:ext cx="1350352" cy="270070"/>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t"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a:t>
            </a:r>
            <a:endParaRPr lang="en-GB" sz="1200" b="1">
              <a:solidFill>
                <a:schemeClr val="bg1"/>
              </a:solidFill>
              <a:ea typeface="ＭＳ Ｐゴシック" pitchFamily="34" charset="-128"/>
            </a:endParaRPr>
          </a:p>
        </p:txBody>
      </p:sp>
      <p:sp>
        <p:nvSpPr>
          <p:cNvPr id="20" name="TextBox 19"/>
          <p:cNvSpPr txBox="1"/>
          <p:nvPr/>
        </p:nvSpPr>
        <p:spPr>
          <a:xfrm>
            <a:off x="2596286" y="1907502"/>
            <a:ext cx="748520" cy="259302"/>
          </a:xfrm>
          <a:prstGeom prst="rect">
            <a:avLst/>
          </a:prstGeom>
          <a:noFill/>
        </p:spPr>
        <p:txBody>
          <a:bodyPr wrap="square" rtlCol="0">
            <a:spAutoFit/>
          </a:bodyPr>
          <a:lstStyle/>
          <a:p>
            <a:pPr>
              <a:lnSpc>
                <a:spcPct val="150000"/>
              </a:lnSpc>
            </a:pPr>
            <a:r>
              <a:rPr lang="de-DE" sz="825" b="1">
                <a:latin typeface="+mj-lt"/>
              </a:rPr>
              <a:t>ULPI-I/F</a:t>
            </a:r>
            <a:endParaRPr lang="en-GB" sz="825" b="1">
              <a:latin typeface="+mj-lt"/>
            </a:endParaRPr>
          </a:p>
        </p:txBody>
      </p:sp>
      <p:cxnSp>
        <p:nvCxnSpPr>
          <p:cNvPr id="21" name="Straight Arrow Connector 20"/>
          <p:cNvCxnSpPr>
            <a:endCxn id="13" idx="0"/>
          </p:cNvCxnSpPr>
          <p:nvPr/>
        </p:nvCxnSpPr>
        <p:spPr bwMode="auto">
          <a:xfrm>
            <a:off x="2592508" y="1890186"/>
            <a:ext cx="0" cy="270863"/>
          </a:xfrm>
          <a:prstGeom prst="straightConnector1">
            <a:avLst/>
          </a:prstGeom>
          <a:solidFill>
            <a:schemeClr val="accent1"/>
          </a:solidFill>
          <a:ln w="19050"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31810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667331" y="2780760"/>
            <a:ext cx="3402886" cy="1129787"/>
          </a:xfrm>
          <a:prstGeom prst="roundRect">
            <a:avLst>
              <a:gd name="adj" fmla="val 0"/>
            </a:avLst>
          </a:prstGeom>
          <a:solidFill>
            <a:schemeClr val="bg1">
              <a:lumMod val="85000"/>
            </a:schemeClr>
          </a:solidFill>
          <a:ln w="9525" cap="flat" cmpd="sng" algn="ctr">
            <a:noFill/>
            <a:prstDash val="solid"/>
            <a:round/>
            <a:headEnd type="none" w="med" len="med"/>
            <a:tailEnd type="none" w="med" len="med"/>
          </a:ln>
          <a:effectLst/>
        </p:spPr>
        <p:txBody>
          <a:bodyPr vert="vert" wrap="square" lIns="0" tIns="0" rIns="0" bIns="0" numCol="1" rtlCol="0" anchor="t" anchorCtr="1" compatLnSpc="1">
            <a:prstTxWarp prst="textNoShape">
              <a:avLst/>
            </a:prstTxWarp>
          </a:bodyPr>
          <a:lstStyle/>
          <a:p>
            <a:pPr fontAlgn="base">
              <a:spcBef>
                <a:spcPct val="0"/>
              </a:spcBef>
              <a:spcAft>
                <a:spcPct val="0"/>
              </a:spcAft>
            </a:pPr>
            <a:r>
              <a:rPr lang="de-DE" sz="825" b="1">
                <a:solidFill>
                  <a:srgbClr val="000000"/>
                </a:solidFill>
                <a:latin typeface="+mj-lt"/>
                <a:ea typeface="ＭＳ Ｐゴシック" pitchFamily="34" charset="-128"/>
              </a:rPr>
              <a:t>RTE Components</a:t>
            </a:r>
            <a:endParaRPr lang="en-GB" sz="825" b="1">
              <a:solidFill>
                <a:srgbClr val="000000"/>
              </a:solidFill>
              <a:latin typeface="+mj-lt"/>
              <a:ea typeface="ＭＳ Ｐゴシック" pitchFamily="34" charset="-128"/>
            </a:endParaRPr>
          </a:p>
        </p:txBody>
      </p:sp>
      <p:sp>
        <p:nvSpPr>
          <p:cNvPr id="5" name="Rounded Rectangle 4"/>
          <p:cNvSpPr/>
          <p:nvPr/>
        </p:nvSpPr>
        <p:spPr bwMode="auto">
          <a:xfrm>
            <a:off x="1719539" y="3563948"/>
            <a:ext cx="1539401" cy="270070"/>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Driver_USBH0</a:t>
            </a:r>
          </a:p>
        </p:txBody>
      </p:sp>
      <p:sp>
        <p:nvSpPr>
          <p:cNvPr id="6" name="Rounded Rectangle 5"/>
          <p:cNvSpPr/>
          <p:nvPr/>
        </p:nvSpPr>
        <p:spPr bwMode="auto">
          <a:xfrm>
            <a:off x="1719168" y="3960646"/>
            <a:ext cx="1539401" cy="270070"/>
          </a:xfrm>
          <a:prstGeom prst="roundRect">
            <a:avLst>
              <a:gd name="adj" fmla="val 0"/>
            </a:avLst>
          </a:prstGeom>
          <a:solidFill>
            <a:srgbClr val="D77B0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 0</a:t>
            </a:r>
            <a:endParaRPr lang="en-GB" sz="1200" b="1">
              <a:solidFill>
                <a:schemeClr val="bg1"/>
              </a:solidFill>
              <a:ea typeface="ＭＳ Ｐゴシック" pitchFamily="34" charset="-128"/>
            </a:endParaRPr>
          </a:p>
        </p:txBody>
      </p:sp>
      <p:sp>
        <p:nvSpPr>
          <p:cNvPr id="7" name="Folded Corner 6"/>
          <p:cNvSpPr/>
          <p:nvPr/>
        </p:nvSpPr>
        <p:spPr bwMode="auto">
          <a:xfrm>
            <a:off x="247998" y="3054856"/>
            <a:ext cx="1129133" cy="519791"/>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USBH_Config_0.h</a:t>
            </a:r>
          </a:p>
        </p:txBody>
      </p:sp>
      <p:sp>
        <p:nvSpPr>
          <p:cNvPr id="8" name="TextBox 7"/>
          <p:cNvSpPr txBox="1"/>
          <p:nvPr/>
        </p:nvSpPr>
        <p:spPr>
          <a:xfrm>
            <a:off x="5050495" y="2773556"/>
            <a:ext cx="1350502" cy="415498"/>
          </a:xfrm>
          <a:prstGeom prst="rect">
            <a:avLst/>
          </a:prstGeom>
          <a:noFill/>
        </p:spPr>
        <p:txBody>
          <a:bodyPr wrap="square" rtlCol="0">
            <a:spAutoFit/>
          </a:bodyPr>
          <a:lstStyle/>
          <a:p>
            <a:r>
              <a:rPr lang="de-DE" sz="1050" b="1">
                <a:latin typeface="+mj-lt"/>
              </a:rPr>
              <a:t>Supported USB Device Class</a:t>
            </a:r>
            <a:endParaRPr lang="en-GB" sz="1050" b="1">
              <a:latin typeface="+mj-lt"/>
            </a:endParaRPr>
          </a:p>
        </p:txBody>
      </p:sp>
      <p:sp>
        <p:nvSpPr>
          <p:cNvPr id="9" name="TextBox 8"/>
          <p:cNvSpPr txBox="1"/>
          <p:nvPr/>
        </p:nvSpPr>
        <p:spPr>
          <a:xfrm>
            <a:off x="5050495" y="3679654"/>
            <a:ext cx="1350502" cy="253916"/>
          </a:xfrm>
          <a:prstGeom prst="rect">
            <a:avLst/>
          </a:prstGeom>
          <a:noFill/>
        </p:spPr>
        <p:txBody>
          <a:bodyPr wrap="square" rtlCol="0">
            <a:spAutoFit/>
          </a:bodyPr>
          <a:lstStyle/>
          <a:p>
            <a:r>
              <a:rPr lang="de-DE" sz="1050" b="1">
                <a:latin typeface="+mj-lt"/>
              </a:rPr>
              <a:t>USB Host Driver</a:t>
            </a:r>
            <a:endParaRPr lang="en-GB" sz="1050" b="1">
              <a:latin typeface="+mj-lt"/>
            </a:endParaRPr>
          </a:p>
        </p:txBody>
      </p:sp>
      <p:sp>
        <p:nvSpPr>
          <p:cNvPr id="10" name="TextBox 9"/>
          <p:cNvSpPr txBox="1"/>
          <p:nvPr/>
        </p:nvSpPr>
        <p:spPr>
          <a:xfrm>
            <a:off x="5050496" y="4076352"/>
            <a:ext cx="1133812" cy="253916"/>
          </a:xfrm>
          <a:prstGeom prst="rect">
            <a:avLst/>
          </a:prstGeom>
          <a:noFill/>
        </p:spPr>
        <p:txBody>
          <a:bodyPr wrap="square" rtlCol="0">
            <a:spAutoFit/>
          </a:bodyPr>
          <a:lstStyle/>
          <a:p>
            <a:r>
              <a:rPr lang="de-DE" sz="1050" b="1">
                <a:latin typeface="+mj-lt"/>
              </a:rPr>
              <a:t>MCU Hardware</a:t>
            </a:r>
            <a:endParaRPr lang="en-GB" sz="1050" b="1">
              <a:latin typeface="+mj-lt"/>
            </a:endParaRPr>
          </a:p>
        </p:txBody>
      </p:sp>
      <p:cxnSp>
        <p:nvCxnSpPr>
          <p:cNvPr id="11" name="Straight Arrow Connector 10"/>
          <p:cNvCxnSpPr>
            <a:stCxn id="7" idx="3"/>
            <a:endCxn id="20" idx="1"/>
          </p:cNvCxnSpPr>
          <p:nvPr/>
        </p:nvCxnSpPr>
        <p:spPr bwMode="auto">
          <a:xfrm>
            <a:off x="1377132" y="3314751"/>
            <a:ext cx="342037" cy="33204"/>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cxnSp>
        <p:nvCxnSpPr>
          <p:cNvPr id="12" name="Straight Arrow Connector 11"/>
          <p:cNvCxnSpPr>
            <a:stCxn id="13" idx="3"/>
            <a:endCxn id="5" idx="1"/>
          </p:cNvCxnSpPr>
          <p:nvPr/>
        </p:nvCxnSpPr>
        <p:spPr bwMode="auto">
          <a:xfrm flipV="1">
            <a:off x="1377131" y="3698983"/>
            <a:ext cx="342408" cy="280423"/>
          </a:xfrm>
          <a:prstGeom prst="straightConnector1">
            <a:avLst/>
          </a:prstGeom>
          <a:solidFill>
            <a:schemeClr val="accent1"/>
          </a:solidFill>
          <a:ln w="19050" cap="flat" cmpd="sng" algn="ctr">
            <a:solidFill>
              <a:schemeClr val="tx1"/>
            </a:solidFill>
            <a:prstDash val="sysDash"/>
            <a:round/>
            <a:headEnd type="none" w="med" len="med"/>
            <a:tailEnd type="none" w="lg" len="lg"/>
          </a:ln>
          <a:effectLst/>
        </p:spPr>
      </p:cxnSp>
      <p:sp>
        <p:nvSpPr>
          <p:cNvPr id="13" name="Folded Corner 12"/>
          <p:cNvSpPr/>
          <p:nvPr/>
        </p:nvSpPr>
        <p:spPr bwMode="auto">
          <a:xfrm>
            <a:off x="248000" y="3719510"/>
            <a:ext cx="1129131" cy="519791"/>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Driver Configuration File</a:t>
            </a:r>
          </a:p>
        </p:txBody>
      </p:sp>
      <p:sp>
        <p:nvSpPr>
          <p:cNvPr id="14" name="Folded Corner 13"/>
          <p:cNvSpPr/>
          <p:nvPr/>
        </p:nvSpPr>
        <p:spPr bwMode="auto">
          <a:xfrm>
            <a:off x="248000" y="2629975"/>
            <a:ext cx="1224420" cy="27007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USBH_Config_HID.h</a:t>
            </a:r>
          </a:p>
        </p:txBody>
      </p:sp>
      <p:cxnSp>
        <p:nvCxnSpPr>
          <p:cNvPr id="15" name="Straight Connector 14"/>
          <p:cNvCxnSpPr>
            <a:cxnSpLocks/>
            <a:stCxn id="14" idx="3"/>
            <a:endCxn id="21" idx="1"/>
          </p:cNvCxnSpPr>
          <p:nvPr/>
        </p:nvCxnSpPr>
        <p:spPr bwMode="auto">
          <a:xfrm>
            <a:off x="1472420" y="2765010"/>
            <a:ext cx="246748" cy="204804"/>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16" name="Rounded Rectangle 15"/>
          <p:cNvSpPr/>
          <p:nvPr/>
        </p:nvSpPr>
        <p:spPr bwMode="auto">
          <a:xfrm>
            <a:off x="3334796" y="3960646"/>
            <a:ext cx="1539401" cy="270070"/>
          </a:xfrm>
          <a:prstGeom prst="roundRect">
            <a:avLst>
              <a:gd name="adj" fmla="val 0"/>
            </a:avLst>
          </a:prstGeom>
          <a:solidFill>
            <a:srgbClr val="D77B00"/>
          </a:solidFill>
          <a:ln w="9525" cap="flat" cmpd="sng" algn="ctr">
            <a:noFill/>
            <a:prstDash val="solid"/>
            <a:round/>
            <a:headEnd type="none" w="med" len="med"/>
            <a:tailEnd type="none" w="med" len="med"/>
          </a:ln>
          <a:effectLst/>
          <a:scene3d>
            <a:camera prst="orthographicFront"/>
            <a:lightRig rig="threePt" dir="t"/>
          </a:scene3d>
          <a:sp3d/>
        </p:spPr>
        <p:style>
          <a:lnRef idx="0">
            <a:scrgbClr r="0" g="0" b="0"/>
          </a:lnRef>
          <a:fillRef idx="1001">
            <a:schemeClr val="lt2"/>
          </a:fillRef>
          <a:effectRef idx="0">
            <a:scrgbClr r="0" g="0" b="0"/>
          </a:effectRef>
          <a:fontRef idx="major"/>
        </p:style>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ea typeface="ＭＳ Ｐゴシック" pitchFamily="34" charset="-128"/>
              </a:rPr>
              <a:t>USB Controller 1</a:t>
            </a:r>
            <a:endParaRPr lang="en-GB" sz="1200" b="1">
              <a:solidFill>
                <a:schemeClr val="bg1"/>
              </a:solidFill>
              <a:ea typeface="ＭＳ Ｐゴシック" pitchFamily="34" charset="-128"/>
            </a:endParaRPr>
          </a:p>
        </p:txBody>
      </p:sp>
      <p:sp>
        <p:nvSpPr>
          <p:cNvPr id="17" name="Rounded Rectangle 16"/>
          <p:cNvSpPr/>
          <p:nvPr/>
        </p:nvSpPr>
        <p:spPr bwMode="auto">
          <a:xfrm>
            <a:off x="3334428" y="3212920"/>
            <a:ext cx="1539769"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USB Host 1</a:t>
            </a:r>
          </a:p>
        </p:txBody>
      </p:sp>
      <p:sp>
        <p:nvSpPr>
          <p:cNvPr id="18" name="TextBox 17"/>
          <p:cNvSpPr txBox="1"/>
          <p:nvPr/>
        </p:nvSpPr>
        <p:spPr>
          <a:xfrm>
            <a:off x="5050496" y="3328626"/>
            <a:ext cx="918341" cy="253916"/>
          </a:xfrm>
          <a:prstGeom prst="rect">
            <a:avLst/>
          </a:prstGeom>
          <a:noFill/>
        </p:spPr>
        <p:txBody>
          <a:bodyPr wrap="square" rtlCol="0">
            <a:spAutoFit/>
          </a:bodyPr>
          <a:lstStyle/>
          <a:p>
            <a:r>
              <a:rPr lang="de-DE" sz="1050" b="1">
                <a:latin typeface="+mj-lt"/>
              </a:rPr>
              <a:t>USB Host</a:t>
            </a:r>
            <a:endParaRPr lang="en-GB" sz="1050" b="1">
              <a:latin typeface="+mj-lt"/>
            </a:endParaRPr>
          </a:p>
        </p:txBody>
      </p:sp>
      <p:sp>
        <p:nvSpPr>
          <p:cNvPr id="19" name="Rounded Rectangle 18"/>
          <p:cNvSpPr/>
          <p:nvPr/>
        </p:nvSpPr>
        <p:spPr bwMode="auto">
          <a:xfrm>
            <a:off x="3334426" y="3563947"/>
            <a:ext cx="1539771" cy="270070"/>
          </a:xfrm>
          <a:prstGeom prst="roundRect">
            <a:avLst>
              <a:gd name="adj" fmla="val 0"/>
            </a:avLst>
          </a:prstGeom>
          <a:solidFill>
            <a:srgbClr val="00A960"/>
          </a:solidFill>
          <a:ln w="9525" cap="flat" cmpd="sng" algn="ctr">
            <a:noFill/>
            <a:prstDash val="solid"/>
            <a:round/>
            <a:headEnd type="none" w="med" len="med"/>
            <a:tailEnd type="none" w="med" len="med"/>
          </a:ln>
          <a:effectLst/>
          <a:scene3d>
            <a:camera prst="orthographicFront"/>
            <a:lightRig rig="threePt" dir="t"/>
          </a:scene3d>
          <a:sp3d/>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Driver_USBH1</a:t>
            </a:r>
          </a:p>
        </p:txBody>
      </p:sp>
      <p:sp>
        <p:nvSpPr>
          <p:cNvPr id="20" name="Rounded Rectangle 19"/>
          <p:cNvSpPr/>
          <p:nvPr/>
        </p:nvSpPr>
        <p:spPr bwMode="auto">
          <a:xfrm>
            <a:off x="1719168" y="3212920"/>
            <a:ext cx="1539401" cy="270070"/>
          </a:xfrm>
          <a:prstGeom prst="roundRect">
            <a:avLst>
              <a:gd name="adj" fmla="val 0"/>
            </a:avLst>
          </a:prstGeom>
          <a:solidFill>
            <a:srgbClr val="00B1DB"/>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fontAlgn="base">
              <a:spcBef>
                <a:spcPct val="0"/>
              </a:spcBef>
              <a:spcAft>
                <a:spcPct val="0"/>
              </a:spcAft>
            </a:pPr>
            <a:r>
              <a:rPr lang="de-DE" sz="1200" b="1">
                <a:solidFill>
                  <a:srgbClr val="FFFFFF"/>
                </a:solidFill>
                <a:latin typeface="+mj-lt"/>
                <a:ea typeface="ＭＳ Ｐゴシック" pitchFamily="34" charset="-128"/>
              </a:rPr>
              <a:t>USB Host 0</a:t>
            </a:r>
          </a:p>
        </p:txBody>
      </p:sp>
      <p:sp>
        <p:nvSpPr>
          <p:cNvPr id="21" name="Rounded Rectangle 20"/>
          <p:cNvSpPr/>
          <p:nvPr/>
        </p:nvSpPr>
        <p:spPr bwMode="auto">
          <a:xfrm>
            <a:off x="1719168"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HID</a:t>
            </a:r>
          </a:p>
        </p:txBody>
      </p:sp>
      <p:sp>
        <p:nvSpPr>
          <p:cNvPr id="22" name="Rounded Rectangle 21"/>
          <p:cNvSpPr/>
          <p:nvPr/>
        </p:nvSpPr>
        <p:spPr bwMode="auto">
          <a:xfrm>
            <a:off x="3324410"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MSC</a:t>
            </a:r>
          </a:p>
        </p:txBody>
      </p:sp>
      <p:sp>
        <p:nvSpPr>
          <p:cNvPr id="23" name="Rounded Rectangle 22"/>
          <p:cNvSpPr/>
          <p:nvPr/>
        </p:nvSpPr>
        <p:spPr bwMode="auto">
          <a:xfrm>
            <a:off x="4132154"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975" b="1">
                <a:solidFill>
                  <a:srgbClr val="FFFFFF"/>
                </a:solidFill>
                <a:latin typeface="+mj-lt"/>
                <a:ea typeface="ＭＳ Ｐゴシック" pitchFamily="34" charset="-128"/>
              </a:rPr>
              <a:t>Custom</a:t>
            </a:r>
          </a:p>
          <a:p>
            <a:pPr algn="ctr" fontAlgn="base">
              <a:spcBef>
                <a:spcPct val="0"/>
              </a:spcBef>
              <a:spcAft>
                <a:spcPct val="0"/>
              </a:spcAft>
            </a:pPr>
            <a:r>
              <a:rPr lang="de-DE" sz="975" b="1">
                <a:solidFill>
                  <a:srgbClr val="FFFFFF"/>
                </a:solidFill>
                <a:latin typeface="+mj-lt"/>
                <a:ea typeface="ＭＳ Ｐゴシック" pitchFamily="34" charset="-128"/>
              </a:rPr>
              <a:t>Class</a:t>
            </a:r>
          </a:p>
        </p:txBody>
      </p:sp>
      <p:sp>
        <p:nvSpPr>
          <p:cNvPr id="24" name="Folded Corner 23"/>
          <p:cNvSpPr/>
          <p:nvPr/>
        </p:nvSpPr>
        <p:spPr bwMode="auto">
          <a:xfrm>
            <a:off x="4991515" y="4401361"/>
            <a:ext cx="540141" cy="32412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endParaRPr lang="en-GB" sz="825" b="1">
              <a:solidFill>
                <a:srgbClr val="000000"/>
              </a:solidFill>
              <a:latin typeface="+mj-lt"/>
              <a:ea typeface="ＭＳ Ｐゴシック" pitchFamily="34" charset="-128"/>
              <a:cs typeface="Courier New" pitchFamily="49" charset="0"/>
            </a:endParaRPr>
          </a:p>
        </p:txBody>
      </p:sp>
      <p:sp>
        <p:nvSpPr>
          <p:cNvPr id="25" name="TextBox 24"/>
          <p:cNvSpPr txBox="1"/>
          <p:nvPr/>
        </p:nvSpPr>
        <p:spPr>
          <a:xfrm>
            <a:off x="4888537" y="4723801"/>
            <a:ext cx="746552" cy="300082"/>
          </a:xfrm>
          <a:prstGeom prst="rect">
            <a:avLst/>
          </a:prstGeom>
          <a:noFill/>
        </p:spPr>
        <p:txBody>
          <a:bodyPr wrap="square" rtlCol="0">
            <a:spAutoFit/>
          </a:bodyPr>
          <a:lstStyle/>
          <a:p>
            <a:pPr algn="ctr"/>
            <a:r>
              <a:rPr lang="de-DE" sz="675" b="1">
                <a:solidFill>
                  <a:srgbClr val="000000"/>
                </a:solidFill>
                <a:latin typeface="+mj-lt"/>
                <a:ea typeface="ＭＳ Ｐゴシック" pitchFamily="34" charset="-128"/>
                <a:cs typeface="Courier New" pitchFamily="49" charset="0"/>
              </a:rPr>
              <a:t>Configuration</a:t>
            </a:r>
          </a:p>
          <a:p>
            <a:pPr algn="ctr"/>
            <a:r>
              <a:rPr lang="de-DE" sz="675" b="1">
                <a:solidFill>
                  <a:srgbClr val="000000"/>
                </a:solidFill>
                <a:latin typeface="+mj-lt"/>
                <a:ea typeface="ＭＳ Ｐゴシック" pitchFamily="34" charset="-128"/>
                <a:cs typeface="Courier New" pitchFamily="49" charset="0"/>
              </a:rPr>
              <a:t>File</a:t>
            </a:r>
            <a:endParaRPr lang="en-GB" sz="675">
              <a:latin typeface="+mj-lt"/>
            </a:endParaRPr>
          </a:p>
        </p:txBody>
      </p:sp>
      <p:sp>
        <p:nvSpPr>
          <p:cNvPr id="26" name="Folded Corner 25"/>
          <p:cNvSpPr/>
          <p:nvPr/>
        </p:nvSpPr>
        <p:spPr bwMode="auto">
          <a:xfrm>
            <a:off x="5738066" y="4401361"/>
            <a:ext cx="540141" cy="324084"/>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endParaRPr lang="en-GB" sz="825" b="1">
              <a:solidFill>
                <a:srgbClr val="000000"/>
              </a:solidFill>
              <a:latin typeface="+mj-lt"/>
              <a:ea typeface="ＭＳ Ｐゴシック" pitchFamily="34" charset="-128"/>
              <a:cs typeface="Courier New" pitchFamily="49" charset="0"/>
            </a:endParaRPr>
          </a:p>
        </p:txBody>
      </p:sp>
      <p:sp>
        <p:nvSpPr>
          <p:cNvPr id="27" name="TextBox 26"/>
          <p:cNvSpPr txBox="1"/>
          <p:nvPr/>
        </p:nvSpPr>
        <p:spPr>
          <a:xfrm>
            <a:off x="5699397" y="4725245"/>
            <a:ext cx="617478" cy="300082"/>
          </a:xfrm>
          <a:prstGeom prst="rect">
            <a:avLst/>
          </a:prstGeom>
          <a:noFill/>
        </p:spPr>
        <p:txBody>
          <a:bodyPr wrap="none" rtlCol="0">
            <a:spAutoFit/>
          </a:bodyPr>
          <a:lstStyle/>
          <a:p>
            <a:pPr algn="ctr"/>
            <a:r>
              <a:rPr lang="de-DE" sz="675" b="1">
                <a:solidFill>
                  <a:srgbClr val="000000"/>
                </a:solidFill>
                <a:latin typeface="+mj-lt"/>
                <a:ea typeface="ＭＳ Ｐゴシック" pitchFamily="34" charset="-128"/>
                <a:cs typeface="Courier New" pitchFamily="49" charset="0"/>
              </a:rPr>
              <a:t>User Code</a:t>
            </a:r>
          </a:p>
          <a:p>
            <a:pPr algn="ctr"/>
            <a:r>
              <a:rPr lang="de-DE" sz="675" b="1">
                <a:solidFill>
                  <a:srgbClr val="000000"/>
                </a:solidFill>
                <a:latin typeface="+mj-lt"/>
                <a:ea typeface="ＭＳ Ｐゴシック" pitchFamily="34" charset="-128"/>
                <a:cs typeface="Courier New" pitchFamily="49" charset="0"/>
              </a:rPr>
              <a:t>Template</a:t>
            </a:r>
            <a:endParaRPr lang="en-GB" sz="675">
              <a:latin typeface="+mj-lt"/>
            </a:endParaRPr>
          </a:p>
        </p:txBody>
      </p:sp>
      <p:sp>
        <p:nvSpPr>
          <p:cNvPr id="28" name="Folded Corner 27"/>
          <p:cNvSpPr/>
          <p:nvPr/>
        </p:nvSpPr>
        <p:spPr bwMode="auto">
          <a:xfrm>
            <a:off x="4366248" y="1972140"/>
            <a:ext cx="1728450" cy="27007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USBH_Config_CustomClass.h</a:t>
            </a:r>
          </a:p>
        </p:txBody>
      </p:sp>
      <p:cxnSp>
        <p:nvCxnSpPr>
          <p:cNvPr id="29" name="Straight Connector 28"/>
          <p:cNvCxnSpPr>
            <a:stCxn id="28" idx="2"/>
            <a:endCxn id="23" idx="0"/>
          </p:cNvCxnSpPr>
          <p:nvPr/>
        </p:nvCxnSpPr>
        <p:spPr bwMode="auto">
          <a:xfrm flipH="1">
            <a:off x="4496750" y="2242210"/>
            <a:ext cx="733723" cy="59257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30" name="Folded Corner 29"/>
          <p:cNvSpPr/>
          <p:nvPr/>
        </p:nvSpPr>
        <p:spPr bwMode="auto">
          <a:xfrm>
            <a:off x="4366248" y="2348598"/>
            <a:ext cx="1728450" cy="27007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USBH_User_CustomClass.c</a:t>
            </a:r>
          </a:p>
        </p:txBody>
      </p:sp>
      <p:cxnSp>
        <p:nvCxnSpPr>
          <p:cNvPr id="31" name="Straight Connector 30"/>
          <p:cNvCxnSpPr>
            <a:stCxn id="30" idx="2"/>
            <a:endCxn id="23" idx="0"/>
          </p:cNvCxnSpPr>
          <p:nvPr/>
        </p:nvCxnSpPr>
        <p:spPr bwMode="auto">
          <a:xfrm flipH="1">
            <a:off x="4496750" y="2618669"/>
            <a:ext cx="733723" cy="216111"/>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32" name="Folded Corner 31"/>
          <p:cNvSpPr/>
          <p:nvPr/>
        </p:nvSpPr>
        <p:spPr bwMode="auto">
          <a:xfrm>
            <a:off x="2997733" y="1972140"/>
            <a:ext cx="1225668" cy="27007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USBH_Config_MSC.h</a:t>
            </a:r>
          </a:p>
        </p:txBody>
      </p:sp>
      <p:cxnSp>
        <p:nvCxnSpPr>
          <p:cNvPr id="33" name="Straight Connector 32"/>
          <p:cNvCxnSpPr>
            <a:cxnSpLocks/>
            <a:stCxn id="32" idx="2"/>
            <a:endCxn id="22" idx="0"/>
          </p:cNvCxnSpPr>
          <p:nvPr/>
        </p:nvCxnSpPr>
        <p:spPr bwMode="auto">
          <a:xfrm>
            <a:off x="3610567" y="2242210"/>
            <a:ext cx="78438" cy="592569"/>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34" name="Folded Corner 33"/>
          <p:cNvSpPr/>
          <p:nvPr/>
        </p:nvSpPr>
        <p:spPr bwMode="auto">
          <a:xfrm>
            <a:off x="2997733" y="2348598"/>
            <a:ext cx="1225668" cy="270070"/>
          </a:xfrm>
          <a:prstGeom prst="foldedCorner">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fontAlgn="base">
              <a:spcBef>
                <a:spcPct val="0"/>
              </a:spcBef>
              <a:spcAft>
                <a:spcPct val="0"/>
              </a:spcAft>
            </a:pPr>
            <a:r>
              <a:rPr lang="de-DE" sz="825" b="1">
                <a:solidFill>
                  <a:srgbClr val="000000"/>
                </a:solidFill>
                <a:latin typeface="Courier New" pitchFamily="49" charset="0"/>
                <a:ea typeface="ＭＳ Ｐゴシック" pitchFamily="34" charset="-128"/>
                <a:cs typeface="Courier New" pitchFamily="49" charset="0"/>
              </a:rPr>
              <a:t>USBH_MSC.c</a:t>
            </a:r>
          </a:p>
        </p:txBody>
      </p:sp>
      <p:cxnSp>
        <p:nvCxnSpPr>
          <p:cNvPr id="35" name="Straight Connector 34"/>
          <p:cNvCxnSpPr>
            <a:cxnSpLocks/>
            <a:stCxn id="34" idx="2"/>
            <a:endCxn id="22" idx="0"/>
          </p:cNvCxnSpPr>
          <p:nvPr/>
        </p:nvCxnSpPr>
        <p:spPr bwMode="auto">
          <a:xfrm>
            <a:off x="3610567" y="2618668"/>
            <a:ext cx="78438" cy="216111"/>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36" name="Rounded Rectangle 35"/>
          <p:cNvSpPr/>
          <p:nvPr/>
        </p:nvSpPr>
        <p:spPr bwMode="auto">
          <a:xfrm>
            <a:off x="2528405" y="2834779"/>
            <a:ext cx="729190" cy="270070"/>
          </a:xfrm>
          <a:prstGeom prst="roundRect">
            <a:avLst>
              <a:gd name="adj" fmla="val 0"/>
            </a:avLst>
          </a:prstGeom>
          <a:solidFill>
            <a:srgbClr val="CF364A"/>
          </a:solidFill>
          <a:ln>
            <a:headEnd type="none" w="med" len="med"/>
            <a:tailEnd type="none" w="med" len="med"/>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algn="ctr" fontAlgn="base">
              <a:spcBef>
                <a:spcPct val="0"/>
              </a:spcBef>
              <a:spcAft>
                <a:spcPct val="0"/>
              </a:spcAft>
            </a:pPr>
            <a:r>
              <a:rPr lang="de-DE" sz="1050" b="1">
                <a:solidFill>
                  <a:srgbClr val="FFFFFF"/>
                </a:solidFill>
                <a:latin typeface="+mj-lt"/>
                <a:ea typeface="ＭＳ Ｐゴシック" pitchFamily="34" charset="-128"/>
              </a:rPr>
              <a:t>CDC</a:t>
            </a:r>
          </a:p>
        </p:txBody>
      </p:sp>
      <p:sp>
        <p:nvSpPr>
          <p:cNvPr id="37" name="Folded Corner 36"/>
          <p:cNvSpPr/>
          <p:nvPr/>
        </p:nvSpPr>
        <p:spPr bwMode="auto">
          <a:xfrm>
            <a:off x="1667330" y="1972140"/>
            <a:ext cx="1225669" cy="270070"/>
          </a:xfrm>
          <a:prstGeom prst="foldedCorner">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68598" tIns="34299" rIns="68598" bIns="34299" numCol="1" rtlCol="0" anchor="t" anchorCtr="0" compatLnSpc="1">
            <a:prstTxWarp prst="textNoShape">
              <a:avLst/>
            </a:prstTxWarp>
            <a:noAutofit/>
          </a:bodyPr>
          <a:lstStyle/>
          <a:p>
            <a:pPr defTabSz="685983" fontAlgn="base">
              <a:spcBef>
                <a:spcPct val="0"/>
              </a:spcBef>
              <a:spcAft>
                <a:spcPct val="0"/>
              </a:spcAft>
            </a:pPr>
            <a:r>
              <a:rPr lang="de-DE" sz="825" b="1" dirty="0">
                <a:solidFill>
                  <a:srgbClr val="000000"/>
                </a:solidFill>
                <a:latin typeface="Courier New" pitchFamily="49" charset="0"/>
                <a:ea typeface="ＭＳ Ｐゴシック" pitchFamily="34" charset="-128"/>
                <a:cs typeface="Courier New" pitchFamily="49" charset="0"/>
              </a:rPr>
              <a:t>USBH_Config_CDC.h</a:t>
            </a:r>
          </a:p>
        </p:txBody>
      </p:sp>
      <p:cxnSp>
        <p:nvCxnSpPr>
          <p:cNvPr id="38" name="Straight Connector 37"/>
          <p:cNvCxnSpPr>
            <a:cxnSpLocks/>
            <a:stCxn id="37" idx="2"/>
            <a:endCxn id="36" idx="0"/>
          </p:cNvCxnSpPr>
          <p:nvPr/>
        </p:nvCxnSpPr>
        <p:spPr bwMode="auto">
          <a:xfrm>
            <a:off x="2280165" y="2242210"/>
            <a:ext cx="612835" cy="592569"/>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Tree>
    <p:extLst>
      <p:ext uri="{BB962C8B-B14F-4D97-AF65-F5344CB8AC3E}">
        <p14:creationId xmlns:p14="http://schemas.microsoft.com/office/powerpoint/2010/main" val="18120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6629" y="565936"/>
            <a:ext cx="1620422" cy="5402007"/>
          </a:xfrm>
          <a:prstGeom prst="roundRect">
            <a:avLst>
              <a:gd name="adj" fmla="val 0"/>
            </a:avLst>
          </a:prstGeom>
          <a:solidFill>
            <a:schemeClr val="bg1">
              <a:lumMod val="65000"/>
            </a:schemeClr>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defTabSz="685983" fontAlgn="base">
              <a:spcBef>
                <a:spcPct val="0"/>
              </a:spcBef>
              <a:spcAft>
                <a:spcPct val="0"/>
              </a:spcAft>
            </a:pPr>
            <a:r>
              <a:rPr lang="de-DE" b="1">
                <a:solidFill>
                  <a:srgbClr val="000000"/>
                </a:solidFill>
                <a:latin typeface="+mj-lt"/>
                <a:ea typeface="ＭＳ Ｐゴシック" pitchFamily="34" charset="-128"/>
              </a:rPr>
              <a:t>USB Host</a:t>
            </a:r>
            <a:endParaRPr lang="en-GB" b="1">
              <a:solidFill>
                <a:srgbClr val="000000"/>
              </a:solidFill>
              <a:latin typeface="+mj-lt"/>
              <a:ea typeface="ＭＳ Ｐゴシック" pitchFamily="34" charset="-128"/>
            </a:endParaRPr>
          </a:p>
        </p:txBody>
      </p:sp>
      <p:sp>
        <p:nvSpPr>
          <p:cNvPr id="5" name="Rounded Rectangle 4"/>
          <p:cNvSpPr/>
          <p:nvPr/>
        </p:nvSpPr>
        <p:spPr bwMode="auto">
          <a:xfrm>
            <a:off x="134657" y="910335"/>
            <a:ext cx="1404366" cy="4942287"/>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defTabSz="685983" fontAlgn="base">
              <a:spcBef>
                <a:spcPct val="0"/>
              </a:spcBef>
              <a:spcAft>
                <a:spcPct val="0"/>
              </a:spcAft>
            </a:pPr>
            <a:r>
              <a:rPr lang="de-DE" sz="975" b="1">
                <a:solidFill>
                  <a:srgbClr val="000000"/>
                </a:solidFill>
                <a:latin typeface="+mj-lt"/>
                <a:ea typeface="ＭＳ Ｐゴシック" pitchFamily="34" charset="-128"/>
              </a:rPr>
              <a:t>USB Middleware</a:t>
            </a:r>
            <a:endParaRPr lang="en-GB" sz="975" b="1">
              <a:solidFill>
                <a:srgbClr val="000000"/>
              </a:solidFill>
              <a:latin typeface="+mj-lt"/>
              <a:ea typeface="ＭＳ Ｐゴシック" pitchFamily="34" charset="-128"/>
            </a:endParaRPr>
          </a:p>
        </p:txBody>
      </p:sp>
      <p:sp>
        <p:nvSpPr>
          <p:cNvPr id="6" name="Rounded Rectangle 5"/>
          <p:cNvSpPr/>
          <p:nvPr/>
        </p:nvSpPr>
        <p:spPr bwMode="auto">
          <a:xfrm>
            <a:off x="3035800" y="565936"/>
            <a:ext cx="4051055" cy="5402007"/>
          </a:xfrm>
          <a:prstGeom prst="roundRect">
            <a:avLst>
              <a:gd name="adj" fmla="val 0"/>
            </a:avLst>
          </a:prstGeom>
          <a:solidFill>
            <a:schemeClr val="bg1">
              <a:lumMod val="65000"/>
            </a:schemeClr>
          </a:solidFill>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t" anchorCtr="1" compatLnSpc="1">
            <a:prstTxWarp prst="textNoShape">
              <a:avLst/>
            </a:prstTxWarp>
          </a:bodyPr>
          <a:lstStyle/>
          <a:p>
            <a:pPr defTabSz="685983" fontAlgn="base">
              <a:spcBef>
                <a:spcPct val="0"/>
              </a:spcBef>
              <a:spcAft>
                <a:spcPct val="0"/>
              </a:spcAft>
            </a:pPr>
            <a:r>
              <a:rPr lang="de-DE" b="1">
                <a:solidFill>
                  <a:srgbClr val="000000"/>
                </a:solidFill>
                <a:latin typeface="+mj-lt"/>
                <a:ea typeface="ＭＳ Ｐゴシック" pitchFamily="34" charset="-128"/>
              </a:rPr>
              <a:t>USB Device</a:t>
            </a:r>
            <a:endParaRPr lang="en-GB" b="1">
              <a:solidFill>
                <a:srgbClr val="000000"/>
              </a:solidFill>
              <a:latin typeface="+mj-lt"/>
              <a:ea typeface="ＭＳ Ｐゴシック" pitchFamily="34" charset="-128"/>
            </a:endParaRPr>
          </a:p>
        </p:txBody>
      </p:sp>
      <p:sp>
        <p:nvSpPr>
          <p:cNvPr id="7" name="Rounded Rectangle 6"/>
          <p:cNvSpPr/>
          <p:nvPr/>
        </p:nvSpPr>
        <p:spPr bwMode="auto">
          <a:xfrm>
            <a:off x="3143840" y="910335"/>
            <a:ext cx="2160803" cy="4949568"/>
          </a:xfrm>
          <a:prstGeom prst="roundRect">
            <a:avLst>
              <a:gd name="adj" fmla="val 0"/>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defTabSz="685983" fontAlgn="base">
              <a:spcBef>
                <a:spcPct val="0"/>
              </a:spcBef>
              <a:spcAft>
                <a:spcPct val="0"/>
              </a:spcAft>
            </a:pPr>
            <a:r>
              <a:rPr lang="de-DE" sz="975" b="1">
                <a:solidFill>
                  <a:srgbClr val="000000"/>
                </a:solidFill>
                <a:latin typeface="+mj-lt"/>
                <a:ea typeface="ＭＳ Ｐゴシック" pitchFamily="34" charset="-128"/>
              </a:rPr>
              <a:t>Hardware Dependent</a:t>
            </a:r>
            <a:endParaRPr lang="en-GB" sz="975" b="1">
              <a:solidFill>
                <a:srgbClr val="000000"/>
              </a:solidFill>
              <a:latin typeface="+mj-lt"/>
              <a:ea typeface="ＭＳ Ｐゴシック" pitchFamily="34" charset="-128"/>
            </a:endParaRPr>
          </a:p>
        </p:txBody>
      </p:sp>
      <p:sp>
        <p:nvSpPr>
          <p:cNvPr id="8" name="Rounded Rectangle 7"/>
          <p:cNvSpPr/>
          <p:nvPr/>
        </p:nvSpPr>
        <p:spPr bwMode="auto">
          <a:xfrm>
            <a:off x="243385" y="4965788"/>
            <a:ext cx="1215316" cy="648211"/>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Client</a:t>
            </a:r>
          </a:p>
        </p:txBody>
      </p:sp>
      <p:cxnSp>
        <p:nvCxnSpPr>
          <p:cNvPr id="9" name="Straight Arrow Connector 8"/>
          <p:cNvCxnSpPr>
            <a:stCxn id="48" idx="1"/>
          </p:cNvCxnSpPr>
          <p:nvPr/>
        </p:nvCxnSpPr>
        <p:spPr bwMode="auto">
          <a:xfrm flipH="1">
            <a:off x="1450000" y="1842319"/>
            <a:ext cx="1791049"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cxnSp>
        <p:nvCxnSpPr>
          <p:cNvPr id="10" name="Straight Arrow Connector 9"/>
          <p:cNvCxnSpPr/>
          <p:nvPr/>
        </p:nvCxnSpPr>
        <p:spPr bwMode="auto">
          <a:xfrm flipH="1">
            <a:off x="1449998" y="2195989"/>
            <a:ext cx="1791052" cy="0"/>
          </a:xfrm>
          <a:prstGeom prst="straightConnector1">
            <a:avLst/>
          </a:prstGeom>
          <a:solidFill>
            <a:schemeClr val="accent1"/>
          </a:solidFill>
          <a:ln w="41275" cap="flat" cmpd="sng" algn="ctr">
            <a:solidFill>
              <a:schemeClr val="tx1"/>
            </a:solidFill>
            <a:prstDash val="solid"/>
            <a:round/>
            <a:headEnd type="triangle" w="lg" len="lg"/>
            <a:tailEnd type="none" w="lg" len="lg"/>
          </a:ln>
          <a:effectLst/>
        </p:spPr>
      </p:cxnSp>
      <p:cxnSp>
        <p:nvCxnSpPr>
          <p:cNvPr id="11" name="Straight Arrow Connector 10"/>
          <p:cNvCxnSpPr/>
          <p:nvPr/>
        </p:nvCxnSpPr>
        <p:spPr bwMode="auto">
          <a:xfrm flipH="1">
            <a:off x="1449997" y="3284557"/>
            <a:ext cx="1791052"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cxnSp>
        <p:nvCxnSpPr>
          <p:cNvPr id="12" name="Straight Arrow Connector 11"/>
          <p:cNvCxnSpPr/>
          <p:nvPr/>
        </p:nvCxnSpPr>
        <p:spPr bwMode="auto">
          <a:xfrm flipH="1">
            <a:off x="1467805" y="5118169"/>
            <a:ext cx="1773244"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cxnSp>
        <p:nvCxnSpPr>
          <p:cNvPr id="13" name="Straight Arrow Connector 12"/>
          <p:cNvCxnSpPr/>
          <p:nvPr/>
        </p:nvCxnSpPr>
        <p:spPr bwMode="auto">
          <a:xfrm>
            <a:off x="1451629" y="2544580"/>
            <a:ext cx="1836478" cy="0"/>
          </a:xfrm>
          <a:prstGeom prst="straightConnector1">
            <a:avLst/>
          </a:prstGeom>
          <a:solidFill>
            <a:schemeClr val="accent1"/>
          </a:solidFill>
          <a:ln w="41275" cap="flat" cmpd="sng" algn="ctr">
            <a:solidFill>
              <a:schemeClr val="tx1"/>
            </a:solidFill>
            <a:prstDash val="solid"/>
            <a:round/>
            <a:headEnd type="triangle" w="lg" len="lg"/>
            <a:tailEnd type="none" w="lg" len="lg"/>
          </a:ln>
          <a:effectLst/>
        </p:spPr>
      </p:cxnSp>
      <p:cxnSp>
        <p:nvCxnSpPr>
          <p:cNvPr id="14" name="Straight Arrow Connector 13"/>
          <p:cNvCxnSpPr/>
          <p:nvPr/>
        </p:nvCxnSpPr>
        <p:spPr bwMode="auto">
          <a:xfrm>
            <a:off x="1410878" y="2904027"/>
            <a:ext cx="1836478"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cxnSp>
        <p:nvCxnSpPr>
          <p:cNvPr id="15" name="Straight Arrow Connector 14"/>
          <p:cNvCxnSpPr>
            <a:endCxn id="58" idx="1"/>
          </p:cNvCxnSpPr>
          <p:nvPr/>
        </p:nvCxnSpPr>
        <p:spPr bwMode="auto">
          <a:xfrm>
            <a:off x="1469218" y="5471759"/>
            <a:ext cx="1775942"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cxnSp>
        <p:nvCxnSpPr>
          <p:cNvPr id="16" name="Straight Arrow Connector 15"/>
          <p:cNvCxnSpPr/>
          <p:nvPr/>
        </p:nvCxnSpPr>
        <p:spPr bwMode="auto">
          <a:xfrm>
            <a:off x="1410878" y="1494548"/>
            <a:ext cx="1836478" cy="0"/>
          </a:xfrm>
          <a:prstGeom prst="straightConnector1">
            <a:avLst/>
          </a:prstGeom>
          <a:solidFill>
            <a:schemeClr val="accent1"/>
          </a:solidFill>
          <a:ln w="41275" cap="flat" cmpd="sng" algn="ctr">
            <a:solidFill>
              <a:schemeClr val="tx1"/>
            </a:solidFill>
            <a:prstDash val="solid"/>
            <a:round/>
            <a:headEnd type="none" w="lg" len="lg"/>
            <a:tailEnd type="triangle" w="lg" len="lg"/>
          </a:ln>
          <a:effectLst/>
        </p:spPr>
      </p:cxnSp>
      <p:sp>
        <p:nvSpPr>
          <p:cNvPr id="17" name="TextBox 16"/>
          <p:cNvSpPr txBox="1"/>
          <p:nvPr/>
        </p:nvSpPr>
        <p:spPr>
          <a:xfrm>
            <a:off x="1463693" y="1102103"/>
            <a:ext cx="1771829" cy="437171"/>
          </a:xfrm>
          <a:prstGeom prst="rect">
            <a:avLst/>
          </a:prstGeom>
          <a:noFill/>
          <a:ln>
            <a:noFill/>
            <a:prstDash val="solid"/>
          </a:ln>
        </p:spPr>
        <p:txBody>
          <a:bodyPr wrap="square" rtlCol="0">
            <a:spAutoFit/>
          </a:bodyPr>
          <a:lstStyle/>
          <a:p>
            <a:pPr algn="ctr">
              <a:lnSpc>
                <a:spcPts val="1350"/>
              </a:lnSpc>
            </a:pPr>
            <a:r>
              <a:rPr lang="de-DE" sz="1050">
                <a:latin typeface="+mj-lt"/>
              </a:rPr>
              <a:t>Control Transfers</a:t>
            </a:r>
          </a:p>
          <a:p>
            <a:pPr algn="ctr">
              <a:lnSpc>
                <a:spcPts val="1350"/>
              </a:lnSpc>
            </a:pPr>
            <a:r>
              <a:rPr lang="de-DE" sz="1050">
                <a:latin typeface="+mj-lt"/>
              </a:rPr>
              <a:t>Message Pipes</a:t>
            </a:r>
            <a:endParaRPr lang="en-GB" sz="1050">
              <a:latin typeface="+mj-lt"/>
            </a:endParaRPr>
          </a:p>
        </p:txBody>
      </p:sp>
      <p:sp>
        <p:nvSpPr>
          <p:cNvPr id="18" name="TextBox 17"/>
          <p:cNvSpPr txBox="1"/>
          <p:nvPr/>
        </p:nvSpPr>
        <p:spPr>
          <a:xfrm>
            <a:off x="1449997" y="1798160"/>
            <a:ext cx="1790564" cy="437171"/>
          </a:xfrm>
          <a:prstGeom prst="rect">
            <a:avLst/>
          </a:prstGeom>
          <a:noFill/>
          <a:ln>
            <a:noFill/>
            <a:prstDash val="solid"/>
          </a:ln>
        </p:spPr>
        <p:txBody>
          <a:bodyPr wrap="square" rtlCol="0">
            <a:spAutoFit/>
          </a:bodyPr>
          <a:lstStyle/>
          <a:p>
            <a:pPr algn="ctr">
              <a:lnSpc>
                <a:spcPts val="1350"/>
              </a:lnSpc>
            </a:pPr>
            <a:r>
              <a:rPr lang="de-DE" sz="1050">
                <a:latin typeface="+mj-lt"/>
              </a:rPr>
              <a:t>Interrupt Transfers</a:t>
            </a:r>
          </a:p>
          <a:p>
            <a:pPr algn="ctr">
              <a:lnSpc>
                <a:spcPts val="1350"/>
              </a:lnSpc>
            </a:pPr>
            <a:r>
              <a:rPr lang="de-DE" sz="1050">
                <a:latin typeface="+mj-lt"/>
              </a:rPr>
              <a:t>Stream Pipes</a:t>
            </a:r>
            <a:endParaRPr lang="en-GB" sz="1050">
              <a:latin typeface="+mj-lt"/>
            </a:endParaRPr>
          </a:p>
        </p:txBody>
      </p:sp>
      <p:sp>
        <p:nvSpPr>
          <p:cNvPr id="19" name="TextBox 18"/>
          <p:cNvSpPr txBox="1"/>
          <p:nvPr/>
        </p:nvSpPr>
        <p:spPr>
          <a:xfrm>
            <a:off x="1449509" y="2510659"/>
            <a:ext cx="1791052" cy="437171"/>
          </a:xfrm>
          <a:prstGeom prst="rect">
            <a:avLst/>
          </a:prstGeom>
          <a:noFill/>
          <a:ln>
            <a:noFill/>
            <a:prstDash val="solid"/>
          </a:ln>
        </p:spPr>
        <p:txBody>
          <a:bodyPr wrap="square" rtlCol="0">
            <a:spAutoFit/>
          </a:bodyPr>
          <a:lstStyle/>
          <a:p>
            <a:pPr algn="ctr">
              <a:lnSpc>
                <a:spcPts val="1350"/>
              </a:lnSpc>
            </a:pPr>
            <a:r>
              <a:rPr lang="de-DE" sz="1050">
                <a:latin typeface="+mj-lt"/>
              </a:rPr>
              <a:t> Bulk Transfers</a:t>
            </a:r>
          </a:p>
          <a:p>
            <a:pPr algn="ctr">
              <a:lnSpc>
                <a:spcPts val="1350"/>
              </a:lnSpc>
            </a:pPr>
            <a:r>
              <a:rPr lang="de-DE" sz="1050">
                <a:latin typeface="+mj-lt"/>
              </a:rPr>
              <a:t>Stream Pipes</a:t>
            </a:r>
            <a:endParaRPr lang="en-GB" sz="1050">
              <a:latin typeface="+mj-lt"/>
            </a:endParaRPr>
          </a:p>
        </p:txBody>
      </p:sp>
      <p:sp>
        <p:nvSpPr>
          <p:cNvPr id="20" name="Rounded Rectangle 19"/>
          <p:cNvSpPr/>
          <p:nvPr/>
        </p:nvSpPr>
        <p:spPr bwMode="auto">
          <a:xfrm>
            <a:off x="5412683" y="910335"/>
            <a:ext cx="1593415" cy="4949568"/>
          </a:xfrm>
          <a:prstGeom prst="roundRect">
            <a:avLst>
              <a:gd name="adj" fmla="val 0"/>
            </a:avLst>
          </a:prstGeom>
          <a:solidFill>
            <a:schemeClr val="bg1">
              <a:lumMod val="95000"/>
            </a:schemeClr>
          </a:solidFill>
          <a:ln w="9525" cap="flat" cmpd="sng" algn="ctr">
            <a:noFill/>
            <a:prstDash val="solid"/>
            <a:round/>
            <a:headEnd type="none" w="med" len="med"/>
            <a:tailEnd type="none" w="med" len="med"/>
          </a:ln>
          <a:effectLst/>
        </p:spPr>
        <p:txBody>
          <a:bodyPr vert="horz" wrap="square" lIns="0" tIns="0" rIns="0" bIns="0" numCol="1" rtlCol="0" anchor="b" anchorCtr="1" compatLnSpc="1">
            <a:prstTxWarp prst="textNoShape">
              <a:avLst/>
            </a:prstTxWarp>
          </a:bodyPr>
          <a:lstStyle/>
          <a:p>
            <a:pPr defTabSz="685983" fontAlgn="base">
              <a:spcBef>
                <a:spcPct val="0"/>
              </a:spcBef>
              <a:spcAft>
                <a:spcPct val="0"/>
              </a:spcAft>
            </a:pPr>
            <a:r>
              <a:rPr lang="de-DE" sz="975" b="1">
                <a:solidFill>
                  <a:srgbClr val="000000"/>
                </a:solidFill>
                <a:latin typeface="+mj-lt"/>
                <a:ea typeface="ＭＳ Ｐゴシック" pitchFamily="34" charset="-128"/>
              </a:rPr>
              <a:t>USB Middleware</a:t>
            </a:r>
            <a:endParaRPr lang="en-GB" sz="975" b="1">
              <a:solidFill>
                <a:srgbClr val="000000"/>
              </a:solidFill>
              <a:latin typeface="+mj-lt"/>
              <a:ea typeface="ＭＳ Ｐゴシック" pitchFamily="34" charset="-128"/>
            </a:endParaRPr>
          </a:p>
        </p:txBody>
      </p:sp>
      <p:cxnSp>
        <p:nvCxnSpPr>
          <p:cNvPr id="21" name="Straight Connector 20"/>
          <p:cNvCxnSpPr/>
          <p:nvPr/>
        </p:nvCxnSpPr>
        <p:spPr bwMode="auto">
          <a:xfrm>
            <a:off x="5214534" y="1494548"/>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214498" y="1842319"/>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214498" y="2193449"/>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214498" y="2536742"/>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214498" y="2918869"/>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214498" y="3284557"/>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196639" y="5088901"/>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196639" y="5483182"/>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9" name="Rounded Rectangle 28"/>
          <p:cNvSpPr/>
          <p:nvPr/>
        </p:nvSpPr>
        <p:spPr bwMode="auto">
          <a:xfrm>
            <a:off x="5524833" y="1707284"/>
            <a:ext cx="1377359" cy="623741"/>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Device Functionality 1</a:t>
            </a:r>
          </a:p>
          <a:p>
            <a:pPr algn="ctr" defTabSz="685983" fontAlgn="base">
              <a:spcBef>
                <a:spcPct val="0"/>
              </a:spcBef>
              <a:spcAft>
                <a:spcPct val="0"/>
              </a:spcAft>
            </a:pPr>
            <a:r>
              <a:rPr lang="de-DE" sz="1200" b="1">
                <a:solidFill>
                  <a:schemeClr val="bg1"/>
                </a:solidFill>
                <a:latin typeface="+mj-lt"/>
                <a:ea typeface="ＭＳ Ｐゴシック" pitchFamily="34" charset="-128"/>
              </a:rPr>
              <a:t>(e.g. HID Class)</a:t>
            </a:r>
          </a:p>
        </p:txBody>
      </p:sp>
      <p:sp>
        <p:nvSpPr>
          <p:cNvPr id="30" name="Rounded Rectangle 29"/>
          <p:cNvSpPr/>
          <p:nvPr/>
        </p:nvSpPr>
        <p:spPr bwMode="auto">
          <a:xfrm>
            <a:off x="5524831" y="2409544"/>
            <a:ext cx="1377359" cy="648211"/>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Device Functionality 2</a:t>
            </a:r>
          </a:p>
          <a:p>
            <a:pPr algn="ctr" defTabSz="685983" fontAlgn="base">
              <a:spcBef>
                <a:spcPct val="0"/>
              </a:spcBef>
              <a:spcAft>
                <a:spcPct val="0"/>
              </a:spcAft>
            </a:pPr>
            <a:r>
              <a:rPr lang="de-DE" sz="1200" b="1">
                <a:solidFill>
                  <a:schemeClr val="bg1"/>
                </a:solidFill>
                <a:latin typeface="+mj-lt"/>
                <a:ea typeface="ＭＳ Ｐゴシック" pitchFamily="34" charset="-128"/>
              </a:rPr>
              <a:t>(e.g. MSC)</a:t>
            </a:r>
          </a:p>
        </p:txBody>
      </p:sp>
      <p:sp>
        <p:nvSpPr>
          <p:cNvPr id="31" name="TextBox 30"/>
          <p:cNvSpPr txBox="1"/>
          <p:nvPr/>
        </p:nvSpPr>
        <p:spPr>
          <a:xfrm>
            <a:off x="1463693" y="3061098"/>
            <a:ext cx="1777355" cy="459613"/>
          </a:xfrm>
          <a:prstGeom prst="rect">
            <a:avLst/>
          </a:prstGeom>
          <a:noFill/>
          <a:ln>
            <a:noFill/>
            <a:prstDash val="solid"/>
          </a:ln>
        </p:spPr>
        <p:txBody>
          <a:bodyPr wrap="square" rtlCol="0">
            <a:spAutoFit/>
          </a:bodyPr>
          <a:lstStyle/>
          <a:p>
            <a:pPr algn="ctr">
              <a:lnSpc>
                <a:spcPts val="1500"/>
              </a:lnSpc>
            </a:pPr>
            <a:r>
              <a:rPr lang="de-DE" sz="1050">
                <a:latin typeface="+mj-lt"/>
              </a:rPr>
              <a:t>Interrupt Transfers</a:t>
            </a:r>
          </a:p>
          <a:p>
            <a:pPr algn="ctr">
              <a:lnSpc>
                <a:spcPts val="1500"/>
              </a:lnSpc>
            </a:pPr>
            <a:r>
              <a:rPr lang="de-DE" sz="1050">
                <a:latin typeface="+mj-lt"/>
              </a:rPr>
              <a:t>Stream Pipe</a:t>
            </a:r>
            <a:endParaRPr lang="en-GB" sz="1050">
              <a:latin typeface="+mj-lt"/>
            </a:endParaRPr>
          </a:p>
        </p:txBody>
      </p:sp>
      <p:cxnSp>
        <p:nvCxnSpPr>
          <p:cNvPr id="32" name="Straight Arrow Connector 31"/>
          <p:cNvCxnSpPr/>
          <p:nvPr/>
        </p:nvCxnSpPr>
        <p:spPr bwMode="auto">
          <a:xfrm>
            <a:off x="1451629" y="3648558"/>
            <a:ext cx="1836478" cy="0"/>
          </a:xfrm>
          <a:prstGeom prst="straightConnector1">
            <a:avLst/>
          </a:prstGeom>
          <a:solidFill>
            <a:schemeClr val="accent1"/>
          </a:solidFill>
          <a:ln w="41275" cap="flat" cmpd="sng" algn="ctr">
            <a:solidFill>
              <a:schemeClr val="tx1"/>
            </a:solidFill>
            <a:prstDash val="solid"/>
            <a:round/>
            <a:headEnd type="triangle" w="lg" len="lg"/>
            <a:tailEnd type="none" w="lg" len="lg"/>
          </a:ln>
          <a:effectLst/>
        </p:spPr>
      </p:cxnSp>
      <p:cxnSp>
        <p:nvCxnSpPr>
          <p:cNvPr id="33" name="Straight Arrow Connector 32"/>
          <p:cNvCxnSpPr/>
          <p:nvPr/>
        </p:nvCxnSpPr>
        <p:spPr bwMode="auto">
          <a:xfrm>
            <a:off x="1415997" y="4008005"/>
            <a:ext cx="1836478"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sp>
        <p:nvSpPr>
          <p:cNvPr id="34" name="TextBox 33"/>
          <p:cNvSpPr txBox="1"/>
          <p:nvPr/>
        </p:nvSpPr>
        <p:spPr>
          <a:xfrm>
            <a:off x="1449997" y="3611538"/>
            <a:ext cx="1791051" cy="437171"/>
          </a:xfrm>
          <a:prstGeom prst="rect">
            <a:avLst/>
          </a:prstGeom>
          <a:noFill/>
          <a:ln>
            <a:noFill/>
            <a:prstDash val="solid"/>
          </a:ln>
        </p:spPr>
        <p:txBody>
          <a:bodyPr wrap="square" rtlCol="0">
            <a:spAutoFit/>
          </a:bodyPr>
          <a:lstStyle/>
          <a:p>
            <a:pPr algn="ctr">
              <a:lnSpc>
                <a:spcPts val="1350"/>
              </a:lnSpc>
            </a:pPr>
            <a:r>
              <a:rPr lang="de-DE" sz="1050">
                <a:latin typeface="+mj-lt"/>
              </a:rPr>
              <a:t> Bulk Transfers</a:t>
            </a:r>
          </a:p>
          <a:p>
            <a:pPr algn="ctr">
              <a:lnSpc>
                <a:spcPts val="1350"/>
              </a:lnSpc>
            </a:pPr>
            <a:r>
              <a:rPr lang="de-DE" sz="1050">
                <a:latin typeface="+mj-lt"/>
              </a:rPr>
              <a:t>Stream Pipes</a:t>
            </a:r>
            <a:endParaRPr lang="en-GB" sz="1050">
              <a:latin typeface="+mj-lt"/>
            </a:endParaRPr>
          </a:p>
        </p:txBody>
      </p:sp>
      <p:cxnSp>
        <p:nvCxnSpPr>
          <p:cNvPr id="35" name="Straight Connector 34"/>
          <p:cNvCxnSpPr/>
          <p:nvPr/>
        </p:nvCxnSpPr>
        <p:spPr bwMode="auto">
          <a:xfrm>
            <a:off x="5220022" y="3640720"/>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5214498" y="4022847"/>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7" name="Rounded Rectangle 36"/>
          <p:cNvSpPr/>
          <p:nvPr/>
        </p:nvSpPr>
        <p:spPr bwMode="auto">
          <a:xfrm>
            <a:off x="5520519" y="4965788"/>
            <a:ext cx="1377359" cy="648211"/>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Device Functionality n</a:t>
            </a:r>
          </a:p>
        </p:txBody>
      </p:sp>
      <p:cxnSp>
        <p:nvCxnSpPr>
          <p:cNvPr id="38" name="Straight Arrow Connector 37"/>
          <p:cNvCxnSpPr/>
          <p:nvPr/>
        </p:nvCxnSpPr>
        <p:spPr bwMode="auto">
          <a:xfrm>
            <a:off x="1467805" y="4380946"/>
            <a:ext cx="1791052" cy="0"/>
          </a:xfrm>
          <a:prstGeom prst="straightConnector1">
            <a:avLst/>
          </a:prstGeom>
          <a:solidFill>
            <a:schemeClr val="accent1"/>
          </a:solidFill>
          <a:ln w="41275" cap="flat" cmpd="sng" algn="ctr">
            <a:solidFill>
              <a:schemeClr val="tx1"/>
            </a:solidFill>
            <a:prstDash val="solid"/>
            <a:round/>
            <a:headEnd type="none" w="med" len="med"/>
            <a:tailEnd type="triangle" w="lg" len="lg"/>
          </a:ln>
          <a:effectLst/>
        </p:spPr>
      </p:cxnSp>
      <p:sp>
        <p:nvSpPr>
          <p:cNvPr id="39" name="TextBox 38"/>
          <p:cNvSpPr txBox="1"/>
          <p:nvPr/>
        </p:nvSpPr>
        <p:spPr>
          <a:xfrm>
            <a:off x="1559336" y="4164210"/>
            <a:ext cx="1584504" cy="459613"/>
          </a:xfrm>
          <a:prstGeom prst="rect">
            <a:avLst/>
          </a:prstGeom>
          <a:noFill/>
          <a:ln>
            <a:noFill/>
            <a:prstDash val="solid"/>
          </a:ln>
        </p:spPr>
        <p:txBody>
          <a:bodyPr wrap="square" rtlCol="0">
            <a:spAutoFit/>
          </a:bodyPr>
          <a:lstStyle/>
          <a:p>
            <a:pPr algn="ctr">
              <a:lnSpc>
                <a:spcPts val="1500"/>
              </a:lnSpc>
            </a:pPr>
            <a:r>
              <a:rPr lang="de-DE" sz="1050">
                <a:latin typeface="+mj-lt"/>
              </a:rPr>
              <a:t>Isochronous Transfers</a:t>
            </a:r>
          </a:p>
          <a:p>
            <a:pPr algn="ctr">
              <a:lnSpc>
                <a:spcPts val="1500"/>
              </a:lnSpc>
            </a:pPr>
            <a:r>
              <a:rPr lang="de-DE" sz="1050">
                <a:latin typeface="+mj-lt"/>
              </a:rPr>
              <a:t>Stream Pipe</a:t>
            </a:r>
            <a:endParaRPr lang="en-GB" sz="1050">
              <a:latin typeface="+mj-lt"/>
            </a:endParaRPr>
          </a:p>
        </p:txBody>
      </p:sp>
      <p:cxnSp>
        <p:nvCxnSpPr>
          <p:cNvPr id="40" name="Straight Connector 39"/>
          <p:cNvCxnSpPr/>
          <p:nvPr/>
        </p:nvCxnSpPr>
        <p:spPr bwMode="auto">
          <a:xfrm>
            <a:off x="5214498" y="4380946"/>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1" name="Rounded Rectangle 40"/>
          <p:cNvSpPr/>
          <p:nvPr/>
        </p:nvSpPr>
        <p:spPr bwMode="auto">
          <a:xfrm>
            <a:off x="5520723" y="4245911"/>
            <a:ext cx="1377359" cy="647894"/>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Device Functionality 4</a:t>
            </a:r>
          </a:p>
          <a:p>
            <a:pPr algn="ctr" defTabSz="685983" fontAlgn="base">
              <a:spcBef>
                <a:spcPct val="0"/>
              </a:spcBef>
              <a:spcAft>
                <a:spcPct val="0"/>
              </a:spcAft>
            </a:pPr>
            <a:r>
              <a:rPr lang="de-DE" sz="1200" b="1">
                <a:solidFill>
                  <a:schemeClr val="bg1"/>
                </a:solidFill>
                <a:latin typeface="+mj-lt"/>
                <a:ea typeface="ＭＳ Ｐゴシック" pitchFamily="34" charset="-128"/>
              </a:rPr>
              <a:t>(e.g. ADC Class)</a:t>
            </a:r>
          </a:p>
        </p:txBody>
      </p:sp>
      <p:sp>
        <p:nvSpPr>
          <p:cNvPr id="42" name="Rounded Rectangle 41"/>
          <p:cNvSpPr/>
          <p:nvPr/>
        </p:nvSpPr>
        <p:spPr bwMode="auto">
          <a:xfrm>
            <a:off x="5520724" y="3149522"/>
            <a:ext cx="1377359" cy="1012509"/>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Device Functionality 3</a:t>
            </a:r>
          </a:p>
          <a:p>
            <a:pPr algn="ctr" defTabSz="685983" fontAlgn="base">
              <a:spcBef>
                <a:spcPct val="0"/>
              </a:spcBef>
              <a:spcAft>
                <a:spcPct val="0"/>
              </a:spcAft>
            </a:pPr>
            <a:r>
              <a:rPr lang="de-DE" sz="1200" b="1">
                <a:solidFill>
                  <a:schemeClr val="bg1"/>
                </a:solidFill>
                <a:latin typeface="+mj-lt"/>
                <a:ea typeface="ＭＳ Ｐゴシック" pitchFamily="34" charset="-128"/>
              </a:rPr>
              <a:t>(e.g. CDC)</a:t>
            </a:r>
          </a:p>
        </p:txBody>
      </p:sp>
      <p:sp>
        <p:nvSpPr>
          <p:cNvPr id="43" name="TextBox 42"/>
          <p:cNvSpPr txBox="1"/>
          <p:nvPr/>
        </p:nvSpPr>
        <p:spPr>
          <a:xfrm>
            <a:off x="1432511" y="5173596"/>
            <a:ext cx="1791051" cy="267253"/>
          </a:xfrm>
          <a:prstGeom prst="rect">
            <a:avLst/>
          </a:prstGeom>
          <a:noFill/>
          <a:ln>
            <a:noFill/>
            <a:prstDash val="solid"/>
          </a:ln>
        </p:spPr>
        <p:txBody>
          <a:bodyPr wrap="square" rtlCol="0">
            <a:spAutoFit/>
          </a:bodyPr>
          <a:lstStyle/>
          <a:p>
            <a:pPr algn="ctr">
              <a:lnSpc>
                <a:spcPts val="1500"/>
              </a:lnSpc>
            </a:pPr>
            <a:r>
              <a:rPr lang="de-DE" sz="1050">
                <a:latin typeface="+mj-lt"/>
              </a:rPr>
              <a:t> Stream Pipes</a:t>
            </a:r>
            <a:endParaRPr lang="en-GB" sz="1050">
              <a:latin typeface="+mj-lt"/>
            </a:endParaRPr>
          </a:p>
        </p:txBody>
      </p:sp>
      <p:cxnSp>
        <p:nvCxnSpPr>
          <p:cNvPr id="44" name="Straight Connector 43"/>
          <p:cNvCxnSpPr/>
          <p:nvPr/>
        </p:nvCxnSpPr>
        <p:spPr bwMode="auto">
          <a:xfrm>
            <a:off x="5214498" y="1144573"/>
            <a:ext cx="32408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5" name="Rounded Rectangle 44"/>
          <p:cNvSpPr/>
          <p:nvPr/>
        </p:nvSpPr>
        <p:spPr bwMode="auto">
          <a:xfrm>
            <a:off x="5524832" y="1003585"/>
            <a:ext cx="1377359" cy="625999"/>
          </a:xfrm>
          <a:prstGeom prst="roundRect">
            <a:avLst>
              <a:gd name="adj" fmla="val 0"/>
            </a:avLst>
          </a:prstGeom>
          <a:solidFill>
            <a:srgbClr val="00C3DC"/>
          </a:solidFill>
          <a:ln cap="sq">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1"/>
          </a:lnRef>
          <a:fillRef idx="3">
            <a:schemeClr val="accent1"/>
          </a:fillRef>
          <a:effectRef idx="3">
            <a:schemeClr val="accent1"/>
          </a:effectRef>
          <a:fontRef idx="minor">
            <a:schemeClr val="lt1"/>
          </a:fontRef>
        </p:style>
        <p:txBody>
          <a:bodyPr vert="horz" wrap="square" lIns="68598" tIns="34299" rIns="68598" bIns="34299" numCol="1" rtlCol="0" anchor="ctr" anchorCtr="1" compatLnSpc="1">
            <a:prstTxWarp prst="textNoShape">
              <a:avLst/>
            </a:prstTxWarp>
          </a:bodyPr>
          <a:lstStyle/>
          <a:p>
            <a:pPr algn="ctr" defTabSz="685983" fontAlgn="base">
              <a:spcBef>
                <a:spcPct val="0"/>
              </a:spcBef>
              <a:spcAft>
                <a:spcPct val="0"/>
              </a:spcAft>
            </a:pPr>
            <a:r>
              <a:rPr lang="de-DE" sz="1200" b="1">
                <a:solidFill>
                  <a:schemeClr val="bg1"/>
                </a:solidFill>
                <a:latin typeface="+mj-lt"/>
                <a:ea typeface="ＭＳ Ｐゴシック" pitchFamily="34" charset="-128"/>
              </a:rPr>
              <a:t>USB Device</a:t>
            </a:r>
          </a:p>
        </p:txBody>
      </p:sp>
      <p:cxnSp>
        <p:nvCxnSpPr>
          <p:cNvPr id="46" name="Straight Arrow Connector 45"/>
          <p:cNvCxnSpPr/>
          <p:nvPr/>
        </p:nvCxnSpPr>
        <p:spPr bwMode="auto">
          <a:xfrm>
            <a:off x="1451629" y="1139063"/>
            <a:ext cx="1836478" cy="0"/>
          </a:xfrm>
          <a:prstGeom prst="straightConnector1">
            <a:avLst/>
          </a:prstGeom>
          <a:solidFill>
            <a:schemeClr val="accent1"/>
          </a:solidFill>
          <a:ln w="41275" cap="flat" cmpd="sng" algn="ctr">
            <a:solidFill>
              <a:schemeClr val="tx1"/>
            </a:solidFill>
            <a:prstDash val="solid"/>
            <a:round/>
            <a:headEnd type="triangle" w="lg" len="lg"/>
            <a:tailEnd type="none" w="med" len="med"/>
          </a:ln>
          <a:effectLst/>
        </p:spPr>
      </p:cxnSp>
      <p:sp>
        <p:nvSpPr>
          <p:cNvPr id="47" name="Rounded Rectangle 46"/>
          <p:cNvSpPr/>
          <p:nvPr/>
        </p:nvSpPr>
        <p:spPr bwMode="auto">
          <a:xfrm>
            <a:off x="3241049" y="1359513"/>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fontAlgn="base">
              <a:spcBef>
                <a:spcPct val="0"/>
              </a:spcBef>
              <a:spcAft>
                <a:spcPct val="0"/>
              </a:spcAft>
            </a:pPr>
            <a:r>
              <a:rPr lang="de-DE" sz="1050" b="1">
                <a:solidFill>
                  <a:schemeClr val="bg1"/>
                </a:solidFill>
                <a:latin typeface="+mj-lt"/>
                <a:ea typeface="ＭＳ Ｐゴシック" pitchFamily="34" charset="-128"/>
              </a:rPr>
              <a:t>Control </a:t>
            </a:r>
            <a:r>
              <a:rPr lang="en-GB" sz="1050" b="1">
                <a:solidFill>
                  <a:schemeClr val="bg1"/>
                </a:solidFill>
                <a:latin typeface="+mj-lt"/>
                <a:ea typeface="ＭＳ Ｐゴシック" pitchFamily="34" charset="-128"/>
              </a:rPr>
              <a:t>OUT </a:t>
            </a:r>
            <a:r>
              <a:rPr lang="de-DE" sz="1050" b="1">
                <a:solidFill>
                  <a:schemeClr val="bg1"/>
                </a:solidFill>
                <a:latin typeface="+mj-lt"/>
                <a:ea typeface="ＭＳ Ｐゴシック" pitchFamily="34" charset="-128"/>
              </a:rPr>
              <a:t>Endpoint</a:t>
            </a:r>
            <a:r>
              <a:rPr lang="en-GB" sz="1050" b="1">
                <a:solidFill>
                  <a:schemeClr val="bg1"/>
                </a:solidFill>
                <a:latin typeface="+mj-lt"/>
                <a:ea typeface="ＭＳ Ｐゴシック" pitchFamily="34" charset="-128"/>
              </a:rPr>
              <a:t> 0</a:t>
            </a:r>
            <a:endParaRPr lang="de-DE" sz="1050" b="1">
              <a:solidFill>
                <a:schemeClr val="bg1"/>
              </a:solidFill>
              <a:latin typeface="+mj-lt"/>
              <a:ea typeface="ＭＳ Ｐゴシック" pitchFamily="34" charset="-128"/>
            </a:endParaRPr>
          </a:p>
        </p:txBody>
      </p:sp>
      <p:sp>
        <p:nvSpPr>
          <p:cNvPr id="48" name="Rounded Rectangle 47"/>
          <p:cNvSpPr/>
          <p:nvPr/>
        </p:nvSpPr>
        <p:spPr bwMode="auto">
          <a:xfrm>
            <a:off x="3241049" y="1707284"/>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Interrupt IN Endpoint</a:t>
            </a:r>
            <a:r>
              <a:rPr lang="en-GB" sz="1050" b="1">
                <a:solidFill>
                  <a:schemeClr val="bg1"/>
                </a:solidFill>
                <a:latin typeface="+mj-lt"/>
                <a:ea typeface="ＭＳ Ｐゴシック" pitchFamily="34" charset="-128"/>
              </a:rPr>
              <a:t> 1</a:t>
            </a:r>
            <a:endParaRPr lang="de-DE" sz="1050" b="1">
              <a:solidFill>
                <a:schemeClr val="bg1"/>
              </a:solidFill>
              <a:latin typeface="+mj-lt"/>
              <a:ea typeface="ＭＳ Ｐゴシック" pitchFamily="34" charset="-128"/>
            </a:endParaRPr>
          </a:p>
        </p:txBody>
      </p:sp>
      <p:sp>
        <p:nvSpPr>
          <p:cNvPr id="49" name="Rounded Rectangle 48"/>
          <p:cNvSpPr/>
          <p:nvPr/>
        </p:nvSpPr>
        <p:spPr bwMode="auto">
          <a:xfrm>
            <a:off x="3241049" y="2060954"/>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Interrupt OUT Endpoint 1</a:t>
            </a:r>
          </a:p>
        </p:txBody>
      </p:sp>
      <p:sp>
        <p:nvSpPr>
          <p:cNvPr id="50" name="Rounded Rectangle 49"/>
          <p:cNvSpPr/>
          <p:nvPr/>
        </p:nvSpPr>
        <p:spPr bwMode="auto">
          <a:xfrm>
            <a:off x="3241049" y="2409545"/>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Bulk IN Endpoint</a:t>
            </a:r>
            <a:r>
              <a:rPr lang="en-GB" sz="1050" b="1">
                <a:solidFill>
                  <a:schemeClr val="bg1"/>
                </a:solidFill>
                <a:latin typeface="+mj-lt"/>
                <a:ea typeface="ＭＳ Ｐゴシック" pitchFamily="34" charset="-128"/>
              </a:rPr>
              <a:t> 2</a:t>
            </a:r>
            <a:endParaRPr lang="de-DE" sz="1050" b="1">
              <a:solidFill>
                <a:schemeClr val="bg1"/>
              </a:solidFill>
              <a:latin typeface="+mj-lt"/>
              <a:ea typeface="ＭＳ Ｐゴシック" pitchFamily="34" charset="-128"/>
            </a:endParaRPr>
          </a:p>
        </p:txBody>
      </p:sp>
      <p:sp>
        <p:nvSpPr>
          <p:cNvPr id="51" name="Rounded Rectangle 50"/>
          <p:cNvSpPr/>
          <p:nvPr/>
        </p:nvSpPr>
        <p:spPr bwMode="auto">
          <a:xfrm>
            <a:off x="3241049" y="2787685"/>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Bulk OUT Endpoint</a:t>
            </a:r>
            <a:r>
              <a:rPr lang="en-GB" sz="1050" b="1">
                <a:solidFill>
                  <a:schemeClr val="bg1"/>
                </a:solidFill>
                <a:latin typeface="+mj-lt"/>
                <a:ea typeface="ＭＳ Ｐゴシック" pitchFamily="34" charset="-128"/>
              </a:rPr>
              <a:t> 2</a:t>
            </a:r>
            <a:endParaRPr lang="de-DE" sz="1050" b="1">
              <a:solidFill>
                <a:schemeClr val="bg1"/>
              </a:solidFill>
              <a:latin typeface="+mj-lt"/>
              <a:ea typeface="ＭＳ Ｐゴシック" pitchFamily="34" charset="-128"/>
            </a:endParaRPr>
          </a:p>
        </p:txBody>
      </p:sp>
      <p:sp>
        <p:nvSpPr>
          <p:cNvPr id="52" name="TextBox 51"/>
          <p:cNvSpPr txBox="1"/>
          <p:nvPr/>
        </p:nvSpPr>
        <p:spPr>
          <a:xfrm rot="5400000">
            <a:off x="4091607" y="4442850"/>
            <a:ext cx="351091" cy="646331"/>
          </a:xfrm>
          <a:prstGeom prst="rect">
            <a:avLst/>
          </a:prstGeom>
          <a:noFill/>
        </p:spPr>
        <p:txBody>
          <a:bodyPr wrap="square" rtlCol="0">
            <a:spAutoFit/>
          </a:bodyPr>
          <a:lstStyle/>
          <a:p>
            <a:pPr algn="ctr"/>
            <a:r>
              <a:rPr lang="de-DE" b="1">
                <a:solidFill>
                  <a:srgbClr val="A10608"/>
                </a:solidFill>
                <a:latin typeface="+mj-lt"/>
              </a:rPr>
              <a:t>...</a:t>
            </a:r>
            <a:endParaRPr lang="en-GB" b="1">
              <a:solidFill>
                <a:srgbClr val="A10608"/>
              </a:solidFill>
              <a:latin typeface="+mj-lt"/>
            </a:endParaRPr>
          </a:p>
        </p:txBody>
      </p:sp>
      <p:sp>
        <p:nvSpPr>
          <p:cNvPr id="53" name="Rounded Rectangle 52"/>
          <p:cNvSpPr/>
          <p:nvPr/>
        </p:nvSpPr>
        <p:spPr bwMode="auto">
          <a:xfrm>
            <a:off x="3247898" y="3149522"/>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Interrupt IN Endpoint</a:t>
            </a:r>
            <a:r>
              <a:rPr lang="en-GB" sz="1050" b="1">
                <a:solidFill>
                  <a:schemeClr val="bg1"/>
                </a:solidFill>
                <a:latin typeface="+mj-lt"/>
                <a:ea typeface="ＭＳ Ｐゴシック" pitchFamily="34" charset="-128"/>
              </a:rPr>
              <a:t> 3</a:t>
            </a:r>
            <a:endParaRPr lang="de-DE" sz="1050" b="1">
              <a:solidFill>
                <a:schemeClr val="bg1"/>
              </a:solidFill>
              <a:latin typeface="+mj-lt"/>
              <a:ea typeface="ＭＳ Ｐゴシック" pitchFamily="34" charset="-128"/>
            </a:endParaRPr>
          </a:p>
        </p:txBody>
      </p:sp>
      <p:sp>
        <p:nvSpPr>
          <p:cNvPr id="54" name="Rounded Rectangle 53"/>
          <p:cNvSpPr/>
          <p:nvPr/>
        </p:nvSpPr>
        <p:spPr bwMode="auto">
          <a:xfrm>
            <a:off x="3246574" y="3513523"/>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Bulk IN Endpoint</a:t>
            </a:r>
            <a:r>
              <a:rPr lang="en-GB" sz="1050" b="1">
                <a:solidFill>
                  <a:schemeClr val="bg1"/>
                </a:solidFill>
                <a:latin typeface="+mj-lt"/>
                <a:ea typeface="ＭＳ Ｐゴシック" pitchFamily="34" charset="-128"/>
              </a:rPr>
              <a:t> 4</a:t>
            </a:r>
            <a:endParaRPr lang="de-DE" sz="1050" b="1">
              <a:solidFill>
                <a:schemeClr val="bg1"/>
              </a:solidFill>
              <a:latin typeface="+mj-lt"/>
              <a:ea typeface="ＭＳ Ｐゴシック" pitchFamily="34" charset="-128"/>
            </a:endParaRPr>
          </a:p>
        </p:txBody>
      </p:sp>
      <p:sp>
        <p:nvSpPr>
          <p:cNvPr id="55" name="Rounded Rectangle 54"/>
          <p:cNvSpPr/>
          <p:nvPr/>
        </p:nvSpPr>
        <p:spPr bwMode="auto">
          <a:xfrm>
            <a:off x="3246574" y="3891664"/>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Bulk OUT Endpoint</a:t>
            </a:r>
            <a:r>
              <a:rPr lang="en-GB" sz="1050" b="1">
                <a:solidFill>
                  <a:schemeClr val="bg1"/>
                </a:solidFill>
                <a:latin typeface="+mj-lt"/>
                <a:ea typeface="ＭＳ Ｐゴシック" pitchFamily="34" charset="-128"/>
              </a:rPr>
              <a:t> 4</a:t>
            </a:r>
            <a:endParaRPr lang="de-DE" sz="1050" b="1">
              <a:solidFill>
                <a:schemeClr val="bg1"/>
              </a:solidFill>
              <a:latin typeface="+mj-lt"/>
              <a:ea typeface="ＭＳ Ｐゴシック" pitchFamily="34" charset="-128"/>
            </a:endParaRPr>
          </a:p>
        </p:txBody>
      </p:sp>
      <p:sp>
        <p:nvSpPr>
          <p:cNvPr id="56" name="Rounded Rectangle 55"/>
          <p:cNvSpPr/>
          <p:nvPr/>
        </p:nvSpPr>
        <p:spPr bwMode="auto">
          <a:xfrm>
            <a:off x="3245160" y="4245911"/>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Isochronous OUT Endpoint</a:t>
            </a:r>
            <a:r>
              <a:rPr lang="en-GB" sz="1050" b="1">
                <a:solidFill>
                  <a:schemeClr val="bg1"/>
                </a:solidFill>
                <a:latin typeface="+mj-lt"/>
                <a:ea typeface="ＭＳ Ｐゴシック" pitchFamily="34" charset="-128"/>
              </a:rPr>
              <a:t> 5</a:t>
            </a:r>
            <a:endParaRPr lang="de-DE" sz="1050" b="1">
              <a:solidFill>
                <a:schemeClr val="bg1"/>
              </a:solidFill>
              <a:latin typeface="+mj-lt"/>
              <a:ea typeface="ＭＳ Ｐゴシック" pitchFamily="34" charset="-128"/>
            </a:endParaRPr>
          </a:p>
        </p:txBody>
      </p:sp>
      <p:sp>
        <p:nvSpPr>
          <p:cNvPr id="57" name="Rounded Rectangle 56"/>
          <p:cNvSpPr/>
          <p:nvPr/>
        </p:nvSpPr>
        <p:spPr bwMode="auto">
          <a:xfrm>
            <a:off x="3241048" y="4965788"/>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IN Endpoint</a:t>
            </a:r>
            <a:r>
              <a:rPr lang="en-GB" sz="1050" b="1">
                <a:solidFill>
                  <a:schemeClr val="bg1"/>
                </a:solidFill>
                <a:latin typeface="+mj-lt"/>
                <a:ea typeface="ＭＳ Ｐゴシック" pitchFamily="34" charset="-128"/>
              </a:rPr>
              <a:t> 15</a:t>
            </a:r>
            <a:endParaRPr lang="de-DE" sz="1050" b="1">
              <a:solidFill>
                <a:schemeClr val="bg1"/>
              </a:solidFill>
              <a:latin typeface="+mj-lt"/>
              <a:ea typeface="ＭＳ Ｐゴシック" pitchFamily="34" charset="-128"/>
            </a:endParaRPr>
          </a:p>
        </p:txBody>
      </p:sp>
      <p:sp>
        <p:nvSpPr>
          <p:cNvPr id="58" name="Rounded Rectangle 57"/>
          <p:cNvSpPr/>
          <p:nvPr/>
        </p:nvSpPr>
        <p:spPr bwMode="auto">
          <a:xfrm>
            <a:off x="3245160" y="5336724"/>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OUT Endpoint</a:t>
            </a:r>
            <a:r>
              <a:rPr lang="en-GB" sz="1050" b="1">
                <a:solidFill>
                  <a:schemeClr val="bg1"/>
                </a:solidFill>
                <a:latin typeface="+mj-lt"/>
                <a:ea typeface="ＭＳ Ｐゴシック" pitchFamily="34" charset="-128"/>
              </a:rPr>
              <a:t> 15</a:t>
            </a:r>
            <a:endParaRPr lang="de-DE" sz="1050" b="1">
              <a:solidFill>
                <a:schemeClr val="bg1"/>
              </a:solidFill>
              <a:latin typeface="+mj-lt"/>
              <a:ea typeface="ＭＳ Ｐゴシック" pitchFamily="34" charset="-128"/>
            </a:endParaRPr>
          </a:p>
        </p:txBody>
      </p:sp>
      <p:sp>
        <p:nvSpPr>
          <p:cNvPr id="59" name="Rounded Rectangle 58"/>
          <p:cNvSpPr/>
          <p:nvPr/>
        </p:nvSpPr>
        <p:spPr bwMode="auto">
          <a:xfrm>
            <a:off x="3238485" y="1003585"/>
            <a:ext cx="1971513" cy="270070"/>
          </a:xfrm>
          <a:prstGeom prst="roundRect">
            <a:avLst>
              <a:gd name="adj" fmla="val 0"/>
            </a:avLst>
          </a:prstGeom>
          <a:solidFill>
            <a:srgbClr val="CF364A"/>
          </a:solidFill>
          <a:ln>
            <a:headEnd type="none" w="med" len="med"/>
            <a:tailEnd type="none" w="med" len="med"/>
          </a:ln>
          <a:effectLst/>
          <a:scene3d>
            <a:camera prst="orthographicFront" fov="0">
              <a:rot lat="0" lon="0" rev="0"/>
            </a:camera>
            <a:lightRig rig="contrasting" dir="t">
              <a:rot lat="0" lon="0" rev="12000000"/>
            </a:lightRig>
          </a:scene3d>
          <a:sp3d prstMaterial="powder"/>
        </p:spPr>
        <p:style>
          <a:lnRef idx="0">
            <a:schemeClr val="accent2"/>
          </a:lnRef>
          <a:fillRef idx="3">
            <a:schemeClr val="accent2"/>
          </a:fillRef>
          <a:effectRef idx="3">
            <a:schemeClr val="accent2"/>
          </a:effectRef>
          <a:fontRef idx="minor">
            <a:schemeClr val="lt1"/>
          </a:fontRef>
        </p:style>
        <p:txBody>
          <a:bodyPr vert="horz" wrap="none" lIns="27007" tIns="27007" rIns="27007" bIns="27007" numCol="1" rtlCol="0" anchor="ctr" anchorCtr="0" compatLnSpc="1">
            <a:prstTxWarp prst="textNoShape">
              <a:avLst/>
            </a:prstTxWarp>
          </a:bodyPr>
          <a:lstStyle/>
          <a:p>
            <a:pPr defTabSz="685983" fontAlgn="base">
              <a:spcBef>
                <a:spcPct val="0"/>
              </a:spcBef>
              <a:spcAft>
                <a:spcPct val="0"/>
              </a:spcAft>
            </a:pPr>
            <a:r>
              <a:rPr lang="de-DE" sz="1050" b="1">
                <a:solidFill>
                  <a:schemeClr val="bg1"/>
                </a:solidFill>
                <a:latin typeface="+mj-lt"/>
                <a:ea typeface="ＭＳ Ｐゴシック" pitchFamily="34" charset="-128"/>
              </a:rPr>
              <a:t>Control IN Endpoint</a:t>
            </a:r>
            <a:r>
              <a:rPr lang="en-GB" sz="1050" b="1">
                <a:solidFill>
                  <a:schemeClr val="bg1"/>
                </a:solidFill>
                <a:latin typeface="+mj-lt"/>
                <a:ea typeface="ＭＳ Ｐゴシック" pitchFamily="34" charset="-128"/>
              </a:rPr>
              <a:t> 0</a:t>
            </a:r>
            <a:endParaRPr lang="de-DE" sz="1050" b="1">
              <a:solidFill>
                <a:schemeClr val="bg1"/>
              </a:solidFill>
              <a:latin typeface="+mj-lt"/>
              <a:ea typeface="ＭＳ Ｐゴシック" pitchFamily="34" charset="-128"/>
            </a:endParaRPr>
          </a:p>
        </p:txBody>
      </p:sp>
      <p:sp>
        <p:nvSpPr>
          <p:cNvPr id="60" name="Rounded Rectangle 59"/>
          <p:cNvSpPr/>
          <p:nvPr/>
        </p:nvSpPr>
        <p:spPr bwMode="auto">
          <a:xfrm>
            <a:off x="236095" y="1003585"/>
            <a:ext cx="1215316" cy="625999"/>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USB Host</a:t>
            </a:r>
          </a:p>
        </p:txBody>
      </p:sp>
      <p:sp>
        <p:nvSpPr>
          <p:cNvPr id="61" name="Rounded Rectangle 60"/>
          <p:cNvSpPr/>
          <p:nvPr/>
        </p:nvSpPr>
        <p:spPr bwMode="auto">
          <a:xfrm>
            <a:off x="236095" y="1707284"/>
            <a:ext cx="1215316" cy="623741"/>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Client</a:t>
            </a:r>
          </a:p>
        </p:txBody>
      </p:sp>
      <p:sp>
        <p:nvSpPr>
          <p:cNvPr id="62" name="Rounded Rectangle 61"/>
          <p:cNvSpPr/>
          <p:nvPr/>
        </p:nvSpPr>
        <p:spPr bwMode="auto">
          <a:xfrm>
            <a:off x="236095" y="2409544"/>
            <a:ext cx="1215316" cy="648211"/>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Client</a:t>
            </a:r>
          </a:p>
        </p:txBody>
      </p:sp>
      <p:sp>
        <p:nvSpPr>
          <p:cNvPr id="63" name="Rounded Rectangle 62"/>
          <p:cNvSpPr/>
          <p:nvPr/>
        </p:nvSpPr>
        <p:spPr bwMode="auto">
          <a:xfrm>
            <a:off x="236095" y="3149522"/>
            <a:ext cx="1215316" cy="1012212"/>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Client</a:t>
            </a:r>
          </a:p>
        </p:txBody>
      </p:sp>
      <p:sp>
        <p:nvSpPr>
          <p:cNvPr id="64" name="Rounded Rectangle 63"/>
          <p:cNvSpPr/>
          <p:nvPr/>
        </p:nvSpPr>
        <p:spPr bwMode="auto">
          <a:xfrm>
            <a:off x="253901" y="4245911"/>
            <a:ext cx="1215316" cy="270070"/>
          </a:xfrm>
          <a:prstGeom prst="roundRect">
            <a:avLst>
              <a:gd name="adj" fmla="val 0"/>
            </a:avLst>
          </a:prstGeom>
          <a:solidFill>
            <a:srgbClr val="00A960"/>
          </a:solidFill>
          <a:ln w="9525" cap="flat" cmpd="sng" algn="ctr">
            <a:noFill/>
            <a:prstDash val="solid"/>
            <a:round/>
            <a:headEnd type="none" w="med" len="med"/>
            <a:tailEnd type="none" w="med" len="med"/>
          </a:ln>
          <a:effectLst/>
        </p:spPr>
        <p:txBody>
          <a:bodyPr vert="horz" wrap="square" lIns="68598" tIns="34299" rIns="68598" bIns="34299" numCol="1" rtlCol="0" anchor="ctr" anchorCtr="0" compatLnSpc="1">
            <a:prstTxWarp prst="textNoShape">
              <a:avLst/>
            </a:prstTxWarp>
          </a:bodyPr>
          <a:lstStyle/>
          <a:p>
            <a:pPr algn="ctr" fontAlgn="base">
              <a:spcBef>
                <a:spcPct val="0"/>
              </a:spcBef>
              <a:spcAft>
                <a:spcPct val="0"/>
              </a:spcAft>
            </a:pPr>
            <a:r>
              <a:rPr lang="de-DE" sz="1200" b="1">
                <a:solidFill>
                  <a:schemeClr val="bg1"/>
                </a:solidFill>
                <a:latin typeface="+mj-lt"/>
                <a:ea typeface="ＭＳ Ｐゴシック" pitchFamily="34" charset="-128"/>
              </a:rPr>
              <a:t>Client</a:t>
            </a:r>
          </a:p>
        </p:txBody>
      </p:sp>
    </p:spTree>
    <p:extLst>
      <p:ext uri="{BB962C8B-B14F-4D97-AF65-F5344CB8AC3E}">
        <p14:creationId xmlns:p14="http://schemas.microsoft.com/office/powerpoint/2010/main" val="4252753717"/>
      </p:ext>
    </p:extLst>
  </p:cSld>
  <p:clrMapOvr>
    <a:masterClrMapping/>
  </p:clrMapOvr>
</p:sld>
</file>

<file path=ppt/theme/theme1.xml><?xml version="1.0" encoding="utf-8"?>
<a:theme xmlns:a="http://schemas.openxmlformats.org/drawingml/2006/main" name="ARM Standard">
  <a:themeElements>
    <a:clrScheme name="Custom 9">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0D6980"/>
      </a:hlink>
      <a:folHlink>
        <a:srgbClr val="0D6980"/>
      </a:folHlink>
    </a:clrScheme>
    <a:fontScheme name="NewAR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rgbClr val="000000"/>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1" i="0" u="none" strike="noStrike" cap="none" normalizeH="0" baseline="0" smtClean="0">
            <a:ln>
              <a:noFill/>
            </a:ln>
            <a:solidFill>
              <a:srgbClr val="000000"/>
            </a:solidFill>
            <a:effectLst/>
            <a:latin typeface="Arial" charset="0"/>
            <a:ea typeface="ＭＳ Ｐゴシック" pitchFamily="34" charset="-128"/>
          </a:defRPr>
        </a:defPPr>
      </a:lstStyle>
    </a:lnDef>
  </a:objectDefaults>
  <a:extraClrSchemeLst>
    <a:extraClrScheme>
      <a:clrScheme name="NewARMTemplate 1">
        <a:dk1>
          <a:srgbClr val="000000"/>
        </a:dk1>
        <a:lt1>
          <a:srgbClr val="FFFFFF"/>
        </a:lt1>
        <a:dk2>
          <a:srgbClr val="D93D89"/>
        </a:dk2>
        <a:lt2>
          <a:srgbClr val="FAA61A"/>
        </a:lt2>
        <a:accent1>
          <a:srgbClr val="128CAB"/>
        </a:accent1>
        <a:accent2>
          <a:srgbClr val="911B1D"/>
        </a:accent2>
        <a:accent3>
          <a:srgbClr val="FFFFFF"/>
        </a:accent3>
        <a:accent4>
          <a:srgbClr val="000000"/>
        </a:accent4>
        <a:accent5>
          <a:srgbClr val="AAC5D2"/>
        </a:accent5>
        <a:accent6>
          <a:srgbClr val="831719"/>
        </a:accent6>
        <a:hlink>
          <a:srgbClr val="9FB43B"/>
        </a:hlink>
        <a:folHlink>
          <a:srgbClr val="9A8B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Standard</Template>
  <TotalTime>10822</TotalTime>
  <Words>2028</Words>
  <Application>Microsoft Office PowerPoint</Application>
  <PresentationFormat>On-screen Show (4:3)</PresentationFormat>
  <Paragraphs>610</Paragraphs>
  <Slides>43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ＭＳ Ｐゴシック</vt:lpstr>
      <vt:lpstr>Arial</vt:lpstr>
      <vt:lpstr>Calibri</vt:lpstr>
      <vt:lpstr>Courier New</vt:lpstr>
      <vt:lpstr>Gill Sans MT</vt:lpstr>
      <vt:lpstr>Wingdings</vt:lpstr>
      <vt:lpstr>ARM Standard</vt:lpstr>
      <vt:lpstr>USB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ARM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Johannes Bauer</dc:creator>
  <cp:lastModifiedBy>Robert Rostohar</cp:lastModifiedBy>
  <cp:revision>380</cp:revision>
  <cp:lastPrinted>2013-06-26T11:02:32Z</cp:lastPrinted>
  <dcterms:created xsi:type="dcterms:W3CDTF">2013-03-18T14:56:45Z</dcterms:created>
  <dcterms:modified xsi:type="dcterms:W3CDTF">2024-10-01T12:22:26Z</dcterms:modified>
</cp:coreProperties>
</file>