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handoutMasterIdLst>
    <p:handoutMasterId r:id="rId12"/>
  </p:handoutMasterIdLst>
  <p:sldIdLst>
    <p:sldId id="2147476961" r:id="rId2"/>
    <p:sldId id="2147476962" r:id="rId3"/>
    <p:sldId id="14952" r:id="rId4"/>
    <p:sldId id="2145705724" r:id="rId5"/>
    <p:sldId id="2147476963" r:id="rId6"/>
    <p:sldId id="2145705746" r:id="rId7"/>
    <p:sldId id="2145705721" r:id="rId8"/>
    <p:sldId id="2145705723" r:id="rId9"/>
    <p:sldId id="212326022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25/02/2025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18.png"/><Relationship Id="rId12"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4.png"/><Relationship Id="rId5" Type="http://schemas.openxmlformats.org/officeDocument/2006/relationships/image" Target="../media/image16.png"/><Relationship Id="rId10" Type="http://schemas.openxmlformats.org/officeDocument/2006/relationships/image" Target="../media/image3.svg"/><Relationship Id="rId4" Type="http://schemas.openxmlformats.org/officeDocument/2006/relationships/image" Target="../media/image15.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a:endCxn id="109" idx="0"/>
          </p:cNvCxnSpPr>
          <p:nvPr/>
        </p:nvCxnSpPr>
        <p:spPr>
          <a:xfrm>
            <a:off x="4764743" y="2087561"/>
            <a:ext cx="0"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313083" y="2698196"/>
            <a:ext cx="90332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Recorder</a:t>
            </a: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4743" y="3093159"/>
            <a:ext cx="6637"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182"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83329" y="2718662"/>
            <a:ext cx="90332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Recorder</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4989" y="3113625"/>
            <a:ext cx="6637"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a:endCxn id="18" idx="0"/>
          </p:cNvCxnSpPr>
          <p:nvPr/>
        </p:nvCxnSpPr>
        <p:spPr>
          <a:xfrm>
            <a:off x="3124159" y="2087561"/>
            <a:ext cx="0"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8" name="Process 108">
            <a:extLst>
              <a:ext uri="{FF2B5EF4-FFF2-40B4-BE49-F238E27FC236}">
                <a16:creationId xmlns:a16="http://schemas.microsoft.com/office/drawing/2014/main" id="{F1295B50-6278-1847-21EF-A66FF4A1ABB0}"/>
              </a:ext>
            </a:extLst>
          </p:cNvPr>
          <p:cNvSpPr/>
          <p:nvPr/>
        </p:nvSpPr>
        <p:spPr>
          <a:xfrm>
            <a:off x="2672499" y="2698196"/>
            <a:ext cx="90332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Recorder</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4159" y="3093159"/>
            <a:ext cx="6637"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wn Arrow 26">
            <a:extLst>
              <a:ext uri="{FF2B5EF4-FFF2-40B4-BE49-F238E27FC236}">
                <a16:creationId xmlns:a16="http://schemas.microsoft.com/office/drawing/2014/main" id="{BDAF474E-A91E-0992-8FA2-D3BBE9D16013}"/>
              </a:ext>
            </a:extLst>
          </p:cNvPr>
          <p:cNvSpPr/>
          <p:nvPr/>
        </p:nvSpPr>
        <p:spPr>
          <a:xfrm>
            <a:off x="7296629" y="2783192"/>
            <a:ext cx="752474" cy="1914244"/>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9794903" y="3554537"/>
            <a:ext cx="752474" cy="1042591"/>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119038" y="3618390"/>
            <a:ext cx="752474" cy="978738"/>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50" y="3957865"/>
            <a:ext cx="1576078"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Virtual Streaming </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 (VSI)</a:t>
            </a:r>
          </a:p>
        </p:txBody>
      </p:sp>
      <p:sp>
        <p:nvSpPr>
          <p:cNvPr id="12" name="Rectangle 11">
            <a:extLst>
              <a:ext uri="{FF2B5EF4-FFF2-40B4-BE49-F238E27FC236}">
                <a16:creationId xmlns:a16="http://schemas.microsoft.com/office/drawing/2014/main" id="{8DA0B430-5BE2-2F85-F9B6-9C6775666444}"/>
              </a:ext>
            </a:extLst>
          </p:cNvPr>
          <p:cNvSpPr/>
          <p:nvPr/>
        </p:nvSpPr>
        <p:spPr>
          <a:xfrm>
            <a:off x="4105071" y="3813992"/>
            <a:ext cx="2428981" cy="666290"/>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200" kern="0" dirty="0">
                <a:solidFill>
                  <a:srgbClr val="000000"/>
                </a:solidFill>
                <a:latin typeface="+mn-lt"/>
                <a:ea typeface="ＭＳ Ｐゴシック"/>
              </a:rPr>
              <a:t>MCU </a:t>
            </a:r>
            <a:br>
              <a:rPr lang="en-US" sz="1200" kern="0" dirty="0">
                <a:solidFill>
                  <a:srgbClr val="000000"/>
                </a:solidFill>
                <a:latin typeface="+mn-lt"/>
                <a:ea typeface="ＭＳ Ｐゴシック"/>
              </a:rPr>
            </a:br>
            <a:r>
              <a:rPr lang="en-US" sz="1200" kern="0" dirty="0">
                <a:solidFill>
                  <a:srgbClr val="000000"/>
                </a:solidFill>
                <a:latin typeface="+mn-lt"/>
                <a:ea typeface="ＭＳ Ｐゴシック"/>
              </a:rPr>
              <a:t>Device</a:t>
            </a:r>
            <a:br>
              <a:rPr lang="en-US" sz="1200" kern="0" dirty="0">
                <a:solidFill>
                  <a:srgbClr val="000000"/>
                </a:solidFill>
                <a:latin typeface="+mn-lt"/>
                <a:ea typeface="ＭＳ Ｐゴシック"/>
              </a:rPr>
            </a:br>
            <a:endParaRPr lang="en-GB" sz="1200" kern="0" dirty="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4105072" y="1386758"/>
            <a:ext cx="4487082" cy="2314592"/>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14" name="Rectangle 13">
            <a:extLst>
              <a:ext uri="{FF2B5EF4-FFF2-40B4-BE49-F238E27FC236}">
                <a16:creationId xmlns:a16="http://schemas.microsoft.com/office/drawing/2014/main" id="{1761512D-CB7A-2C42-2327-AEC81369D41F}"/>
              </a:ext>
            </a:extLst>
          </p:cNvPr>
          <p:cNvSpPr/>
          <p:nvPr/>
        </p:nvSpPr>
        <p:spPr>
          <a:xfrm>
            <a:off x="4702091" y="303291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(physical)</a:t>
            </a:r>
          </a:p>
        </p:txBody>
      </p:sp>
      <p:sp>
        <p:nvSpPr>
          <p:cNvPr id="15" name="Rectangle 14">
            <a:extLst>
              <a:ext uri="{FF2B5EF4-FFF2-40B4-BE49-F238E27FC236}">
                <a16:creationId xmlns:a16="http://schemas.microsoft.com/office/drawing/2014/main" id="{AA4295CC-AC9F-D42F-6FC6-0E2D994FF65A}"/>
              </a:ext>
            </a:extLst>
          </p:cNvPr>
          <p:cNvSpPr/>
          <p:nvPr/>
        </p:nvSpPr>
        <p:spPr>
          <a:xfrm>
            <a:off x="4702091" y="3954880"/>
            <a:ext cx="158404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329430"/>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SDS Recorder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22" name="Rectangle 21">
            <a:extLst>
              <a:ext uri="{FF2B5EF4-FFF2-40B4-BE49-F238E27FC236}">
                <a16:creationId xmlns:a16="http://schemas.microsoft.com/office/drawing/2014/main" id="{38816BF6-97F3-9C2C-D0DE-ADBD7074FF17}"/>
              </a:ext>
            </a:extLst>
          </p:cNvPr>
          <p:cNvSpPr/>
          <p:nvPr/>
        </p:nvSpPr>
        <p:spPr>
          <a:xfrm>
            <a:off x="6887828" y="304538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IoT Socket</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Network Stack</a:t>
            </a:r>
          </a:p>
        </p:txBody>
      </p:sp>
      <p:sp>
        <p:nvSpPr>
          <p:cNvPr id="24" name="Rectangle 23">
            <a:extLst>
              <a:ext uri="{FF2B5EF4-FFF2-40B4-BE49-F238E27FC236}">
                <a16:creationId xmlns:a16="http://schemas.microsoft.com/office/drawing/2014/main" id="{6A2C54A5-7D46-A555-7CC2-D7EEFD4A943A}"/>
              </a:ext>
            </a:extLst>
          </p:cNvPr>
          <p:cNvSpPr/>
          <p:nvPr/>
        </p:nvSpPr>
        <p:spPr>
          <a:xfrm>
            <a:off x="6887829" y="3896917"/>
            <a:ext cx="1584042" cy="503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SDSIO Server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Running on Host</a:t>
            </a:r>
          </a:p>
        </p:txBody>
      </p:sp>
      <p:sp>
        <p:nvSpPr>
          <p:cNvPr id="26" name="Rectangle 25">
            <a:extLst>
              <a:ext uri="{FF2B5EF4-FFF2-40B4-BE49-F238E27FC236}">
                <a16:creationId xmlns:a16="http://schemas.microsoft.com/office/drawing/2014/main" id="{4DCFE2CE-10B5-CA3E-A0C4-FC7BD9BBD70A}"/>
              </a:ext>
            </a:extLst>
          </p:cNvPr>
          <p:cNvSpPr/>
          <p:nvPr/>
        </p:nvSpPr>
        <p:spPr>
          <a:xfrm>
            <a:off x="4702091" y="1590750"/>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105580" y="2192123"/>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11173" y="1999750"/>
            <a:ext cx="494555" cy="1258756"/>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8855385" y="1386758"/>
            <a:ext cx="2234154" cy="227190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30" name="Rectangle 29">
            <a:extLst>
              <a:ext uri="{FF2B5EF4-FFF2-40B4-BE49-F238E27FC236}">
                <a16:creationId xmlns:a16="http://schemas.microsoft.com/office/drawing/2014/main" id="{ABBB65E9-25A1-AAAF-EB93-229D3282C8BC}"/>
              </a:ext>
            </a:extLst>
          </p:cNvPr>
          <p:cNvSpPr/>
          <p:nvPr/>
        </p:nvSpPr>
        <p:spPr>
          <a:xfrm>
            <a:off x="9387286" y="2972243"/>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 Playback</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530387"/>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9798739" y="2131760"/>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3917903" y="5648343"/>
            <a:ext cx="466368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Record physical sensor (real-world) data using MCU hardware</a:t>
            </a:r>
            <a:endParaRPr lang="en-US" sz="12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570086" y="5635992"/>
            <a:ext cx="2669346"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Playback real-world data for verification</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When capturing Algorith</a:t>
            </a:r>
            <a:r>
              <a:rPr lang="en-US" sz="1600">
                <a:solidFill>
                  <a:schemeClr val="tx2"/>
                </a:solidFill>
                <a:latin typeface="+mn-lt"/>
                <a:ea typeface="+mn-ea"/>
              </a:rPr>
              <a:t>m outputs, validation for regression</a:t>
            </a:r>
            <a:br>
              <a:rPr lang="en-US" sz="1600">
                <a:solidFill>
                  <a:schemeClr val="tx2"/>
                </a:solidFill>
                <a:latin typeface="+mn-lt"/>
                <a:ea typeface="+mn-ea"/>
              </a:rPr>
            </a:br>
            <a:endParaRPr lang="en-US" sz="16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cs typeface="Calibri"/>
                <a:hlinkClick r:id="rId3"/>
              </a:rPr>
              <a:t>https://github.com/RobertRostohar/SDS-Framework</a:t>
            </a:r>
            <a:endParaRPr lang="en-US" sz="1600" kern="120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05203" y="4697436"/>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2224" y="5205742"/>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149" y="4783074"/>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71713" y="5229376"/>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63" y="4742799"/>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0427" y="5189101"/>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3686097" y="116721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8855385" y="1162796"/>
            <a:ext cx="2234154"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731256" y="4286536"/>
            <a:ext cx="494555" cy="1407074"/>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1917218"/>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8E3DFED-CA1D-BDD4-256F-4759D33C54E5}"/>
              </a:ext>
            </a:extLst>
          </p:cNvPr>
          <p:cNvSpPr/>
          <p:nvPr/>
        </p:nvSpPr>
        <p:spPr>
          <a:xfrm>
            <a:off x="1423697" y="2881174"/>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9" name="Rectangle 8">
            <a:extLst>
              <a:ext uri="{FF2B5EF4-FFF2-40B4-BE49-F238E27FC236}">
                <a16:creationId xmlns:a16="http://schemas.microsoft.com/office/drawing/2014/main" id="{6A40690F-9A01-3A69-FBE7-9AEF891E6FB0}"/>
              </a:ext>
            </a:extLst>
          </p:cNvPr>
          <p:cNvSpPr/>
          <p:nvPr/>
        </p:nvSpPr>
        <p:spPr>
          <a:xfrm>
            <a:off x="1533524" y="2983420"/>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019569"/>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025040"/>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2639866"/>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2648274"/>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Up-Down 30">
            <a:extLst>
              <a:ext uri="{FF2B5EF4-FFF2-40B4-BE49-F238E27FC236}">
                <a16:creationId xmlns:a16="http://schemas.microsoft.com/office/drawing/2014/main" id="{D72D1831-204F-CB53-FA58-10BA5AF4666B}"/>
              </a:ext>
            </a:extLst>
          </p:cNvPr>
          <p:cNvSpPr/>
          <p:nvPr/>
        </p:nvSpPr>
        <p:spPr>
          <a:xfrm>
            <a:off x="2247045" y="3603004"/>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D2D0574-C1D5-EE5B-B1DD-93F33B46A1F9}"/>
              </a:ext>
            </a:extLst>
          </p:cNvPr>
          <p:cNvSpPr txBox="1"/>
          <p:nvPr/>
        </p:nvSpPr>
        <p:spPr>
          <a:xfrm>
            <a:off x="4032792" y="3000363"/>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read/write events to SDSIO when a certain buffer threshold is reached.</a:t>
            </a:r>
            <a:endParaRPr lang="en-US" sz="1200" kern="1200" dirty="0">
              <a:solidFill>
                <a:schemeClr val="tx2"/>
              </a:solidFill>
              <a:latin typeface="+mn-lt"/>
              <a:ea typeface="+mn-ea"/>
              <a:cs typeface="+mn-cs"/>
            </a:endParaRPr>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2072642"/>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interface are non-blocking</a:t>
            </a:r>
            <a:br>
              <a:rPr lang="en-US" sz="1200" dirty="0">
                <a:solidFill>
                  <a:schemeClr val="tx2"/>
                </a:solidFill>
              </a:rPr>
            </a:br>
            <a:r>
              <a:rPr lang="en-US" sz="1200" dirty="0">
                <a:solidFill>
                  <a:schemeClr val="tx2"/>
                </a:solidFill>
              </a:rPr>
              <a:t>and thread-safe. These interfaces can be called any time to write or read data.</a:t>
            </a:r>
            <a:endParaRPr lang="en-US" sz="1200" kern="1200" dirty="0">
              <a:solidFill>
                <a:schemeClr val="tx2"/>
              </a:solidFill>
              <a:latin typeface="+mn-lt"/>
              <a:ea typeface="+mn-ea"/>
              <a:cs typeface="+mn-cs"/>
            </a:endParaRPr>
          </a:p>
        </p:txBody>
      </p:sp>
    </p:spTree>
    <p:extLst>
      <p:ext uri="{BB962C8B-B14F-4D97-AF65-F5344CB8AC3E}">
        <p14:creationId xmlns:p14="http://schemas.microsoft.com/office/powerpoint/2010/main" val="185096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lang="en-US" sz="1000">
                <a:solidFill>
                  <a:schemeClr val="bg2">
                    <a:lumMod val="25000"/>
                  </a:schemeClr>
                </a:solidFill>
                <a:latin typeface="Calibri"/>
              </a:rPr>
              <a:t>file0.sensorX.sds’</a:t>
            </a:r>
            <a:br>
              <a:rPr lang="en-US" sz="1000">
                <a:solidFill>
                  <a:schemeClr val="bg2">
                    <a:lumMod val="25000"/>
                  </a:schemeClr>
                </a:solidFill>
                <a:latin typeface="Calibri"/>
              </a:rPr>
            </a:br>
            <a:r>
              <a:rPr lang="en-US" sz="1000">
                <a:solidFill>
                  <a:schemeClr val="bg2">
                    <a:lumMod val="25000"/>
                  </a:schemeClr>
                </a:solidFill>
                <a:latin typeface="Calibri"/>
              </a:rPr>
              <a:t>‘file1.sensorX.sds’</a:t>
            </a:r>
            <a:endPar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6680</TotalTime>
  <Words>1567</Words>
  <Application>Microsoft Office PowerPoint</Application>
  <PresentationFormat>Widescreen</PresentationFormat>
  <Paragraphs>216</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Aeonik</vt:lpstr>
      <vt:lpstr>Aeonik Fono</vt:lpstr>
      <vt:lpstr>-apple-system</vt:lpstr>
      <vt:lpstr>Arial</vt:lpstr>
      <vt:lpstr>Calibri</vt:lpstr>
      <vt:lpstr>Courier New</vt:lpstr>
      <vt:lpstr>Wingdings</vt:lpstr>
      <vt:lpstr>Arm_PPT_Public</vt:lpstr>
      <vt:lpstr>Development Flow for Edge AI Devices</vt:lpstr>
      <vt:lpstr>Development Flow for Edge AI Devices</vt:lpstr>
      <vt:lpstr>SDS-Framework: Record Real-world Data and Playback to AVH</vt:lpstr>
      <vt:lpstr>SDS: flexible stream management for sensor and audio data</vt:lpstr>
      <vt:lpstr>SDS Data Buffer and Record / Playback Interface</vt:lpstr>
      <vt:lpstr>Current Status of CMSIS-DSP Compute Graph</vt:lpstr>
      <vt:lpstr>Record real-world data with Synchronous Data Streaming (SDS)</vt:lpstr>
      <vt:lpstr>SDS enables playback of real-world data for algorithm testing</vt:lpstr>
      <vt:lpstr>SDS Data Buffer and Record / Playback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78</cp:revision>
  <dcterms:created xsi:type="dcterms:W3CDTF">2021-11-12T09:09:53Z</dcterms:created>
  <dcterms:modified xsi:type="dcterms:W3CDTF">2025-02-25T09:14:19Z</dcterms:modified>
</cp:coreProperties>
</file>