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2"/>
  </p:notesMasterIdLst>
  <p:handoutMasterIdLst>
    <p:handoutMasterId r:id="rId13"/>
  </p:handoutMasterIdLst>
  <p:sldIdLst>
    <p:sldId id="2147476961" r:id="rId2"/>
    <p:sldId id="2147476962" r:id="rId3"/>
    <p:sldId id="14952" r:id="rId4"/>
    <p:sldId id="2145705724" r:id="rId5"/>
    <p:sldId id="2147476963" r:id="rId6"/>
    <p:sldId id="2147476964" r:id="rId7"/>
    <p:sldId id="2145705746" r:id="rId8"/>
    <p:sldId id="2145705721" r:id="rId9"/>
    <p:sldId id="2145705723" r:id="rId10"/>
    <p:sldId id="2123260229"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 id="4" name="Reinhard Keil" initials="RK" lastIdx="1" clrIdx="3">
    <p:extLst>
      <p:ext uri="{19B8F6BF-5375-455C-9EA6-DF929625EA0E}">
        <p15:presenceInfo xmlns:p15="http://schemas.microsoft.com/office/powerpoint/2012/main" userId="S::Reinhard.Keil@arm.com::a74c14d9-6dde-4ffd-bc62-ceabab23c91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91BD"/>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436" autoAdjust="0"/>
    <p:restoredTop sz="94660"/>
  </p:normalViewPr>
  <p:slideViewPr>
    <p:cSldViewPr snapToGrid="0" showGuides="1">
      <p:cViewPr varScale="1">
        <p:scale>
          <a:sx n="147" d="100"/>
          <a:sy n="147" d="100"/>
        </p:scale>
        <p:origin x="1170" y="342"/>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25/02/2025</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25/02/2025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32789641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F6ADD-E28E-8E11-EDC7-4B14FEE82C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1DBC32-348D-6E7D-A338-06D6A7AF20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332E6C-6EA0-3861-A60F-ADD796420CC1}"/>
              </a:ext>
            </a:extLst>
          </p:cNvPr>
          <p:cNvSpPr>
            <a:spLocks noGrp="1"/>
          </p:cNvSpPr>
          <p:nvPr>
            <p:ph type="body" idx="1"/>
          </p:nvPr>
        </p:nvSpPr>
        <p:spPr/>
        <p:txBody>
          <a:bodyPr/>
          <a:lstStyle/>
          <a:p>
            <a:r>
              <a:rPr lang="en-US" sz="1600">
                <a:latin typeface="Arial" panose="020B0604020202020204" pitchFamily="34" charset="0"/>
                <a:cs typeface="Arial" panose="020B0604020202020204" pitchFamily="34" charset="0"/>
              </a:rPr>
              <a:t>But how is such an Edge AI application developed?  Let’s take a look.</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An Edge AI Device has a classic embedded part that integrates an Optimized ML Model.  The classic embedded software interfaces to the sensor, audio or video input of your device, and contains DSP algorithms for signal conditioning. And of course, the output interface.</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For the ML Development you need real-world data. Arm offers the SDS software component for data capturing which we will demonstrate in a dedicated webinar later this year. The data is fed into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and Edge Impulse is one of our partners in this space.</a:t>
            </a:r>
          </a:p>
          <a:p>
            <a:br>
              <a:rPr lang="en-US" sz="1600">
                <a:latin typeface="Arial" panose="020B0604020202020204" pitchFamily="34" charset="0"/>
                <a:cs typeface="Arial" panose="020B0604020202020204" pitchFamily="34" charset="0"/>
              </a:rPr>
            </a:br>
            <a:r>
              <a:rPr lang="en-US" sz="1600">
                <a:latin typeface="Arial" panose="020B0604020202020204" pitchFamily="34" charset="0"/>
                <a:cs typeface="Arial" panose="020B0604020202020204" pitchFamily="34" charset="0"/>
              </a:rPr>
              <a:t>In the </a:t>
            </a:r>
            <a:r>
              <a:rPr lang="en-US" sz="1600" err="1">
                <a:latin typeface="Arial" panose="020B0604020202020204" pitchFamily="34" charset="0"/>
                <a:cs typeface="Arial" panose="020B0604020202020204" pitchFamily="34" charset="0"/>
              </a:rPr>
              <a:t>MLOps</a:t>
            </a:r>
            <a:r>
              <a:rPr lang="en-US" sz="1600">
                <a:latin typeface="Arial" panose="020B0604020202020204" pitchFamily="34" charset="0"/>
                <a:cs typeface="Arial" panose="020B0604020202020204" pitchFamily="34" charset="0"/>
              </a:rPr>
              <a:t> system, you specify your use-case, and a model searcher helps identifying the right model. Afterwards, compression, training, clustering, and quantization is applied to the model to fit it into the memory of constrained edge devices. Finally, this is compiled, validated, and delivered to the classic embedded development flow for integration.</a:t>
            </a:r>
          </a:p>
          <a:p>
            <a:endParaRPr lang="en-US" sz="1600">
              <a:latin typeface="Arial" panose="020B0604020202020204" pitchFamily="34" charset="0"/>
              <a:cs typeface="Arial" panose="020B0604020202020204" pitchFamily="34" charset="0"/>
            </a:endParaRPr>
          </a:p>
          <a:p>
            <a:r>
              <a:rPr lang="en-US" sz="1600">
                <a:latin typeface="Arial" panose="020B0604020202020204" pitchFamily="34" charset="0"/>
                <a:cs typeface="Arial" panose="020B0604020202020204" pitchFamily="34" charset="0"/>
              </a:rPr>
              <a:t>Edge Impulse will now show us how this works in practice with their system.  Over to you Alessandro!</a:t>
            </a:r>
          </a:p>
        </p:txBody>
      </p:sp>
      <p:sp>
        <p:nvSpPr>
          <p:cNvPr id="4" name="Slide Number Placeholder 3">
            <a:extLst>
              <a:ext uri="{FF2B5EF4-FFF2-40B4-BE49-F238E27FC236}">
                <a16:creationId xmlns:a16="http://schemas.microsoft.com/office/drawing/2014/main" id="{3C390F65-C09D-BC13-4195-E4561A223ACA}"/>
              </a:ext>
            </a:extLst>
          </p:cNvPr>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3B16354E-6974-4833-AB87-3220A0835E84}" type="slidenum">
              <a:rPr kumimoji="0" lang="en-US" altLang="en-US" sz="1200" b="0" i="0" u="none" strike="noStrike" kern="1200" cap="none" spc="0" normalizeH="0" baseline="0" noProof="0" smtClean="0">
                <a:ln>
                  <a:noFill/>
                </a:ln>
                <a:solidFill>
                  <a:prstClr val="black"/>
                </a:solidFill>
                <a:effectLst/>
                <a:uLnTx/>
                <a:uFillTx/>
                <a:latin typeface="Calibri" charset="0"/>
                <a:ea typeface="ＭＳ Ｐゴシック" charset="-128"/>
                <a:cs typeface="+mn-cs"/>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charset="0"/>
              <a:ea typeface="ＭＳ Ｐゴシック" charset="-128"/>
              <a:cs typeface="+mn-cs"/>
            </a:endParaRPr>
          </a:p>
        </p:txBody>
      </p:sp>
    </p:spTree>
    <p:extLst>
      <p:ext uri="{BB962C8B-B14F-4D97-AF65-F5344CB8AC3E}">
        <p14:creationId xmlns:p14="http://schemas.microsoft.com/office/powerpoint/2010/main" val="1088940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39587593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12682593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emf"/><Relationship Id="rId3" Type="http://schemas.openxmlformats.org/officeDocument/2006/relationships/image" Target="../media/image1.emf"/><Relationship Id="rId7" Type="http://schemas.openxmlformats.org/officeDocument/2006/relationships/image" Target="../media/image5.svg"/><Relationship Id="rId12" Type="http://schemas.openxmlformats.org/officeDocument/2006/relationships/image" Target="../media/image10.emf"/><Relationship Id="rId2" Type="http://schemas.openxmlformats.org/officeDocument/2006/relationships/notesSlide" Target="../notesSlides/notesSlide1.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3.sv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sv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emf"/><Relationship Id="rId7" Type="http://schemas.openxmlformats.org/officeDocument/2006/relationships/image" Target="../media/image5.svg"/><Relationship Id="rId2" Type="http://schemas.openxmlformats.org/officeDocument/2006/relationships/notesSlide" Target="../notesSlides/notesSlide2.xml"/><Relationship Id="rId1" Type="http://schemas.openxmlformats.org/officeDocument/2006/relationships/slideLayout" Target="../slideLayouts/slideLayout11.xml"/><Relationship Id="rId6" Type="http://schemas.openxmlformats.org/officeDocument/2006/relationships/image" Target="../media/image4.png"/><Relationship Id="rId11" Type="http://schemas.openxmlformats.org/officeDocument/2006/relationships/image" Target="../media/image11.emf"/><Relationship Id="rId5" Type="http://schemas.openxmlformats.org/officeDocument/2006/relationships/image" Target="../media/image3.svg"/><Relationship Id="rId10" Type="http://schemas.openxmlformats.org/officeDocument/2006/relationships/image" Target="../media/image10.emf"/><Relationship Id="rId4" Type="http://schemas.openxmlformats.org/officeDocument/2006/relationships/image" Target="../media/image2.png"/><Relationship Id="rId9" Type="http://schemas.openxmlformats.org/officeDocument/2006/relationships/image" Target="../media/image7.svg"/></Relationships>
</file>

<file path=ppt/slides/_rels/slide3.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hyperlink" Target="https://github.com/RobertRostohar/SDS-Framework" TargetMode="External"/><Relationship Id="rId7" Type="http://schemas.openxmlformats.org/officeDocument/2006/relationships/image" Target="../media/image2.png"/><Relationship Id="rId2" Type="http://schemas.openxmlformats.org/officeDocument/2006/relationships/hyperlink" Target="https://github.com/ARM-software/CMSIS-DSP/tree/main/ComputeGraph" TargetMode="External"/><Relationship Id="rId1" Type="http://schemas.openxmlformats.org/officeDocument/2006/relationships/slideLayout" Target="../slideLayouts/slideLayout2.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5.svg"/><Relationship Id="rId4" Type="http://schemas.openxmlformats.org/officeDocument/2006/relationships/image" Target="../media/image1.emf"/><Relationship Id="rId9"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ARM-software/MDK-Middleware/tree/main/Test/Network/netio" TargetMode="External"/><Relationship Id="rId2" Type="http://schemas.openxmlformats.org/officeDocument/2006/relationships/hyperlink" Target="https://github.com/Arm-Examples/sds-examples" TargetMode="External"/><Relationship Id="rId1" Type="http://schemas.openxmlformats.org/officeDocument/2006/relationships/slideLayout" Target="../slideLayouts/slideLayout11.xml"/><Relationship Id="rId5" Type="http://schemas.openxmlformats.org/officeDocument/2006/relationships/hyperlink" Target="https://github.com/MiloradCvjetkovic/example-standalone-inferencing-csolution/blob/main/Socket/MDK_Network_ETH/Socket.clayer.yml" TargetMode="External"/><Relationship Id="rId4" Type="http://schemas.openxmlformats.org/officeDocument/2006/relationships/hyperlink" Target="https://github.com/MiloradCvjetkovic/example-standalone-inferencing-csolution/blob/main/example_standalone.cproject.yml#L40C1-L42C42"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9.svg"/><Relationship Id="rId13" Type="http://schemas.openxmlformats.org/officeDocument/2006/relationships/hyperlink" Target="https://armkeil.blob.core.windows.net/developer/Files/videos/CMSIS/20230510_CMSIS-Stream_and_SDS_Technical_Review.mp4" TargetMode="External"/><Relationship Id="rId3" Type="http://schemas.openxmlformats.org/officeDocument/2006/relationships/hyperlink" Target="https://github.com/ARM-software/CMSIS-DSP/tree/main/ComputeGraph" TargetMode="External"/><Relationship Id="rId7" Type="http://schemas.openxmlformats.org/officeDocument/2006/relationships/image" Target="../media/image18.png"/><Relationship Id="rId12" Type="http://schemas.openxmlformats.org/officeDocument/2006/relationships/image" Target="../media/image5.sv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7.svg"/><Relationship Id="rId11" Type="http://schemas.openxmlformats.org/officeDocument/2006/relationships/image" Target="../media/image4.png"/><Relationship Id="rId5" Type="http://schemas.openxmlformats.org/officeDocument/2006/relationships/image" Target="../media/image16.png"/><Relationship Id="rId10" Type="http://schemas.openxmlformats.org/officeDocument/2006/relationships/image" Target="../media/image3.svg"/><Relationship Id="rId4" Type="http://schemas.openxmlformats.org/officeDocument/2006/relationships/image" Target="../media/image15.png"/><Relationship Id="rId9"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arm-software/SDS-Framework"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C7AC4C-D5E7-82F9-9443-CA8DEA261FB5}"/>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93CE2DDC-4EBC-E095-5F8B-FAD236886CBC}"/>
              </a:ext>
            </a:extLst>
          </p:cNvPr>
          <p:cNvSpPr/>
          <p:nvPr/>
        </p:nvSpPr>
        <p:spPr>
          <a:xfrm>
            <a:off x="1400848" y="1195848"/>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C63569F6-A60A-77A7-6D7A-58B01E26F3BC}"/>
              </a:ext>
            </a:extLst>
          </p:cNvPr>
          <p:cNvPicPr>
            <a:picLocks noChangeAspect="1"/>
          </p:cNvPicPr>
          <p:nvPr/>
        </p:nvPicPr>
        <p:blipFill>
          <a:blip r:embed="rId3"/>
          <a:stretch>
            <a:fillRect/>
          </a:stretch>
        </p:blipFill>
        <p:spPr>
          <a:xfrm>
            <a:off x="584450" y="1253392"/>
            <a:ext cx="371504" cy="471311"/>
          </a:xfrm>
          <a:prstGeom prst="rect">
            <a:avLst/>
          </a:prstGeom>
        </p:spPr>
      </p:pic>
      <p:sp>
        <p:nvSpPr>
          <p:cNvPr id="61" name="Rectangle 60">
            <a:extLst>
              <a:ext uri="{FF2B5EF4-FFF2-40B4-BE49-F238E27FC236}">
                <a16:creationId xmlns:a16="http://schemas.microsoft.com/office/drawing/2014/main" id="{D5E81CF3-8DF1-E0DE-DA9A-ED5A306E970D}"/>
              </a:ext>
            </a:extLst>
          </p:cNvPr>
          <p:cNvSpPr/>
          <p:nvPr/>
        </p:nvSpPr>
        <p:spPr>
          <a:xfrm>
            <a:off x="1400848" y="3702523"/>
            <a:ext cx="9390303" cy="1976097"/>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rPr>
              <a:t>   </a:t>
            </a:r>
          </a:p>
        </p:txBody>
      </p:sp>
      <p:sp>
        <p:nvSpPr>
          <p:cNvPr id="62" name="Content Placeholder 2">
            <a:extLst>
              <a:ext uri="{FF2B5EF4-FFF2-40B4-BE49-F238E27FC236}">
                <a16:creationId xmlns:a16="http://schemas.microsoft.com/office/drawing/2014/main" id="{25AE0B0B-6A53-EFFB-4086-95C0FA7795BD}"/>
              </a:ext>
            </a:extLst>
          </p:cNvPr>
          <p:cNvSpPr txBox="1">
            <a:spLocks/>
          </p:cNvSpPr>
          <p:nvPr/>
        </p:nvSpPr>
        <p:spPr>
          <a:xfrm>
            <a:off x="3683501" y="3846779"/>
            <a:ext cx="4824995" cy="170332"/>
          </a:xfrm>
          <a:prstGeom prst="rect">
            <a:avLst/>
          </a:prstGeom>
        </p:spPr>
        <p:txBody>
          <a:bodyPr vert="horz" lIns="0" tIns="0" rIns="0" bIns="0" rtlCol="0" anchor="t">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ML MODEL DEVELOPMENT  (</a:t>
            </a:r>
            <a:r>
              <a:rPr kumimoji="0" lang="en-US" sz="1067" b="1" i="0" u="none" strike="noStrike" kern="1200" cap="none" spc="400" normalizeH="0" baseline="0" noProof="0" dirty="0" err="1">
                <a:ln>
                  <a:noFill/>
                </a:ln>
                <a:solidFill>
                  <a:schemeClr val="tx1"/>
                </a:solidFill>
                <a:effectLst/>
                <a:uLnTx/>
                <a:uFillTx/>
                <a:latin typeface="Aeonik Fono" panose="020B0504030300000000" pitchFamily="34" charset="0"/>
                <a:ea typeface="ＭＳ Ｐゴシック"/>
              </a:rPr>
              <a:t>MLOps</a:t>
            </a: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a:rPr>
              <a:t>)</a:t>
            </a:r>
            <a:endParaRPr kumimoji="0" lang="en-US" sz="3200" b="0" i="0" u="none" strike="noStrike" kern="1200" cap="none" spc="0" normalizeH="0" baseline="0" noProof="0" dirty="0">
              <a:ln>
                <a:noFill/>
              </a:ln>
              <a:solidFill>
                <a:schemeClr val="tx1"/>
              </a:solidFill>
              <a:effectLst/>
              <a:uLnTx/>
              <a:uFillTx/>
              <a:latin typeface="Aeonik Fono" panose="020B0504030300000000" pitchFamily="34" charset="0"/>
              <a:ea typeface="ＭＳ Ｐゴシック" charset="0"/>
            </a:endParaRPr>
          </a:p>
        </p:txBody>
      </p:sp>
      <p:sp>
        <p:nvSpPr>
          <p:cNvPr id="63" name="Content Placeholder 2">
            <a:extLst>
              <a:ext uri="{FF2B5EF4-FFF2-40B4-BE49-F238E27FC236}">
                <a16:creationId xmlns:a16="http://schemas.microsoft.com/office/drawing/2014/main" id="{E554E16E-5F94-4AE6-8A6F-F8B05C9E3B5A}"/>
              </a:ext>
            </a:extLst>
          </p:cNvPr>
          <p:cNvSpPr txBox="1">
            <a:spLocks/>
          </p:cNvSpPr>
          <p:nvPr/>
        </p:nvSpPr>
        <p:spPr>
          <a:xfrm>
            <a:off x="3683501" y="1354117"/>
            <a:ext cx="4824995" cy="170332"/>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CLASSIC EMBEDDED DEVELOPMENT</a:t>
            </a:r>
          </a:p>
        </p:txBody>
      </p:sp>
      <p:cxnSp>
        <p:nvCxnSpPr>
          <p:cNvPr id="64" name="Straight Arrow Connector 63">
            <a:extLst>
              <a:ext uri="{FF2B5EF4-FFF2-40B4-BE49-F238E27FC236}">
                <a16:creationId xmlns:a16="http://schemas.microsoft.com/office/drawing/2014/main" id="{2DF12995-E1F4-A79D-48FE-F0FD35567F92}"/>
              </a:ext>
            </a:extLst>
          </p:cNvPr>
          <p:cNvCxnSpPr>
            <a:cxnSpLocks/>
            <a:stCxn id="105" idx="3"/>
            <a:endCxn id="106" idx="1"/>
          </p:cNvCxnSpPr>
          <p:nvPr/>
        </p:nvCxnSpPr>
        <p:spPr>
          <a:xfrm flipV="1">
            <a:off x="2530486" y="2075356"/>
            <a:ext cx="1125202" cy="2571"/>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60DDAA98-768A-B12E-36EC-0A18003089C9}"/>
              </a:ext>
            </a:extLst>
          </p:cNvPr>
          <p:cNvCxnSpPr>
            <a:cxnSpLocks/>
          </p:cNvCxnSpPr>
          <p:nvPr/>
        </p:nvCxnSpPr>
        <p:spPr>
          <a:xfrm>
            <a:off x="4559008" y="2066546"/>
            <a:ext cx="3071484"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8CB076A-B072-9746-94A8-4183A249271A}"/>
              </a:ext>
            </a:extLst>
          </p:cNvPr>
          <p:cNvCxnSpPr>
            <a:cxnSpLocks/>
            <a:stCxn id="107" idx="3"/>
            <a:endCxn id="108" idx="1"/>
          </p:cNvCxnSpPr>
          <p:nvPr/>
        </p:nvCxnSpPr>
        <p:spPr>
          <a:xfrm>
            <a:off x="8533812" y="2085099"/>
            <a:ext cx="1115596" cy="4923"/>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7DE0AE95-9447-6940-3399-6DF72E90AD5B}"/>
              </a:ext>
            </a:extLst>
          </p:cNvPr>
          <p:cNvCxnSpPr>
            <a:cxnSpLocks/>
            <a:endCxn id="109" idx="0"/>
          </p:cNvCxnSpPr>
          <p:nvPr/>
        </p:nvCxnSpPr>
        <p:spPr>
          <a:xfrm>
            <a:off x="6074551" y="2063138"/>
            <a:ext cx="183" cy="18130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68" name="Process 67">
            <a:extLst>
              <a:ext uri="{FF2B5EF4-FFF2-40B4-BE49-F238E27FC236}">
                <a16:creationId xmlns:a16="http://schemas.microsoft.com/office/drawing/2014/main" id="{9DB73541-6A6C-6F76-9E18-987ED5A78667}"/>
              </a:ext>
            </a:extLst>
          </p:cNvPr>
          <p:cNvSpPr/>
          <p:nvPr/>
        </p:nvSpPr>
        <p:spPr>
          <a:xfrm>
            <a:off x="1625073" y="4270414"/>
            <a:ext cx="828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searcher</a:t>
            </a:r>
          </a:p>
        </p:txBody>
      </p:sp>
      <p:sp>
        <p:nvSpPr>
          <p:cNvPr id="69" name="Process 68">
            <a:extLst>
              <a:ext uri="{FF2B5EF4-FFF2-40B4-BE49-F238E27FC236}">
                <a16:creationId xmlns:a16="http://schemas.microsoft.com/office/drawing/2014/main" id="{2EFA5281-C84E-9F01-8B98-7320D43CA1CB}"/>
              </a:ext>
            </a:extLst>
          </p:cNvPr>
          <p:cNvSpPr/>
          <p:nvPr/>
        </p:nvSpPr>
        <p:spPr>
          <a:xfrm>
            <a:off x="2696760" y="4280388"/>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Model Compressor</a:t>
            </a:r>
          </a:p>
        </p:txBody>
      </p:sp>
      <p:sp>
        <p:nvSpPr>
          <p:cNvPr id="70" name="Process 69">
            <a:extLst>
              <a:ext uri="{FF2B5EF4-FFF2-40B4-BE49-F238E27FC236}">
                <a16:creationId xmlns:a16="http://schemas.microsoft.com/office/drawing/2014/main" id="{B71D20CD-A234-BE6F-813E-A40411B4171E}"/>
              </a:ext>
            </a:extLst>
          </p:cNvPr>
          <p:cNvSpPr/>
          <p:nvPr/>
        </p:nvSpPr>
        <p:spPr>
          <a:xfrm>
            <a:off x="3922446"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Trained</a:t>
            </a:r>
          </a:p>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 ML Model</a:t>
            </a:r>
          </a:p>
        </p:txBody>
      </p:sp>
      <p:sp>
        <p:nvSpPr>
          <p:cNvPr id="71" name="Process 70">
            <a:extLst>
              <a:ext uri="{FF2B5EF4-FFF2-40B4-BE49-F238E27FC236}">
                <a16:creationId xmlns:a16="http://schemas.microsoft.com/office/drawing/2014/main" id="{27E6EF38-B513-9A31-6027-0CA5A6782FAD}"/>
              </a:ext>
            </a:extLst>
          </p:cNvPr>
          <p:cNvSpPr/>
          <p:nvPr/>
        </p:nvSpPr>
        <p:spPr>
          <a:xfrm>
            <a:off x="5071133"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Weight clustering</a:t>
            </a:r>
          </a:p>
        </p:txBody>
      </p:sp>
      <p:sp>
        <p:nvSpPr>
          <p:cNvPr id="72" name="Process 71">
            <a:extLst>
              <a:ext uri="{FF2B5EF4-FFF2-40B4-BE49-F238E27FC236}">
                <a16:creationId xmlns:a16="http://schemas.microsoft.com/office/drawing/2014/main" id="{CC6F8FFB-7729-3D2E-C7AD-F956999810BC}"/>
              </a:ext>
            </a:extLst>
          </p:cNvPr>
          <p:cNvSpPr/>
          <p:nvPr/>
        </p:nvSpPr>
        <p:spPr>
          <a:xfrm>
            <a:off x="6219820" y="427041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Quantization</a:t>
            </a:r>
          </a:p>
        </p:txBody>
      </p:sp>
      <p:sp>
        <p:nvSpPr>
          <p:cNvPr id="73" name="Process 72">
            <a:extLst>
              <a:ext uri="{FF2B5EF4-FFF2-40B4-BE49-F238E27FC236}">
                <a16:creationId xmlns:a16="http://schemas.microsoft.com/office/drawing/2014/main" id="{DE3024F2-0E86-9CA0-D0AA-712F8AC78F6E}"/>
              </a:ext>
            </a:extLst>
          </p:cNvPr>
          <p:cNvSpPr/>
          <p:nvPr/>
        </p:nvSpPr>
        <p:spPr>
          <a:xfrm>
            <a:off x="7368506"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Compile</a:t>
            </a:r>
          </a:p>
        </p:txBody>
      </p:sp>
      <p:sp>
        <p:nvSpPr>
          <p:cNvPr id="74" name="Process 73">
            <a:extLst>
              <a:ext uri="{FF2B5EF4-FFF2-40B4-BE49-F238E27FC236}">
                <a16:creationId xmlns:a16="http://schemas.microsoft.com/office/drawing/2014/main" id="{095C26A6-0A7C-7944-02BB-D9D9A3B48962}"/>
              </a:ext>
            </a:extLst>
          </p:cNvPr>
          <p:cNvSpPr/>
          <p:nvPr/>
        </p:nvSpPr>
        <p:spPr>
          <a:xfrm>
            <a:off x="8517193"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Validate</a:t>
            </a:r>
          </a:p>
        </p:txBody>
      </p:sp>
      <p:sp>
        <p:nvSpPr>
          <p:cNvPr id="75" name="Process 74">
            <a:extLst>
              <a:ext uri="{FF2B5EF4-FFF2-40B4-BE49-F238E27FC236}">
                <a16:creationId xmlns:a16="http://schemas.microsoft.com/office/drawing/2014/main" id="{38E0B00B-329B-EA78-303C-D3657EA55559}"/>
              </a:ext>
            </a:extLst>
          </p:cNvPr>
          <p:cNvSpPr/>
          <p:nvPr/>
        </p:nvSpPr>
        <p:spPr>
          <a:xfrm>
            <a:off x="9665881" y="4270414"/>
            <a:ext cx="903320" cy="848717"/>
          </a:xfrm>
          <a:prstGeom prst="flowChartProcess">
            <a:avLst/>
          </a:prstGeom>
          <a:solidFill>
            <a:schemeClr val="tx2"/>
          </a:solidFill>
          <a:ln w="15875">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a:t>
            </a:r>
            <a:b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ML Model</a:t>
            </a:r>
          </a:p>
        </p:txBody>
      </p:sp>
      <p:cxnSp>
        <p:nvCxnSpPr>
          <p:cNvPr id="76" name="Straight Arrow Connector 75">
            <a:extLst>
              <a:ext uri="{FF2B5EF4-FFF2-40B4-BE49-F238E27FC236}">
                <a16:creationId xmlns:a16="http://schemas.microsoft.com/office/drawing/2014/main" id="{93FC76BD-2D00-C945-A25E-6FB14E8BFC6F}"/>
              </a:ext>
            </a:extLst>
          </p:cNvPr>
          <p:cNvCxnSpPr>
            <a:cxnSpLocks/>
            <a:stCxn id="68" idx="3"/>
            <a:endCxn id="69" idx="1"/>
          </p:cNvCxnSpPr>
          <p:nvPr/>
        </p:nvCxnSpPr>
        <p:spPr>
          <a:xfrm>
            <a:off x="2453073" y="4694773"/>
            <a:ext cx="243687" cy="9974"/>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A28E9E9F-648E-8AF4-9007-04A683E17689}"/>
              </a:ext>
            </a:extLst>
          </p:cNvPr>
          <p:cNvCxnSpPr>
            <a:cxnSpLocks/>
          </p:cNvCxnSpPr>
          <p:nvPr/>
        </p:nvCxnSpPr>
        <p:spPr>
          <a:xfrm>
            <a:off x="368078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FDAF665-C791-36CF-7DFD-5E9B318F4178}"/>
              </a:ext>
            </a:extLst>
          </p:cNvPr>
          <p:cNvCxnSpPr>
            <a:cxnSpLocks/>
          </p:cNvCxnSpPr>
          <p:nvPr/>
        </p:nvCxnSpPr>
        <p:spPr>
          <a:xfrm>
            <a:off x="4824832"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2A375EB7-6A71-D1D1-3E31-71C406508A19}"/>
              </a:ext>
            </a:extLst>
          </p:cNvPr>
          <p:cNvCxnSpPr>
            <a:cxnSpLocks/>
          </p:cNvCxnSpPr>
          <p:nvPr/>
        </p:nvCxnSpPr>
        <p:spPr>
          <a:xfrm>
            <a:off x="5977227"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FFFB8326-F43A-959C-5B31-A8339057E149}"/>
              </a:ext>
            </a:extLst>
          </p:cNvPr>
          <p:cNvCxnSpPr>
            <a:cxnSpLocks/>
          </p:cNvCxnSpPr>
          <p:nvPr/>
        </p:nvCxnSpPr>
        <p:spPr>
          <a:xfrm>
            <a:off x="7121270"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32538364-F6D7-EB83-0386-DE07D9A9E806}"/>
              </a:ext>
            </a:extLst>
          </p:cNvPr>
          <p:cNvCxnSpPr>
            <a:cxnSpLocks/>
          </p:cNvCxnSpPr>
          <p:nvPr/>
        </p:nvCxnSpPr>
        <p:spPr>
          <a:xfrm>
            <a:off x="8273664"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6531DFD8-7525-F140-DEAE-1C77B15D3D4E}"/>
              </a:ext>
            </a:extLst>
          </p:cNvPr>
          <p:cNvCxnSpPr>
            <a:cxnSpLocks/>
          </p:cNvCxnSpPr>
          <p:nvPr/>
        </p:nvCxnSpPr>
        <p:spPr>
          <a:xfrm>
            <a:off x="9417708" y="4694772"/>
            <a:ext cx="245367" cy="0"/>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3" name="TextBox 82">
            <a:extLst>
              <a:ext uri="{FF2B5EF4-FFF2-40B4-BE49-F238E27FC236}">
                <a16:creationId xmlns:a16="http://schemas.microsoft.com/office/drawing/2014/main" id="{5C38D22B-EEA3-A40C-E7CA-EB78F7E3731D}"/>
              </a:ext>
            </a:extLst>
          </p:cNvPr>
          <p:cNvSpPr txBox="1"/>
          <p:nvPr/>
        </p:nvSpPr>
        <p:spPr>
          <a:xfrm>
            <a:off x="8172164" y="5711835"/>
            <a:ext cx="1593379" cy="387798"/>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400" b="0" i="0" u="none" strike="noStrike" kern="1200" cap="none" spc="0" normalizeH="0" baseline="0" noProof="0" dirty="0">
                <a:ln>
                  <a:noFill/>
                </a:ln>
                <a:solidFill>
                  <a:schemeClr val="accent4">
                    <a:lumMod val="75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Arm tools integrate here</a:t>
            </a:r>
            <a:r>
              <a:rPr kumimoji="0" lang="en-US" sz="1400" b="0" i="0" u="none" strike="noStrike" kern="1200" cap="none" spc="0" normalizeH="0" baseline="0" noProof="0" dirty="0">
                <a:ln>
                  <a:noFill/>
                </a:ln>
                <a:solidFill>
                  <a:schemeClr val="accent4">
                    <a:lumMod val="50000"/>
                  </a:schemeClr>
                </a:solidFill>
                <a:effectLst/>
                <a:uLnTx/>
                <a:uFillTx/>
                <a:latin typeface="Aeonik" panose="020B0503030300000000" pitchFamily="34" charset="0"/>
                <a:ea typeface="ＭＳ Ｐゴシック" panose="020B0600070205080204" pitchFamily="34" charset="-128"/>
                <a:cs typeface="Calibri" panose="020F0502020204030204" pitchFamily="34" charset="0"/>
              </a:rPr>
              <a:t> </a:t>
            </a:r>
          </a:p>
        </p:txBody>
      </p:sp>
      <p:cxnSp>
        <p:nvCxnSpPr>
          <p:cNvPr id="84" name="Elbow Connector 83">
            <a:extLst>
              <a:ext uri="{FF2B5EF4-FFF2-40B4-BE49-F238E27FC236}">
                <a16:creationId xmlns:a16="http://schemas.microsoft.com/office/drawing/2014/main" id="{CB5E31E8-34D9-5559-2689-DABCABE130E7}"/>
              </a:ext>
            </a:extLst>
          </p:cNvPr>
          <p:cNvCxnSpPr>
            <a:cxnSpLocks/>
            <a:stCxn id="83" idx="3"/>
            <a:endCxn id="75" idx="2"/>
          </p:cNvCxnSpPr>
          <p:nvPr/>
        </p:nvCxnSpPr>
        <p:spPr>
          <a:xfrm flipV="1">
            <a:off x="9765543" y="5119131"/>
            <a:ext cx="351998" cy="786603"/>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Elbow Connector 84">
            <a:extLst>
              <a:ext uri="{FF2B5EF4-FFF2-40B4-BE49-F238E27FC236}">
                <a16:creationId xmlns:a16="http://schemas.microsoft.com/office/drawing/2014/main" id="{6359C07C-A059-5F73-395E-B11E613F8E2A}"/>
              </a:ext>
            </a:extLst>
          </p:cNvPr>
          <p:cNvCxnSpPr>
            <a:cxnSpLocks/>
            <a:stCxn id="83" idx="1"/>
          </p:cNvCxnSpPr>
          <p:nvPr/>
        </p:nvCxnSpPr>
        <p:spPr>
          <a:xfrm rot="10800000">
            <a:off x="7820380" y="5162686"/>
            <a:ext cx="351784" cy="743049"/>
          </a:xfrm>
          <a:prstGeom prst="bentConnector2">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Right Brace 85">
            <a:extLst>
              <a:ext uri="{FF2B5EF4-FFF2-40B4-BE49-F238E27FC236}">
                <a16:creationId xmlns:a16="http://schemas.microsoft.com/office/drawing/2014/main" id="{677E5F34-932D-54C9-7C02-E51E52113F0A}"/>
              </a:ext>
            </a:extLst>
          </p:cNvPr>
          <p:cNvSpPr/>
          <p:nvPr/>
        </p:nvSpPr>
        <p:spPr>
          <a:xfrm>
            <a:off x="1015847" y="3715676"/>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sp>
        <p:nvSpPr>
          <p:cNvPr id="87" name="Right Brace 86">
            <a:extLst>
              <a:ext uri="{FF2B5EF4-FFF2-40B4-BE49-F238E27FC236}">
                <a16:creationId xmlns:a16="http://schemas.microsoft.com/office/drawing/2014/main" id="{C378C90B-7754-9314-A605-52A84D682B6E}"/>
              </a:ext>
            </a:extLst>
          </p:cNvPr>
          <p:cNvSpPr/>
          <p:nvPr/>
        </p:nvSpPr>
        <p:spPr>
          <a:xfrm>
            <a:off x="1015847" y="1207453"/>
            <a:ext cx="384503" cy="1954477"/>
          </a:xfrm>
          <a:prstGeom prst="rightBrace">
            <a:avLst>
              <a:gd name="adj1" fmla="val 0"/>
              <a:gd name="adj2" fmla="val 50000"/>
            </a:avLst>
          </a:prstGeom>
          <a:ln w="15875">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659A476D-B190-B4E1-1AEC-3E38D72D978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123" y="4031123"/>
            <a:ext cx="306905" cy="391304"/>
          </a:xfrm>
          <a:prstGeom prst="rect">
            <a:avLst/>
          </a:prstGeom>
        </p:spPr>
      </p:pic>
      <p:grpSp>
        <p:nvGrpSpPr>
          <p:cNvPr id="89" name="Group 88">
            <a:extLst>
              <a:ext uri="{FF2B5EF4-FFF2-40B4-BE49-F238E27FC236}">
                <a16:creationId xmlns:a16="http://schemas.microsoft.com/office/drawing/2014/main" id="{A3F9FBCD-8D00-2004-19A1-EE6018529468}"/>
              </a:ext>
            </a:extLst>
          </p:cNvPr>
          <p:cNvGrpSpPr/>
          <p:nvPr/>
        </p:nvGrpSpPr>
        <p:grpSpPr>
          <a:xfrm>
            <a:off x="595278" y="4854133"/>
            <a:ext cx="384503" cy="384503"/>
            <a:chOff x="721725" y="3919501"/>
            <a:chExt cx="313433" cy="313433"/>
          </a:xfrm>
        </p:grpSpPr>
        <p:pic>
          <p:nvPicPr>
            <p:cNvPr id="90" name="Graphic 89">
              <a:extLst>
                <a:ext uri="{FF2B5EF4-FFF2-40B4-BE49-F238E27FC236}">
                  <a16:creationId xmlns:a16="http://schemas.microsoft.com/office/drawing/2014/main" id="{088CFFA5-A18D-2C3F-1EF5-4A34435CCF2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21725" y="3919501"/>
              <a:ext cx="313433" cy="313433"/>
            </a:xfrm>
            <a:prstGeom prst="rect">
              <a:avLst/>
            </a:prstGeom>
          </p:spPr>
        </p:pic>
        <p:sp>
          <p:nvSpPr>
            <p:cNvPr id="91" name="Freeform 90">
              <a:extLst>
                <a:ext uri="{FF2B5EF4-FFF2-40B4-BE49-F238E27FC236}">
                  <a16:creationId xmlns:a16="http://schemas.microsoft.com/office/drawing/2014/main" id="{8FF94315-0F1B-3B7B-5DE3-CE37FDB2B649}"/>
                </a:ext>
              </a:extLst>
            </p:cNvPr>
            <p:cNvSpPr/>
            <p:nvPr/>
          </p:nvSpPr>
          <p:spPr>
            <a:xfrm>
              <a:off x="758702" y="3988434"/>
              <a:ext cx="165333" cy="112834"/>
            </a:xfrm>
            <a:custGeom>
              <a:avLst/>
              <a:gdLst>
                <a:gd name="connsiteX0" fmla="*/ 181043 w 217634"/>
                <a:gd name="connsiteY0" fmla="*/ 67879 h 148528"/>
                <a:gd name="connsiteX1" fmla="*/ 147055 w 217634"/>
                <a:gd name="connsiteY1" fmla="*/ 22643 h 148528"/>
                <a:gd name="connsiteX2" fmla="*/ 113115 w 217634"/>
                <a:gd name="connsiteY2" fmla="*/ 113164 h 148528"/>
                <a:gd name="connsiteX3" fmla="*/ 79176 w 217634"/>
                <a:gd name="connsiteY3" fmla="*/ 0 h 148528"/>
                <a:gd name="connsiteX4" fmla="*/ 45236 w 217634"/>
                <a:gd name="connsiteY4" fmla="*/ 67879 h 148528"/>
                <a:gd name="connsiteX5" fmla="*/ 0 w 217634"/>
                <a:gd name="connsiteY5" fmla="*/ 67879 h 148528"/>
                <a:gd name="connsiteX6" fmla="*/ 0 w 217634"/>
                <a:gd name="connsiteY6" fmla="*/ 79176 h 148528"/>
                <a:gd name="connsiteX7" fmla="*/ 45236 w 217634"/>
                <a:gd name="connsiteY7" fmla="*/ 79176 h 148528"/>
                <a:gd name="connsiteX8" fmla="*/ 52211 w 217634"/>
                <a:gd name="connsiteY8" fmla="*/ 79176 h 148528"/>
                <a:gd name="connsiteX9" fmla="*/ 55354 w 217634"/>
                <a:gd name="connsiteY9" fmla="*/ 72938 h 148528"/>
                <a:gd name="connsiteX10" fmla="*/ 76523 w 217634"/>
                <a:gd name="connsiteY10" fmla="*/ 30550 h 148528"/>
                <a:gd name="connsiteX11" fmla="*/ 102310 w 217634"/>
                <a:gd name="connsiteY11" fmla="*/ 116406 h 148528"/>
                <a:gd name="connsiteX12" fmla="*/ 111936 w 217634"/>
                <a:gd name="connsiteY12" fmla="*/ 148528 h 148528"/>
                <a:gd name="connsiteX13" fmla="*/ 123724 w 217634"/>
                <a:gd name="connsiteY13" fmla="*/ 117143 h 148528"/>
                <a:gd name="connsiteX14" fmla="*/ 150395 w 217634"/>
                <a:gd name="connsiteY14" fmla="*/ 45924 h 148528"/>
                <a:gd name="connsiteX15" fmla="*/ 171957 w 217634"/>
                <a:gd name="connsiteY15" fmla="*/ 74657 h 148528"/>
                <a:gd name="connsiteX16" fmla="*/ 175346 w 217634"/>
                <a:gd name="connsiteY16" fmla="*/ 79176 h 148528"/>
                <a:gd name="connsiteX17" fmla="*/ 181043 w 217634"/>
                <a:gd name="connsiteY17" fmla="*/ 79176 h 148528"/>
                <a:gd name="connsiteX18" fmla="*/ 217635 w 217634"/>
                <a:gd name="connsiteY18" fmla="*/ 79176 h 148528"/>
                <a:gd name="connsiteX19" fmla="*/ 217635 w 217634"/>
                <a:gd name="connsiteY19" fmla="*/ 67879 h 148528"/>
                <a:gd name="connsiteX20" fmla="*/ 181043 w 217634"/>
                <a:gd name="connsiteY20" fmla="*/ 67879 h 148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17634" h="148528">
                  <a:moveTo>
                    <a:pt x="181043" y="67879"/>
                  </a:moveTo>
                  <a:lnTo>
                    <a:pt x="147055" y="22643"/>
                  </a:lnTo>
                  <a:lnTo>
                    <a:pt x="113115" y="113164"/>
                  </a:lnTo>
                  <a:lnTo>
                    <a:pt x="79176" y="0"/>
                  </a:lnTo>
                  <a:lnTo>
                    <a:pt x="45236" y="67879"/>
                  </a:lnTo>
                  <a:lnTo>
                    <a:pt x="0" y="67879"/>
                  </a:lnTo>
                  <a:lnTo>
                    <a:pt x="0" y="79176"/>
                  </a:lnTo>
                  <a:lnTo>
                    <a:pt x="45236" y="79176"/>
                  </a:lnTo>
                  <a:lnTo>
                    <a:pt x="52211" y="79176"/>
                  </a:lnTo>
                  <a:lnTo>
                    <a:pt x="55354" y="72938"/>
                  </a:lnTo>
                  <a:lnTo>
                    <a:pt x="76523" y="30550"/>
                  </a:lnTo>
                  <a:lnTo>
                    <a:pt x="102310" y="116406"/>
                  </a:lnTo>
                  <a:lnTo>
                    <a:pt x="111936" y="148528"/>
                  </a:lnTo>
                  <a:lnTo>
                    <a:pt x="123724" y="117143"/>
                  </a:lnTo>
                  <a:lnTo>
                    <a:pt x="150395" y="45924"/>
                  </a:lnTo>
                  <a:lnTo>
                    <a:pt x="171957" y="74657"/>
                  </a:lnTo>
                  <a:lnTo>
                    <a:pt x="175346" y="79176"/>
                  </a:lnTo>
                  <a:lnTo>
                    <a:pt x="181043" y="79176"/>
                  </a:lnTo>
                  <a:lnTo>
                    <a:pt x="217635" y="79176"/>
                  </a:lnTo>
                  <a:lnTo>
                    <a:pt x="217635" y="67879"/>
                  </a:lnTo>
                  <a:lnTo>
                    <a:pt x="181043" y="67879"/>
                  </a:lnTo>
                  <a:close/>
                </a:path>
              </a:pathLst>
            </a:custGeom>
            <a:solidFill>
              <a:srgbClr val="00C1DE"/>
            </a:solidFill>
            <a:ln w="0" cap="flat">
              <a:noFill/>
              <a:prstDash val="solid"/>
              <a:miter/>
            </a:ln>
          </p:spPr>
          <p:txBody>
            <a:bodyPr rtlCol="0" anchor="ctr"/>
            <a:lstStyle/>
            <a:p>
              <a:pPr marL="0" marR="0" lvl="0" indent="0" algn="l" defTabSz="1219170" rtl="0" eaLnBrk="0" fontAlgn="base" latinLnBrk="0" hangingPunct="0">
                <a:lnSpc>
                  <a:spcPct val="100000"/>
                </a:lnSpc>
                <a:spcBef>
                  <a:spcPct val="0"/>
                </a:spcBef>
                <a:spcAft>
                  <a:spcPct val="0"/>
                </a:spcAft>
                <a:buClrTx/>
                <a:buSzTx/>
                <a:buFontTx/>
                <a:buNone/>
                <a:tabLst/>
                <a:defRPr/>
              </a:pPr>
              <a:endParaRPr kumimoji="0" lang="en-US" sz="2400" b="1" i="0" u="none" strike="noStrike" kern="1200" cap="none" spc="0" normalizeH="0" baseline="0" noProof="0">
                <a:ln>
                  <a:noFill/>
                </a:ln>
                <a:solidFill>
                  <a:srgbClr val="000000"/>
                </a:solidFill>
                <a:effectLst/>
                <a:uLnTx/>
                <a:uFillTx/>
                <a:latin typeface="Aeonik" panose="020B0503030300000000" pitchFamily="34" charset="0"/>
                <a:ea typeface="ＭＳ Ｐゴシック" panose="020B0600070205080204" pitchFamily="34" charset="-128"/>
                <a:cs typeface="Calibri" panose="020F0502020204030204" pitchFamily="34" charset="0"/>
              </a:endParaRPr>
            </a:p>
          </p:txBody>
        </p:sp>
      </p:grpSp>
      <p:sp>
        <p:nvSpPr>
          <p:cNvPr id="92" name="TextBox 91">
            <a:extLst>
              <a:ext uri="{FF2B5EF4-FFF2-40B4-BE49-F238E27FC236}">
                <a16:creationId xmlns:a16="http://schemas.microsoft.com/office/drawing/2014/main" id="{AA74B722-2323-F62B-B3E1-16E469FB7964}"/>
              </a:ext>
            </a:extLst>
          </p:cNvPr>
          <p:cNvSpPr txBox="1"/>
          <p:nvPr/>
        </p:nvSpPr>
        <p:spPr>
          <a:xfrm>
            <a:off x="407084" y="447742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3" name="TextBox 92">
            <a:extLst>
              <a:ext uri="{FF2B5EF4-FFF2-40B4-BE49-F238E27FC236}">
                <a16:creationId xmlns:a16="http://schemas.microsoft.com/office/drawing/2014/main" id="{E57F4ACE-94E0-94A3-07F4-A85891CF5569}"/>
              </a:ext>
            </a:extLst>
          </p:cNvPr>
          <p:cNvSpPr txBox="1"/>
          <p:nvPr/>
        </p:nvSpPr>
        <p:spPr>
          <a:xfrm>
            <a:off x="407084" y="5278291"/>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Use-Case</a:t>
            </a:r>
          </a:p>
        </p:txBody>
      </p:sp>
      <p:cxnSp>
        <p:nvCxnSpPr>
          <p:cNvPr id="94" name="Elbow Connector 93">
            <a:extLst>
              <a:ext uri="{FF2B5EF4-FFF2-40B4-BE49-F238E27FC236}">
                <a16:creationId xmlns:a16="http://schemas.microsoft.com/office/drawing/2014/main" id="{B6D485EA-56F2-BD1C-1879-2F706F9DB4DA}"/>
              </a:ext>
            </a:extLst>
          </p:cNvPr>
          <p:cNvCxnSpPr>
            <a:cxnSpLocks/>
            <a:stCxn id="88" idx="0"/>
          </p:cNvCxnSpPr>
          <p:nvPr/>
        </p:nvCxnSpPr>
        <p:spPr>
          <a:xfrm rot="5400000" flipH="1" flipV="1">
            <a:off x="2841073" y="776195"/>
            <a:ext cx="1185433" cy="5324424"/>
          </a:xfrm>
          <a:prstGeom prst="bentConnector3">
            <a:avLst>
              <a:gd name="adj1" fmla="val 50000"/>
            </a:avLst>
          </a:prstGeom>
          <a:ln w="15875">
            <a:solidFill>
              <a:srgbClr val="00C1DE"/>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95" name="Elbow Connector 94">
            <a:extLst>
              <a:ext uri="{FF2B5EF4-FFF2-40B4-BE49-F238E27FC236}">
                <a16:creationId xmlns:a16="http://schemas.microsoft.com/office/drawing/2014/main" id="{CA9A8856-45C0-1FAC-3414-0E2AE934D9C5}"/>
              </a:ext>
            </a:extLst>
          </p:cNvPr>
          <p:cNvCxnSpPr>
            <a:cxnSpLocks/>
            <a:stCxn id="75" idx="0"/>
            <a:endCxn id="107" idx="2"/>
          </p:cNvCxnSpPr>
          <p:nvPr/>
        </p:nvCxnSpPr>
        <p:spPr>
          <a:xfrm rot="16200000" flipV="1">
            <a:off x="8219369" y="2372241"/>
            <a:ext cx="1760956" cy="2035389"/>
          </a:xfrm>
          <a:prstGeom prst="bentConnector3">
            <a:avLst>
              <a:gd name="adj1" fmla="val 47527"/>
            </a:avLst>
          </a:prstGeom>
          <a:ln w="15875">
            <a:solidFill>
              <a:srgbClr val="00C1DE"/>
            </a:solidFill>
            <a:headEnd type="none"/>
            <a:tailEnd type="triangle"/>
          </a:ln>
        </p:spPr>
        <p:style>
          <a:lnRef idx="1">
            <a:schemeClr val="accent1"/>
          </a:lnRef>
          <a:fillRef idx="0">
            <a:schemeClr val="accent1"/>
          </a:fillRef>
          <a:effectRef idx="0">
            <a:schemeClr val="accent1"/>
          </a:effectRef>
          <a:fontRef idx="minor">
            <a:schemeClr val="tx1"/>
          </a:fontRef>
        </p:style>
      </p:cxnSp>
      <p:pic>
        <p:nvPicPr>
          <p:cNvPr id="97" name="Picture 96">
            <a:extLst>
              <a:ext uri="{FF2B5EF4-FFF2-40B4-BE49-F238E27FC236}">
                <a16:creationId xmlns:a16="http://schemas.microsoft.com/office/drawing/2014/main" id="{A407F476-5C48-045A-71CB-CEB6964B5D7B}"/>
              </a:ext>
            </a:extLst>
          </p:cNvPr>
          <p:cNvPicPr>
            <a:picLocks noChangeAspect="1"/>
          </p:cNvPicPr>
          <p:nvPr/>
        </p:nvPicPr>
        <p:blipFill>
          <a:blip r:embed="rId12"/>
          <a:stretch>
            <a:fillRect/>
          </a:stretch>
        </p:blipFill>
        <p:spPr>
          <a:xfrm>
            <a:off x="594437" y="2057178"/>
            <a:ext cx="354609" cy="323203"/>
          </a:xfrm>
          <a:prstGeom prst="rect">
            <a:avLst/>
          </a:prstGeom>
        </p:spPr>
      </p:pic>
      <p:pic>
        <p:nvPicPr>
          <p:cNvPr id="98" name="Picture 97">
            <a:extLst>
              <a:ext uri="{FF2B5EF4-FFF2-40B4-BE49-F238E27FC236}">
                <a16:creationId xmlns:a16="http://schemas.microsoft.com/office/drawing/2014/main" id="{A5DA6120-8656-A10B-5900-9F26602E0E56}"/>
              </a:ext>
            </a:extLst>
          </p:cNvPr>
          <p:cNvPicPr>
            <a:picLocks noChangeAspect="1"/>
          </p:cNvPicPr>
          <p:nvPr/>
        </p:nvPicPr>
        <p:blipFill>
          <a:blip r:embed="rId13"/>
          <a:stretch>
            <a:fillRect/>
          </a:stretch>
        </p:blipFill>
        <p:spPr>
          <a:xfrm>
            <a:off x="568754" y="2718662"/>
            <a:ext cx="405975" cy="194161"/>
          </a:xfrm>
          <a:prstGeom prst="rect">
            <a:avLst/>
          </a:prstGeom>
        </p:spPr>
      </p:pic>
      <p:sp>
        <p:nvSpPr>
          <p:cNvPr id="99" name="TextBox 98">
            <a:extLst>
              <a:ext uri="{FF2B5EF4-FFF2-40B4-BE49-F238E27FC236}">
                <a16:creationId xmlns:a16="http://schemas.microsoft.com/office/drawing/2014/main" id="{13DCAD84-6BC9-65D1-AB58-4ADA12794E9D}"/>
              </a:ext>
            </a:extLst>
          </p:cNvPr>
          <p:cNvSpPr txBox="1"/>
          <p:nvPr/>
        </p:nvSpPr>
        <p:spPr>
          <a:xfrm>
            <a:off x="407084" y="176698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ECE5047F-FA79-2B97-6C48-FCFC8578D0CC}"/>
              </a:ext>
            </a:extLst>
          </p:cNvPr>
          <p:cNvSpPr txBox="1"/>
          <p:nvPr/>
        </p:nvSpPr>
        <p:spPr>
          <a:xfrm>
            <a:off x="407084" y="242503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CBF4C396-F9E5-ACE5-0562-F47D668A1729}"/>
              </a:ext>
            </a:extLst>
          </p:cNvPr>
          <p:cNvSpPr txBox="1"/>
          <p:nvPr/>
        </p:nvSpPr>
        <p:spPr>
          <a:xfrm>
            <a:off x="407084" y="296450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9891F9A3-2BB2-4E1D-FB09-E1505912E8ED}"/>
              </a:ext>
            </a:extLst>
          </p:cNvPr>
          <p:cNvSpPr/>
          <p:nvPr/>
        </p:nvSpPr>
        <p:spPr>
          <a:xfrm>
            <a:off x="1627166" y="1653568"/>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52327F87-9796-DEF5-0A24-1FA9F9C1F321}"/>
              </a:ext>
            </a:extLst>
          </p:cNvPr>
          <p:cNvSpPr/>
          <p:nvPr/>
        </p:nvSpPr>
        <p:spPr>
          <a:xfrm>
            <a:off x="3655688" y="1650997"/>
            <a:ext cx="97200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B1E7EA4A-F99A-ACAC-2315-10231DEA82E2}"/>
              </a:ext>
            </a:extLst>
          </p:cNvPr>
          <p:cNvSpPr/>
          <p:nvPr/>
        </p:nvSpPr>
        <p:spPr>
          <a:xfrm>
            <a:off x="7630492" y="1660741"/>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FC89442F-A6EE-AEE5-B553-1E97356FEE8D}"/>
              </a:ext>
            </a:extLst>
          </p:cNvPr>
          <p:cNvSpPr/>
          <p:nvPr/>
        </p:nvSpPr>
        <p:spPr>
          <a:xfrm>
            <a:off x="9649408" y="1665664"/>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AF85A236-F649-A5FC-B9FE-3F5A80C4A13D}"/>
              </a:ext>
            </a:extLst>
          </p:cNvPr>
          <p:cNvSpPr/>
          <p:nvPr/>
        </p:nvSpPr>
        <p:spPr>
          <a:xfrm>
            <a:off x="5623073" y="2244442"/>
            <a:ext cx="903320" cy="848717"/>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Data Capturing</a:t>
            </a:r>
          </a:p>
        </p:txBody>
      </p:sp>
      <p:cxnSp>
        <p:nvCxnSpPr>
          <p:cNvPr id="110" name="Straight Arrow Connector 109">
            <a:extLst>
              <a:ext uri="{FF2B5EF4-FFF2-40B4-BE49-F238E27FC236}">
                <a16:creationId xmlns:a16="http://schemas.microsoft.com/office/drawing/2014/main" id="{6C2C968F-2058-ECCA-58C7-8D18F9AB09D1}"/>
              </a:ext>
            </a:extLst>
          </p:cNvPr>
          <p:cNvCxnSpPr>
            <a:cxnSpLocks/>
          </p:cNvCxnSpPr>
          <p:nvPr/>
        </p:nvCxnSpPr>
        <p:spPr>
          <a:xfrm flipV="1">
            <a:off x="8968854" y="5129105"/>
            <a:ext cx="6591" cy="539185"/>
          </a:xfrm>
          <a:prstGeom prst="straightConnector1">
            <a:avLst/>
          </a:prstGeom>
          <a:ln w="15875">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628339"/>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D246AE9B-BDB7-18DF-BD31-EC39CDD4B817}"/>
              </a:ext>
            </a:extLst>
          </p:cNvPr>
          <p:cNvSpPr/>
          <p:nvPr/>
        </p:nvSpPr>
        <p:spPr>
          <a:xfrm>
            <a:off x="323850" y="4428848"/>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a:extLst>
              <a:ext uri="{FF2B5EF4-FFF2-40B4-BE49-F238E27FC236}">
                <a16:creationId xmlns:a16="http://schemas.microsoft.com/office/drawing/2014/main" id="{B8C900ED-6746-F846-D1B1-5F96E64F1387}"/>
              </a:ext>
            </a:extLst>
          </p:cNvPr>
          <p:cNvSpPr txBox="1"/>
          <p:nvPr/>
        </p:nvSpPr>
        <p:spPr>
          <a:xfrm>
            <a:off x="479425" y="4518774"/>
            <a:ext cx="2016125"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I/O via blocking devices (</a:t>
            </a:r>
            <a:r>
              <a:rPr lang="en-US" sz="1600" kern="1200" err="1">
                <a:solidFill>
                  <a:schemeClr val="tx2"/>
                </a:solidFill>
                <a:latin typeface="+mn-lt"/>
                <a:ea typeface="+mn-ea"/>
                <a:cs typeface="+mn-cs"/>
              </a:rPr>
              <a:t>fread</a:t>
            </a:r>
            <a:r>
              <a:rPr lang="en-US" sz="1600" kern="1200">
                <a:solidFill>
                  <a:schemeClr val="tx2"/>
                </a:solidFill>
                <a:latin typeface="+mn-lt"/>
                <a:ea typeface="+mn-ea"/>
                <a:cs typeface="+mn-cs"/>
              </a:rPr>
              <a:t>, </a:t>
            </a:r>
            <a:r>
              <a:rPr lang="en-US" sz="1600" kern="1200" err="1">
                <a:solidFill>
                  <a:schemeClr val="tx2"/>
                </a:solidFill>
                <a:latin typeface="+mn-lt"/>
                <a:ea typeface="+mn-ea"/>
                <a:cs typeface="+mn-cs"/>
              </a:rPr>
              <a:t>fwrite</a:t>
            </a:r>
            <a:r>
              <a:rPr lang="en-US" sz="1600" kern="1200">
                <a:solidFill>
                  <a:schemeClr val="tx2"/>
                </a:solidFill>
                <a:latin typeface="+mn-lt"/>
                <a:ea typeface="+mn-ea"/>
                <a:cs typeface="+mn-cs"/>
              </a:rPr>
              <a:t>)</a:t>
            </a:r>
          </a:p>
        </p:txBody>
      </p:sp>
      <p:sp>
        <p:nvSpPr>
          <p:cNvPr id="25" name="Rectangle 24">
            <a:extLst>
              <a:ext uri="{FF2B5EF4-FFF2-40B4-BE49-F238E27FC236}">
                <a16:creationId xmlns:a16="http://schemas.microsoft.com/office/drawing/2014/main" id="{9E747376-006D-4772-DCB5-355E5A59BCB4}"/>
              </a:ext>
            </a:extLst>
          </p:cNvPr>
          <p:cNvSpPr/>
          <p:nvPr/>
        </p:nvSpPr>
        <p:spPr>
          <a:xfrm>
            <a:off x="323850" y="3344401"/>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490BA77F-6DB3-8A54-7183-8DBDEA524476}"/>
              </a:ext>
            </a:extLst>
          </p:cNvPr>
          <p:cNvSpPr txBox="1"/>
          <p:nvPr/>
        </p:nvSpPr>
        <p:spPr>
          <a:xfrm>
            <a:off x="479424" y="3434327"/>
            <a:ext cx="2435225"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Data Recording via </a:t>
            </a:r>
            <a:br>
              <a:rPr lang="en-US" sz="1600" kern="1200" dirty="0">
                <a:solidFill>
                  <a:schemeClr val="tx2"/>
                </a:solidFill>
                <a:latin typeface="+mn-lt"/>
                <a:ea typeface="+mn-ea"/>
                <a:cs typeface="+mn-cs"/>
              </a:rPr>
            </a:br>
            <a:r>
              <a:rPr lang="en-US" sz="1600" kern="1200" dirty="0">
                <a:solidFill>
                  <a:schemeClr val="tx2"/>
                </a:solidFill>
                <a:latin typeface="+mn-lt"/>
                <a:ea typeface="+mn-ea"/>
                <a:cs typeface="+mn-cs"/>
              </a:rPr>
              <a:t>File I/O, STDIO, Socket</a:t>
            </a:r>
            <a:br>
              <a:rPr lang="en-US" sz="1600" kern="1200" dirty="0">
                <a:solidFill>
                  <a:schemeClr val="tx2"/>
                </a:solidFill>
                <a:latin typeface="+mn-lt"/>
                <a:ea typeface="+mn-ea"/>
                <a:cs typeface="+mn-cs"/>
              </a:rPr>
            </a:br>
            <a:endParaRPr lang="en-US" sz="1600" kern="1200" dirty="0">
              <a:solidFill>
                <a:schemeClr val="tx2"/>
              </a:solidFill>
              <a:latin typeface="+mn-lt"/>
              <a:ea typeface="+mn-ea"/>
              <a:cs typeface="+mn-cs"/>
            </a:endParaRPr>
          </a:p>
        </p:txBody>
      </p:sp>
      <p:sp>
        <p:nvSpPr>
          <p:cNvPr id="24" name="Rectangle 23">
            <a:extLst>
              <a:ext uri="{FF2B5EF4-FFF2-40B4-BE49-F238E27FC236}">
                <a16:creationId xmlns:a16="http://schemas.microsoft.com/office/drawing/2014/main" id="{DB4052FA-78A8-D32C-99AB-6C5B14C0717C}"/>
              </a:ext>
            </a:extLst>
          </p:cNvPr>
          <p:cNvSpPr/>
          <p:nvPr/>
        </p:nvSpPr>
        <p:spPr>
          <a:xfrm>
            <a:off x="323850" y="2257425"/>
            <a:ext cx="594995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B778E8-2E31-E640-B76E-AC1AA4820F06}"/>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841B294D-61A2-15EE-668E-517678D4D2DE}"/>
              </a:ext>
            </a:extLst>
          </p:cNvPr>
          <p:cNvSpPr>
            <a:spLocks noGrp="1"/>
          </p:cNvSpPr>
          <p:nvPr>
            <p:ph type="body" sz="quarter" idx="13"/>
          </p:nvPr>
        </p:nvSpPr>
        <p:spPr/>
        <p:txBody>
          <a:bodyPr/>
          <a:lstStyle/>
          <a:p>
            <a:endParaRPr lang="en-US"/>
          </a:p>
        </p:txBody>
      </p:sp>
      <p:sp>
        <p:nvSpPr>
          <p:cNvPr id="8" name="Rectangle 7">
            <a:extLst>
              <a:ext uri="{FF2B5EF4-FFF2-40B4-BE49-F238E27FC236}">
                <a16:creationId xmlns:a16="http://schemas.microsoft.com/office/drawing/2014/main" id="{E263AC06-A9A7-75A6-AD0F-6C725E4DC4C6}"/>
              </a:ext>
            </a:extLst>
          </p:cNvPr>
          <p:cNvSpPr/>
          <p:nvPr/>
        </p:nvSpPr>
        <p:spPr>
          <a:xfrm>
            <a:off x="8400531" y="3344547"/>
            <a:ext cx="1308096" cy="84465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Circular Data Buffers</a:t>
            </a:r>
          </a:p>
        </p:txBody>
      </p:sp>
      <p:sp>
        <p:nvSpPr>
          <p:cNvPr id="9" name="Rectangle 8">
            <a:extLst>
              <a:ext uri="{FF2B5EF4-FFF2-40B4-BE49-F238E27FC236}">
                <a16:creationId xmlns:a16="http://schemas.microsoft.com/office/drawing/2014/main" id="{F4BD4D46-29C9-E324-B874-756C9D3C1C50}"/>
              </a:ext>
            </a:extLst>
          </p:cNvPr>
          <p:cNvSpPr/>
          <p:nvPr/>
        </p:nvSpPr>
        <p:spPr>
          <a:xfrm>
            <a:off x="6515100" y="3344547"/>
            <a:ext cx="1644133"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sds.h</a:t>
            </a:r>
            <a:br>
              <a:rPr lang="en-US" sz="1600"/>
            </a:br>
            <a:r>
              <a:rPr lang="en-US" sz="1200"/>
              <a:t>Circular Buffer Handling</a:t>
            </a:r>
          </a:p>
        </p:txBody>
      </p:sp>
      <p:sp>
        <p:nvSpPr>
          <p:cNvPr id="10" name="Rectangle 9">
            <a:extLst>
              <a:ext uri="{FF2B5EF4-FFF2-40B4-BE49-F238E27FC236}">
                <a16:creationId xmlns:a16="http://schemas.microsoft.com/office/drawing/2014/main" id="{8493B056-B0D5-7C8F-A303-D0F320A407DF}"/>
              </a:ext>
            </a:extLst>
          </p:cNvPr>
          <p:cNvSpPr/>
          <p:nvPr/>
        </p:nvSpPr>
        <p:spPr>
          <a:xfrm>
            <a:off x="4648200" y="4431669"/>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err="1"/>
              <a:t>sdsio.h</a:t>
            </a:r>
            <a:br>
              <a:rPr lang="en-US" sz="1600" dirty="0"/>
            </a:br>
            <a:r>
              <a:rPr lang="en-US" sz="1200" dirty="0"/>
              <a:t>Blocking R/W Interface</a:t>
            </a:r>
            <a:br>
              <a:rPr lang="en-US" sz="1200" dirty="0"/>
            </a:br>
            <a:r>
              <a:rPr lang="en-US" sz="1200" dirty="0"/>
              <a:t>(i.e. file I/O)</a:t>
            </a:r>
          </a:p>
        </p:txBody>
      </p:sp>
      <p:sp>
        <p:nvSpPr>
          <p:cNvPr id="11" name="Rectangle 10">
            <a:extLst>
              <a:ext uri="{FF2B5EF4-FFF2-40B4-BE49-F238E27FC236}">
                <a16:creationId xmlns:a16="http://schemas.microsoft.com/office/drawing/2014/main" id="{AB8DF9BF-F859-86EE-5E99-149B23268ECB}"/>
              </a:ext>
            </a:extLst>
          </p:cNvPr>
          <p:cNvSpPr/>
          <p:nvPr/>
        </p:nvSpPr>
        <p:spPr>
          <a:xfrm>
            <a:off x="4648200" y="3344547"/>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sdsRec.h</a:t>
            </a:r>
            <a:br>
              <a:rPr lang="en-US" sz="1600"/>
            </a:br>
            <a:r>
              <a:rPr lang="en-US" sz="1200"/>
              <a:t>Data Recording</a:t>
            </a:r>
            <a:br>
              <a:rPr lang="en-US" sz="1200"/>
            </a:br>
            <a:r>
              <a:rPr lang="en-US" sz="1200"/>
              <a:t>Interface</a:t>
            </a:r>
          </a:p>
        </p:txBody>
      </p:sp>
      <p:sp>
        <p:nvSpPr>
          <p:cNvPr id="12" name="Rectangle 11">
            <a:extLst>
              <a:ext uri="{FF2B5EF4-FFF2-40B4-BE49-F238E27FC236}">
                <a16:creationId xmlns:a16="http://schemas.microsoft.com/office/drawing/2014/main" id="{A70BB772-5504-D875-659E-BB1BB290EEEA}"/>
              </a:ext>
            </a:extLst>
          </p:cNvPr>
          <p:cNvSpPr/>
          <p:nvPr/>
        </p:nvSpPr>
        <p:spPr>
          <a:xfrm>
            <a:off x="4648200" y="2257425"/>
            <a:ext cx="1625602" cy="8446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err="1"/>
              <a:t>sdsPlay.h</a:t>
            </a:r>
            <a:br>
              <a:rPr lang="en-US" sz="1600"/>
            </a:br>
            <a:r>
              <a:rPr lang="en-US" sz="1200"/>
              <a:t>Data Playback </a:t>
            </a:r>
            <a:br>
              <a:rPr lang="en-US" sz="1200"/>
            </a:br>
            <a:r>
              <a:rPr lang="en-US" sz="1200"/>
              <a:t>Interface</a:t>
            </a:r>
          </a:p>
        </p:txBody>
      </p:sp>
      <p:sp>
        <p:nvSpPr>
          <p:cNvPr id="14" name="Flowchart: Multidocument 13">
            <a:extLst>
              <a:ext uri="{FF2B5EF4-FFF2-40B4-BE49-F238E27FC236}">
                <a16:creationId xmlns:a16="http://schemas.microsoft.com/office/drawing/2014/main" id="{1AD63602-867A-A1BE-E147-DFD466A0FBE9}"/>
              </a:ext>
            </a:extLst>
          </p:cNvPr>
          <p:cNvSpPr/>
          <p:nvPr/>
        </p:nvSpPr>
        <p:spPr>
          <a:xfrm>
            <a:off x="2730020" y="3344547"/>
            <a:ext cx="1449805" cy="994375"/>
          </a:xfrm>
          <a:prstGeom prst="flowChartMultidocument">
            <a:avLst/>
          </a:prstGeom>
          <a:solidFill>
            <a:schemeClr val="accent4"/>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sds</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 Data Files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lang="en-US" sz="1000">
                <a:solidFill>
                  <a:schemeClr val="bg2">
                    <a:lumMod val="25000"/>
                  </a:schemeClr>
                </a:solidFill>
                <a:latin typeface="Calibri"/>
              </a:rPr>
              <a:t>file0.sensorX.sds’</a:t>
            </a:r>
            <a:br>
              <a:rPr lang="en-US" sz="1000">
                <a:solidFill>
                  <a:schemeClr val="bg2">
                    <a:lumMod val="25000"/>
                  </a:schemeClr>
                </a:solidFill>
                <a:latin typeface="Calibri"/>
              </a:rPr>
            </a:br>
            <a:r>
              <a:rPr lang="en-US" sz="1000">
                <a:solidFill>
                  <a:schemeClr val="bg2">
                    <a:lumMod val="25000"/>
                  </a:schemeClr>
                </a:solidFill>
                <a:latin typeface="Calibri"/>
              </a:rPr>
              <a:t>‘file1.sensorX.sds’</a:t>
            </a:r>
            <a:endParaRPr kumimoji="0" lang="en-US"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17" name="Arrow: Right 16">
            <a:extLst>
              <a:ext uri="{FF2B5EF4-FFF2-40B4-BE49-F238E27FC236}">
                <a16:creationId xmlns:a16="http://schemas.microsoft.com/office/drawing/2014/main" id="{132C0BA8-0769-3A57-E9ED-0C2A12E2760A}"/>
              </a:ext>
            </a:extLst>
          </p:cNvPr>
          <p:cNvSpPr/>
          <p:nvPr/>
        </p:nvSpPr>
        <p:spPr>
          <a:xfrm rot="20046025">
            <a:off x="3869818" y="2692350"/>
            <a:ext cx="74032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Arrow: Right 17">
            <a:extLst>
              <a:ext uri="{FF2B5EF4-FFF2-40B4-BE49-F238E27FC236}">
                <a16:creationId xmlns:a16="http://schemas.microsoft.com/office/drawing/2014/main" id="{7A6067DD-00A3-5395-6D91-46B9666A9A45}"/>
              </a:ext>
            </a:extLst>
          </p:cNvPr>
          <p:cNvSpPr/>
          <p:nvPr/>
        </p:nvSpPr>
        <p:spPr>
          <a:xfrm rot="10800000">
            <a:off x="4239979" y="3548687"/>
            <a:ext cx="322495" cy="344488"/>
          </a:xfrm>
          <a:prstGeom prs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Arrow: Left-Right 18">
            <a:extLst>
              <a:ext uri="{FF2B5EF4-FFF2-40B4-BE49-F238E27FC236}">
                <a16:creationId xmlns:a16="http://schemas.microsoft.com/office/drawing/2014/main" id="{38265C7B-E2D7-203F-ED4F-B233C25AF95A}"/>
              </a:ext>
            </a:extLst>
          </p:cNvPr>
          <p:cNvSpPr/>
          <p:nvPr/>
        </p:nvSpPr>
        <p:spPr>
          <a:xfrm rot="1639324">
            <a:off x="3823745" y="4399893"/>
            <a:ext cx="787626" cy="344489"/>
          </a:xfrm>
          <a:prstGeom prst="leftRightArrow">
            <a:avLst/>
          </a:prstGeom>
          <a:solidFill>
            <a:schemeClr val="tx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lowchart: Document 21">
            <a:extLst>
              <a:ext uri="{FF2B5EF4-FFF2-40B4-BE49-F238E27FC236}">
                <a16:creationId xmlns:a16="http://schemas.microsoft.com/office/drawing/2014/main" id="{AEE4F8CE-4ED0-3075-6AE6-73F37BE47717}"/>
              </a:ext>
            </a:extLst>
          </p:cNvPr>
          <p:cNvSpPr/>
          <p:nvPr/>
        </p:nvSpPr>
        <p:spPr>
          <a:xfrm>
            <a:off x="2730020" y="5463995"/>
            <a:ext cx="1235868" cy="790196"/>
          </a:xfrm>
          <a:prstGeom prst="flowChartDocumen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Meta Info</a:t>
            </a:r>
            <a:br>
              <a:rPr lang="en-US" sz="1400"/>
            </a:br>
            <a:r>
              <a:rPr lang="en-US" sz="1100"/>
              <a:t>User supplied</a:t>
            </a:r>
            <a:br>
              <a:rPr lang="en-US" sz="1400"/>
            </a:br>
            <a:r>
              <a:rPr lang="en-US" sz="1100"/>
              <a:t>‘</a:t>
            </a:r>
            <a:r>
              <a:rPr lang="en-US" sz="1100" err="1"/>
              <a:t>sensorX.sds.yml</a:t>
            </a:r>
            <a:r>
              <a:rPr lang="en-US" sz="1100"/>
              <a:t>’</a:t>
            </a:r>
            <a:endParaRPr lang="en-GB" sz="1400"/>
          </a:p>
        </p:txBody>
      </p:sp>
      <p:sp>
        <p:nvSpPr>
          <p:cNvPr id="23" name="TextBox 22">
            <a:extLst>
              <a:ext uri="{FF2B5EF4-FFF2-40B4-BE49-F238E27FC236}">
                <a16:creationId xmlns:a16="http://schemas.microsoft.com/office/drawing/2014/main" id="{1F631D3F-C128-8058-0E68-7E198839B98E}"/>
              </a:ext>
            </a:extLst>
          </p:cNvPr>
          <p:cNvSpPr txBox="1"/>
          <p:nvPr/>
        </p:nvSpPr>
        <p:spPr>
          <a:xfrm>
            <a:off x="479425" y="2347351"/>
            <a:ext cx="217805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Data Playback via File I/O,</a:t>
            </a:r>
            <a:br>
              <a:rPr lang="en-US" sz="1600" kern="1200">
                <a:solidFill>
                  <a:schemeClr val="tx2"/>
                </a:solidFill>
                <a:latin typeface="+mn-lt"/>
                <a:ea typeface="+mn-ea"/>
                <a:cs typeface="+mn-cs"/>
              </a:rPr>
            </a:br>
            <a:r>
              <a:rPr lang="en-US" sz="1600" kern="1200">
                <a:solidFill>
                  <a:schemeClr val="tx2"/>
                </a:solidFill>
                <a:latin typeface="+mn-lt"/>
                <a:ea typeface="+mn-ea"/>
                <a:cs typeface="+mn-cs"/>
              </a:rPr>
              <a:t>STDIO, Socket, or AVH VSI</a:t>
            </a:r>
          </a:p>
        </p:txBody>
      </p:sp>
    </p:spTree>
    <p:extLst>
      <p:ext uri="{BB962C8B-B14F-4D97-AF65-F5344CB8AC3E}">
        <p14:creationId xmlns:p14="http://schemas.microsoft.com/office/powerpoint/2010/main" val="2773656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B3DF9-D78E-4BFF-EB7B-49B94681085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A0E3294-86D8-D002-3C1C-AA94B216DCD4}"/>
              </a:ext>
            </a:extLst>
          </p:cNvPr>
          <p:cNvSpPr>
            <a:spLocks noGrp="1"/>
          </p:cNvSpPr>
          <p:nvPr>
            <p:ph type="title"/>
          </p:nvPr>
        </p:nvSpPr>
        <p:spPr/>
        <p:txBody>
          <a:bodyPr/>
          <a:lstStyle/>
          <a:p>
            <a:r>
              <a:rPr lang="en-US" dirty="0"/>
              <a:t>Development Flow for Edge AI Devices</a:t>
            </a:r>
          </a:p>
        </p:txBody>
      </p:sp>
      <p:sp>
        <p:nvSpPr>
          <p:cNvPr id="59" name="Rectangle 58">
            <a:extLst>
              <a:ext uri="{FF2B5EF4-FFF2-40B4-BE49-F238E27FC236}">
                <a16:creationId xmlns:a16="http://schemas.microsoft.com/office/drawing/2014/main" id="{F5C68DC5-F54D-46E9-86EE-880C23DD9037}"/>
              </a:ext>
            </a:extLst>
          </p:cNvPr>
          <p:cNvSpPr/>
          <p:nvPr/>
        </p:nvSpPr>
        <p:spPr>
          <a:xfrm>
            <a:off x="1742636" y="1195848"/>
            <a:ext cx="6071917" cy="2037470"/>
          </a:xfrm>
          <a:prstGeom prst="rect">
            <a:avLst/>
          </a:prstGeom>
          <a:solidFill>
            <a:schemeClr val="bg1">
              <a:lumMod val="50000"/>
              <a:alpha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endParaRPr>
          </a:p>
        </p:txBody>
      </p:sp>
      <p:pic>
        <p:nvPicPr>
          <p:cNvPr id="60" name="Picture 59">
            <a:extLst>
              <a:ext uri="{FF2B5EF4-FFF2-40B4-BE49-F238E27FC236}">
                <a16:creationId xmlns:a16="http://schemas.microsoft.com/office/drawing/2014/main" id="{86809350-057E-6915-A9D1-06C94B7AEEB9}"/>
              </a:ext>
            </a:extLst>
          </p:cNvPr>
          <p:cNvPicPr>
            <a:picLocks noChangeAspect="1"/>
          </p:cNvPicPr>
          <p:nvPr/>
        </p:nvPicPr>
        <p:blipFill>
          <a:blip r:embed="rId3"/>
          <a:stretch>
            <a:fillRect/>
          </a:stretch>
        </p:blipFill>
        <p:spPr>
          <a:xfrm>
            <a:off x="1031922" y="1292302"/>
            <a:ext cx="371504" cy="471311"/>
          </a:xfrm>
          <a:prstGeom prst="rect">
            <a:avLst/>
          </a:prstGeom>
        </p:spPr>
      </p:pic>
      <p:sp>
        <p:nvSpPr>
          <p:cNvPr id="63" name="Content Placeholder 2">
            <a:extLst>
              <a:ext uri="{FF2B5EF4-FFF2-40B4-BE49-F238E27FC236}">
                <a16:creationId xmlns:a16="http://schemas.microsoft.com/office/drawing/2014/main" id="{28F59114-99DB-93D6-37A4-A2D8A960CD9B}"/>
              </a:ext>
            </a:extLst>
          </p:cNvPr>
          <p:cNvSpPr txBox="1">
            <a:spLocks/>
          </p:cNvSpPr>
          <p:nvPr/>
        </p:nvSpPr>
        <p:spPr>
          <a:xfrm>
            <a:off x="2075195" y="1354116"/>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4">
                  <a:extLst>
                    <a:ext uri="{96DAC541-7B7A-43D3-8B79-37D633B846F1}">
                      <asvg:svgBlip xmlns:asvg="http://schemas.microsoft.com/office/drawing/2016/SVG/main" r:embed="rId5"/>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6">
                  <a:extLst>
                    <a:ext uri="{96DAC541-7B7A-43D3-8B79-37D633B846F1}">
                      <asvg:svgBlip xmlns:asvg="http://schemas.microsoft.com/office/drawing/2016/SVG/main" r:embed="rId7"/>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DATA STREAM  </a:t>
            </a:r>
          </a:p>
        </p:txBody>
      </p:sp>
      <p:cxnSp>
        <p:nvCxnSpPr>
          <p:cNvPr id="64" name="Straight Arrow Connector 63">
            <a:extLst>
              <a:ext uri="{FF2B5EF4-FFF2-40B4-BE49-F238E27FC236}">
                <a16:creationId xmlns:a16="http://schemas.microsoft.com/office/drawing/2014/main" id="{ECA076AE-94D4-6380-BC94-154A09ABE810}"/>
              </a:ext>
            </a:extLst>
          </p:cNvPr>
          <p:cNvCxnSpPr>
            <a:cxnSpLocks/>
            <a:endCxn id="106" idx="1"/>
          </p:cNvCxnSpPr>
          <p:nvPr/>
        </p:nvCxnSpPr>
        <p:spPr>
          <a:xfrm flipV="1">
            <a:off x="2776921" y="2070265"/>
            <a:ext cx="676798" cy="7662"/>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DE3F56F-54BD-FD48-FA2B-3D3042B567BB}"/>
              </a:ext>
            </a:extLst>
          </p:cNvPr>
          <p:cNvCxnSpPr>
            <a:cxnSpLocks/>
            <a:stCxn id="106" idx="3"/>
            <a:endCxn id="107" idx="1"/>
          </p:cNvCxnSpPr>
          <p:nvPr/>
        </p:nvCxnSpPr>
        <p:spPr>
          <a:xfrm>
            <a:off x="4425719" y="2070265"/>
            <a:ext cx="691309" cy="4996"/>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087E769-7669-BBE4-F556-ACD2E97CCA57}"/>
              </a:ext>
            </a:extLst>
          </p:cNvPr>
          <p:cNvCxnSpPr>
            <a:cxnSpLocks/>
            <a:stCxn id="107" idx="3"/>
            <a:endCxn id="108" idx="1"/>
          </p:cNvCxnSpPr>
          <p:nvPr/>
        </p:nvCxnSpPr>
        <p:spPr>
          <a:xfrm flipV="1">
            <a:off x="6020348" y="2068496"/>
            <a:ext cx="691309" cy="676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3B7DB83F-3575-2BAC-5DE6-39DB665C0037}"/>
              </a:ext>
            </a:extLst>
          </p:cNvPr>
          <p:cNvCxnSpPr>
            <a:cxnSpLocks/>
          </p:cNvCxnSpPr>
          <p:nvPr/>
        </p:nvCxnSpPr>
        <p:spPr>
          <a:xfrm>
            <a:off x="4764743"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87" name="Right Brace 86">
            <a:extLst>
              <a:ext uri="{FF2B5EF4-FFF2-40B4-BE49-F238E27FC236}">
                <a16:creationId xmlns:a16="http://schemas.microsoft.com/office/drawing/2014/main" id="{8C112194-03FE-3DC1-3E1C-5806FCC07BE8}"/>
              </a:ext>
            </a:extLst>
          </p:cNvPr>
          <p:cNvSpPr/>
          <p:nvPr/>
        </p:nvSpPr>
        <p:spPr>
          <a:xfrm>
            <a:off x="1381727" y="1245140"/>
            <a:ext cx="529177" cy="1906072"/>
          </a:xfrm>
          <a:prstGeom prst="rightBrace">
            <a:avLst>
              <a:gd name="adj1" fmla="val 0"/>
              <a:gd name="adj2" fmla="val 44704"/>
            </a:avLst>
          </a:prstGeom>
          <a:ln w="15875">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srgbClr val="000000"/>
              </a:solidFill>
              <a:effectLst/>
              <a:uLnTx/>
              <a:uFillTx/>
              <a:latin typeface="Aeonik" panose="020B0503030300000000" pitchFamily="34" charset="0"/>
              <a:ea typeface="+mn-ea"/>
              <a:cs typeface="Calibri" panose="020F0502020204030204" pitchFamily="34" charset="0"/>
            </a:endParaRPr>
          </a:p>
        </p:txBody>
      </p:sp>
      <p:pic>
        <p:nvPicPr>
          <p:cNvPr id="88" name="Graphic 87">
            <a:extLst>
              <a:ext uri="{FF2B5EF4-FFF2-40B4-BE49-F238E27FC236}">
                <a16:creationId xmlns:a16="http://schemas.microsoft.com/office/drawing/2014/main" id="{ACCCA5A1-AB23-0834-F936-49BF56A5705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617927" y="3508248"/>
            <a:ext cx="306905" cy="391304"/>
          </a:xfrm>
          <a:prstGeom prst="rect">
            <a:avLst/>
          </a:prstGeom>
        </p:spPr>
      </p:pic>
      <p:sp>
        <p:nvSpPr>
          <p:cNvPr id="92" name="TextBox 91">
            <a:extLst>
              <a:ext uri="{FF2B5EF4-FFF2-40B4-BE49-F238E27FC236}">
                <a16:creationId xmlns:a16="http://schemas.microsoft.com/office/drawing/2014/main" id="{B6A3333B-020D-8376-6E00-541781E846D4}"/>
              </a:ext>
            </a:extLst>
          </p:cNvPr>
          <p:cNvSpPr txBox="1"/>
          <p:nvPr/>
        </p:nvSpPr>
        <p:spPr>
          <a:xfrm>
            <a:off x="4406888" y="3954550"/>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Input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pic>
        <p:nvPicPr>
          <p:cNvPr id="97" name="Picture 96">
            <a:extLst>
              <a:ext uri="{FF2B5EF4-FFF2-40B4-BE49-F238E27FC236}">
                <a16:creationId xmlns:a16="http://schemas.microsoft.com/office/drawing/2014/main" id="{D7741C1F-CEDE-33D4-89BE-3B56FDA87A60}"/>
              </a:ext>
            </a:extLst>
          </p:cNvPr>
          <p:cNvPicPr>
            <a:picLocks noChangeAspect="1"/>
          </p:cNvPicPr>
          <p:nvPr/>
        </p:nvPicPr>
        <p:blipFill>
          <a:blip r:embed="rId10"/>
          <a:stretch>
            <a:fillRect/>
          </a:stretch>
        </p:blipFill>
        <p:spPr>
          <a:xfrm>
            <a:off x="1041909" y="2096088"/>
            <a:ext cx="354609" cy="323203"/>
          </a:xfrm>
          <a:prstGeom prst="rect">
            <a:avLst/>
          </a:prstGeom>
        </p:spPr>
      </p:pic>
      <p:pic>
        <p:nvPicPr>
          <p:cNvPr id="98" name="Picture 97">
            <a:extLst>
              <a:ext uri="{FF2B5EF4-FFF2-40B4-BE49-F238E27FC236}">
                <a16:creationId xmlns:a16="http://schemas.microsoft.com/office/drawing/2014/main" id="{E03D6B50-AE1D-2616-FC8D-F5BC9D5F760A}"/>
              </a:ext>
            </a:extLst>
          </p:cNvPr>
          <p:cNvPicPr>
            <a:picLocks noChangeAspect="1"/>
          </p:cNvPicPr>
          <p:nvPr/>
        </p:nvPicPr>
        <p:blipFill>
          <a:blip r:embed="rId11"/>
          <a:stretch>
            <a:fillRect/>
          </a:stretch>
        </p:blipFill>
        <p:spPr>
          <a:xfrm>
            <a:off x="1016226" y="2757572"/>
            <a:ext cx="405975" cy="194161"/>
          </a:xfrm>
          <a:prstGeom prst="rect">
            <a:avLst/>
          </a:prstGeom>
        </p:spPr>
      </p:pic>
      <p:sp>
        <p:nvSpPr>
          <p:cNvPr id="99" name="TextBox 98">
            <a:extLst>
              <a:ext uri="{FF2B5EF4-FFF2-40B4-BE49-F238E27FC236}">
                <a16:creationId xmlns:a16="http://schemas.microsoft.com/office/drawing/2014/main" id="{698AAE85-B5EB-4225-416F-47AAE18FB631}"/>
              </a:ext>
            </a:extLst>
          </p:cNvPr>
          <p:cNvSpPr txBox="1"/>
          <p:nvPr/>
        </p:nvSpPr>
        <p:spPr>
          <a:xfrm>
            <a:off x="854556" y="1805894"/>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Sensor</a:t>
            </a:r>
          </a:p>
        </p:txBody>
      </p:sp>
      <p:sp>
        <p:nvSpPr>
          <p:cNvPr id="100" name="TextBox 99">
            <a:extLst>
              <a:ext uri="{FF2B5EF4-FFF2-40B4-BE49-F238E27FC236}">
                <a16:creationId xmlns:a16="http://schemas.microsoft.com/office/drawing/2014/main" id="{6C6CC81C-699D-31E2-55E4-5F4BBA7A6370}"/>
              </a:ext>
            </a:extLst>
          </p:cNvPr>
          <p:cNvSpPr txBox="1"/>
          <p:nvPr/>
        </p:nvSpPr>
        <p:spPr>
          <a:xfrm>
            <a:off x="854556" y="2463942"/>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Audio</a:t>
            </a:r>
          </a:p>
        </p:txBody>
      </p:sp>
      <p:sp>
        <p:nvSpPr>
          <p:cNvPr id="101" name="TextBox 100">
            <a:extLst>
              <a:ext uri="{FF2B5EF4-FFF2-40B4-BE49-F238E27FC236}">
                <a16:creationId xmlns:a16="http://schemas.microsoft.com/office/drawing/2014/main" id="{EC8BDCB0-0293-074E-1D13-C97CA15D03D3}"/>
              </a:ext>
            </a:extLst>
          </p:cNvPr>
          <p:cNvSpPr txBox="1"/>
          <p:nvPr/>
        </p:nvSpPr>
        <p:spPr>
          <a:xfrm>
            <a:off x="854556" y="3003415"/>
            <a:ext cx="726789"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Video</a:t>
            </a:r>
          </a:p>
        </p:txBody>
      </p:sp>
      <p:sp>
        <p:nvSpPr>
          <p:cNvPr id="105" name="Process 104">
            <a:extLst>
              <a:ext uri="{FF2B5EF4-FFF2-40B4-BE49-F238E27FC236}">
                <a16:creationId xmlns:a16="http://schemas.microsoft.com/office/drawing/2014/main" id="{4EA3C087-30A4-D008-88C0-B78D0F138CDC}"/>
              </a:ext>
            </a:extLst>
          </p:cNvPr>
          <p:cNvSpPr/>
          <p:nvPr/>
        </p:nvSpPr>
        <p:spPr>
          <a:xfrm>
            <a:off x="1912511" y="1851288"/>
            <a:ext cx="90332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Input Interface</a:t>
            </a:r>
          </a:p>
        </p:txBody>
      </p:sp>
      <p:sp>
        <p:nvSpPr>
          <p:cNvPr id="106" name="Process 105">
            <a:extLst>
              <a:ext uri="{FF2B5EF4-FFF2-40B4-BE49-F238E27FC236}">
                <a16:creationId xmlns:a16="http://schemas.microsoft.com/office/drawing/2014/main" id="{4712F299-AE26-F47B-7800-D773E27AD664}"/>
              </a:ext>
            </a:extLst>
          </p:cNvPr>
          <p:cNvSpPr/>
          <p:nvPr/>
        </p:nvSpPr>
        <p:spPr>
          <a:xfrm>
            <a:off x="3453719" y="1851288"/>
            <a:ext cx="972000" cy="43795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1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Signal Conditioning</a:t>
            </a:r>
          </a:p>
        </p:txBody>
      </p:sp>
      <p:sp>
        <p:nvSpPr>
          <p:cNvPr id="107" name="Process 106">
            <a:extLst>
              <a:ext uri="{FF2B5EF4-FFF2-40B4-BE49-F238E27FC236}">
                <a16:creationId xmlns:a16="http://schemas.microsoft.com/office/drawing/2014/main" id="{6345F138-573E-70C0-BB8C-3618D2C77528}"/>
              </a:ext>
            </a:extLst>
          </p:cNvPr>
          <p:cNvSpPr/>
          <p:nvPr/>
        </p:nvSpPr>
        <p:spPr>
          <a:xfrm>
            <a:off x="5117028" y="1856284"/>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Optimized ML Model</a:t>
            </a:r>
          </a:p>
        </p:txBody>
      </p:sp>
      <p:sp>
        <p:nvSpPr>
          <p:cNvPr id="108" name="Process 107">
            <a:extLst>
              <a:ext uri="{FF2B5EF4-FFF2-40B4-BE49-F238E27FC236}">
                <a16:creationId xmlns:a16="http://schemas.microsoft.com/office/drawing/2014/main" id="{9119A571-F198-F4EA-7CCD-AEC51E5B68FA}"/>
              </a:ext>
            </a:extLst>
          </p:cNvPr>
          <p:cNvSpPr/>
          <p:nvPr/>
        </p:nvSpPr>
        <p:spPr>
          <a:xfrm>
            <a:off x="6711657" y="1849519"/>
            <a:ext cx="903320" cy="437954"/>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Output Interface</a:t>
            </a:r>
          </a:p>
        </p:txBody>
      </p:sp>
      <p:sp>
        <p:nvSpPr>
          <p:cNvPr id="109" name="Process 108">
            <a:extLst>
              <a:ext uri="{FF2B5EF4-FFF2-40B4-BE49-F238E27FC236}">
                <a16:creationId xmlns:a16="http://schemas.microsoft.com/office/drawing/2014/main" id="{7DDEB015-083A-16EA-8CBE-86D0E054020B}"/>
              </a:ext>
            </a:extLst>
          </p:cNvPr>
          <p:cNvSpPr/>
          <p:nvPr/>
        </p:nvSpPr>
        <p:spPr>
          <a:xfrm>
            <a:off x="4234627"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 </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lang="en-GB" sz="1200" dirty="0">
                <a:solidFill>
                  <a:srgbClr val="FFFFFF"/>
                </a:solidFill>
                <a:latin typeface="Aeonik" panose="020B0503030300000000" pitchFamily="34" charset="0"/>
                <a:cs typeface="Calibri" panose="020F0502020204030204" pitchFamily="34" charset="0"/>
              </a:rPr>
              <a:t>Interface</a:t>
            </a:r>
            <a:endPar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endParaRPr>
          </a:p>
        </p:txBody>
      </p:sp>
      <p:cxnSp>
        <p:nvCxnSpPr>
          <p:cNvPr id="2" name="Straight Arrow Connector 1">
            <a:extLst>
              <a:ext uri="{FF2B5EF4-FFF2-40B4-BE49-F238E27FC236}">
                <a16:creationId xmlns:a16="http://schemas.microsoft.com/office/drawing/2014/main" id="{615281C5-21E3-6DFC-33B7-A3E2EF2078BE}"/>
              </a:ext>
            </a:extLst>
          </p:cNvPr>
          <p:cNvCxnSpPr>
            <a:cxnSpLocks/>
            <a:stCxn id="109" idx="2"/>
            <a:endCxn id="88" idx="0"/>
          </p:cNvCxnSpPr>
          <p:nvPr/>
        </p:nvCxnSpPr>
        <p:spPr>
          <a:xfrm>
            <a:off x="4769297"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441D6E7-DDD2-D43D-FE70-ADEEE3878CAA}"/>
              </a:ext>
            </a:extLst>
          </p:cNvPr>
          <p:cNvCxnSpPr>
            <a:cxnSpLocks/>
            <a:endCxn id="9" idx="0"/>
          </p:cNvCxnSpPr>
          <p:nvPr/>
        </p:nvCxnSpPr>
        <p:spPr>
          <a:xfrm>
            <a:off x="6334807" y="2083604"/>
            <a:ext cx="4736" cy="635058"/>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a:extLst>
              <a:ext uri="{FF2B5EF4-FFF2-40B4-BE49-F238E27FC236}">
                <a16:creationId xmlns:a16="http://schemas.microsoft.com/office/drawing/2014/main" id="{D3C11432-2645-AE42-E6D6-2674D3ADE1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88173" y="3528714"/>
            <a:ext cx="306905" cy="391304"/>
          </a:xfrm>
          <a:prstGeom prst="rect">
            <a:avLst/>
          </a:prstGeom>
        </p:spPr>
      </p:pic>
      <p:sp>
        <p:nvSpPr>
          <p:cNvPr id="8" name="TextBox 7">
            <a:extLst>
              <a:ext uri="{FF2B5EF4-FFF2-40B4-BE49-F238E27FC236}">
                <a16:creationId xmlns:a16="http://schemas.microsoft.com/office/drawing/2014/main" id="{0AA8E4A6-27EB-65D6-7132-F6DE0A4AE322}"/>
              </a:ext>
            </a:extLst>
          </p:cNvPr>
          <p:cNvSpPr txBox="1"/>
          <p:nvPr/>
        </p:nvSpPr>
        <p:spPr>
          <a:xfrm>
            <a:off x="5977134" y="3975016"/>
            <a:ext cx="726789"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ML Output</a:t>
            </a:r>
            <a:b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Data</a:t>
            </a:r>
          </a:p>
        </p:txBody>
      </p:sp>
      <p:sp>
        <p:nvSpPr>
          <p:cNvPr id="9" name="Process 108">
            <a:extLst>
              <a:ext uri="{FF2B5EF4-FFF2-40B4-BE49-F238E27FC236}">
                <a16:creationId xmlns:a16="http://schemas.microsoft.com/office/drawing/2014/main" id="{8821022E-3437-D4F9-0D41-745FD2AB1CB0}"/>
              </a:ext>
            </a:extLst>
          </p:cNvPr>
          <p:cNvSpPr/>
          <p:nvPr/>
        </p:nvSpPr>
        <p:spPr>
          <a:xfrm>
            <a:off x="5804873" y="2718662"/>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0" name="Straight Arrow Connector 9">
            <a:extLst>
              <a:ext uri="{FF2B5EF4-FFF2-40B4-BE49-F238E27FC236}">
                <a16:creationId xmlns:a16="http://schemas.microsoft.com/office/drawing/2014/main" id="{0BDDEA0B-9AA2-C2D2-CE14-323485BAC056}"/>
              </a:ext>
            </a:extLst>
          </p:cNvPr>
          <p:cNvCxnSpPr>
            <a:cxnSpLocks/>
            <a:stCxn id="9" idx="2"/>
            <a:endCxn id="7" idx="0"/>
          </p:cNvCxnSpPr>
          <p:nvPr/>
        </p:nvCxnSpPr>
        <p:spPr>
          <a:xfrm>
            <a:off x="6339543" y="3113625"/>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F9D9A77E-741A-BFD5-8A20-529803D4B2AA}"/>
              </a:ext>
            </a:extLst>
          </p:cNvPr>
          <p:cNvCxnSpPr>
            <a:cxnSpLocks/>
          </p:cNvCxnSpPr>
          <p:nvPr/>
        </p:nvCxnSpPr>
        <p:spPr>
          <a:xfrm>
            <a:off x="3124159" y="2081076"/>
            <a:ext cx="4554" cy="610635"/>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pic>
        <p:nvPicPr>
          <p:cNvPr id="16" name="Graphic 15">
            <a:extLst>
              <a:ext uri="{FF2B5EF4-FFF2-40B4-BE49-F238E27FC236}">
                <a16:creationId xmlns:a16="http://schemas.microsoft.com/office/drawing/2014/main" id="{D3239D94-75E6-4260-6D8C-3BF3A40D815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977343" y="3508248"/>
            <a:ext cx="306905" cy="391304"/>
          </a:xfrm>
          <a:prstGeom prst="rect">
            <a:avLst/>
          </a:prstGeom>
        </p:spPr>
      </p:pic>
      <p:sp>
        <p:nvSpPr>
          <p:cNvPr id="17" name="TextBox 16">
            <a:extLst>
              <a:ext uri="{FF2B5EF4-FFF2-40B4-BE49-F238E27FC236}">
                <a16:creationId xmlns:a16="http://schemas.microsoft.com/office/drawing/2014/main" id="{75F421FD-EA19-4F1D-453A-A623578BB748}"/>
              </a:ext>
            </a:extLst>
          </p:cNvPr>
          <p:cNvSpPr txBox="1"/>
          <p:nvPr/>
        </p:nvSpPr>
        <p:spPr>
          <a:xfrm>
            <a:off x="2519907" y="3954550"/>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lang="en-US" sz="1067" b="1" dirty="0">
                <a:latin typeface="Aeonik" panose="020B0503030300000000" pitchFamily="34" charset="0"/>
                <a:ea typeface="ＭＳ Ｐゴシック" panose="020B0600070205080204" pitchFamily="34" charset="-128"/>
                <a:cs typeface="Calibri" panose="020F0502020204030204" pitchFamily="34" charset="0"/>
              </a:rPr>
              <a:t> </a:t>
            </a: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18" name="Process 108">
            <a:extLst>
              <a:ext uri="{FF2B5EF4-FFF2-40B4-BE49-F238E27FC236}">
                <a16:creationId xmlns:a16="http://schemas.microsoft.com/office/drawing/2014/main" id="{F1295B50-6278-1847-21EF-A66FF4A1ABB0}"/>
              </a:ext>
            </a:extLst>
          </p:cNvPr>
          <p:cNvSpPr/>
          <p:nvPr/>
        </p:nvSpPr>
        <p:spPr>
          <a:xfrm>
            <a:off x="2594043" y="2698196"/>
            <a:ext cx="1069340" cy="394963"/>
          </a:xfrm>
          <a:prstGeom prst="flowChartProcess">
            <a:avLst/>
          </a:prstGeom>
          <a:solidFill>
            <a:schemeClr val="tx2"/>
          </a:solidFill>
          <a:ln w="15875">
            <a:solidFill>
              <a:srgbClr val="00C1D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170" rtl="0" eaLnBrk="0" fontAlgn="base" latinLnBrk="0" hangingPunct="0">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SDS Recorder</a:t>
            </a:r>
            <a:b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br>
            <a:r>
              <a:rPr kumimoji="0" lang="en-GB" sz="1200" b="0" i="0" u="none" strike="noStrike" kern="1200" cap="none" spc="0" normalizeH="0" baseline="0" noProof="0" dirty="0">
                <a:ln>
                  <a:noFill/>
                </a:ln>
                <a:solidFill>
                  <a:srgbClr val="FFFFFF"/>
                </a:solidFill>
                <a:effectLst/>
                <a:uLnTx/>
                <a:uFillTx/>
                <a:latin typeface="Aeonik" panose="020B0503030300000000" pitchFamily="34" charset="0"/>
                <a:ea typeface="+mn-ea"/>
                <a:cs typeface="Calibri" panose="020F0502020204030204" pitchFamily="34" charset="0"/>
              </a:rPr>
              <a:t>Interface</a:t>
            </a:r>
          </a:p>
        </p:txBody>
      </p:sp>
      <p:cxnSp>
        <p:nvCxnSpPr>
          <p:cNvPr id="19" name="Straight Arrow Connector 18">
            <a:extLst>
              <a:ext uri="{FF2B5EF4-FFF2-40B4-BE49-F238E27FC236}">
                <a16:creationId xmlns:a16="http://schemas.microsoft.com/office/drawing/2014/main" id="{F1EA8D45-606D-4E30-FAE5-658D6321B069}"/>
              </a:ext>
            </a:extLst>
          </p:cNvPr>
          <p:cNvCxnSpPr>
            <a:cxnSpLocks/>
            <a:stCxn id="18" idx="2"/>
            <a:endCxn id="16" idx="0"/>
          </p:cNvCxnSpPr>
          <p:nvPr/>
        </p:nvCxnSpPr>
        <p:spPr>
          <a:xfrm>
            <a:off x="3128713" y="3093159"/>
            <a:ext cx="2083" cy="415089"/>
          </a:xfrm>
          <a:prstGeom prst="straightConnector1">
            <a:avLst/>
          </a:prstGeom>
          <a:ln w="158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4050823"/>
      </p:ext>
    </p:extLst>
  </p:cSld>
  <p:clrMapOvr>
    <a:masterClrMapping/>
  </p:clrMapOvr>
  <mc:AlternateContent xmlns:mc="http://schemas.openxmlformats.org/markup-compatibility/2006" xmlns:p14="http://schemas.microsoft.com/office/powerpoint/2010/main">
    <mc:Choice Requires="p14">
      <p:transition spd="slow" p14:dur="2000" advTm="89804"/>
    </mc:Choice>
    <mc:Fallback xmlns="">
      <p:transition spd="slow" advTm="89804"/>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Down Arrow 26">
            <a:extLst>
              <a:ext uri="{FF2B5EF4-FFF2-40B4-BE49-F238E27FC236}">
                <a16:creationId xmlns:a16="http://schemas.microsoft.com/office/drawing/2014/main" id="{BDAF474E-A91E-0992-8FA2-D3BBE9D16013}"/>
              </a:ext>
            </a:extLst>
          </p:cNvPr>
          <p:cNvSpPr/>
          <p:nvPr/>
        </p:nvSpPr>
        <p:spPr>
          <a:xfrm>
            <a:off x="7296629" y="2783192"/>
            <a:ext cx="752474" cy="1914244"/>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547437" y="195251"/>
            <a:ext cx="11233150" cy="512830"/>
          </a:xfrm>
        </p:spPr>
        <p:txBody>
          <a:bodyPr/>
          <a:lstStyle/>
          <a:p>
            <a:r>
              <a:rPr lang="en-US"/>
              <a:t>SDS-Framework: Record Real-world Data and Playback to AVH</a:t>
            </a:r>
          </a:p>
        </p:txBody>
      </p:sp>
      <p:sp>
        <p:nvSpPr>
          <p:cNvPr id="5" name="Down Arrow 26">
            <a:extLst>
              <a:ext uri="{FF2B5EF4-FFF2-40B4-BE49-F238E27FC236}">
                <a16:creationId xmlns:a16="http://schemas.microsoft.com/office/drawing/2014/main" id="{7A38048A-BCBC-CF76-8D8B-2CB114EC692E}"/>
              </a:ext>
            </a:extLst>
          </p:cNvPr>
          <p:cNvSpPr/>
          <p:nvPr/>
        </p:nvSpPr>
        <p:spPr>
          <a:xfrm rot="10800000">
            <a:off x="9794903" y="3554537"/>
            <a:ext cx="752474" cy="1042591"/>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5119038" y="3618390"/>
            <a:ext cx="752474" cy="978738"/>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0" name="Rectangle 9">
            <a:extLst>
              <a:ext uri="{FF2B5EF4-FFF2-40B4-BE49-F238E27FC236}">
                <a16:creationId xmlns:a16="http://schemas.microsoft.com/office/drawing/2014/main" id="{C50920E3-5DD6-01F3-B1A5-92118B18437D}"/>
              </a:ext>
            </a:extLst>
          </p:cNvPr>
          <p:cNvSpPr/>
          <p:nvPr/>
        </p:nvSpPr>
        <p:spPr>
          <a:xfrm>
            <a:off x="9395250" y="3895983"/>
            <a:ext cx="1576078" cy="503606"/>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Semihosting</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12" name="Rectangle 11">
            <a:extLst>
              <a:ext uri="{FF2B5EF4-FFF2-40B4-BE49-F238E27FC236}">
                <a16:creationId xmlns:a16="http://schemas.microsoft.com/office/drawing/2014/main" id="{8DA0B430-5BE2-2F85-F9B6-9C6775666444}"/>
              </a:ext>
            </a:extLst>
          </p:cNvPr>
          <p:cNvSpPr/>
          <p:nvPr/>
        </p:nvSpPr>
        <p:spPr>
          <a:xfrm>
            <a:off x="4105071" y="3813992"/>
            <a:ext cx="2428981" cy="666290"/>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200" kern="0" dirty="0">
                <a:solidFill>
                  <a:srgbClr val="000000"/>
                </a:solidFill>
                <a:latin typeface="+mn-lt"/>
                <a:ea typeface="ＭＳ Ｐゴシック"/>
              </a:rPr>
              <a:t>MCU </a:t>
            </a:r>
            <a:br>
              <a:rPr lang="en-US" sz="1200" kern="0" dirty="0">
                <a:solidFill>
                  <a:srgbClr val="000000"/>
                </a:solidFill>
                <a:latin typeface="+mn-lt"/>
                <a:ea typeface="ＭＳ Ｐゴシック"/>
              </a:rPr>
            </a:br>
            <a:r>
              <a:rPr lang="en-US" sz="1200" kern="0" dirty="0">
                <a:solidFill>
                  <a:srgbClr val="000000"/>
                </a:solidFill>
                <a:latin typeface="+mn-lt"/>
                <a:ea typeface="ＭＳ Ｐゴシック"/>
              </a:rPr>
              <a:t>Device</a:t>
            </a:r>
            <a:br>
              <a:rPr lang="en-US" sz="1200" kern="0" dirty="0">
                <a:solidFill>
                  <a:srgbClr val="000000"/>
                </a:solidFill>
                <a:latin typeface="+mn-lt"/>
                <a:ea typeface="ＭＳ Ｐゴシック"/>
              </a:rPr>
            </a:br>
            <a:endParaRPr lang="en-GB" sz="1200" kern="0" dirty="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4105072" y="1386758"/>
            <a:ext cx="4487082" cy="2314592"/>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14" name="Rectangle 13">
            <a:extLst>
              <a:ext uri="{FF2B5EF4-FFF2-40B4-BE49-F238E27FC236}">
                <a16:creationId xmlns:a16="http://schemas.microsoft.com/office/drawing/2014/main" id="{1761512D-CB7A-2C42-2327-AEC81369D41F}"/>
              </a:ext>
            </a:extLst>
          </p:cNvPr>
          <p:cNvSpPr/>
          <p:nvPr/>
        </p:nvSpPr>
        <p:spPr>
          <a:xfrm>
            <a:off x="4702091" y="303291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(physical)</a:t>
            </a:r>
          </a:p>
        </p:txBody>
      </p:sp>
      <p:sp>
        <p:nvSpPr>
          <p:cNvPr id="15" name="Rectangle 14">
            <a:extLst>
              <a:ext uri="{FF2B5EF4-FFF2-40B4-BE49-F238E27FC236}">
                <a16:creationId xmlns:a16="http://schemas.microsoft.com/office/drawing/2014/main" id="{AA4295CC-AC9F-D42F-6FC6-0E2D994FF65A}"/>
              </a:ext>
            </a:extLst>
          </p:cNvPr>
          <p:cNvSpPr/>
          <p:nvPr/>
        </p:nvSpPr>
        <p:spPr>
          <a:xfrm>
            <a:off x="4702091" y="3912581"/>
            <a:ext cx="1584042" cy="487009"/>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Sensor Interface</a:t>
            </a:r>
          </a:p>
        </p:txBody>
      </p:sp>
      <p:sp>
        <p:nvSpPr>
          <p:cNvPr id="21" name="Rectangle 20">
            <a:extLst>
              <a:ext uri="{FF2B5EF4-FFF2-40B4-BE49-F238E27FC236}">
                <a16:creationId xmlns:a16="http://schemas.microsoft.com/office/drawing/2014/main" id="{F1205476-69EF-4F42-D82A-5722C3446FD6}"/>
              </a:ext>
            </a:extLst>
          </p:cNvPr>
          <p:cNvSpPr/>
          <p:nvPr/>
        </p:nvSpPr>
        <p:spPr>
          <a:xfrm>
            <a:off x="6887828" y="2329430"/>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SDS Recorder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22" name="Rectangle 21">
            <a:extLst>
              <a:ext uri="{FF2B5EF4-FFF2-40B4-BE49-F238E27FC236}">
                <a16:creationId xmlns:a16="http://schemas.microsoft.com/office/drawing/2014/main" id="{38816BF6-97F3-9C2C-D0DE-ADBD7074FF17}"/>
              </a:ext>
            </a:extLst>
          </p:cNvPr>
          <p:cNvSpPr/>
          <p:nvPr/>
        </p:nvSpPr>
        <p:spPr>
          <a:xfrm>
            <a:off x="6887828" y="3045387"/>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IoT Socket</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Network Stack</a:t>
            </a:r>
          </a:p>
        </p:txBody>
      </p:sp>
      <p:sp>
        <p:nvSpPr>
          <p:cNvPr id="24" name="Rectangle 23">
            <a:extLst>
              <a:ext uri="{FF2B5EF4-FFF2-40B4-BE49-F238E27FC236}">
                <a16:creationId xmlns:a16="http://schemas.microsoft.com/office/drawing/2014/main" id="{6A2C54A5-7D46-A555-7CC2-D7EEFD4A943A}"/>
              </a:ext>
            </a:extLst>
          </p:cNvPr>
          <p:cNvSpPr/>
          <p:nvPr/>
        </p:nvSpPr>
        <p:spPr>
          <a:xfrm>
            <a:off x="6887829" y="3896917"/>
            <a:ext cx="1584042" cy="50360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SDSIO Server</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Running on Host</a:t>
            </a:r>
          </a:p>
        </p:txBody>
      </p:sp>
      <p:sp>
        <p:nvSpPr>
          <p:cNvPr id="26" name="Rectangle 25">
            <a:extLst>
              <a:ext uri="{FF2B5EF4-FFF2-40B4-BE49-F238E27FC236}">
                <a16:creationId xmlns:a16="http://schemas.microsoft.com/office/drawing/2014/main" id="{4DCFE2CE-10B5-CA3E-A0C4-FC7BD9BBD70A}"/>
              </a:ext>
            </a:extLst>
          </p:cNvPr>
          <p:cNvSpPr/>
          <p:nvPr/>
        </p:nvSpPr>
        <p:spPr>
          <a:xfrm>
            <a:off x="4702091" y="1590750"/>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5105580" y="2192123"/>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8" name="Down Arrow 26">
            <a:extLst>
              <a:ext uri="{FF2B5EF4-FFF2-40B4-BE49-F238E27FC236}">
                <a16:creationId xmlns:a16="http://schemas.microsoft.com/office/drawing/2014/main" id="{61EC28D3-E07B-8E29-3C4F-11286816B5FC}"/>
              </a:ext>
            </a:extLst>
          </p:cNvPr>
          <p:cNvSpPr/>
          <p:nvPr/>
        </p:nvSpPr>
        <p:spPr>
          <a:xfrm rot="16200000">
            <a:off x="6011173" y="1999750"/>
            <a:ext cx="494555" cy="1258756"/>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29" name="Rectangle 28">
            <a:extLst>
              <a:ext uri="{FF2B5EF4-FFF2-40B4-BE49-F238E27FC236}">
                <a16:creationId xmlns:a16="http://schemas.microsoft.com/office/drawing/2014/main" id="{478E63B5-EDB7-BBE1-E51B-557F60F5D78A}"/>
              </a:ext>
            </a:extLst>
          </p:cNvPr>
          <p:cNvSpPr/>
          <p:nvPr/>
        </p:nvSpPr>
        <p:spPr>
          <a:xfrm>
            <a:off x="8855385" y="1386758"/>
            <a:ext cx="2234154" cy="2271901"/>
          </a:xfrm>
          <a:prstGeom prst="rect">
            <a:avLst/>
          </a:prstGeom>
          <a:solidFill>
            <a:schemeClr val="bg1">
              <a:lumMod val="85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200" kern="0" dirty="0">
                <a:solidFill>
                  <a:srgbClr val="000000"/>
                </a:solidFill>
                <a:latin typeface="Aeonik" panose="020B0503030300000000"/>
                <a:ea typeface="ＭＳ Ｐゴシック"/>
              </a:rPr>
              <a:t>Synchronous Data Stream (SDS) Transfer Interfaces</a:t>
            </a:r>
          </a:p>
        </p:txBody>
      </p:sp>
      <p:sp>
        <p:nvSpPr>
          <p:cNvPr id="30" name="Rectangle 29">
            <a:extLst>
              <a:ext uri="{FF2B5EF4-FFF2-40B4-BE49-F238E27FC236}">
                <a16:creationId xmlns:a16="http://schemas.microsoft.com/office/drawing/2014/main" id="{ABBB65E9-25A1-AAAF-EB93-229D3282C8BC}"/>
              </a:ext>
            </a:extLst>
          </p:cNvPr>
          <p:cNvSpPr/>
          <p:nvPr/>
        </p:nvSpPr>
        <p:spPr>
          <a:xfrm>
            <a:off x="9387286" y="2972243"/>
            <a:ext cx="158404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SDS Playback</a:t>
            </a:r>
            <a:br>
              <a:rPr lang="en-US" sz="1100" dirty="0">
                <a:solidFill>
                  <a:srgbClr val="FFFFFF"/>
                </a:solidFill>
                <a:latin typeface="Aeonik" panose="020B0503030300000000" pitchFamily="34" charset="0"/>
                <a:cs typeface="Calibri" panose="020F0502020204030204" pitchFamily="34" charset="0"/>
              </a:rPr>
            </a:br>
            <a:r>
              <a:rPr lang="en-US" sz="1100" dirty="0">
                <a:solidFill>
                  <a:srgbClr val="FFFFFF"/>
                </a:solidFill>
                <a:latin typeface="Aeonik" panose="020B0503030300000000" pitchFamily="34" charset="0"/>
                <a:cs typeface="Calibri" panose="020F0502020204030204" pitchFamily="34" charset="0"/>
              </a:rPr>
              <a:t>Interface</a:t>
            </a:r>
          </a:p>
        </p:txBody>
      </p:sp>
      <p:sp>
        <p:nvSpPr>
          <p:cNvPr id="32" name="Rectangle 31">
            <a:extLst>
              <a:ext uri="{FF2B5EF4-FFF2-40B4-BE49-F238E27FC236}">
                <a16:creationId xmlns:a16="http://schemas.microsoft.com/office/drawing/2014/main" id="{D066F2CC-C0B1-B539-B5AE-42977C445BE7}"/>
              </a:ext>
            </a:extLst>
          </p:cNvPr>
          <p:cNvSpPr/>
          <p:nvPr/>
        </p:nvSpPr>
        <p:spPr>
          <a:xfrm>
            <a:off x="9395250" y="1530387"/>
            <a:ext cx="1584042" cy="584860"/>
          </a:xfrm>
          <a:prstGeom prst="rect">
            <a:avLst/>
          </a:prstGeom>
          <a:solidFill>
            <a:schemeClr val="accent6">
              <a:lumMod val="75000"/>
            </a:schemeClr>
          </a:solidFill>
          <a:ln w="9525" cap="flat" cmpd="sng" algn="ctr">
            <a:noFill/>
            <a:prstDash val="solid"/>
          </a:ln>
          <a:effectLst/>
        </p:spPr>
        <p:txBody>
          <a:bodyPr lIns="35985" tIns="45699" rIns="35985" bIns="45699" rtlCol="0" anchor="ctr"/>
          <a:lstStyle/>
          <a:p>
            <a:pPr algn="ctr" defTabSz="456936">
              <a:defRPr/>
            </a:pPr>
            <a:r>
              <a:rPr lang="en-US" sz="1100" dirty="0">
                <a:solidFill>
                  <a:srgbClr val="FFFFFF"/>
                </a:solidFill>
                <a:latin typeface="Aeonik" panose="020B0503030300000000" pitchFamily="34" charset="0"/>
                <a:cs typeface="Calibri" panose="020F0502020204030204" pitchFamily="34" charset="0"/>
              </a:rPr>
              <a:t>User Algorithm under Development</a:t>
            </a:r>
          </a:p>
        </p:txBody>
      </p:sp>
      <p:sp>
        <p:nvSpPr>
          <p:cNvPr id="33" name="Down Arrow 26">
            <a:extLst>
              <a:ext uri="{FF2B5EF4-FFF2-40B4-BE49-F238E27FC236}">
                <a16:creationId xmlns:a16="http://schemas.microsoft.com/office/drawing/2014/main" id="{2F7F728C-0C7E-2B34-DACD-C5CC104C1C4D}"/>
              </a:ext>
            </a:extLst>
          </p:cNvPr>
          <p:cNvSpPr/>
          <p:nvPr/>
        </p:nvSpPr>
        <p:spPr>
          <a:xfrm rot="10800000">
            <a:off x="9798739" y="2131760"/>
            <a:ext cx="752474" cy="840179"/>
          </a:xfrm>
          <a:prstGeom prst="downArrow">
            <a:avLst>
              <a:gd name="adj1" fmla="val 50000"/>
              <a:gd name="adj2" fmla="val 21225"/>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3917903" y="5648343"/>
            <a:ext cx="4663682"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Record physical sensor (real-world) data using MCU hardware</a:t>
            </a:r>
            <a:endParaRPr lang="en-US" sz="1200" i="1" kern="1200" dirty="0">
              <a:solidFill>
                <a:schemeClr val="tx2"/>
              </a:solidFill>
              <a:latin typeface="Aeonik" panose="020B0503030300000000"/>
            </a:endParaRPr>
          </a:p>
        </p:txBody>
      </p:sp>
      <p:sp>
        <p:nvSpPr>
          <p:cNvPr id="35" name="TextBox 34">
            <a:extLst>
              <a:ext uri="{FF2B5EF4-FFF2-40B4-BE49-F238E27FC236}">
                <a16:creationId xmlns:a16="http://schemas.microsoft.com/office/drawing/2014/main" id="{637213C7-2C43-7E42-A48B-EE542420B65F}"/>
              </a:ext>
            </a:extLst>
          </p:cNvPr>
          <p:cNvSpPr txBox="1"/>
          <p:nvPr/>
        </p:nvSpPr>
        <p:spPr>
          <a:xfrm>
            <a:off x="8570086" y="5635992"/>
            <a:ext cx="2669346" cy="1661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i="1" dirty="0">
                <a:solidFill>
                  <a:schemeClr val="tx2"/>
                </a:solidFill>
                <a:latin typeface="Aeonik" panose="020B0503030300000000"/>
              </a:rPr>
              <a:t>Playback real-world data for verification</a:t>
            </a:r>
          </a:p>
        </p:txBody>
      </p:sp>
      <p:sp>
        <p:nvSpPr>
          <p:cNvPr id="36" name="TextBox 35">
            <a:extLst>
              <a:ext uri="{FF2B5EF4-FFF2-40B4-BE49-F238E27FC236}">
                <a16:creationId xmlns:a16="http://schemas.microsoft.com/office/drawing/2014/main" id="{2940D43A-A217-71DB-EDEA-2A009FE204A5}"/>
              </a:ext>
            </a:extLst>
          </p:cNvPr>
          <p:cNvSpPr txBox="1"/>
          <p:nvPr/>
        </p:nvSpPr>
        <p:spPr>
          <a:xfrm>
            <a:off x="547437" y="1146489"/>
            <a:ext cx="3052411" cy="5355312"/>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SDS Data Files have multiple use cases:</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Input for ML Algorithm development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a:solidFill>
                <a:schemeClr val="tx2"/>
              </a:solidFill>
              <a:latin typeface="+mn-lt"/>
              <a:ea typeface="+mn-ea"/>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a:solidFill>
                  <a:schemeClr val="tx2"/>
                </a:solidFill>
                <a:latin typeface="+mn-lt"/>
                <a:ea typeface="+mn-ea"/>
              </a:rPr>
              <a:t>Input for Filter Designers (i.e. ASN)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endParaRPr lang="en-US" sz="1600" kern="1200">
              <a:solidFill>
                <a:schemeClr val="tx2"/>
              </a:solidFill>
              <a:latin typeface="+mn-lt"/>
              <a:ea typeface="+mn-ea"/>
              <a:cs typeface="+mn-cs"/>
            </a:endParaRP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600" kern="1200">
                <a:solidFill>
                  <a:schemeClr val="tx2"/>
                </a:solidFill>
                <a:latin typeface="+mn-lt"/>
                <a:ea typeface="+mn-ea"/>
                <a:cs typeface="+mn-cs"/>
              </a:rPr>
              <a:t>When capturing Algorith</a:t>
            </a:r>
            <a:r>
              <a:rPr lang="en-US" sz="1600">
                <a:solidFill>
                  <a:schemeClr val="tx2"/>
                </a:solidFill>
                <a:latin typeface="+mn-lt"/>
                <a:ea typeface="+mn-ea"/>
              </a:rPr>
              <a:t>m outputs, validation for regression</a:t>
            </a:r>
            <a:br>
              <a:rPr lang="en-US" sz="1600">
                <a:solidFill>
                  <a:schemeClr val="tx2"/>
                </a:solidFill>
                <a:latin typeface="+mn-lt"/>
                <a:ea typeface="+mn-ea"/>
              </a:rPr>
            </a:br>
            <a:endParaRPr lang="en-US" sz="16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600">
                <a:solidFill>
                  <a:schemeClr val="tx2"/>
                </a:solidFill>
                <a:latin typeface="+mn-lt"/>
                <a:ea typeface="+mn-ea"/>
              </a:rPr>
              <a:t>SDS Interfaces can be based on</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hlinkClick r:id="rId2">
                  <a:extLst>
                    <a:ext uri="{A12FA001-AC4F-418D-AE19-62706E023703}">
                      <ahyp:hlinkClr xmlns:ahyp="http://schemas.microsoft.com/office/drawing/2018/hyperlinkcolor" val="tx"/>
                    </a:ext>
                  </a:extLst>
                </a:hlinkClick>
              </a:rPr>
              <a:t>https://github.com/ARM-software/CMSIS-DSP/tree/main/ComputeGraph</a:t>
            </a:r>
            <a:endParaRPr lang="en-US" sz="1600" kern="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600">
              <a:solidFill>
                <a:schemeClr val="tx2"/>
              </a:solidFill>
              <a:latin typeface="+mn-lt"/>
              <a:ea typeface="+mn-ea"/>
              <a:cs typeface="Calibri"/>
              <a:hlinkClick r:id="rId2"/>
            </a:endParaRPr>
          </a:p>
          <a:p>
            <a:pPr eaLnBrk="1" hangingPunct="1">
              <a:lnSpc>
                <a:spcPct val="90000"/>
              </a:lnSpc>
              <a:spcBef>
                <a:spcPts val="0"/>
              </a:spcBef>
              <a:spcAft>
                <a:spcPts val="600"/>
              </a:spcAft>
            </a:pPr>
            <a:r>
              <a:rPr lang="en-US" sz="1600">
                <a:solidFill>
                  <a:schemeClr val="tx2"/>
                </a:solidFill>
                <a:latin typeface="+mn-lt"/>
                <a:ea typeface="+mn-ea"/>
              </a:rPr>
              <a:t>Currently under development</a:t>
            </a:r>
          </a:p>
          <a:p>
            <a:pPr algn="l" defTabSz="914400" rtl="0" eaLnBrk="1" latinLnBrk="0" hangingPunct="1">
              <a:lnSpc>
                <a:spcPct val="90000"/>
              </a:lnSpc>
              <a:spcBef>
                <a:spcPts val="0"/>
              </a:spcBef>
              <a:spcAft>
                <a:spcPts val="600"/>
              </a:spcAft>
            </a:pPr>
            <a:r>
              <a:rPr lang="en-US" sz="1600" kern="1200">
                <a:solidFill>
                  <a:schemeClr val="tx2"/>
                </a:solidFill>
                <a:latin typeface="+mn-lt"/>
                <a:ea typeface="+mn-ea"/>
                <a:cs typeface="Calibri"/>
                <a:hlinkClick r:id="rId3"/>
              </a:rPr>
              <a:t>https://github.com/RobertRostohar/SDS-Framework</a:t>
            </a:r>
            <a:endParaRPr lang="en-US" sz="1600" kern="1200">
              <a:solidFill>
                <a:schemeClr val="tx2"/>
              </a:solidFill>
              <a:latin typeface="+mn-lt"/>
              <a:ea typeface="+mn-ea"/>
              <a:cs typeface="Calibri"/>
              <a:hlinkClick r:id="rId2"/>
            </a:endParaRPr>
          </a:p>
          <a:p>
            <a:pPr algn="l" defTabSz="914400" rtl="0" eaLnBrk="1" latinLnBrk="0" hangingPunct="1">
              <a:lnSpc>
                <a:spcPct val="90000"/>
              </a:lnSpc>
              <a:spcBef>
                <a:spcPts val="0"/>
              </a:spcBef>
              <a:spcAft>
                <a:spcPts val="600"/>
              </a:spcAft>
            </a:pPr>
            <a:endParaRPr lang="en-US" sz="1600" kern="1200">
              <a:solidFill>
                <a:schemeClr val="tx2"/>
              </a:solidFill>
              <a:latin typeface="+mn-lt"/>
              <a:ea typeface="+mn-ea"/>
              <a:cs typeface="+mn-cs"/>
            </a:endParaRP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a:xfrm>
            <a:off x="547437" y="648479"/>
            <a:ext cx="11233150" cy="344488"/>
          </a:xfrm>
        </p:spPr>
        <p:txBody>
          <a:bodyPr/>
          <a:lstStyle/>
          <a:p>
            <a:r>
              <a:rPr lang="en-US" sz="2000"/>
              <a:t>Simplify Development of Embedded Applications that utilize DSP or ML algorithms with Sensor/Audio Input</a:t>
            </a:r>
          </a:p>
        </p:txBody>
      </p:sp>
      <p:pic>
        <p:nvPicPr>
          <p:cNvPr id="3" name="Picture 2">
            <a:extLst>
              <a:ext uri="{FF2B5EF4-FFF2-40B4-BE49-F238E27FC236}">
                <a16:creationId xmlns:a16="http://schemas.microsoft.com/office/drawing/2014/main" id="{31FDDC19-4D58-1FA1-8AFA-10FE259C9BB0}"/>
              </a:ext>
            </a:extLst>
          </p:cNvPr>
          <p:cNvPicPr>
            <a:picLocks noChangeAspect="1"/>
          </p:cNvPicPr>
          <p:nvPr/>
        </p:nvPicPr>
        <p:blipFill>
          <a:blip r:embed="rId4"/>
          <a:stretch>
            <a:fillRect/>
          </a:stretch>
        </p:blipFill>
        <p:spPr>
          <a:xfrm>
            <a:off x="5305203" y="4697436"/>
            <a:ext cx="371504" cy="471311"/>
          </a:xfrm>
          <a:prstGeom prst="rect">
            <a:avLst/>
          </a:prstGeom>
        </p:spPr>
      </p:pic>
      <p:sp>
        <p:nvSpPr>
          <p:cNvPr id="4" name="TextBox 3">
            <a:extLst>
              <a:ext uri="{FF2B5EF4-FFF2-40B4-BE49-F238E27FC236}">
                <a16:creationId xmlns:a16="http://schemas.microsoft.com/office/drawing/2014/main" id="{2F9348C2-B53D-F0E4-0D57-D6FDAE5D44DB}"/>
              </a:ext>
            </a:extLst>
          </p:cNvPr>
          <p:cNvSpPr txBox="1"/>
          <p:nvPr/>
        </p:nvSpPr>
        <p:spPr>
          <a:xfrm>
            <a:off x="4962224" y="5205742"/>
            <a:ext cx="1110864" cy="147797"/>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Physical Sensor</a:t>
            </a:r>
          </a:p>
        </p:txBody>
      </p:sp>
      <p:pic>
        <p:nvPicPr>
          <p:cNvPr id="8" name="Graphic 7">
            <a:extLst>
              <a:ext uri="{FF2B5EF4-FFF2-40B4-BE49-F238E27FC236}">
                <a16:creationId xmlns:a16="http://schemas.microsoft.com/office/drawing/2014/main" id="{9A1A2EC0-AA5D-C72A-21B1-0A6A5810CFE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29149" y="4783074"/>
            <a:ext cx="306905" cy="391304"/>
          </a:xfrm>
          <a:prstGeom prst="rect">
            <a:avLst/>
          </a:prstGeom>
        </p:spPr>
      </p:pic>
      <p:sp>
        <p:nvSpPr>
          <p:cNvPr id="9" name="TextBox 8">
            <a:extLst>
              <a:ext uri="{FF2B5EF4-FFF2-40B4-BE49-F238E27FC236}">
                <a16:creationId xmlns:a16="http://schemas.microsoft.com/office/drawing/2014/main" id="{70687AA2-3010-BDC4-2FC6-A371E410E427}"/>
              </a:ext>
            </a:extLst>
          </p:cNvPr>
          <p:cNvSpPr txBox="1"/>
          <p:nvPr/>
        </p:nvSpPr>
        <p:spPr>
          <a:xfrm>
            <a:off x="7071713" y="5229376"/>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pic>
        <p:nvPicPr>
          <p:cNvPr id="11" name="Graphic 10">
            <a:extLst>
              <a:ext uri="{FF2B5EF4-FFF2-40B4-BE49-F238E27FC236}">
                <a16:creationId xmlns:a16="http://schemas.microsoft.com/office/drawing/2014/main" id="{1F999AC7-EC21-904F-EA9A-1EB89AE8BF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037863" y="4742799"/>
            <a:ext cx="306905" cy="391304"/>
          </a:xfrm>
          <a:prstGeom prst="rect">
            <a:avLst/>
          </a:prstGeom>
        </p:spPr>
      </p:pic>
      <p:sp>
        <p:nvSpPr>
          <p:cNvPr id="37" name="TextBox 36">
            <a:extLst>
              <a:ext uri="{FF2B5EF4-FFF2-40B4-BE49-F238E27FC236}">
                <a16:creationId xmlns:a16="http://schemas.microsoft.com/office/drawing/2014/main" id="{D01455D9-4168-FFEB-FEF6-160A6CFC43DC}"/>
              </a:ext>
            </a:extLst>
          </p:cNvPr>
          <p:cNvSpPr txBox="1"/>
          <p:nvPr/>
        </p:nvSpPr>
        <p:spPr>
          <a:xfrm>
            <a:off x="9580427" y="5189101"/>
            <a:ext cx="1266267" cy="295594"/>
          </a:xfrm>
          <a:prstGeom prst="rect">
            <a:avLst/>
          </a:prstGeom>
          <a:noFill/>
        </p:spPr>
        <p:txBody>
          <a:bodyPr wrap="square" lIns="0" tIns="0" rIns="0" bIns="0" rtlCol="0">
            <a:spAutoFit/>
          </a:bodyPr>
          <a:lstStyle/>
          <a:p>
            <a:pPr marL="0" marR="0" lvl="0" indent="0" algn="ctr" defTabSz="914377" rtl="0" eaLnBrk="1" fontAlgn="base" latinLnBrk="0" hangingPunct="1">
              <a:lnSpc>
                <a:spcPct val="90000"/>
              </a:lnSpc>
              <a:spcBef>
                <a:spcPts val="0"/>
              </a:spcBef>
              <a:spcAft>
                <a:spcPts val="600"/>
              </a:spcAft>
              <a:buClrTx/>
              <a:buSzTx/>
              <a:buFontTx/>
              <a:buNone/>
              <a:tabLst/>
              <a:defRPr/>
            </a:pPr>
            <a:r>
              <a:rPr lang="en-US" sz="1067" b="1" dirty="0">
                <a:latin typeface="Aeonik" panose="020B0503030300000000" pitchFamily="34" charset="0"/>
                <a:ea typeface="ＭＳ Ｐゴシック" panose="020B0600070205080204" pitchFamily="34" charset="-128"/>
                <a:cs typeface="Calibri" panose="020F0502020204030204" pitchFamily="34" charset="0"/>
              </a:rPr>
              <a:t>Physical Sensor</a:t>
            </a:r>
            <a:br>
              <a:rPr lang="en-US" sz="1067" b="1" dirty="0">
                <a:latin typeface="Aeonik" panose="020B0503030300000000" pitchFamily="34" charset="0"/>
                <a:ea typeface="ＭＳ Ｐゴシック" panose="020B0600070205080204" pitchFamily="34" charset="-128"/>
                <a:cs typeface="Calibri" panose="020F0502020204030204" pitchFamily="34" charset="0"/>
              </a:rPr>
            </a:br>
            <a:r>
              <a:rPr kumimoji="0" lang="en-US" sz="1067" b="1" i="0" u="none" strike="noStrike" kern="1200" cap="none" spc="0" normalizeH="0" baseline="0" noProof="0" dirty="0">
                <a:ln>
                  <a:noFill/>
                </a:ln>
                <a:effectLst/>
                <a:uLnTx/>
                <a:uFillTx/>
                <a:latin typeface="Aeonik" panose="020B0503030300000000" pitchFamily="34" charset="0"/>
                <a:ea typeface="ＭＳ Ｐゴシック" panose="020B0600070205080204" pitchFamily="34" charset="-128"/>
                <a:cs typeface="Calibri" panose="020F0502020204030204" pitchFamily="34" charset="0"/>
              </a:rPr>
              <a:t>Input Data</a:t>
            </a:r>
          </a:p>
        </p:txBody>
      </p:sp>
      <p:sp>
        <p:nvSpPr>
          <p:cNvPr id="38" name="Content Placeholder 2">
            <a:extLst>
              <a:ext uri="{FF2B5EF4-FFF2-40B4-BE49-F238E27FC236}">
                <a16:creationId xmlns:a16="http://schemas.microsoft.com/office/drawing/2014/main" id="{E0054CAA-E377-485A-1F88-42ECA9131783}"/>
              </a:ext>
            </a:extLst>
          </p:cNvPr>
          <p:cNvSpPr txBox="1">
            <a:spLocks/>
          </p:cNvSpPr>
          <p:nvPr/>
        </p:nvSpPr>
        <p:spPr>
          <a:xfrm>
            <a:off x="3686097" y="1167217"/>
            <a:ext cx="5365218"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MICROCONTROLLER HARDWARE</a:t>
            </a:r>
          </a:p>
        </p:txBody>
      </p:sp>
      <p:sp>
        <p:nvSpPr>
          <p:cNvPr id="39" name="Content Placeholder 2">
            <a:extLst>
              <a:ext uri="{FF2B5EF4-FFF2-40B4-BE49-F238E27FC236}">
                <a16:creationId xmlns:a16="http://schemas.microsoft.com/office/drawing/2014/main" id="{6070E878-6F99-986E-EE7F-0D36F759E1CD}"/>
              </a:ext>
            </a:extLst>
          </p:cNvPr>
          <p:cNvSpPr txBox="1">
            <a:spLocks/>
          </p:cNvSpPr>
          <p:nvPr/>
        </p:nvSpPr>
        <p:spPr>
          <a:xfrm>
            <a:off x="8855385" y="1162796"/>
            <a:ext cx="2234154" cy="194493"/>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7">
                  <a:extLst>
                    <a:ext uri="{96DAC541-7B7A-43D3-8B79-37D633B846F1}">
                      <asvg:svgBlip xmlns:asvg="http://schemas.microsoft.com/office/drawing/2016/SVG/main" r:embed="rId8"/>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9">
                  <a:extLst>
                    <a:ext uri="{96DAC541-7B7A-43D3-8B79-37D633B846F1}">
                      <asvg:svgBlip xmlns:asvg="http://schemas.microsoft.com/office/drawing/2016/SVG/main" r:embed="rId10"/>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marR="0" lvl="0" indent="0" algn="ctr" defTabSz="1219170" rtl="0" eaLnBrk="1" fontAlgn="base" latinLnBrk="0" hangingPunct="1">
              <a:lnSpc>
                <a:spcPct val="100000"/>
              </a:lnSpc>
              <a:spcBef>
                <a:spcPts val="800"/>
              </a:spcBef>
              <a:spcAft>
                <a:spcPts val="0"/>
              </a:spcAft>
              <a:buClr>
                <a:srgbClr val="0091BD"/>
              </a:buClr>
              <a:buSzTx/>
              <a:buFontTx/>
              <a:buNone/>
              <a:tabLst/>
              <a:defRPr/>
            </a:pPr>
            <a:r>
              <a:rPr kumimoji="0" lang="en-US" sz="1067" b="1" i="0" u="none" strike="noStrike" kern="1200" cap="none" spc="400" normalizeH="0" baseline="0" noProof="0" dirty="0">
                <a:ln>
                  <a:noFill/>
                </a:ln>
                <a:solidFill>
                  <a:schemeClr val="tx1"/>
                </a:solidFill>
                <a:effectLst/>
                <a:uLnTx/>
                <a:uFillTx/>
                <a:latin typeface="Aeonik Fono" panose="020B0504030300000000" pitchFamily="34" charset="0"/>
                <a:ea typeface="ＭＳ Ｐゴシック" charset="0"/>
              </a:rPr>
              <a:t>SIMULATION</a:t>
            </a:r>
          </a:p>
        </p:txBody>
      </p:sp>
      <p:sp>
        <p:nvSpPr>
          <p:cNvPr id="40" name="Down Arrow 26">
            <a:extLst>
              <a:ext uri="{FF2B5EF4-FFF2-40B4-BE49-F238E27FC236}">
                <a16:creationId xmlns:a16="http://schemas.microsoft.com/office/drawing/2014/main" id="{0ADA9854-9042-A5CF-C5F6-F3DCF5BC762E}"/>
              </a:ext>
            </a:extLst>
          </p:cNvPr>
          <p:cNvSpPr/>
          <p:nvPr/>
        </p:nvSpPr>
        <p:spPr>
          <a:xfrm rot="16200000">
            <a:off x="8731256" y="4286536"/>
            <a:ext cx="494555" cy="1407074"/>
          </a:xfrm>
          <a:prstGeom prst="downArrow">
            <a:avLst>
              <a:gd name="adj1" fmla="val 50000"/>
              <a:gd name="adj2" fmla="val 33389"/>
            </a:avLst>
          </a:prstGeom>
          <a:solidFill>
            <a:schemeClr val="accent6">
              <a:lumMod val="60000"/>
              <a:lumOff val="40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Tree>
    <p:extLst>
      <p:ext uri="{BB962C8B-B14F-4D97-AF65-F5344CB8AC3E}">
        <p14:creationId xmlns:p14="http://schemas.microsoft.com/office/powerpoint/2010/main" val="35365295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37E62EAC-5CF3-8C0B-8062-E23857E61B34}"/>
              </a:ext>
            </a:extLst>
          </p:cNvPr>
          <p:cNvSpPr/>
          <p:nvPr/>
        </p:nvSpPr>
        <p:spPr>
          <a:xfrm>
            <a:off x="9982200" y="1543484"/>
            <a:ext cx="1231823" cy="440478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0661AE0E-FE49-550F-E89D-F85755F837C5}"/>
              </a:ext>
            </a:extLst>
          </p:cNvPr>
          <p:cNvSpPr/>
          <p:nvPr/>
        </p:nvSpPr>
        <p:spPr>
          <a:xfrm>
            <a:off x="8767906" y="1543484"/>
            <a:ext cx="1231823" cy="4404782"/>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5AE8FA-03AC-DFEA-9CFA-B6D25835ABBA}"/>
              </a:ext>
            </a:extLst>
          </p:cNvPr>
          <p:cNvSpPr>
            <a:spLocks noGrp="1"/>
          </p:cNvSpPr>
          <p:nvPr>
            <p:ph type="title"/>
          </p:nvPr>
        </p:nvSpPr>
        <p:spPr/>
        <p:txBody>
          <a:bodyPr/>
          <a:lstStyle/>
          <a:p>
            <a:r>
              <a:rPr lang="en-US"/>
              <a:t>SDS: flexible stream management for sensor and audio data</a:t>
            </a:r>
          </a:p>
        </p:txBody>
      </p:sp>
      <p:sp>
        <p:nvSpPr>
          <p:cNvPr id="3" name="Text Placeholder 2">
            <a:extLst>
              <a:ext uri="{FF2B5EF4-FFF2-40B4-BE49-F238E27FC236}">
                <a16:creationId xmlns:a16="http://schemas.microsoft.com/office/drawing/2014/main" id="{BC4892F2-91A1-868E-B0A0-1C4AEFCD6388}"/>
              </a:ext>
            </a:extLst>
          </p:cNvPr>
          <p:cNvSpPr>
            <a:spLocks noGrp="1"/>
          </p:cNvSpPr>
          <p:nvPr>
            <p:ph type="body" sz="quarter" idx="13"/>
          </p:nvPr>
        </p:nvSpPr>
        <p:spPr/>
        <p:txBody>
          <a:bodyPr/>
          <a:lstStyle/>
          <a:p>
            <a:r>
              <a:rPr lang="en-US"/>
              <a:t>Supports the whole development cycle: data recording, analysis, ML training, playback</a:t>
            </a:r>
          </a:p>
        </p:txBody>
      </p:sp>
      <p:pic>
        <p:nvPicPr>
          <p:cNvPr id="5" name="Picture 20" descr="800px-Signal_Sampling.png">
            <a:extLst>
              <a:ext uri="{FF2B5EF4-FFF2-40B4-BE49-F238E27FC236}">
                <a16:creationId xmlns:a16="http://schemas.microsoft.com/office/drawing/2014/main" id="{A856695E-7421-3EE5-96B8-D581CE5C8B04}"/>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596097" y="1642881"/>
            <a:ext cx="3213135" cy="19945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TextBox 27">
            <a:extLst>
              <a:ext uri="{FF2B5EF4-FFF2-40B4-BE49-F238E27FC236}">
                <a16:creationId xmlns:a16="http://schemas.microsoft.com/office/drawing/2014/main" id="{3463D982-C33E-703C-1F7F-AE6D2517C507}"/>
              </a:ext>
            </a:extLst>
          </p:cNvPr>
          <p:cNvSpPr txBox="1"/>
          <p:nvPr/>
        </p:nvSpPr>
        <p:spPr>
          <a:xfrm>
            <a:off x="8416544" y="4221582"/>
            <a:ext cx="4100938" cy="1255728"/>
          </a:xfrm>
          <a:prstGeom prst="rect">
            <a:avLst/>
          </a:prstGeom>
          <a:noFill/>
        </p:spPr>
        <p:txBody>
          <a:bodyPr wrap="square" lIns="0" tIns="0" rIns="0" bIns="0" rtlCol="0">
            <a:spAutoFit/>
          </a:bodyPr>
          <a:lstStyle/>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X	</a:t>
            </a:r>
            <a:r>
              <a:rPr lang="en-US" sz="1400" kern="1200">
                <a:solidFill>
                  <a:schemeClr val="accent4"/>
                </a:solidFill>
                <a:latin typeface="+mn-lt"/>
                <a:ea typeface="+mn-ea"/>
                <a:cs typeface="+mn-cs"/>
                <a:sym typeface="Wingdings" panose="05000000000000000000" pitchFamily="2" charset="2"/>
              </a:rPr>
              <a:t>                                        </a:t>
            </a:r>
            <a:endParaRPr lang="en-US" sz="1400" kern="1200">
              <a:solidFill>
                <a:schemeClr val="tx1">
                  <a:lumMod val="50000"/>
                  <a:lumOff val="5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Y	</a:t>
            </a:r>
            <a:r>
              <a:rPr lang="en-US" sz="1400" kern="1200">
                <a:solidFill>
                  <a:schemeClr val="accent1">
                    <a:lumMod val="60000"/>
                    <a:lumOff val="40000"/>
                  </a:schemeClr>
                </a:solidFill>
                <a:latin typeface="+mn-lt"/>
                <a:ea typeface="+mn-ea"/>
                <a:cs typeface="+mn-cs"/>
                <a:sym typeface="Wingdings" panose="05000000000000000000" pitchFamily="2" charset="2"/>
              </a:rPr>
              <a:t>                                        </a:t>
            </a:r>
            <a:endParaRPr lang="en-US" sz="1400" kern="1200">
              <a:solidFill>
                <a:schemeClr val="accent1">
                  <a:lumMod val="60000"/>
                  <a:lumOff val="40000"/>
                </a:schemeClr>
              </a:solidFill>
              <a:latin typeface="+mn-lt"/>
              <a:ea typeface="+mn-ea"/>
              <a:cs typeface="+mn-cs"/>
            </a:endParaRPr>
          </a:p>
          <a:p>
            <a:pPr eaLnBrk="1" hangingPunct="1">
              <a:lnSpc>
                <a:spcPct val="90000"/>
              </a:lnSpc>
              <a:spcBef>
                <a:spcPts val="0"/>
              </a:spcBef>
              <a:spcAft>
                <a:spcPts val="600"/>
              </a:spcAft>
              <a:tabLst>
                <a:tab pos="169863" algn="l"/>
              </a:tabLst>
            </a:pPr>
            <a:r>
              <a:rPr lang="en-US" sz="1400" b="1" kern="1200">
                <a:solidFill>
                  <a:schemeClr val="tx1">
                    <a:lumMod val="50000"/>
                    <a:lumOff val="50000"/>
                  </a:schemeClr>
                </a:solidFill>
                <a:latin typeface="+mn-lt"/>
                <a:ea typeface="+mn-ea"/>
                <a:cs typeface="+mn-cs"/>
                <a:sym typeface="Wingdings" panose="05000000000000000000" pitchFamily="2" charset="2"/>
              </a:rPr>
              <a:t>Z	</a:t>
            </a:r>
            <a:r>
              <a:rPr lang="en-US" sz="1400" kern="1200">
                <a:solidFill>
                  <a:schemeClr val="accent5"/>
                </a:solidFill>
                <a:latin typeface="+mn-lt"/>
                <a:ea typeface="+mn-ea"/>
                <a:cs typeface="+mn-cs"/>
                <a:sym typeface="Wingdings" panose="05000000000000000000" pitchFamily="2" charset="2"/>
              </a:rPr>
              <a:t>                                        </a:t>
            </a:r>
            <a:endParaRPr lang="en-US" sz="1400" kern="1200">
              <a:solidFill>
                <a:schemeClr val="accent5"/>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3200" kern="1200">
              <a:solidFill>
                <a:schemeClr val="accent5">
                  <a:lumMod val="75000"/>
                </a:schemeClr>
              </a:solidFill>
              <a:latin typeface="+mn-lt"/>
              <a:ea typeface="+mn-ea"/>
              <a:cs typeface="+mn-cs"/>
            </a:endParaRPr>
          </a:p>
        </p:txBody>
      </p:sp>
      <p:cxnSp>
        <p:nvCxnSpPr>
          <p:cNvPr id="7" name="Straight Connector 6">
            <a:extLst>
              <a:ext uri="{FF2B5EF4-FFF2-40B4-BE49-F238E27FC236}">
                <a16:creationId xmlns:a16="http://schemas.microsoft.com/office/drawing/2014/main" id="{46432895-BDF4-2221-8939-2F6EFC852ED9}"/>
              </a:ext>
            </a:extLst>
          </p:cNvPr>
          <p:cNvCxnSpPr>
            <a:cxnSpLocks/>
          </p:cNvCxnSpPr>
          <p:nvPr/>
        </p:nvCxnSpPr>
        <p:spPr>
          <a:xfrm>
            <a:off x="8607146" y="4198997"/>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77C2270-D082-507F-138B-6D01435FD768}"/>
              </a:ext>
            </a:extLst>
          </p:cNvPr>
          <p:cNvCxnSpPr>
            <a:cxnSpLocks/>
          </p:cNvCxnSpPr>
          <p:nvPr/>
        </p:nvCxnSpPr>
        <p:spPr>
          <a:xfrm>
            <a:off x="8607146" y="4443395"/>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66A948B-6C44-2A56-95EF-D3B1391B4665}"/>
              </a:ext>
            </a:extLst>
          </p:cNvPr>
          <p:cNvCxnSpPr>
            <a:cxnSpLocks/>
          </p:cNvCxnSpPr>
          <p:nvPr/>
        </p:nvCxnSpPr>
        <p:spPr>
          <a:xfrm>
            <a:off x="8607146" y="4699329"/>
            <a:ext cx="2950143" cy="0"/>
          </a:xfrm>
          <a:prstGeom prst="line">
            <a:avLst/>
          </a:prstGeom>
          <a:ln w="317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D9A4000-D41D-ED5B-1F60-2F3DA0C51D0C}"/>
              </a:ext>
            </a:extLst>
          </p:cNvPr>
          <p:cNvCxnSpPr>
            <a:cxnSpLocks/>
          </p:cNvCxnSpPr>
          <p:nvPr/>
        </p:nvCxnSpPr>
        <p:spPr>
          <a:xfrm>
            <a:off x="8607146" y="4975550"/>
            <a:ext cx="2950143" cy="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B6DBC0C-761F-F16D-6BC9-CF082DD796AB}"/>
              </a:ext>
            </a:extLst>
          </p:cNvPr>
          <p:cNvCxnSpPr>
            <a:cxnSpLocks/>
          </p:cNvCxnSpPr>
          <p:nvPr/>
        </p:nvCxnSpPr>
        <p:spPr>
          <a:xfrm>
            <a:off x="8607146" y="5129934"/>
            <a:ext cx="3112326" cy="0"/>
          </a:xfrm>
          <a:prstGeom prst="straightConnector1">
            <a:avLst/>
          </a:prstGeom>
          <a:ln w="9525">
            <a:solidFill>
              <a:schemeClr val="tx1">
                <a:lumMod val="75000"/>
                <a:lumOff val="25000"/>
              </a:schemeClr>
            </a:solidFill>
            <a:tailEnd type="arrow" w="sm" len="sm"/>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92ED7B99-034E-E876-62C3-79C73FFB6902}"/>
              </a:ext>
            </a:extLst>
          </p:cNvPr>
          <p:cNvSpPr txBox="1"/>
          <p:nvPr/>
        </p:nvSpPr>
        <p:spPr>
          <a:xfrm>
            <a:off x="11581310" y="5129934"/>
            <a:ext cx="492012" cy="1523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100" i="1" kern="1200">
                <a:solidFill>
                  <a:schemeClr val="tx2"/>
                </a:solidFill>
                <a:latin typeface="+mn-lt"/>
                <a:ea typeface="+mn-ea"/>
                <a:cs typeface="+mn-cs"/>
              </a:rPr>
              <a:t>t</a:t>
            </a:r>
            <a:endParaRPr lang="en-US" sz="2000" i="1" kern="1200">
              <a:solidFill>
                <a:schemeClr val="tx2"/>
              </a:solidFill>
              <a:latin typeface="+mn-lt"/>
              <a:ea typeface="+mn-ea"/>
              <a:cs typeface="+mn-cs"/>
            </a:endParaRPr>
          </a:p>
        </p:txBody>
      </p:sp>
      <p:sp>
        <p:nvSpPr>
          <p:cNvPr id="45" name="Flowchart: Document 44">
            <a:extLst>
              <a:ext uri="{FF2B5EF4-FFF2-40B4-BE49-F238E27FC236}">
                <a16:creationId xmlns:a16="http://schemas.microsoft.com/office/drawing/2014/main" id="{71A84CE9-D1A1-473C-8B86-6A6AE211D1FD}"/>
              </a:ext>
            </a:extLst>
          </p:cNvPr>
          <p:cNvSpPr/>
          <p:nvPr/>
        </p:nvSpPr>
        <p:spPr>
          <a:xfrm>
            <a:off x="611851" y="5112540"/>
            <a:ext cx="1235868" cy="790196"/>
          </a:xfrm>
          <a:prstGeom prst="flowChartDocument">
            <a:avLst/>
          </a:prstGeom>
          <a:solidFill>
            <a:schemeClr val="accent2">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200" dirty="0"/>
              <a:t>SDS Metadata File</a:t>
            </a:r>
            <a:br>
              <a:rPr lang="en-US" sz="1200" dirty="0"/>
            </a:br>
            <a:r>
              <a:rPr lang="en-US" sz="1100" dirty="0"/>
              <a:t>‘</a:t>
            </a:r>
            <a:r>
              <a:rPr lang="en-US" sz="1100" dirty="0" err="1"/>
              <a:t>SensorX.sds.yml</a:t>
            </a:r>
            <a:r>
              <a:rPr lang="en-US" sz="1100" dirty="0"/>
              <a:t>’</a:t>
            </a:r>
            <a:endParaRPr lang="en-GB" sz="1400" dirty="0"/>
          </a:p>
        </p:txBody>
      </p:sp>
      <p:sp>
        <p:nvSpPr>
          <p:cNvPr id="46" name="Flowchart: Multidocument 45">
            <a:extLst>
              <a:ext uri="{FF2B5EF4-FFF2-40B4-BE49-F238E27FC236}">
                <a16:creationId xmlns:a16="http://schemas.microsoft.com/office/drawing/2014/main" id="{83BE0CDD-AF9C-74D8-9F6F-1B6C7717A81D}"/>
              </a:ext>
            </a:extLst>
          </p:cNvPr>
          <p:cNvSpPr/>
          <p:nvPr/>
        </p:nvSpPr>
        <p:spPr>
          <a:xfrm>
            <a:off x="614606" y="3944622"/>
            <a:ext cx="1449805" cy="994375"/>
          </a:xfrm>
          <a:prstGeom prst="flowChartMultidocument">
            <a:avLst/>
          </a:prstGeom>
          <a:solidFill>
            <a:schemeClr val="bg1">
              <a:lumMod val="8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SDS Data Files</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S</a:t>
            </a:r>
            <a:r>
              <a:rPr lang="en-US" sz="1000" dirty="0" err="1">
                <a:solidFill>
                  <a:schemeClr val="bg2">
                    <a:lumMod val="25000"/>
                  </a:schemeClr>
                </a:solidFill>
                <a:latin typeface="Calibri"/>
              </a:rPr>
              <a:t>ensorX</a:t>
            </a:r>
            <a:r>
              <a:rPr lang="en-US" sz="1000" dirty="0">
                <a:solidFill>
                  <a:schemeClr val="bg2">
                    <a:lumMod val="25000"/>
                  </a:schemeClr>
                </a:solidFill>
                <a:latin typeface="Calibri"/>
              </a:rPr>
              <a:t>&lt;idx0&gt;.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br>
              <a:rPr lang="en-US" sz="1000" dirty="0">
                <a:solidFill>
                  <a:schemeClr val="bg2">
                    <a:lumMod val="25000"/>
                  </a:schemeClr>
                </a:solidFill>
                <a:latin typeface="Calibri"/>
              </a:rPr>
            </a:br>
            <a:r>
              <a:rPr lang="en-US" sz="1000" dirty="0">
                <a:solidFill>
                  <a:schemeClr val="bg2">
                    <a:lumMod val="25000"/>
                  </a:schemeClr>
                </a:solidFill>
                <a:latin typeface="Calibri"/>
              </a:rPr>
              <a:t>‘</a:t>
            </a:r>
            <a:r>
              <a:rPr lang="en-US" sz="1000" dirty="0" err="1">
                <a:solidFill>
                  <a:schemeClr val="bg2">
                    <a:lumMod val="25000"/>
                  </a:schemeClr>
                </a:solidFill>
                <a:latin typeface="Calibri"/>
              </a:rPr>
              <a:t>SensorX</a:t>
            </a:r>
            <a:r>
              <a:rPr lang="en-US" sz="1000" dirty="0">
                <a:solidFill>
                  <a:schemeClr val="bg2">
                    <a:lumMod val="25000"/>
                  </a:schemeClr>
                </a:solidFill>
                <a:latin typeface="Calibri"/>
              </a:rPr>
              <a:t>&lt;idx1&gt;.</a:t>
            </a:r>
            <a:r>
              <a:rPr lang="en-US" sz="1000" dirty="0" err="1">
                <a:solidFill>
                  <a:schemeClr val="bg2">
                    <a:lumMod val="25000"/>
                  </a:schemeClr>
                </a:solidFill>
                <a:latin typeface="Calibri"/>
              </a:rPr>
              <a:t>sds</a:t>
            </a:r>
            <a:r>
              <a:rPr lang="en-US" sz="1000" dirty="0">
                <a:solidFill>
                  <a:schemeClr val="bg2">
                    <a:lumMod val="25000"/>
                  </a:schemeClr>
                </a:solidFill>
                <a:latin typeface="Calibri"/>
              </a:rPr>
              <a:t>’</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E1D2A42-4AC6-2319-4EE5-A17E1435E99A}"/>
              </a:ext>
            </a:extLst>
          </p:cNvPr>
          <p:cNvSpPr txBox="1"/>
          <p:nvPr/>
        </p:nvSpPr>
        <p:spPr>
          <a:xfrm>
            <a:off x="8823365" y="6003694"/>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#1</a:t>
            </a:r>
          </a:p>
        </p:txBody>
      </p:sp>
      <p:sp>
        <p:nvSpPr>
          <p:cNvPr id="66" name="TextBox 65">
            <a:extLst>
              <a:ext uri="{FF2B5EF4-FFF2-40B4-BE49-F238E27FC236}">
                <a16:creationId xmlns:a16="http://schemas.microsoft.com/office/drawing/2014/main" id="{2C716992-A923-5E45-D326-6543555B7526}"/>
              </a:ext>
            </a:extLst>
          </p:cNvPr>
          <p:cNvSpPr txBox="1"/>
          <p:nvPr/>
        </p:nvSpPr>
        <p:spPr>
          <a:xfrm>
            <a:off x="9999729" y="5996459"/>
            <a:ext cx="1044369"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
            </a:r>
            <a:r>
              <a:rPr lang="en-US" sz="1300" i="1" kern="1200">
                <a:solidFill>
                  <a:schemeClr val="tx2"/>
                </a:solidFill>
                <a:latin typeface="+mn-lt"/>
                <a:ea typeface="+mn-ea"/>
                <a:cs typeface="+mn-cs"/>
              </a:rPr>
              <a:t>ata block #2</a:t>
            </a:r>
          </a:p>
        </p:txBody>
      </p:sp>
      <p:sp>
        <p:nvSpPr>
          <p:cNvPr id="68" name="TextBox 67">
            <a:extLst>
              <a:ext uri="{FF2B5EF4-FFF2-40B4-BE49-F238E27FC236}">
                <a16:creationId xmlns:a16="http://schemas.microsoft.com/office/drawing/2014/main" id="{04DB128D-F413-992E-6B88-A6A49D2997F9}"/>
              </a:ext>
            </a:extLst>
          </p:cNvPr>
          <p:cNvSpPr txBox="1"/>
          <p:nvPr/>
        </p:nvSpPr>
        <p:spPr>
          <a:xfrm>
            <a:off x="8786148" y="5249018"/>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MEMS capturing with 3,5kHz ±5% </a:t>
            </a:r>
            <a:endParaRPr lang="en-US" sz="1300" i="1" kern="1200">
              <a:solidFill>
                <a:schemeClr val="tx2"/>
              </a:solidFill>
              <a:latin typeface="+mn-lt"/>
              <a:ea typeface="+mn-ea"/>
              <a:cs typeface="+mn-cs"/>
            </a:endParaRPr>
          </a:p>
        </p:txBody>
      </p:sp>
      <p:sp>
        <p:nvSpPr>
          <p:cNvPr id="69" name="TextBox 68">
            <a:extLst>
              <a:ext uri="{FF2B5EF4-FFF2-40B4-BE49-F238E27FC236}">
                <a16:creationId xmlns:a16="http://schemas.microsoft.com/office/drawing/2014/main" id="{1A17EB0D-664A-AFD6-D070-4E372F04197F}"/>
              </a:ext>
            </a:extLst>
          </p:cNvPr>
          <p:cNvSpPr txBox="1"/>
          <p:nvPr/>
        </p:nvSpPr>
        <p:spPr>
          <a:xfrm>
            <a:off x="8786148" y="3711473"/>
            <a:ext cx="2392104" cy="18004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audio signal capturing with 8kHz</a:t>
            </a:r>
            <a:endParaRPr lang="en-US" sz="1300" i="1" kern="1200">
              <a:solidFill>
                <a:schemeClr val="tx2"/>
              </a:solidFill>
              <a:latin typeface="+mn-lt"/>
              <a:ea typeface="+mn-ea"/>
              <a:cs typeface="+mn-cs"/>
            </a:endParaRPr>
          </a:p>
        </p:txBody>
      </p:sp>
      <p:sp>
        <p:nvSpPr>
          <p:cNvPr id="4" name="Content Placeholder 3">
            <a:extLst>
              <a:ext uri="{FF2B5EF4-FFF2-40B4-BE49-F238E27FC236}">
                <a16:creationId xmlns:a16="http://schemas.microsoft.com/office/drawing/2014/main" id="{B18CDA74-78BE-F935-80C0-F792D4483B83}"/>
              </a:ext>
            </a:extLst>
          </p:cNvPr>
          <p:cNvSpPr txBox="1">
            <a:spLocks/>
          </p:cNvSpPr>
          <p:nvPr/>
        </p:nvSpPr>
        <p:spPr>
          <a:xfrm>
            <a:off x="455644" y="1544130"/>
            <a:ext cx="7672512" cy="3963508"/>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r>
              <a:rPr lang="en-US" sz="1800" dirty="0">
                <a:solidFill>
                  <a:schemeClr val="tx1">
                    <a:lumMod val="65000"/>
                    <a:lumOff val="35000"/>
                  </a:schemeClr>
                </a:solidFill>
                <a:ea typeface="+mn-ea"/>
              </a:rPr>
              <a:t>Single or multiple data streams, including sensor fusion with clock deviations</a:t>
            </a:r>
          </a:p>
          <a:p>
            <a:pPr lvl="1"/>
            <a:r>
              <a:rPr lang="en-US" sz="1600" dirty="0">
                <a:solidFill>
                  <a:schemeClr val="tx1">
                    <a:lumMod val="65000"/>
                    <a:lumOff val="35000"/>
                  </a:schemeClr>
                </a:solidFill>
                <a:ea typeface="+mn-ea"/>
              </a:rPr>
              <a:t>Sensors may have independent clock sources with tolerances</a:t>
            </a:r>
          </a:p>
          <a:p>
            <a:pPr>
              <a:spcBef>
                <a:spcPts val="900"/>
              </a:spcBef>
            </a:pPr>
            <a:r>
              <a:rPr lang="en-US" sz="1800" dirty="0">
                <a:solidFill>
                  <a:schemeClr val="tx1">
                    <a:lumMod val="65000"/>
                    <a:lumOff val="35000"/>
                  </a:schemeClr>
                </a:solidFill>
                <a:ea typeface="+mn-ea"/>
              </a:rPr>
              <a:t>SDS Metadata file describes content of SDS data files</a:t>
            </a:r>
          </a:p>
          <a:p>
            <a:pPr>
              <a:spcBef>
                <a:spcPts val="900"/>
              </a:spcBef>
            </a:pPr>
            <a:r>
              <a:rPr lang="en-US" sz="1800" dirty="0">
                <a:solidFill>
                  <a:schemeClr val="tx1">
                    <a:lumMod val="65000"/>
                    <a:lumOff val="35000"/>
                  </a:schemeClr>
                </a:solidFill>
                <a:ea typeface="+mn-ea"/>
              </a:rPr>
              <a:t>Python-based utilities for recording, playback, visualization, data conversion, and algorithm verification with off-line tools</a:t>
            </a:r>
          </a:p>
          <a:p>
            <a:pPr marL="0" indent="0">
              <a:buNone/>
            </a:pPr>
            <a:endParaRPr lang="en-US" sz="1100" b="0" i="0" dirty="0">
              <a:solidFill>
                <a:srgbClr val="24292F"/>
              </a:solidFill>
              <a:effectLst/>
              <a:latin typeface="-apple-system"/>
            </a:endParaRPr>
          </a:p>
          <a:p>
            <a:pPr marL="0" indent="0">
              <a:buNone/>
            </a:pPr>
            <a:endParaRPr lang="en-US" sz="1400" dirty="0">
              <a:solidFill>
                <a:srgbClr val="24292F"/>
              </a:solidFill>
              <a:latin typeface="-apple-system"/>
            </a:endParaRPr>
          </a:p>
          <a:p>
            <a:endParaRPr lang="en-US" sz="1800" dirty="0"/>
          </a:p>
          <a:p>
            <a:pPr lvl="1"/>
            <a:endParaRPr lang="en-US" sz="1800" dirty="0"/>
          </a:p>
        </p:txBody>
      </p:sp>
      <p:pic>
        <p:nvPicPr>
          <p:cNvPr id="12" name="Picture 11" descr="Chart, line chart, histogram&#10;&#10;Description automatically generated">
            <a:extLst>
              <a:ext uri="{FF2B5EF4-FFF2-40B4-BE49-F238E27FC236}">
                <a16:creationId xmlns:a16="http://schemas.microsoft.com/office/drawing/2014/main" id="{28BDE2FA-B892-7A78-85AE-4729E26F172F}"/>
              </a:ext>
            </a:extLst>
          </p:cNvPr>
          <p:cNvPicPr>
            <a:picLocks noChangeAspect="1"/>
          </p:cNvPicPr>
          <p:nvPr/>
        </p:nvPicPr>
        <p:blipFill rotWithShape="1">
          <a:blip r:embed="rId7"/>
          <a:srcRect l="4145" t="7265" r="8394" b="1512"/>
          <a:stretch/>
        </p:blipFill>
        <p:spPr>
          <a:xfrm>
            <a:off x="2192272" y="3429000"/>
            <a:ext cx="3340260" cy="2581815"/>
          </a:xfrm>
          <a:prstGeom prst="rect">
            <a:avLst/>
          </a:prstGeom>
        </p:spPr>
      </p:pic>
      <p:pic>
        <p:nvPicPr>
          <p:cNvPr id="14" name="Picture 13" descr="Chart, radar chart&#10;&#10;Description automatically generated">
            <a:extLst>
              <a:ext uri="{FF2B5EF4-FFF2-40B4-BE49-F238E27FC236}">
                <a16:creationId xmlns:a16="http://schemas.microsoft.com/office/drawing/2014/main" id="{EC64B0DF-476E-7A41-6D8C-79D121C166A6}"/>
              </a:ext>
            </a:extLst>
          </p:cNvPr>
          <p:cNvPicPr>
            <a:picLocks noChangeAspect="1"/>
          </p:cNvPicPr>
          <p:nvPr/>
        </p:nvPicPr>
        <p:blipFill rotWithShape="1">
          <a:blip r:embed="rId8"/>
          <a:srcRect l="18180" t="4323" r="8224" b="7677"/>
          <a:stretch/>
        </p:blipFill>
        <p:spPr>
          <a:xfrm>
            <a:off x="5532531" y="3380807"/>
            <a:ext cx="2817705" cy="2567459"/>
          </a:xfrm>
          <a:prstGeom prst="rect">
            <a:avLst/>
          </a:prstGeom>
        </p:spPr>
      </p:pic>
    </p:spTree>
    <p:extLst>
      <p:ext uri="{BB962C8B-B14F-4D97-AF65-F5344CB8AC3E}">
        <p14:creationId xmlns:p14="http://schemas.microsoft.com/office/powerpoint/2010/main" val="15972340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094F2-43C7-F443-5B5B-CB3197B1386F}"/>
            </a:ext>
          </a:extLst>
        </p:cNvPr>
        <p:cNvGrpSpPr/>
        <p:nvPr/>
      </p:nvGrpSpPr>
      <p:grpSpPr>
        <a:xfrm>
          <a:off x="0" y="0"/>
          <a:ext cx="0" cy="0"/>
          <a:chOff x="0" y="0"/>
          <a:chExt cx="0" cy="0"/>
        </a:xfrm>
      </p:grpSpPr>
      <p:sp>
        <p:nvSpPr>
          <p:cNvPr id="35" name="Rectangle 34">
            <a:extLst>
              <a:ext uri="{FF2B5EF4-FFF2-40B4-BE49-F238E27FC236}">
                <a16:creationId xmlns:a16="http://schemas.microsoft.com/office/drawing/2014/main" id="{1F469086-77BB-6A4A-C688-3433A7B19C4F}"/>
              </a:ext>
            </a:extLst>
          </p:cNvPr>
          <p:cNvSpPr/>
          <p:nvPr/>
        </p:nvSpPr>
        <p:spPr>
          <a:xfrm>
            <a:off x="749940" y="2877012"/>
            <a:ext cx="6790022"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D62ECB4-E16A-77E0-1D46-45658FF4DBF3}"/>
              </a:ext>
            </a:extLst>
          </p:cNvPr>
          <p:cNvSpPr/>
          <p:nvPr/>
        </p:nvSpPr>
        <p:spPr>
          <a:xfrm>
            <a:off x="1423700" y="3835098"/>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B1782E4-6E1F-404F-E4B8-421C17ED015B}"/>
              </a:ext>
            </a:extLst>
          </p:cNvPr>
          <p:cNvSpPr>
            <a:spLocks noGrp="1"/>
          </p:cNvSpPr>
          <p:nvPr>
            <p:ph type="title"/>
          </p:nvPr>
        </p:nvSpPr>
        <p:spPr/>
        <p:txBody>
          <a:bodyPr/>
          <a:lstStyle/>
          <a:p>
            <a:r>
              <a:rPr lang="en-US"/>
              <a:t>SDS Data Buffer and Record / Playback Interface</a:t>
            </a:r>
          </a:p>
        </p:txBody>
      </p:sp>
      <p:sp>
        <p:nvSpPr>
          <p:cNvPr id="3" name="Text Placeholder 2">
            <a:extLst>
              <a:ext uri="{FF2B5EF4-FFF2-40B4-BE49-F238E27FC236}">
                <a16:creationId xmlns:a16="http://schemas.microsoft.com/office/drawing/2014/main" id="{F4DC3713-8258-EBBC-3621-1B9F1C00FFFB}"/>
              </a:ext>
            </a:extLst>
          </p:cNvPr>
          <p:cNvSpPr>
            <a:spLocks noGrp="1"/>
          </p:cNvSpPr>
          <p:nvPr>
            <p:ph type="body" sz="quarter" idx="13"/>
          </p:nvPr>
        </p:nvSpPr>
        <p:spPr/>
        <p:txBody>
          <a:bodyPr/>
          <a:lstStyle/>
          <a:p>
            <a:endParaRPr lang="en-US"/>
          </a:p>
        </p:txBody>
      </p:sp>
      <p:sp>
        <p:nvSpPr>
          <p:cNvPr id="10" name="Rectangle 9">
            <a:extLst>
              <a:ext uri="{FF2B5EF4-FFF2-40B4-BE49-F238E27FC236}">
                <a16:creationId xmlns:a16="http://schemas.microsoft.com/office/drawing/2014/main" id="{F7BBF633-8744-CC8C-10A1-BA4A85D519D2}"/>
              </a:ext>
            </a:extLst>
          </p:cNvPr>
          <p:cNvSpPr/>
          <p:nvPr/>
        </p:nvSpPr>
        <p:spPr>
          <a:xfrm>
            <a:off x="1552055" y="3947275"/>
            <a:ext cx="1625602"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sdsio_</a:t>
            </a:r>
            <a:r>
              <a:rPr lang="en-US" sz="1100" i="1" dirty="0" err="1">
                <a:latin typeface="Courier New" panose="02070309020205020404" pitchFamily="49" charset="0"/>
                <a:cs typeface="Courier New" panose="02070309020205020404" pitchFamily="49" charset="0"/>
              </a:rPr>
              <a:t>x</a:t>
            </a:r>
            <a:r>
              <a:rPr lang="en-US" sz="1100" b="1" dirty="0" err="1">
                <a:latin typeface="Courier New" panose="02070309020205020404" pitchFamily="49" charset="0"/>
                <a:cs typeface="Courier New" panose="02070309020205020404" pitchFamily="49" charset="0"/>
              </a:rPr>
              <a:t>.c</a:t>
            </a:r>
            <a:r>
              <a:rPr lang="en-US" sz="1100" b="1" dirty="0">
                <a:latin typeface="Courier New" panose="02070309020205020404" pitchFamily="49" charset="0"/>
                <a:cs typeface="Courier New" panose="02070309020205020404" pitchFamily="49" charset="0"/>
              </a:rPr>
              <a:t>/</a:t>
            </a:r>
            <a:r>
              <a:rPr lang="en-US" sz="1100" b="1" dirty="0" err="1">
                <a:latin typeface="Courier New" panose="02070309020205020404" pitchFamily="49" charset="0"/>
                <a:cs typeface="Courier New" panose="02070309020205020404" pitchFamily="49" charset="0"/>
              </a:rPr>
              <a:t>sdsio.h</a:t>
            </a:r>
            <a:br>
              <a:rPr lang="en-US" sz="1600" dirty="0"/>
            </a:br>
            <a:r>
              <a:rPr lang="en-US" sz="1200" dirty="0"/>
              <a:t>Blocking R/W Interface</a:t>
            </a:r>
          </a:p>
        </p:txBody>
      </p:sp>
      <p:sp>
        <p:nvSpPr>
          <p:cNvPr id="11" name="Rectangle 10">
            <a:extLst>
              <a:ext uri="{FF2B5EF4-FFF2-40B4-BE49-F238E27FC236}">
                <a16:creationId xmlns:a16="http://schemas.microsoft.com/office/drawing/2014/main" id="{EAED6CCF-E7D4-89CB-7B18-BBD73D26FEC5}"/>
              </a:ext>
            </a:extLst>
          </p:cNvPr>
          <p:cNvSpPr/>
          <p:nvPr/>
        </p:nvSpPr>
        <p:spPr>
          <a:xfrm>
            <a:off x="2430664" y="2979363"/>
            <a:ext cx="1404560" cy="62291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sdsPlay.c</a:t>
            </a:r>
            <a:r>
              <a:rPr lang="en-US" sz="1100" b="1" dirty="0">
                <a:latin typeface="Courier New" panose="02070309020205020404" pitchFamily="49" charset="0"/>
                <a:cs typeface="Courier New" panose="02070309020205020404" pitchFamily="49" charset="0"/>
              </a:rPr>
              <a:t>/h</a:t>
            </a:r>
            <a:br>
              <a:rPr lang="en-US" sz="1600" dirty="0"/>
            </a:br>
            <a:r>
              <a:rPr lang="en-US" sz="1200" dirty="0"/>
              <a:t>Playback Interface</a:t>
            </a:r>
          </a:p>
        </p:txBody>
      </p:sp>
      <p:sp>
        <p:nvSpPr>
          <p:cNvPr id="12" name="Rectangle 11">
            <a:extLst>
              <a:ext uri="{FF2B5EF4-FFF2-40B4-BE49-F238E27FC236}">
                <a16:creationId xmlns:a16="http://schemas.microsoft.com/office/drawing/2014/main" id="{4AB3994C-BE33-F9E8-EF8D-BB1BE7F8B475}"/>
              </a:ext>
            </a:extLst>
          </p:cNvPr>
          <p:cNvSpPr/>
          <p:nvPr/>
        </p:nvSpPr>
        <p:spPr>
          <a:xfrm>
            <a:off x="841233" y="2984834"/>
            <a:ext cx="1404560"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sdsRec.c</a:t>
            </a:r>
            <a:r>
              <a:rPr lang="en-US" sz="1100" b="1" dirty="0">
                <a:latin typeface="Courier New" panose="02070309020205020404" pitchFamily="49" charset="0"/>
                <a:cs typeface="Courier New" panose="02070309020205020404" pitchFamily="49" charset="0"/>
              </a:rPr>
              <a:t>/h</a:t>
            </a:r>
            <a:br>
              <a:rPr lang="en-US" sz="1100" b="1" dirty="0">
                <a:latin typeface="Courier New" panose="02070309020205020404" pitchFamily="49" charset="0"/>
                <a:cs typeface="Courier New" panose="02070309020205020404" pitchFamily="49" charset="0"/>
              </a:rPr>
            </a:br>
            <a:r>
              <a:rPr lang="en-US" sz="1200" dirty="0"/>
              <a:t>Recorder Interface</a:t>
            </a:r>
          </a:p>
        </p:txBody>
      </p:sp>
      <p:sp>
        <p:nvSpPr>
          <p:cNvPr id="14" name="Flowchart: Multidocument 13">
            <a:extLst>
              <a:ext uri="{FF2B5EF4-FFF2-40B4-BE49-F238E27FC236}">
                <a16:creationId xmlns:a16="http://schemas.microsoft.com/office/drawing/2014/main" id="{C9712542-DD31-8884-4D5B-D5AD8ADC2647}"/>
              </a:ext>
            </a:extLst>
          </p:cNvPr>
          <p:cNvSpPr/>
          <p:nvPr/>
        </p:nvSpPr>
        <p:spPr>
          <a:xfrm>
            <a:off x="1630687" y="4912565"/>
            <a:ext cx="1449805" cy="730253"/>
          </a:xfrm>
          <a:prstGeom prst="flowChartMultidocument">
            <a:avLst/>
          </a:prstGeom>
          <a:solidFill>
            <a:schemeClr val="bg1">
              <a:lumMod val="95000"/>
            </a:schemeClr>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a:t>
            </a:r>
            <a:r>
              <a:rPr kumimoji="0" lang="en-US" sz="1100" b="1" i="0" u="none" strike="noStrike" kern="1200" cap="none" spc="0" normalizeH="0" baseline="0" noProof="0" dirty="0" err="1">
                <a:ln>
                  <a:noFill/>
                </a:ln>
                <a:solidFill>
                  <a:schemeClr val="bg2">
                    <a:lumMod val="25000"/>
                  </a:schemeClr>
                </a:solidFill>
                <a:effectLst/>
                <a:uLnTx/>
                <a:uFillTx/>
                <a:latin typeface="Courier New" panose="02070309020205020404" pitchFamily="49" charset="0"/>
                <a:cs typeface="Courier New" panose="02070309020205020404" pitchFamily="49" charset="0"/>
              </a:rPr>
              <a:t>sds</a:t>
            </a:r>
            <a:r>
              <a:rPr kumimoji="0" lang="en-US" sz="1100" b="1" i="0" u="none" strike="noStrike" kern="1200" cap="none" spc="0" normalizeH="0" baseline="0" noProof="0" dirty="0">
                <a:ln>
                  <a:noFill/>
                </a:ln>
                <a:solidFill>
                  <a:schemeClr val="bg2">
                    <a:lumMod val="25000"/>
                  </a:schemeClr>
                </a:solidFill>
                <a:effectLst/>
                <a:uLnTx/>
                <a:uFillTx/>
                <a:latin typeface="Courier New" panose="02070309020205020404" pitchFamily="49" charset="0"/>
                <a:cs typeface="Courier New" panose="02070309020205020404" pitchFamily="49" charset="0"/>
              </a:rPr>
              <a:t> </a:t>
            </a: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data </a:t>
            </a:r>
            <a:r>
              <a:rPr lang="en-US" sz="1200" dirty="0">
                <a:solidFill>
                  <a:schemeClr val="bg2">
                    <a:lumMod val="25000"/>
                  </a:schemeClr>
                </a:solidFill>
                <a:latin typeface="Calibri"/>
              </a:rPr>
              <a:t>f</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iles</a:t>
            </a:r>
            <a:endPar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23" name="TextBox 22">
            <a:extLst>
              <a:ext uri="{FF2B5EF4-FFF2-40B4-BE49-F238E27FC236}">
                <a16:creationId xmlns:a16="http://schemas.microsoft.com/office/drawing/2014/main" id="{39A92E7E-FDA6-137B-3BA3-C4D9690EF7FB}"/>
              </a:ext>
            </a:extLst>
          </p:cNvPr>
          <p:cNvSpPr txBox="1"/>
          <p:nvPr/>
        </p:nvSpPr>
        <p:spPr>
          <a:xfrm>
            <a:off x="4018538" y="3946558"/>
            <a:ext cx="350717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SDSIO implements a blocking read/write interfaces to the communication channel that accesses the </a:t>
            </a:r>
            <a:r>
              <a:rPr lang="en-US" sz="1100" b="1" dirty="0">
                <a:solidFill>
                  <a:schemeClr val="tx2"/>
                </a:solidFill>
                <a:latin typeface="Courier New" panose="02070309020205020404" pitchFamily="49" charset="0"/>
                <a:cs typeface="Courier New" panose="02070309020205020404" pitchFamily="49" charset="0"/>
              </a:rPr>
              <a:t>*.</a:t>
            </a:r>
            <a:r>
              <a:rPr lang="en-US" sz="1100" b="1" dirty="0" err="1">
                <a:solidFill>
                  <a:schemeClr val="tx2"/>
                </a:solidFill>
                <a:latin typeface="Courier New" panose="02070309020205020404" pitchFamily="49" charset="0"/>
                <a:cs typeface="Courier New" panose="02070309020205020404" pitchFamily="49" charset="0"/>
              </a:rPr>
              <a:t>sds</a:t>
            </a:r>
            <a:r>
              <a:rPr lang="en-US" sz="1200" dirty="0">
                <a:solidFill>
                  <a:schemeClr val="tx2"/>
                </a:solidFill>
              </a:rPr>
              <a:t> data files. Multiple SDSIO implementations are available that interface to file system, network, UART, or USB.</a:t>
            </a:r>
            <a:endParaRPr lang="en-US" sz="1200" kern="1200" dirty="0">
              <a:solidFill>
                <a:schemeClr val="tx2"/>
              </a:solidFill>
              <a:latin typeface="+mn-lt"/>
              <a:ea typeface="+mn-ea"/>
              <a:cs typeface="+mn-cs"/>
            </a:endParaRPr>
          </a:p>
        </p:txBody>
      </p:sp>
      <p:sp>
        <p:nvSpPr>
          <p:cNvPr id="20" name="Arrow: Up-Down 19">
            <a:extLst>
              <a:ext uri="{FF2B5EF4-FFF2-40B4-BE49-F238E27FC236}">
                <a16:creationId xmlns:a16="http://schemas.microsoft.com/office/drawing/2014/main" id="{0A07A181-B77B-951E-DFF5-887D1E5C2BBB}"/>
              </a:ext>
            </a:extLst>
          </p:cNvPr>
          <p:cNvSpPr/>
          <p:nvPr/>
        </p:nvSpPr>
        <p:spPr>
          <a:xfrm>
            <a:off x="2795827" y="3602281"/>
            <a:ext cx="217088" cy="347418"/>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Arrow: Up-Down 28">
            <a:extLst>
              <a:ext uri="{FF2B5EF4-FFF2-40B4-BE49-F238E27FC236}">
                <a16:creationId xmlns:a16="http://schemas.microsoft.com/office/drawing/2014/main" id="{9D828AB0-1215-D780-9EAA-E977ED3C4A44}"/>
              </a:ext>
            </a:extLst>
          </p:cNvPr>
          <p:cNvSpPr/>
          <p:nvPr/>
        </p:nvSpPr>
        <p:spPr>
          <a:xfrm>
            <a:off x="1649451" y="3608068"/>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Arrow: Up-Down 31">
            <a:extLst>
              <a:ext uri="{FF2B5EF4-FFF2-40B4-BE49-F238E27FC236}">
                <a16:creationId xmlns:a16="http://schemas.microsoft.com/office/drawing/2014/main" id="{368FE335-1E5D-198E-F095-E924C8ABA0B6}"/>
              </a:ext>
            </a:extLst>
          </p:cNvPr>
          <p:cNvSpPr/>
          <p:nvPr/>
        </p:nvSpPr>
        <p:spPr>
          <a:xfrm>
            <a:off x="2247045" y="4566142"/>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TextBox 35">
            <a:extLst>
              <a:ext uri="{FF2B5EF4-FFF2-40B4-BE49-F238E27FC236}">
                <a16:creationId xmlns:a16="http://schemas.microsoft.com/office/drawing/2014/main" id="{D798D057-DD8F-93AE-76B6-7649C571E2E2}"/>
              </a:ext>
            </a:extLst>
          </p:cNvPr>
          <p:cNvSpPr txBox="1"/>
          <p:nvPr/>
        </p:nvSpPr>
        <p:spPr>
          <a:xfrm>
            <a:off x="4018538" y="3032436"/>
            <a:ext cx="3507170" cy="4985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The Recorder and Playback application API to the application is non-blocking, thread-safe and can be called any time.  to write or read data.</a:t>
            </a:r>
            <a:endParaRPr lang="en-US" sz="1200" kern="1200" dirty="0">
              <a:solidFill>
                <a:schemeClr val="tx2"/>
              </a:solidFill>
              <a:latin typeface="+mn-lt"/>
              <a:ea typeface="+mn-ea"/>
              <a:cs typeface="+mn-cs"/>
            </a:endParaRPr>
          </a:p>
        </p:txBody>
      </p:sp>
      <p:sp>
        <p:nvSpPr>
          <p:cNvPr id="4" name="Rectangle 3">
            <a:extLst>
              <a:ext uri="{FF2B5EF4-FFF2-40B4-BE49-F238E27FC236}">
                <a16:creationId xmlns:a16="http://schemas.microsoft.com/office/drawing/2014/main" id="{502EBEA1-7041-D39E-E8B2-FAD0CF474387}"/>
              </a:ext>
            </a:extLst>
          </p:cNvPr>
          <p:cNvSpPr/>
          <p:nvPr/>
        </p:nvSpPr>
        <p:spPr>
          <a:xfrm>
            <a:off x="1418217" y="1925975"/>
            <a:ext cx="6121745" cy="8446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E4A9F10-1A20-75D7-567A-32554F95CCD4}"/>
              </a:ext>
            </a:extLst>
          </p:cNvPr>
          <p:cNvSpPr/>
          <p:nvPr/>
        </p:nvSpPr>
        <p:spPr>
          <a:xfrm>
            <a:off x="1528044" y="2028221"/>
            <a:ext cx="1644133" cy="62029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err="1">
                <a:latin typeface="Courier New" panose="02070309020205020404" pitchFamily="49" charset="0"/>
                <a:cs typeface="Courier New" panose="02070309020205020404" pitchFamily="49" charset="0"/>
              </a:rPr>
              <a:t>sds.c</a:t>
            </a:r>
            <a:r>
              <a:rPr lang="en-US" sz="1100" b="1" dirty="0">
                <a:latin typeface="Courier New" panose="02070309020205020404" pitchFamily="49" charset="0"/>
                <a:cs typeface="Courier New" panose="02070309020205020404" pitchFamily="49" charset="0"/>
              </a:rPr>
              <a:t>/h</a:t>
            </a:r>
            <a:br>
              <a:rPr lang="en-US" sz="1600" dirty="0"/>
            </a:br>
            <a:r>
              <a:rPr lang="en-US" sz="1200" dirty="0"/>
              <a:t>Circular Buffer Handling</a:t>
            </a:r>
          </a:p>
        </p:txBody>
      </p:sp>
      <p:sp>
        <p:nvSpPr>
          <p:cNvPr id="6" name="TextBox 5">
            <a:extLst>
              <a:ext uri="{FF2B5EF4-FFF2-40B4-BE49-F238E27FC236}">
                <a16:creationId xmlns:a16="http://schemas.microsoft.com/office/drawing/2014/main" id="{7212B908-F5F8-CA93-4A1F-3C27B1A1BFC8}"/>
              </a:ext>
            </a:extLst>
          </p:cNvPr>
          <p:cNvSpPr txBox="1"/>
          <p:nvPr/>
        </p:nvSpPr>
        <p:spPr>
          <a:xfrm>
            <a:off x="4027312" y="2045164"/>
            <a:ext cx="3507170" cy="741742"/>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A circular buffer management for each data stream</a:t>
            </a:r>
            <a:br>
              <a:rPr lang="en-US" sz="1200" dirty="0">
                <a:solidFill>
                  <a:schemeClr val="tx2"/>
                </a:solidFill>
              </a:rPr>
            </a:br>
            <a:r>
              <a:rPr lang="en-US" sz="1200" dirty="0">
                <a:solidFill>
                  <a:schemeClr val="tx2"/>
                </a:solidFill>
              </a:rPr>
              <a:t>triggers events back to the Recorder and Playback interface when a buffer threshold is reached.</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dirty="0">
              <a:solidFill>
                <a:schemeClr val="tx2"/>
              </a:solidFill>
              <a:latin typeface="+mn-lt"/>
              <a:ea typeface="+mn-ea"/>
              <a:cs typeface="+mn-cs"/>
            </a:endParaRPr>
          </a:p>
        </p:txBody>
      </p:sp>
      <p:sp>
        <p:nvSpPr>
          <p:cNvPr id="7" name="Arrow: Up-Down 6">
            <a:extLst>
              <a:ext uri="{FF2B5EF4-FFF2-40B4-BE49-F238E27FC236}">
                <a16:creationId xmlns:a16="http://schemas.microsoft.com/office/drawing/2014/main" id="{64F99DFB-2267-CAD0-A2F7-E84CDDF90915}"/>
              </a:ext>
            </a:extLst>
          </p:cNvPr>
          <p:cNvSpPr/>
          <p:nvPr/>
        </p:nvSpPr>
        <p:spPr>
          <a:xfrm>
            <a:off x="2825012" y="2636625"/>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Up-Down 7">
            <a:extLst>
              <a:ext uri="{FF2B5EF4-FFF2-40B4-BE49-F238E27FC236}">
                <a16:creationId xmlns:a16="http://schemas.microsoft.com/office/drawing/2014/main" id="{95C8C0C5-0CC4-505A-9351-DED0612E839A}"/>
              </a:ext>
            </a:extLst>
          </p:cNvPr>
          <p:cNvSpPr/>
          <p:nvPr/>
        </p:nvSpPr>
        <p:spPr>
          <a:xfrm>
            <a:off x="1678636" y="2645033"/>
            <a:ext cx="217088" cy="343554"/>
          </a:xfrm>
          <a:prstGeom prst="upDown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50966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CA5D4-C7CF-56B7-4D26-1D3745C85A28}"/>
              </a:ext>
            </a:extLst>
          </p:cNvPr>
          <p:cNvSpPr>
            <a:spLocks noGrp="1"/>
          </p:cNvSpPr>
          <p:nvPr>
            <p:ph type="title"/>
          </p:nvPr>
        </p:nvSpPr>
        <p:spPr/>
        <p:txBody>
          <a:bodyPr/>
          <a:lstStyle/>
          <a:p>
            <a:r>
              <a:rPr lang="en-US"/>
              <a:t>SDS Recorder </a:t>
            </a:r>
            <a:r>
              <a:rPr lang="en-US">
                <a:hlinkClick r:id="rId2"/>
              </a:rPr>
              <a:t>https://github.com/Arm-Examples/sds-examples</a:t>
            </a:r>
            <a:br>
              <a:rPr lang="en-US"/>
            </a:br>
            <a:endParaRPr lang="en-US"/>
          </a:p>
        </p:txBody>
      </p:sp>
      <p:sp>
        <p:nvSpPr>
          <p:cNvPr id="4" name="Rectangle 3">
            <a:extLst>
              <a:ext uri="{FF2B5EF4-FFF2-40B4-BE49-F238E27FC236}">
                <a16:creationId xmlns:a16="http://schemas.microsoft.com/office/drawing/2014/main" id="{268F30E4-EF9A-1A51-E8F1-2E8F1385FA61}"/>
              </a:ext>
            </a:extLst>
          </p:cNvPr>
          <p:cNvSpPr/>
          <p:nvPr/>
        </p:nvSpPr>
        <p:spPr>
          <a:xfrm>
            <a:off x="576567" y="1397244"/>
            <a:ext cx="5653222" cy="1188730"/>
          </a:xfrm>
          <a:prstGeom prst="rect">
            <a:avLst/>
          </a:prstGeom>
          <a:solidFill>
            <a:schemeClr val="accent6">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a:t>Stream.csolution.yml</a:t>
            </a:r>
            <a:br>
              <a:rPr lang="en-US" sz="1400" dirty="0"/>
            </a:br>
            <a:r>
              <a:rPr lang="en-US" sz="1400" dirty="0"/>
              <a:t>Data streaming Reference Application for ML and DSP applications</a:t>
            </a:r>
            <a:br>
              <a:rPr lang="en-US" sz="1400" dirty="0"/>
            </a:br>
            <a:r>
              <a:rPr lang="en-US" sz="1100" dirty="0"/>
              <a:t>Contains several test examples (&lt;name&gt;.</a:t>
            </a:r>
            <a:r>
              <a:rPr lang="en-US" sz="1100" dirty="0" err="1"/>
              <a:t>cproject.yml</a:t>
            </a:r>
            <a:r>
              <a:rPr lang="en-US" sz="1100" dirty="0"/>
              <a:t>) and a template project with RTOS, </a:t>
            </a:r>
            <a:br>
              <a:rPr lang="en-US" sz="1100" dirty="0"/>
            </a:br>
            <a:r>
              <a:rPr lang="en-US" sz="1100" dirty="0"/>
              <a:t>SDS recorder control (on/off) and hooks for algorithm testing</a:t>
            </a:r>
          </a:p>
        </p:txBody>
      </p:sp>
      <p:sp>
        <p:nvSpPr>
          <p:cNvPr id="8" name="Rectangle 7">
            <a:extLst>
              <a:ext uri="{FF2B5EF4-FFF2-40B4-BE49-F238E27FC236}">
                <a16:creationId xmlns:a16="http://schemas.microsoft.com/office/drawing/2014/main" id="{CE3974E6-B40A-AB0A-DFDB-B964F9612AEA}"/>
              </a:ext>
            </a:extLst>
          </p:cNvPr>
          <p:cNvSpPr/>
          <p:nvPr/>
        </p:nvSpPr>
        <p:spPr>
          <a:xfrm>
            <a:off x="2515157"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Layer Type: </a:t>
            </a:r>
            <a:r>
              <a:rPr lang="en-US" sz="1100" dirty="0" err="1"/>
              <a:t>SDS_Recorder</a:t>
            </a:r>
            <a:br>
              <a:rPr lang="en-US" sz="1100" dirty="0"/>
            </a:br>
            <a:r>
              <a:rPr lang="en-US" sz="1100" dirty="0"/>
              <a:t>Recorder Interface via</a:t>
            </a:r>
            <a:br>
              <a:rPr lang="en-US" sz="1100" dirty="0"/>
            </a:br>
            <a:r>
              <a:rPr lang="en-US" sz="1100" dirty="0"/>
              <a:t>Network, USB, File System</a:t>
            </a:r>
            <a:endParaRPr lang="en-US" sz="1050" dirty="0"/>
          </a:p>
        </p:txBody>
      </p:sp>
      <p:sp>
        <p:nvSpPr>
          <p:cNvPr id="10" name="Rectangle 9">
            <a:extLst>
              <a:ext uri="{FF2B5EF4-FFF2-40B4-BE49-F238E27FC236}">
                <a16:creationId xmlns:a16="http://schemas.microsoft.com/office/drawing/2014/main" id="{CEE742C1-9B27-441A-6C29-20D13149B32F}"/>
              </a:ext>
            </a:extLst>
          </p:cNvPr>
          <p:cNvSpPr/>
          <p:nvPr/>
        </p:nvSpPr>
        <p:spPr>
          <a:xfrm>
            <a:off x="2515157"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SDS Recorder</a:t>
            </a:r>
          </a:p>
        </p:txBody>
      </p:sp>
      <p:sp>
        <p:nvSpPr>
          <p:cNvPr id="14" name="Rectangle 13">
            <a:extLst>
              <a:ext uri="{FF2B5EF4-FFF2-40B4-BE49-F238E27FC236}">
                <a16:creationId xmlns:a16="http://schemas.microsoft.com/office/drawing/2014/main" id="{E11F55EE-36FD-37A3-6520-D3DC5CF856F2}"/>
              </a:ext>
            </a:extLst>
          </p:cNvPr>
          <p:cNvSpPr/>
          <p:nvPr/>
        </p:nvSpPr>
        <p:spPr>
          <a:xfrm>
            <a:off x="576566"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Sensor Layer</a:t>
            </a:r>
            <a:br>
              <a:rPr lang="en-US" sz="1100" dirty="0"/>
            </a:br>
            <a:r>
              <a:rPr lang="en-US" sz="1100" dirty="0"/>
              <a:t>Interface to I2C or SPI connected Sensor</a:t>
            </a:r>
          </a:p>
        </p:txBody>
      </p:sp>
      <p:sp>
        <p:nvSpPr>
          <p:cNvPr id="15" name="Rectangle 14">
            <a:extLst>
              <a:ext uri="{FF2B5EF4-FFF2-40B4-BE49-F238E27FC236}">
                <a16:creationId xmlns:a16="http://schemas.microsoft.com/office/drawing/2014/main" id="{2B180DAB-0808-DD91-07D0-4388C59346DD}"/>
              </a:ext>
            </a:extLst>
          </p:cNvPr>
          <p:cNvSpPr/>
          <p:nvPr/>
        </p:nvSpPr>
        <p:spPr>
          <a:xfrm>
            <a:off x="576566"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Sensor Interface</a:t>
            </a:r>
          </a:p>
        </p:txBody>
      </p:sp>
      <p:sp>
        <p:nvSpPr>
          <p:cNvPr id="16" name="Rectangle 15">
            <a:extLst>
              <a:ext uri="{FF2B5EF4-FFF2-40B4-BE49-F238E27FC236}">
                <a16:creationId xmlns:a16="http://schemas.microsoft.com/office/drawing/2014/main" id="{8C61B6A3-A1BE-4248-57B1-609E5F0E8AAB}"/>
              </a:ext>
            </a:extLst>
          </p:cNvPr>
          <p:cNvSpPr/>
          <p:nvPr/>
        </p:nvSpPr>
        <p:spPr>
          <a:xfrm>
            <a:off x="4453748" y="3031558"/>
            <a:ext cx="1776040" cy="6536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a:t>Layer Type: Board</a:t>
            </a:r>
          </a:p>
          <a:p>
            <a:pPr algn="ctr"/>
            <a:r>
              <a:rPr lang="en-US" sz="1100"/>
              <a:t>Existing Board Layers Provided</a:t>
            </a:r>
            <a:endParaRPr lang="en-US" sz="1050"/>
          </a:p>
        </p:txBody>
      </p:sp>
      <p:sp>
        <p:nvSpPr>
          <p:cNvPr id="17" name="Rectangle 16">
            <a:extLst>
              <a:ext uri="{FF2B5EF4-FFF2-40B4-BE49-F238E27FC236}">
                <a16:creationId xmlns:a16="http://schemas.microsoft.com/office/drawing/2014/main" id="{4DB6B1BC-4815-896E-9392-B226B5A4C231}"/>
              </a:ext>
            </a:extLst>
          </p:cNvPr>
          <p:cNvSpPr/>
          <p:nvPr/>
        </p:nvSpPr>
        <p:spPr>
          <a:xfrm>
            <a:off x="4453748" y="2767375"/>
            <a:ext cx="1776040" cy="264183"/>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Board Interface</a:t>
            </a:r>
          </a:p>
        </p:txBody>
      </p:sp>
      <p:sp>
        <p:nvSpPr>
          <p:cNvPr id="19" name="TextBox 18">
            <a:extLst>
              <a:ext uri="{FF2B5EF4-FFF2-40B4-BE49-F238E27FC236}">
                <a16:creationId xmlns:a16="http://schemas.microsoft.com/office/drawing/2014/main" id="{5D594912-57AC-D51A-51AF-07D3612AAE9B}"/>
              </a:ext>
            </a:extLst>
          </p:cNvPr>
          <p:cNvSpPr txBox="1"/>
          <p:nvPr/>
        </p:nvSpPr>
        <p:spPr>
          <a:xfrm>
            <a:off x="7005817" y="2903560"/>
            <a:ext cx="4331368" cy="426116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SDS Recorder contains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kern="1200" err="1">
                <a:solidFill>
                  <a:schemeClr val="tx2"/>
                </a:solidFill>
                <a:latin typeface="+mn-lt"/>
                <a:ea typeface="+mn-ea"/>
                <a:cs typeface="+mn-cs"/>
              </a:rPr>
              <a:t>SDS_Rec_Network.clayer</a:t>
            </a:r>
            <a:r>
              <a:rPr lang="en-US" sz="1200" b="1" kern="1200">
                <a:solidFill>
                  <a:schemeClr val="tx2"/>
                </a:solidFill>
                <a:latin typeface="+mn-lt"/>
                <a:ea typeface="+mn-ea"/>
                <a:cs typeface="+mn-cs"/>
              </a:rPr>
              <a:t>    - </a:t>
            </a:r>
            <a:r>
              <a:rPr lang="en-US" sz="1200" b="1" kern="1200">
                <a:solidFill>
                  <a:schemeClr val="tx2"/>
                </a:solidFill>
                <a:latin typeface="+mn-lt"/>
                <a:ea typeface="+mn-ea"/>
                <a:cs typeface="+mn-cs"/>
                <a:hlinkClick r:id="rId3"/>
              </a:rPr>
              <a:t>configured for max. bandwidth</a:t>
            </a: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rId4"/>
              </a:rPr>
              <a:t>    - component: </a:t>
            </a:r>
            <a:r>
              <a:rPr lang="en-US" sz="1200" kern="1200" err="1">
                <a:solidFill>
                  <a:schemeClr val="tx2"/>
                </a:solidFill>
                <a:latin typeface="+mn-lt"/>
                <a:ea typeface="+mn-ea"/>
                <a:cs typeface="+mn-cs"/>
                <a:hlinkClick r:id="rId4"/>
              </a:rPr>
              <a:t>SDS:Buffer</a:t>
            </a:r>
            <a:endParaRPr lang="en-US" sz="1200" kern="1200">
              <a:solidFill>
                <a:schemeClr val="tx2"/>
              </a:solidFill>
              <a:latin typeface="+mn-lt"/>
              <a:ea typeface="+mn-ea"/>
              <a:cs typeface="+mn-cs"/>
              <a:hlinkClick r:id=""/>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rPr>
              <a:t>    - component: </a:t>
            </a:r>
            <a:r>
              <a:rPr lang="en-US" sz="1200" kern="1200" err="1">
                <a:solidFill>
                  <a:schemeClr val="tx2"/>
                </a:solidFill>
                <a:latin typeface="+mn-lt"/>
                <a:ea typeface="+mn-ea"/>
                <a:cs typeface="+mn-cs"/>
                <a:hlinkClick r:id="rId4"/>
              </a:rPr>
              <a:t>SDS:IO:Socket</a:t>
            </a:r>
            <a:endParaRPr lang="en-US" sz="1200" kern="1200">
              <a:solidFill>
                <a:schemeClr val="tx2"/>
              </a:solidFill>
              <a:latin typeface="+mn-lt"/>
              <a:ea typeface="+mn-ea"/>
              <a:cs typeface="+mn-cs"/>
              <a:hlinkClick r:id=""/>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hlinkClick r:id=""/>
              </a:rPr>
              <a:t>    - component: SDS:Recorder&amp;CMSIS-RTOS2</a:t>
            </a: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latin typeface="+mn-lt"/>
                <a:ea typeface="+mn-ea"/>
                <a:hlinkClick r:id="rId5"/>
              </a:rPr>
              <a:t>      </a:t>
            </a:r>
            <a:r>
              <a:rPr lang="en-US" sz="1200" kern="1200" err="1">
                <a:solidFill>
                  <a:schemeClr val="tx2"/>
                </a:solidFill>
                <a:latin typeface="+mn-lt"/>
                <a:ea typeface="+mn-ea"/>
                <a:cs typeface="+mn-cs"/>
                <a:hlinkClick r:id="rId5"/>
              </a:rPr>
              <a:t>MDK_Network_ETH</a:t>
            </a:r>
            <a:r>
              <a:rPr lang="en-US" sz="1200" kern="1200">
                <a:solidFill>
                  <a:schemeClr val="tx2"/>
                </a:solidFill>
                <a:latin typeface="+mn-lt"/>
                <a:ea typeface="+mn-ea"/>
                <a:cs typeface="+mn-cs"/>
                <a:hlinkClick r:id="rId5"/>
              </a:rPr>
              <a:t>/Socket.clayer.yml</a:t>
            </a: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err="1">
                <a:solidFill>
                  <a:schemeClr val="tx2"/>
                </a:solidFill>
                <a:latin typeface="+mn-lt"/>
                <a:ea typeface="+mn-ea"/>
              </a:rPr>
              <a:t>SDS_Rec_USB.clayer</a:t>
            </a:r>
            <a:endParaRPr lang="en-US" sz="1200" b="1">
              <a:solidFill>
                <a:schemeClr val="tx2"/>
              </a:solidFill>
              <a:latin typeface="+mn-lt"/>
              <a:ea typeface="+mn-ea"/>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SDS:Buffer</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SDS:IO:VCOM&amp;MDK USB</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SDS:Recorder&amp;CMSIS-RTOS2</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a:solidFill>
                  <a:srgbClr val="0000FF"/>
                </a:solidFill>
                <a:effectLst/>
                <a:latin typeface="Consolas" panose="020B0609020204030204" pitchFamily="49" charset="0"/>
              </a:rPr>
              <a:t>USB&amp;MDK:CORE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a:t>
            </a:r>
            <a:endParaRPr lang="en-US" sz="1200" b="0">
              <a:solidFill>
                <a:srgbClr val="000000"/>
              </a:solidFill>
              <a:effectLst/>
              <a:latin typeface="Consolas" panose="020B0609020204030204" pitchFamily="49" charset="0"/>
            </a:endParaRPr>
          </a:p>
          <a:p>
            <a:pPr>
              <a:lnSpc>
                <a:spcPts val="1500"/>
              </a:lnSpc>
            </a:pPr>
            <a:r>
              <a:rPr lang="en-US" sz="1200" b="0">
                <a:solidFill>
                  <a:srgbClr val="000000"/>
                </a:solidFill>
                <a:effectLst/>
                <a:latin typeface="Consolas" panose="020B0609020204030204" pitchFamily="49" charset="0"/>
              </a:rPr>
              <a:t>    - </a:t>
            </a:r>
            <a:r>
              <a:rPr lang="en-US" sz="1200" b="0">
                <a:solidFill>
                  <a:srgbClr val="800000"/>
                </a:solidFill>
                <a:effectLst/>
                <a:latin typeface="Consolas" panose="020B0609020204030204" pitchFamily="49" charset="0"/>
              </a:rPr>
              <a:t>component</a:t>
            </a:r>
            <a:r>
              <a:rPr lang="en-US" sz="1200" b="0">
                <a:solidFill>
                  <a:srgbClr val="000000"/>
                </a:solidFill>
                <a:effectLst/>
                <a:latin typeface="Consolas" panose="020B0609020204030204" pitchFamily="49" charset="0"/>
              </a:rPr>
              <a:t>: </a:t>
            </a:r>
            <a:r>
              <a:rPr lang="en-US" sz="1200" b="0" err="1">
                <a:solidFill>
                  <a:srgbClr val="0000FF"/>
                </a:solidFill>
                <a:effectLst/>
                <a:latin typeface="Consolas" panose="020B0609020204030204" pitchFamily="49" charset="0"/>
              </a:rPr>
              <a:t>USB&amp;MDK:Device:CDC</a:t>
            </a:r>
            <a:endParaRPr lang="en-US" sz="1200" b="0">
              <a:solidFill>
                <a:srgbClr val="0000FF"/>
              </a:solidFill>
              <a:effectLst/>
              <a:latin typeface="Consolas" panose="020B0609020204030204" pitchFamily="49" charset="0"/>
            </a:endParaRPr>
          </a:p>
          <a:p>
            <a:pPr>
              <a:lnSpc>
                <a:spcPts val="1500"/>
              </a:lnSpc>
            </a:pPr>
            <a:endParaRPr lang="en-US" sz="1200">
              <a:solidFill>
                <a:srgbClr val="0000FF"/>
              </a:solidFill>
              <a:latin typeface="Consolas" panose="020B0609020204030204" pitchFamily="49" charset="0"/>
            </a:endParaRPr>
          </a:p>
          <a:p>
            <a:pPr>
              <a:lnSpc>
                <a:spcPts val="1500"/>
              </a:lnSpc>
            </a:pPr>
            <a:endParaRPr lang="en-US" sz="1200" b="0">
              <a:solidFill>
                <a:srgbClr val="000000"/>
              </a:solidFill>
              <a:effectLst/>
              <a:latin typeface="Consolas" panose="020B06090202040302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b="1" kern="120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Tree>
    <p:extLst>
      <p:ext uri="{BB962C8B-B14F-4D97-AF65-F5344CB8AC3E}">
        <p14:creationId xmlns:p14="http://schemas.microsoft.com/office/powerpoint/2010/main" val="2612990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5C171-DBC2-14FC-149F-17AFEB55EBE8}"/>
              </a:ext>
            </a:extLst>
          </p:cNvPr>
          <p:cNvSpPr>
            <a:spLocks noGrp="1"/>
          </p:cNvSpPr>
          <p:nvPr>
            <p:ph type="title"/>
          </p:nvPr>
        </p:nvSpPr>
        <p:spPr/>
        <p:txBody>
          <a:bodyPr/>
          <a:lstStyle/>
          <a:p>
            <a:r>
              <a:rPr lang="en-US"/>
              <a:t>Current Status of </a:t>
            </a:r>
            <a:r>
              <a:rPr lang="en-US">
                <a:hlinkClick r:id="rId3"/>
              </a:rPr>
              <a:t>CMSIS-DSP Compute Graph</a:t>
            </a:r>
            <a:endParaRPr lang="en-US"/>
          </a:p>
        </p:txBody>
      </p:sp>
      <p:sp>
        <p:nvSpPr>
          <p:cNvPr id="3" name="Text Placeholder 2">
            <a:extLst>
              <a:ext uri="{FF2B5EF4-FFF2-40B4-BE49-F238E27FC236}">
                <a16:creationId xmlns:a16="http://schemas.microsoft.com/office/drawing/2014/main" id="{09053BF8-D7CC-DB91-582F-E404F742399B}"/>
              </a:ext>
            </a:extLst>
          </p:cNvPr>
          <p:cNvSpPr>
            <a:spLocks noGrp="1"/>
          </p:cNvSpPr>
          <p:nvPr>
            <p:ph type="body" sz="quarter" idx="13"/>
          </p:nvPr>
        </p:nvSpPr>
        <p:spPr/>
        <p:txBody>
          <a:bodyPr/>
          <a:lstStyle/>
          <a:p>
            <a:r>
              <a:rPr lang="en-US"/>
              <a:t>Documentation and several usage examples available today</a:t>
            </a:r>
          </a:p>
        </p:txBody>
      </p:sp>
      <p:sp>
        <p:nvSpPr>
          <p:cNvPr id="4" name="Content Placeholder 3">
            <a:extLst>
              <a:ext uri="{FF2B5EF4-FFF2-40B4-BE49-F238E27FC236}">
                <a16:creationId xmlns:a16="http://schemas.microsoft.com/office/drawing/2014/main" id="{B0AA335F-95DE-3154-4285-752184F2480F}"/>
              </a:ext>
            </a:extLst>
          </p:cNvPr>
          <p:cNvSpPr>
            <a:spLocks noGrp="1"/>
          </p:cNvSpPr>
          <p:nvPr>
            <p:ph idx="1"/>
          </p:nvPr>
        </p:nvSpPr>
        <p:spPr>
          <a:xfrm>
            <a:off x="479425" y="1554490"/>
            <a:ext cx="7920891" cy="1888896"/>
          </a:xfrm>
        </p:spPr>
        <p:txBody>
          <a:bodyPr/>
          <a:lstStyle/>
          <a:p>
            <a:pPr>
              <a:spcBef>
                <a:spcPts val="300"/>
              </a:spcBef>
            </a:pPr>
            <a:r>
              <a:rPr lang="en-US" sz="1800"/>
              <a:t>Usage Steps with current tool flow:</a:t>
            </a:r>
          </a:p>
          <a:p>
            <a:pPr marL="687388" lvl="1" indent="-273050">
              <a:spcBef>
                <a:spcPts val="300"/>
              </a:spcBef>
              <a:buFont typeface="+mj-lt"/>
              <a:buAutoNum type="arabicPeriod"/>
            </a:pPr>
            <a:r>
              <a:rPr lang="en-US" sz="1600"/>
              <a:t>Describe the graph using Python</a:t>
            </a:r>
          </a:p>
          <a:p>
            <a:pPr marL="854075" lvl="2">
              <a:spcBef>
                <a:spcPts val="300"/>
              </a:spcBef>
              <a:buFont typeface="Arial" panose="020B0604020202020204" pitchFamily="34" charset="0"/>
              <a:buChar char="•"/>
            </a:pPr>
            <a:r>
              <a:rPr lang="en-US" sz="1400"/>
              <a:t>Consider: No. of I/O of each node, data types, number of I/O samples produced/consumed</a:t>
            </a:r>
          </a:p>
          <a:p>
            <a:pPr marL="687388" lvl="1" indent="-273050">
              <a:spcBef>
                <a:spcPts val="300"/>
              </a:spcBef>
              <a:buFont typeface="+mj-lt"/>
              <a:buAutoNum type="arabicPeriod"/>
            </a:pPr>
            <a:r>
              <a:rPr lang="en-US" sz="1600"/>
              <a:t>Compute the optimized static scheduling from the graph (using Python)</a:t>
            </a:r>
          </a:p>
          <a:p>
            <a:pPr marL="687388" lvl="1" indent="-273050">
              <a:spcBef>
                <a:spcPts val="300"/>
              </a:spcBef>
              <a:buFont typeface="+mj-lt"/>
              <a:buAutoNum type="arabicPeriod"/>
            </a:pPr>
            <a:r>
              <a:rPr lang="en-US" sz="1600"/>
              <a:t>Generate the C++ scheduler</a:t>
            </a:r>
          </a:p>
          <a:p>
            <a:pPr marL="687388" lvl="1" indent="-273050">
              <a:spcBef>
                <a:spcPts val="300"/>
              </a:spcBef>
              <a:buFont typeface="+mj-lt"/>
              <a:buAutoNum type="arabicPeriod"/>
            </a:pPr>
            <a:r>
              <a:rPr lang="en-US" sz="1600"/>
              <a:t>Create C++ wrapper for the algorithm nodes (if they are not already available)</a:t>
            </a:r>
          </a:p>
          <a:p>
            <a:pPr lvl="1"/>
            <a:endParaRPr lang="en-US"/>
          </a:p>
        </p:txBody>
      </p:sp>
      <p:pic>
        <p:nvPicPr>
          <p:cNvPr id="6" name="Picture 5">
            <a:extLst>
              <a:ext uri="{FF2B5EF4-FFF2-40B4-BE49-F238E27FC236}">
                <a16:creationId xmlns:a16="http://schemas.microsoft.com/office/drawing/2014/main" id="{79EAD8E9-99C0-FEC8-9FA9-BBFD6B650341}"/>
              </a:ext>
            </a:extLst>
          </p:cNvPr>
          <p:cNvPicPr>
            <a:picLocks noChangeAspect="1"/>
          </p:cNvPicPr>
          <p:nvPr/>
        </p:nvPicPr>
        <p:blipFill>
          <a:blip r:embed="rId4"/>
          <a:stretch>
            <a:fillRect/>
          </a:stretch>
        </p:blipFill>
        <p:spPr>
          <a:xfrm>
            <a:off x="8809301" y="973846"/>
            <a:ext cx="3199570" cy="5243244"/>
          </a:xfrm>
          <a:prstGeom prst="rect">
            <a:avLst/>
          </a:prstGeom>
          <a:effectLst>
            <a:glow rad="63500">
              <a:schemeClr val="accent2">
                <a:satMod val="175000"/>
                <a:alpha val="40000"/>
              </a:schemeClr>
            </a:glow>
          </a:effectLst>
        </p:spPr>
      </p:pic>
      <p:cxnSp>
        <p:nvCxnSpPr>
          <p:cNvPr id="8" name="Straight Connector 7">
            <a:extLst>
              <a:ext uri="{FF2B5EF4-FFF2-40B4-BE49-F238E27FC236}">
                <a16:creationId xmlns:a16="http://schemas.microsoft.com/office/drawing/2014/main" id="{F18289E2-6C0B-C9DC-63E2-894CF6EE6717}"/>
              </a:ext>
            </a:extLst>
          </p:cNvPr>
          <p:cNvCxnSpPr>
            <a:cxnSpLocks/>
          </p:cNvCxnSpPr>
          <p:nvPr/>
        </p:nvCxnSpPr>
        <p:spPr>
          <a:xfrm flipV="1">
            <a:off x="5487718" y="4218450"/>
            <a:ext cx="589418" cy="1"/>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sp>
        <p:nvSpPr>
          <p:cNvPr id="9" name="Content Placeholder 3">
            <a:extLst>
              <a:ext uri="{FF2B5EF4-FFF2-40B4-BE49-F238E27FC236}">
                <a16:creationId xmlns:a16="http://schemas.microsoft.com/office/drawing/2014/main" id="{3D52C7F6-A741-78A0-609E-D5A3562D1A25}"/>
              </a:ext>
            </a:extLst>
          </p:cNvPr>
          <p:cNvSpPr txBox="1">
            <a:spLocks/>
          </p:cNvSpPr>
          <p:nvPr/>
        </p:nvSpPr>
        <p:spPr bwMode="auto">
          <a:xfrm>
            <a:off x="1155856" y="3771717"/>
            <a:ext cx="1797769" cy="991507"/>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Signal conditioning</a:t>
            </a:r>
          </a:p>
          <a:p>
            <a:pPr>
              <a:lnSpc>
                <a:spcPct val="100000"/>
              </a:lnSpc>
              <a:spcAft>
                <a:spcPts val="0"/>
              </a:spcAft>
            </a:pPr>
            <a:r>
              <a:rPr lang="en-US" sz="1600">
                <a:solidFill>
                  <a:schemeClr val="tx2"/>
                </a:solidFill>
              </a:rPr>
              <a:t>Filters</a:t>
            </a:r>
          </a:p>
          <a:p>
            <a:pPr>
              <a:lnSpc>
                <a:spcPct val="100000"/>
              </a:lnSpc>
              <a:spcAft>
                <a:spcPts val="0"/>
              </a:spcAft>
            </a:pPr>
            <a:r>
              <a:rPr lang="en-US" sz="1600">
                <a:solidFill>
                  <a:schemeClr val="tx2"/>
                </a:solidFill>
              </a:rPr>
              <a:t>Echo, noise canceller</a:t>
            </a:r>
          </a:p>
          <a:p>
            <a:pPr>
              <a:lnSpc>
                <a:spcPct val="100000"/>
              </a:lnSpc>
              <a:spcAft>
                <a:spcPts val="0"/>
              </a:spcAft>
            </a:pPr>
            <a:r>
              <a:rPr lang="en-US" sz="1600">
                <a:solidFill>
                  <a:schemeClr val="tx2"/>
                </a:solidFill>
              </a:rPr>
              <a:t>White balance</a:t>
            </a:r>
          </a:p>
        </p:txBody>
      </p:sp>
      <p:sp>
        <p:nvSpPr>
          <p:cNvPr id="10" name="Content Placeholder 3">
            <a:extLst>
              <a:ext uri="{FF2B5EF4-FFF2-40B4-BE49-F238E27FC236}">
                <a16:creationId xmlns:a16="http://schemas.microsoft.com/office/drawing/2014/main" id="{BA57D39C-D722-111B-D92F-4B1F8E333E2E}"/>
              </a:ext>
            </a:extLst>
          </p:cNvPr>
          <p:cNvSpPr txBox="1">
            <a:spLocks/>
          </p:cNvSpPr>
          <p:nvPr/>
        </p:nvSpPr>
        <p:spPr bwMode="auto">
          <a:xfrm>
            <a:off x="3763102" y="3754522"/>
            <a:ext cx="1655509" cy="1025898"/>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lnSpc>
                <a:spcPct val="100000"/>
              </a:lnSpc>
              <a:spcAft>
                <a:spcPts val="0"/>
              </a:spcAft>
            </a:pPr>
            <a:r>
              <a:rPr lang="en-US" sz="1600" b="1">
                <a:solidFill>
                  <a:schemeClr val="tx2"/>
                </a:solidFill>
              </a:rPr>
              <a:t>Feature extraction</a:t>
            </a:r>
          </a:p>
          <a:p>
            <a:pPr>
              <a:lnSpc>
                <a:spcPct val="100000"/>
              </a:lnSpc>
              <a:spcAft>
                <a:spcPts val="0"/>
              </a:spcAft>
            </a:pPr>
            <a:r>
              <a:rPr lang="en-US" sz="1600">
                <a:solidFill>
                  <a:schemeClr val="tx2"/>
                </a:solidFill>
              </a:rPr>
              <a:t>Spectral data</a:t>
            </a:r>
          </a:p>
          <a:p>
            <a:pPr>
              <a:lnSpc>
                <a:spcPct val="100000"/>
              </a:lnSpc>
              <a:spcAft>
                <a:spcPts val="0"/>
              </a:spcAft>
            </a:pPr>
            <a:r>
              <a:rPr lang="en-US" sz="1600">
                <a:solidFill>
                  <a:schemeClr val="tx2"/>
                </a:solidFill>
              </a:rPr>
              <a:t>MFCC (audio)</a:t>
            </a:r>
          </a:p>
          <a:p>
            <a:pPr>
              <a:lnSpc>
                <a:spcPct val="100000"/>
              </a:lnSpc>
              <a:spcAft>
                <a:spcPts val="0"/>
              </a:spcAft>
            </a:pPr>
            <a:r>
              <a:rPr lang="en-US" sz="1600">
                <a:solidFill>
                  <a:schemeClr val="tx2"/>
                </a:solidFill>
              </a:rPr>
              <a:t>Convolution (pixel)</a:t>
            </a:r>
          </a:p>
        </p:txBody>
      </p:sp>
      <p:sp>
        <p:nvSpPr>
          <p:cNvPr id="11" name="Content Placeholder 3">
            <a:extLst>
              <a:ext uri="{FF2B5EF4-FFF2-40B4-BE49-F238E27FC236}">
                <a16:creationId xmlns:a16="http://schemas.microsoft.com/office/drawing/2014/main" id="{F693053D-8950-6687-FCB1-43188291964C}"/>
              </a:ext>
            </a:extLst>
          </p:cNvPr>
          <p:cNvSpPr txBox="1">
            <a:spLocks/>
          </p:cNvSpPr>
          <p:nvPr/>
        </p:nvSpPr>
        <p:spPr bwMode="auto">
          <a:xfrm>
            <a:off x="6246167" y="3794267"/>
            <a:ext cx="2057144" cy="1037984"/>
          </a:xfrm>
          <a:prstGeom prst="rect">
            <a:avLst/>
          </a:prstGeom>
          <a:effectLst/>
        </p:spPr>
        <p:txBody>
          <a:bodyPr vert="horz" wrap="square" lIns="0" tIns="0" rIns="0" bIns="0" numCol="1" rtlCol="0" anchor="t" anchorCtr="0" compatLnSpc="1">
            <a:prstTxWarp prst="textNoShape">
              <a:avLst/>
            </a:prstTxWarp>
            <a:noAutofit/>
          </a:bodyPr>
          <a:lstStyle>
            <a:lvl1pPr marL="0" indent="0" algn="l" rtl="0" eaLnBrk="1" fontAlgn="base" hangingPunct="1">
              <a:lnSpc>
                <a:spcPct val="90000"/>
              </a:lnSpc>
              <a:spcBef>
                <a:spcPct val="0"/>
              </a:spcBef>
              <a:spcAft>
                <a:spcPts val="1600"/>
              </a:spcAft>
              <a:buFont typeface="Calibri" charset="0"/>
              <a:buNone/>
              <a:defRPr sz="2400" kern="1200">
                <a:solidFill>
                  <a:srgbClr val="7B7F9C"/>
                </a:solidFill>
                <a:effectLst/>
                <a:latin typeface="+mn-lt"/>
                <a:ea typeface="ＭＳ Ｐゴシック" charset="0"/>
                <a:cs typeface="ＭＳ Ｐゴシック" charset="0"/>
              </a:defRPr>
            </a:lvl1pPr>
            <a:lvl2pPr marL="398463" indent="-166688" algn="l" rtl="0" eaLnBrk="1" fontAlgn="base" hangingPunct="1">
              <a:lnSpc>
                <a:spcPct val="90000"/>
              </a:lnSpc>
              <a:spcBef>
                <a:spcPct val="0"/>
              </a:spcBef>
              <a:spcAft>
                <a:spcPts val="1200"/>
              </a:spcAft>
              <a:buClr>
                <a:schemeClr val="accent1"/>
              </a:buClr>
              <a:buSzPct val="80000"/>
              <a:buFont typeface="Arial" charset="0"/>
              <a:buChar char="•"/>
              <a:defRPr sz="1400" kern="1200">
                <a:solidFill>
                  <a:srgbClr val="7B7F9C"/>
                </a:solidFill>
                <a:effectLst/>
                <a:latin typeface="+mn-lt"/>
                <a:ea typeface="ＭＳ Ｐゴシック" charset="0"/>
                <a:cs typeface="+mn-cs"/>
              </a:defRPr>
            </a:lvl2pPr>
            <a:lvl3pPr marL="855663" indent="-166688" algn="l" rtl="0" eaLnBrk="1" fontAlgn="base" hangingPunct="1">
              <a:lnSpc>
                <a:spcPct val="90000"/>
              </a:lnSpc>
              <a:spcBef>
                <a:spcPct val="0"/>
              </a:spcBef>
              <a:spcAft>
                <a:spcPts val="12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3pPr>
            <a:lvl4pPr marL="1201738" indent="-173038" algn="l" rtl="0" eaLnBrk="1" fontAlgn="base" hangingPunct="1">
              <a:lnSpc>
                <a:spcPct val="90000"/>
              </a:lnSpc>
              <a:spcBef>
                <a:spcPct val="0"/>
              </a:spcBef>
              <a:spcAft>
                <a:spcPts val="800"/>
              </a:spcAft>
              <a:buClr>
                <a:schemeClr val="accent1"/>
              </a:buClr>
              <a:buSzPct val="80000"/>
              <a:buFont typeface="Wingdings" charset="2"/>
              <a:buChar char="§"/>
              <a:defRPr sz="1400" kern="1200">
                <a:solidFill>
                  <a:srgbClr val="7B7F9C"/>
                </a:solidFill>
                <a:effectLst/>
                <a:latin typeface="+mn-lt"/>
                <a:ea typeface="ＭＳ Ｐゴシック" charset="0"/>
                <a:cs typeface="+mn-cs"/>
              </a:defRPr>
            </a:lvl4pPr>
            <a:lvl5pPr marL="1427163" indent="-168275" algn="l" rtl="0" eaLnBrk="1" fontAlgn="base" hangingPunct="1">
              <a:lnSpc>
                <a:spcPct val="90000"/>
              </a:lnSpc>
              <a:spcBef>
                <a:spcPct val="0"/>
              </a:spcBef>
              <a:spcAft>
                <a:spcPts val="800"/>
              </a:spcAft>
              <a:buClr>
                <a:schemeClr val="accent1"/>
              </a:buClr>
              <a:buSzPct val="80000"/>
              <a:buFont typeface="Calibri" charset="0"/>
              <a:buChar char="–"/>
              <a:defRPr sz="1400" kern="1200">
                <a:solidFill>
                  <a:srgbClr val="7B7F9C"/>
                </a:solidFill>
                <a:effectLst/>
                <a:latin typeface="+mn-lt"/>
                <a:ea typeface="ＭＳ Ｐゴシック" charset="0"/>
                <a:cs typeface="+mn-cs"/>
              </a:defRPr>
            </a:lvl5pPr>
            <a:lvl6pPr marL="16550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6pPr>
            <a:lvl7pPr marL="18836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7pPr>
            <a:lvl8pPr marL="2112264" indent="-164592" algn="l" defTabSz="914400" rtl="0" eaLnBrk="1" latinLnBrk="0" hangingPunct="1">
              <a:lnSpc>
                <a:spcPct val="90000"/>
              </a:lnSpc>
              <a:spcBef>
                <a:spcPts val="0"/>
              </a:spcBef>
              <a:spcAft>
                <a:spcPts val="800"/>
              </a:spcAft>
              <a:buClr>
                <a:schemeClr val="accent1"/>
              </a:buClr>
              <a:buSzPct val="80000"/>
              <a:buFont typeface="Wingdings" panose="05000000000000000000" pitchFamily="2" charset="2"/>
              <a:buChar char="§"/>
              <a:defRPr lang="en-US" sz="1800" kern="1200">
                <a:solidFill>
                  <a:schemeClr val="tx2"/>
                </a:solidFill>
                <a:latin typeface="+mn-lt"/>
                <a:ea typeface="+mn-ea"/>
                <a:cs typeface="+mn-cs"/>
              </a:defRPr>
            </a:lvl8pPr>
            <a:lvl9pPr marL="2340864" indent="-164592" algn="l" defTabSz="914400" rtl="0" eaLnBrk="1" latinLnBrk="0" hangingPunct="1">
              <a:lnSpc>
                <a:spcPct val="90000"/>
              </a:lnSpc>
              <a:spcBef>
                <a:spcPts val="0"/>
              </a:spcBef>
              <a:spcAft>
                <a:spcPts val="800"/>
              </a:spcAft>
              <a:buClr>
                <a:schemeClr val="accent1"/>
              </a:buClr>
              <a:buSzPct val="80000"/>
              <a:buFont typeface="Calibri" panose="020F0502020204030204" pitchFamily="34" charset="0"/>
              <a:buChar char="–"/>
              <a:defRPr lang="en-US" sz="1800" kern="1200">
                <a:solidFill>
                  <a:schemeClr val="tx2"/>
                </a:solidFill>
                <a:latin typeface="+mn-lt"/>
                <a:ea typeface="+mn-ea"/>
                <a:cs typeface="+mn-cs"/>
              </a:defRPr>
            </a:lvl9pPr>
          </a:lstStyle>
          <a:p>
            <a:pPr>
              <a:spcAft>
                <a:spcPts val="600"/>
              </a:spcAft>
            </a:pPr>
            <a:r>
              <a:rPr lang="en-US" sz="1600" b="1">
                <a:solidFill>
                  <a:schemeClr val="tx2"/>
                </a:solidFill>
              </a:rPr>
              <a:t>Classifier</a:t>
            </a:r>
          </a:p>
          <a:p>
            <a:pPr>
              <a:spcAft>
                <a:spcPts val="600"/>
              </a:spcAft>
            </a:pPr>
            <a:r>
              <a:rPr lang="en-US" sz="1600">
                <a:solidFill>
                  <a:schemeClr val="tx2"/>
                </a:solidFill>
              </a:rPr>
              <a:t>Classical ML</a:t>
            </a:r>
            <a:br>
              <a:rPr lang="en-US" sz="1600">
                <a:solidFill>
                  <a:schemeClr val="tx2"/>
                </a:solidFill>
              </a:rPr>
            </a:br>
            <a:r>
              <a:rPr lang="en-US" sz="1600">
                <a:solidFill>
                  <a:schemeClr val="tx2"/>
                </a:solidFill>
              </a:rPr>
              <a:t>Deep learning (NN)</a:t>
            </a:r>
          </a:p>
        </p:txBody>
      </p:sp>
      <p:grpSp>
        <p:nvGrpSpPr>
          <p:cNvPr id="12" name="Group 11">
            <a:extLst>
              <a:ext uri="{FF2B5EF4-FFF2-40B4-BE49-F238E27FC236}">
                <a16:creationId xmlns:a16="http://schemas.microsoft.com/office/drawing/2014/main" id="{49F516C4-E6F7-F722-A287-4039F5FCE00E}"/>
              </a:ext>
            </a:extLst>
          </p:cNvPr>
          <p:cNvGrpSpPr/>
          <p:nvPr/>
        </p:nvGrpSpPr>
        <p:grpSpPr>
          <a:xfrm>
            <a:off x="931290" y="3604330"/>
            <a:ext cx="2079242" cy="1227921"/>
            <a:chOff x="2775118" y="3738777"/>
            <a:chExt cx="1831547" cy="1424033"/>
          </a:xfrm>
        </p:grpSpPr>
        <p:sp>
          <p:nvSpPr>
            <p:cNvPr id="25" name="Freeform 7">
              <a:extLst>
                <a:ext uri="{FF2B5EF4-FFF2-40B4-BE49-F238E27FC236}">
                  <a16:creationId xmlns:a16="http://schemas.microsoft.com/office/drawing/2014/main" id="{64A148EA-C49C-EA56-2201-8A38C285080C}"/>
                </a:ext>
              </a:extLst>
            </p:cNvPr>
            <p:cNvSpPr/>
            <p:nvPr/>
          </p:nvSpPr>
          <p:spPr>
            <a:xfrm>
              <a:off x="2830671" y="3795105"/>
              <a:ext cx="1775994"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6" name="Graphic 25">
              <a:extLst>
                <a:ext uri="{FF2B5EF4-FFF2-40B4-BE49-F238E27FC236}">
                  <a16:creationId xmlns:a16="http://schemas.microsoft.com/office/drawing/2014/main" id="{A24B315B-67FB-13F8-3E20-C969C12D6972}"/>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2775118" y="3738777"/>
              <a:ext cx="111105" cy="111105"/>
            </a:xfrm>
            <a:prstGeom prst="rect">
              <a:avLst/>
            </a:prstGeom>
          </p:spPr>
        </p:pic>
      </p:grpSp>
      <p:grpSp>
        <p:nvGrpSpPr>
          <p:cNvPr id="13" name="Group 12">
            <a:extLst>
              <a:ext uri="{FF2B5EF4-FFF2-40B4-BE49-F238E27FC236}">
                <a16:creationId xmlns:a16="http://schemas.microsoft.com/office/drawing/2014/main" id="{1E1EF496-14DB-CD24-36EB-C60EF9AF5EC2}"/>
              </a:ext>
            </a:extLst>
          </p:cNvPr>
          <p:cNvGrpSpPr/>
          <p:nvPr/>
        </p:nvGrpSpPr>
        <p:grpSpPr>
          <a:xfrm>
            <a:off x="6034480" y="3604330"/>
            <a:ext cx="1854726" cy="1227922"/>
            <a:chOff x="7823289" y="3738776"/>
            <a:chExt cx="2167876" cy="1424033"/>
          </a:xfrm>
        </p:grpSpPr>
        <p:sp>
          <p:nvSpPr>
            <p:cNvPr id="23" name="Freeform 11">
              <a:extLst>
                <a:ext uri="{FF2B5EF4-FFF2-40B4-BE49-F238E27FC236}">
                  <a16:creationId xmlns:a16="http://schemas.microsoft.com/office/drawing/2014/main" id="{636FDA2C-8CE7-CF63-4E3F-621F8157C0CC}"/>
                </a:ext>
              </a:extLst>
            </p:cNvPr>
            <p:cNvSpPr/>
            <p:nvPr/>
          </p:nvSpPr>
          <p:spPr>
            <a:xfrm>
              <a:off x="7874303" y="3795105"/>
              <a:ext cx="2116862" cy="1367704"/>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24" name="Graphic 23">
              <a:extLst>
                <a:ext uri="{FF2B5EF4-FFF2-40B4-BE49-F238E27FC236}">
                  <a16:creationId xmlns:a16="http://schemas.microsoft.com/office/drawing/2014/main" id="{A9E1BA50-8920-AD4F-072E-1994F8EC1A67}"/>
                </a:ext>
              </a:extLst>
            </p:cNvPr>
            <p:cNvPicPr>
              <a:picLocks noChangeAspect="1"/>
            </p:cNvPicPr>
            <p:nvPr/>
          </p:nvPicPr>
          <p:blipFill>
            <a:blip r:embed="rId7" cstate="screen">
              <a:extLst>
                <a:ext uri="{28A0092B-C50C-407E-A947-70E740481C1C}">
                  <a14:useLocalDpi xmlns:a14="http://schemas.microsoft.com/office/drawing/2010/main"/>
                </a:ext>
                <a:ext uri="{96DAC541-7B7A-43D3-8B79-37D633B846F1}">
                  <asvg:svgBlip xmlns:asvg="http://schemas.microsoft.com/office/drawing/2016/SVG/main" r:embed="rId8"/>
                </a:ext>
              </a:extLst>
            </a:blip>
            <a:stretch>
              <a:fillRect/>
            </a:stretch>
          </p:blipFill>
          <p:spPr>
            <a:xfrm>
              <a:off x="7823289" y="3738776"/>
              <a:ext cx="111105" cy="111105"/>
            </a:xfrm>
            <a:prstGeom prst="rect">
              <a:avLst/>
            </a:prstGeom>
          </p:spPr>
        </p:pic>
      </p:grpSp>
      <p:sp>
        <p:nvSpPr>
          <p:cNvPr id="14" name="Right Arrow 22">
            <a:extLst>
              <a:ext uri="{FF2B5EF4-FFF2-40B4-BE49-F238E27FC236}">
                <a16:creationId xmlns:a16="http://schemas.microsoft.com/office/drawing/2014/main" id="{C978E200-4CCA-B67A-F271-2C40BF31C0A6}"/>
              </a:ext>
            </a:extLst>
          </p:cNvPr>
          <p:cNvSpPr/>
          <p:nvPr/>
        </p:nvSpPr>
        <p:spPr>
          <a:xfrm>
            <a:off x="457357" y="3979733"/>
            <a:ext cx="53380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In</a:t>
            </a:r>
          </a:p>
        </p:txBody>
      </p:sp>
      <p:sp>
        <p:nvSpPr>
          <p:cNvPr id="15" name="Right Arrow 23">
            <a:extLst>
              <a:ext uri="{FF2B5EF4-FFF2-40B4-BE49-F238E27FC236}">
                <a16:creationId xmlns:a16="http://schemas.microsoft.com/office/drawing/2014/main" id="{3C1629C8-2966-C605-8996-B9F59599BFB9}"/>
              </a:ext>
            </a:extLst>
          </p:cNvPr>
          <p:cNvSpPr/>
          <p:nvPr/>
        </p:nvSpPr>
        <p:spPr>
          <a:xfrm>
            <a:off x="7889205" y="4018399"/>
            <a:ext cx="511111" cy="47743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a:t>Out</a:t>
            </a:r>
          </a:p>
        </p:txBody>
      </p:sp>
      <p:grpSp>
        <p:nvGrpSpPr>
          <p:cNvPr id="16" name="Group 15">
            <a:extLst>
              <a:ext uri="{FF2B5EF4-FFF2-40B4-BE49-F238E27FC236}">
                <a16:creationId xmlns:a16="http://schemas.microsoft.com/office/drawing/2014/main" id="{89208AE2-345F-65AE-61C0-9336D2C64F7F}"/>
              </a:ext>
            </a:extLst>
          </p:cNvPr>
          <p:cNvGrpSpPr/>
          <p:nvPr/>
        </p:nvGrpSpPr>
        <p:grpSpPr>
          <a:xfrm>
            <a:off x="3032645" y="4119689"/>
            <a:ext cx="578193" cy="275018"/>
            <a:chOff x="3726396" y="5695672"/>
            <a:chExt cx="1571726" cy="138979"/>
          </a:xfrm>
        </p:grpSpPr>
        <p:cxnSp>
          <p:nvCxnSpPr>
            <p:cNvPr id="20" name="Straight Connector 19">
              <a:extLst>
                <a:ext uri="{FF2B5EF4-FFF2-40B4-BE49-F238E27FC236}">
                  <a16:creationId xmlns:a16="http://schemas.microsoft.com/office/drawing/2014/main" id="{AF25D424-58CC-BDC6-0879-1CACC3ED7F80}"/>
                </a:ext>
              </a:extLst>
            </p:cNvPr>
            <p:cNvCxnSpPr>
              <a:cxnSpLocks/>
            </p:cNvCxnSpPr>
            <p:nvPr/>
          </p:nvCxnSpPr>
          <p:spPr>
            <a:xfrm>
              <a:off x="3726396" y="5765120"/>
              <a:ext cx="1571255"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C28E212-C834-380A-ACDB-7B57816AA9E3}"/>
                </a:ext>
              </a:extLst>
            </p:cNvPr>
            <p:cNvCxnSpPr>
              <a:cxnSpLocks/>
            </p:cNvCxnSpPr>
            <p:nvPr/>
          </p:nvCxnSpPr>
          <p:spPr>
            <a:xfrm>
              <a:off x="3726396" y="5695672"/>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FFB2BA50-26EA-B01B-320E-FD09F845D3FE}"/>
                </a:ext>
              </a:extLst>
            </p:cNvPr>
            <p:cNvCxnSpPr>
              <a:cxnSpLocks/>
            </p:cNvCxnSpPr>
            <p:nvPr/>
          </p:nvCxnSpPr>
          <p:spPr>
            <a:xfrm>
              <a:off x="3726396" y="5834651"/>
              <a:ext cx="1571726" cy="0"/>
            </a:xfrm>
            <a:prstGeom prst="line">
              <a:avLst/>
            </a:prstGeom>
            <a:ln w="19050">
              <a:solidFill>
                <a:srgbClr val="00C1DE"/>
              </a:solidFill>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765170E0-B20C-3258-54E6-2AC578B2E620}"/>
              </a:ext>
            </a:extLst>
          </p:cNvPr>
          <p:cNvGrpSpPr/>
          <p:nvPr/>
        </p:nvGrpSpPr>
        <p:grpSpPr>
          <a:xfrm>
            <a:off x="3562988" y="3619151"/>
            <a:ext cx="1913738" cy="1213101"/>
            <a:chOff x="5298122" y="3755964"/>
            <a:chExt cx="1884724" cy="1406845"/>
          </a:xfrm>
        </p:grpSpPr>
        <p:sp>
          <p:nvSpPr>
            <p:cNvPr id="18" name="Freeform 9">
              <a:extLst>
                <a:ext uri="{FF2B5EF4-FFF2-40B4-BE49-F238E27FC236}">
                  <a16:creationId xmlns:a16="http://schemas.microsoft.com/office/drawing/2014/main" id="{F1EC4E7B-2ED2-3A7C-2C15-6B34F3C54048}"/>
                </a:ext>
              </a:extLst>
            </p:cNvPr>
            <p:cNvSpPr/>
            <p:nvPr/>
          </p:nvSpPr>
          <p:spPr>
            <a:xfrm>
              <a:off x="5358478" y="3795104"/>
              <a:ext cx="1824368" cy="136770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409" h="717102">
                  <a:moveTo>
                    <a:pt x="127526" y="0"/>
                  </a:moveTo>
                  <a:lnTo>
                    <a:pt x="1430409" y="0"/>
                  </a:lnTo>
                  <a:lnTo>
                    <a:pt x="1430409" y="717102"/>
                  </a:lnTo>
                  <a:lnTo>
                    <a:pt x="0" y="717102"/>
                  </a:lnTo>
                  <a:cubicBezTo>
                    <a:pt x="0" y="525635"/>
                    <a:pt x="3329" y="305008"/>
                    <a:pt x="3329" y="113541"/>
                  </a:cubicBezTo>
                </a:path>
              </a:pathLst>
            </a:custGeom>
            <a:noFill/>
            <a:ln w="19050">
              <a:solidFill>
                <a:srgbClr val="95D6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solidFill>
              </a:endParaRPr>
            </a:p>
          </p:txBody>
        </p:sp>
        <p:pic>
          <p:nvPicPr>
            <p:cNvPr id="19" name="Graphic 18">
              <a:extLst>
                <a:ext uri="{FF2B5EF4-FFF2-40B4-BE49-F238E27FC236}">
                  <a16:creationId xmlns:a16="http://schemas.microsoft.com/office/drawing/2014/main" id="{A289FF69-625A-5381-57DF-DF833D5BECCC}"/>
                </a:ext>
              </a:extLst>
            </p:cNvPr>
            <p:cNvPicPr>
              <a:picLocks noChangeAspect="1"/>
            </p:cNvPicPr>
            <p:nvPr/>
          </p:nvPicPr>
          <p:blipFill>
            <a:blip r:embed="rId5" cstate="screen">
              <a:extLst>
                <a:ext uri="{28A0092B-C50C-407E-A947-70E740481C1C}">
                  <a14:useLocalDpi xmlns:a14="http://schemas.microsoft.com/office/drawing/2010/main"/>
                </a:ext>
                <a:ext uri="{96DAC541-7B7A-43D3-8B79-37D633B846F1}">
                  <asvg:svgBlip xmlns:asvg="http://schemas.microsoft.com/office/drawing/2016/SVG/main" r:embed="rId6"/>
                </a:ext>
              </a:extLst>
            </a:blip>
            <a:stretch>
              <a:fillRect/>
            </a:stretch>
          </p:blipFill>
          <p:spPr>
            <a:xfrm>
              <a:off x="5298122" y="3755964"/>
              <a:ext cx="111105" cy="111105"/>
            </a:xfrm>
            <a:prstGeom prst="rect">
              <a:avLst/>
            </a:prstGeom>
          </p:spPr>
        </p:pic>
      </p:grpSp>
      <p:sp>
        <p:nvSpPr>
          <p:cNvPr id="27" name="Rectangle: Rounded Corners 26">
            <a:extLst>
              <a:ext uri="{FF2B5EF4-FFF2-40B4-BE49-F238E27FC236}">
                <a16:creationId xmlns:a16="http://schemas.microsoft.com/office/drawing/2014/main" id="{E2953792-334A-FB9A-0C84-350962AAA75F}"/>
              </a:ext>
            </a:extLst>
          </p:cNvPr>
          <p:cNvSpPr/>
          <p:nvPr/>
        </p:nvSpPr>
        <p:spPr>
          <a:xfrm>
            <a:off x="843584" y="3415650"/>
            <a:ext cx="2301467"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A962F2A0-C63F-79C9-B13F-3DFC0B1F3F07}"/>
              </a:ext>
            </a:extLst>
          </p:cNvPr>
          <p:cNvSpPr/>
          <p:nvPr/>
        </p:nvSpPr>
        <p:spPr>
          <a:xfrm>
            <a:off x="3466139" y="3415651"/>
            <a:ext cx="2182114" cy="1571400"/>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Rounded Corners 28">
            <a:extLst>
              <a:ext uri="{FF2B5EF4-FFF2-40B4-BE49-F238E27FC236}">
                <a16:creationId xmlns:a16="http://schemas.microsoft.com/office/drawing/2014/main" id="{67A4225F-7650-56B9-AFB4-E50F067A9B00}"/>
              </a:ext>
            </a:extLst>
          </p:cNvPr>
          <p:cNvSpPr/>
          <p:nvPr/>
        </p:nvSpPr>
        <p:spPr>
          <a:xfrm>
            <a:off x="5876992" y="3415528"/>
            <a:ext cx="2213345" cy="1641679"/>
          </a:xfrm>
          <a:prstGeom prst="roundRect">
            <a:avLst/>
          </a:prstGeom>
          <a:solidFill>
            <a:schemeClr val="accent1">
              <a:alpha val="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Content Placeholder 3">
            <a:extLst>
              <a:ext uri="{FF2B5EF4-FFF2-40B4-BE49-F238E27FC236}">
                <a16:creationId xmlns:a16="http://schemas.microsoft.com/office/drawing/2014/main" id="{2C429E3A-A838-6A53-D8B4-B95391DD5052}"/>
              </a:ext>
            </a:extLst>
          </p:cNvPr>
          <p:cNvSpPr txBox="1">
            <a:spLocks/>
          </p:cNvSpPr>
          <p:nvPr/>
        </p:nvSpPr>
        <p:spPr>
          <a:xfrm>
            <a:off x="535714" y="5131489"/>
            <a:ext cx="7920891" cy="73538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9">
                  <a:extLst>
                    <a:ext uri="{96DAC541-7B7A-43D3-8B79-37D633B846F1}">
                      <asvg:svgBlip xmlns:asvg="http://schemas.microsoft.com/office/drawing/2016/SVG/main" r:embed="rId10"/>
                    </a:ext>
                  </a:extLst>
                </a:blip>
              </a:buBlip>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Tx/>
              <a:buBlip>
                <a:blip r:embed="rId11">
                  <a:extLst>
                    <a:ext uri="{96DAC541-7B7A-43D3-8B79-37D633B846F1}">
                      <asvg:svgBlip xmlns:asvg="http://schemas.microsoft.com/office/drawing/2016/SVG/main" r:embed="rId12"/>
                    </a:ext>
                  </a:extLst>
                </a:blip>
              </a:buBlip>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spcBef>
                <a:spcPts val="300"/>
              </a:spcBef>
            </a:pPr>
            <a:r>
              <a:rPr lang="en-US" sz="1800">
                <a:latin typeface="+mn-lt"/>
                <a:ea typeface="+mn-ea"/>
              </a:rPr>
              <a:t>The smarter the features, the lower the complexity of the classifier.</a:t>
            </a:r>
          </a:p>
          <a:p>
            <a:pPr marL="700088" lvl="1" indent="-285750">
              <a:spcBef>
                <a:spcPts val="300"/>
              </a:spcBef>
            </a:pPr>
            <a:r>
              <a:rPr lang="en-US" sz="1600">
                <a:latin typeface="+mn-lt"/>
                <a:ea typeface="+mn-ea"/>
              </a:rPr>
              <a:t>More “DSP” pre-processing helps lowering the system complexity</a:t>
            </a:r>
          </a:p>
        </p:txBody>
      </p:sp>
      <p:sp>
        <p:nvSpPr>
          <p:cNvPr id="32" name="Rectangle 31">
            <a:extLst>
              <a:ext uri="{FF2B5EF4-FFF2-40B4-BE49-F238E27FC236}">
                <a16:creationId xmlns:a16="http://schemas.microsoft.com/office/drawing/2014/main" id="{D827463B-04FA-47E3-4880-B0128852D562}"/>
              </a:ext>
            </a:extLst>
          </p:cNvPr>
          <p:cNvSpPr/>
          <p:nvPr/>
        </p:nvSpPr>
        <p:spPr>
          <a:xfrm>
            <a:off x="479425" y="5807793"/>
            <a:ext cx="7920891" cy="3696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We propose to form a working group with eco-system partners</a:t>
            </a:r>
          </a:p>
        </p:txBody>
      </p:sp>
      <p:sp>
        <p:nvSpPr>
          <p:cNvPr id="5" name="TextBox 4">
            <a:extLst>
              <a:ext uri="{FF2B5EF4-FFF2-40B4-BE49-F238E27FC236}">
                <a16:creationId xmlns:a16="http://schemas.microsoft.com/office/drawing/2014/main" id="{34EAA947-2749-8750-9B4F-EA9EB2A65DFE}"/>
              </a:ext>
            </a:extLst>
          </p:cNvPr>
          <p:cNvSpPr txBox="1"/>
          <p:nvPr/>
        </p:nvSpPr>
        <p:spPr>
          <a:xfrm>
            <a:off x="4124324" y="6281180"/>
            <a:ext cx="4789752"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sym typeface="Wingdings" panose="05000000000000000000" pitchFamily="2" charset="2"/>
                <a:hlinkClick r:id="rId13"/>
              </a:rPr>
              <a:t> </a:t>
            </a:r>
            <a:r>
              <a:rPr lang="en-US" sz="2100" kern="1200">
                <a:solidFill>
                  <a:schemeClr val="tx2"/>
                </a:solidFill>
                <a:latin typeface="+mn-lt"/>
                <a:ea typeface="+mn-ea"/>
                <a:cs typeface="+mn-cs"/>
                <a:hlinkClick r:id="rId13"/>
              </a:rPr>
              <a:t>Video Recording of partner meeting</a:t>
            </a:r>
            <a:endParaRPr lang="en-US" sz="2100" kern="1200">
              <a:solidFill>
                <a:schemeClr val="tx2"/>
              </a:solidFill>
              <a:latin typeface="+mn-lt"/>
              <a:ea typeface="+mn-ea"/>
              <a:cs typeface="+mn-cs"/>
            </a:endParaRPr>
          </a:p>
        </p:txBody>
      </p:sp>
    </p:spTree>
    <p:extLst>
      <p:ext uri="{BB962C8B-B14F-4D97-AF65-F5344CB8AC3E}">
        <p14:creationId xmlns:p14="http://schemas.microsoft.com/office/powerpoint/2010/main" val="1067095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Arrow: Right 71">
            <a:extLst>
              <a:ext uri="{FF2B5EF4-FFF2-40B4-BE49-F238E27FC236}">
                <a16:creationId xmlns:a16="http://schemas.microsoft.com/office/drawing/2014/main" id="{B1E6D580-BEAE-DE2B-1736-C3A6A759FA3C}"/>
              </a:ext>
            </a:extLst>
          </p:cNvPr>
          <p:cNvSpPr/>
          <p:nvPr/>
        </p:nvSpPr>
        <p:spPr>
          <a:xfrm>
            <a:off x="3802964" y="4633290"/>
            <a:ext cx="5359421"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62076" y="4636304"/>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92437" y="4641209"/>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a:xfrm>
            <a:off x="479424" y="478302"/>
            <a:ext cx="11362055" cy="512830"/>
          </a:xfrm>
        </p:spPr>
        <p:txBody>
          <a:bodyPr/>
          <a:lstStyle/>
          <a:p>
            <a:r>
              <a:rPr lang="en-US"/>
              <a:t>Record real-world data with Synchronous Data Streaming (SDS)</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Simplify Development of Embedded Applications that utilize DSP or ML algorithms with Sensor/Audio Input</a:t>
            </a:r>
          </a:p>
        </p:txBody>
      </p:sp>
      <p:sp>
        <p:nvSpPr>
          <p:cNvPr id="12" name="Rectangle 11">
            <a:extLst>
              <a:ext uri="{FF2B5EF4-FFF2-40B4-BE49-F238E27FC236}">
                <a16:creationId xmlns:a16="http://schemas.microsoft.com/office/drawing/2014/main" id="{8DA0B430-5BE2-2F85-F9B6-9C6775666444}"/>
              </a:ext>
            </a:extLst>
          </p:cNvPr>
          <p:cNvSpPr/>
          <p:nvPr/>
        </p:nvSpPr>
        <p:spPr>
          <a:xfrm>
            <a:off x="497195" y="3811770"/>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13" name="Rectangle 12">
            <a:extLst>
              <a:ext uri="{FF2B5EF4-FFF2-40B4-BE49-F238E27FC236}">
                <a16:creationId xmlns:a16="http://schemas.microsoft.com/office/drawing/2014/main" id="{1A98AAAD-88E6-0C10-AEB3-48717A7579D4}"/>
              </a:ext>
            </a:extLst>
          </p:cNvPr>
          <p:cNvSpPr/>
          <p:nvPr/>
        </p:nvSpPr>
        <p:spPr>
          <a:xfrm>
            <a:off x="501894" y="1686436"/>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20" name="TextBox 19">
            <a:extLst>
              <a:ext uri="{FF2B5EF4-FFF2-40B4-BE49-F238E27FC236}">
                <a16:creationId xmlns:a16="http://schemas.microsoft.com/office/drawing/2014/main" id="{A2D01D13-FCCC-7437-D057-5AC572AE0769}"/>
              </a:ext>
            </a:extLst>
          </p:cNvPr>
          <p:cNvSpPr txBox="1"/>
          <p:nvPr/>
        </p:nvSpPr>
        <p:spPr>
          <a:xfrm>
            <a:off x="445155" y="1435738"/>
            <a:ext cx="2283618" cy="2215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17046" y="3029649"/>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17046" y="3840920"/>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17341" y="1845963"/>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13221" y="2427854"/>
            <a:ext cx="752474" cy="60847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TextBox 33">
            <a:extLst>
              <a:ext uri="{FF2B5EF4-FFF2-40B4-BE49-F238E27FC236}">
                <a16:creationId xmlns:a16="http://schemas.microsoft.com/office/drawing/2014/main" id="{D53BE90B-4D86-D9A5-B205-C538A0764B18}"/>
              </a:ext>
            </a:extLst>
          </p:cNvPr>
          <p:cNvSpPr txBox="1"/>
          <p:nvPr/>
        </p:nvSpPr>
        <p:spPr>
          <a:xfrm>
            <a:off x="479148" y="6024119"/>
            <a:ext cx="6889392" cy="180049"/>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Capture physical sensor (real-world) data using the original Microcontroller target hardware</a:t>
            </a:r>
            <a:endParaRPr lang="en-US" sz="1300" i="1" kern="1200">
              <a:solidFill>
                <a:schemeClr val="tx2"/>
              </a:solidFill>
              <a:latin typeface="+mn-lt"/>
              <a:ea typeface="+mn-ea"/>
              <a:cs typeface="+mn-cs"/>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7443" y="1270656"/>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70203" y="1528576"/>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9304" y="49072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95761" y="3603513"/>
            <a:ext cx="752474" cy="1446089"/>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97058" y="3018040"/>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97058" y="3940003"/>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94357" y="4889897"/>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13464" y="4646195"/>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92938" y="2432563"/>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92079" y="49072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9235" y="4821259"/>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688415" y="5351109"/>
              <a:ext cx="475665"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grpSp>
        <p:nvGrpSpPr>
          <p:cNvPr id="67" name="Group 66">
            <a:extLst>
              <a:ext uri="{FF2B5EF4-FFF2-40B4-BE49-F238E27FC236}">
                <a16:creationId xmlns:a16="http://schemas.microsoft.com/office/drawing/2014/main" id="{C6FDB7E6-EAC7-FD7B-03BA-423E551E4F7A}"/>
              </a:ext>
            </a:extLst>
          </p:cNvPr>
          <p:cNvGrpSpPr/>
          <p:nvPr/>
        </p:nvGrpSpPr>
        <p:grpSpPr>
          <a:xfrm>
            <a:off x="9162385" y="4494543"/>
            <a:ext cx="1985675" cy="1530354"/>
            <a:chOff x="902969" y="1781833"/>
            <a:chExt cx="2579242" cy="2749240"/>
          </a:xfrm>
        </p:grpSpPr>
        <p:sp>
          <p:nvSpPr>
            <p:cNvPr id="68" name="Flowchart: Magnetic Disk 1">
              <a:extLst>
                <a:ext uri="{FF2B5EF4-FFF2-40B4-BE49-F238E27FC236}">
                  <a16:creationId xmlns:a16="http://schemas.microsoft.com/office/drawing/2014/main" id="{DE85156B-FCA7-35B5-186A-612E8FA2BCC4}"/>
                </a:ext>
              </a:extLst>
            </p:cNvPr>
            <p:cNvSpPr/>
            <p:nvPr/>
          </p:nvSpPr>
          <p:spPr>
            <a:xfrm>
              <a:off x="902969" y="3002279"/>
              <a:ext cx="2579242" cy="1528794"/>
            </a:xfrm>
            <a:prstGeom prst="flowChartMagneticDisk">
              <a:avLst/>
            </a:prstGeom>
            <a:solidFill>
              <a:schemeClr val="accent4"/>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215944" rIns="71981" bIns="107972" rtlCol="0" anchor="ctr"/>
            <a:lstStyle/>
            <a:p>
              <a:pPr algn="ctr"/>
              <a:r>
                <a:rPr lang="en-US" sz="1200"/>
                <a:t>Training Data</a:t>
              </a:r>
              <a:endParaRPr lang="en-GB" sz="1200"/>
            </a:p>
          </p:txBody>
        </p:sp>
        <p:sp>
          <p:nvSpPr>
            <p:cNvPr id="69" name="Flowchart: Magnetic Disk 5">
              <a:extLst>
                <a:ext uri="{FF2B5EF4-FFF2-40B4-BE49-F238E27FC236}">
                  <a16:creationId xmlns:a16="http://schemas.microsoft.com/office/drawing/2014/main" id="{38490AA5-B7CC-0771-9391-8BE8181BD040}"/>
                </a:ext>
              </a:extLst>
            </p:cNvPr>
            <p:cNvSpPr/>
            <p:nvPr/>
          </p:nvSpPr>
          <p:spPr>
            <a:xfrm>
              <a:off x="1312552" y="2304211"/>
              <a:ext cx="1760079" cy="1033874"/>
            </a:xfrm>
            <a:prstGeom prst="flowChartMagneticDisk">
              <a:avLst/>
            </a:prstGeom>
            <a:solidFill>
              <a:schemeClr val="accent5"/>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Validation Data</a:t>
              </a:r>
              <a:endParaRPr lang="en-GB" sz="1200"/>
            </a:p>
          </p:txBody>
        </p:sp>
        <p:sp>
          <p:nvSpPr>
            <p:cNvPr id="70" name="Flowchart: Magnetic Disk 69">
              <a:extLst>
                <a:ext uri="{FF2B5EF4-FFF2-40B4-BE49-F238E27FC236}">
                  <a16:creationId xmlns:a16="http://schemas.microsoft.com/office/drawing/2014/main" id="{31A04169-216A-8996-6456-C3C17D96A057}"/>
                </a:ext>
              </a:extLst>
            </p:cNvPr>
            <p:cNvSpPr/>
            <p:nvPr/>
          </p:nvSpPr>
          <p:spPr>
            <a:xfrm>
              <a:off x="1660804" y="1781833"/>
              <a:ext cx="1063573" cy="718271"/>
            </a:xfrm>
            <a:prstGeom prst="flowChartMagneticDisk">
              <a:avLst/>
            </a:prstGeom>
            <a:solidFill>
              <a:schemeClr val="accent1"/>
            </a:solid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lIns="71981" tIns="179953" rIns="71981" bIns="107972" rtlCol="0" anchor="ctr"/>
            <a:lstStyle/>
            <a:p>
              <a:pPr algn="ctr"/>
              <a:r>
                <a:rPr lang="en-US" sz="1200"/>
                <a:t>Test Data</a:t>
              </a:r>
              <a:endParaRPr lang="en-GB" sz="1200"/>
            </a:p>
          </p:txBody>
        </p:sp>
      </p:grpSp>
      <p:sp>
        <p:nvSpPr>
          <p:cNvPr id="73" name="TextBox 72">
            <a:extLst>
              <a:ext uri="{FF2B5EF4-FFF2-40B4-BE49-F238E27FC236}">
                <a16:creationId xmlns:a16="http://schemas.microsoft.com/office/drawing/2014/main" id="{7F185636-86E9-16E7-9745-00AB518BF5A2}"/>
              </a:ext>
            </a:extLst>
          </p:cNvPr>
          <p:cNvSpPr txBox="1"/>
          <p:nvPr/>
        </p:nvSpPr>
        <p:spPr>
          <a:xfrm>
            <a:off x="7231945" y="4966988"/>
            <a:ext cx="1512550" cy="720197"/>
          </a:xfrm>
          <a:prstGeom prst="rect">
            <a:avLst/>
          </a:prstGeom>
          <a:noFill/>
        </p:spPr>
        <p:txBody>
          <a:bodyPr wrap="square" lIns="0" tIns="0" rIns="0" bIns="0" rtlCol="0">
            <a:spAutoFit/>
          </a:bodyPr>
          <a:lstStyle/>
          <a:p>
            <a:pPr marL="0" indent="0" defTabSz="914400" rtl="0" eaLnBrk="1" latinLnBrk="0" hangingPunct="1">
              <a:lnSpc>
                <a:spcPct val="90000"/>
              </a:lnSpc>
              <a:spcBef>
                <a:spcPts val="0"/>
              </a:spcBef>
              <a:spcAft>
                <a:spcPts val="600"/>
              </a:spcAft>
              <a:buFont typeface="Arial" panose="020B0604020202020204" pitchFamily="34" charset="0"/>
              <a:buNone/>
            </a:pPr>
            <a:r>
              <a:rPr lang="en-US" sz="1300" i="1">
                <a:solidFill>
                  <a:schemeClr val="tx2"/>
                </a:solidFill>
                <a:latin typeface="+mn-lt"/>
                <a:ea typeface="+mn-ea"/>
              </a:rPr>
              <a:t>Data conversion</a:t>
            </a:r>
            <a:br>
              <a:rPr lang="en-US" sz="1300" i="1">
                <a:solidFill>
                  <a:schemeClr val="tx2"/>
                </a:solidFill>
                <a:latin typeface="+mn-lt"/>
                <a:ea typeface="+mn-ea"/>
              </a:rPr>
            </a:br>
            <a:r>
              <a:rPr lang="en-US" sz="1300" i="1">
                <a:solidFill>
                  <a:schemeClr val="tx2"/>
                </a:solidFill>
                <a:latin typeface="+mn-lt"/>
                <a:ea typeface="+mn-ea"/>
              </a:rPr>
              <a:t>to ML training</a:t>
            </a:r>
            <a:br>
              <a:rPr lang="en-US" sz="1300" i="1">
                <a:solidFill>
                  <a:schemeClr val="tx2"/>
                </a:solidFill>
                <a:latin typeface="+mn-lt"/>
                <a:ea typeface="+mn-ea"/>
              </a:rPr>
            </a:br>
            <a:r>
              <a:rPr lang="en-US" sz="1300" i="1">
                <a:solidFill>
                  <a:schemeClr val="tx2"/>
                </a:solidFill>
                <a:latin typeface="+mn-lt"/>
                <a:ea typeface="+mn-ea"/>
              </a:rPr>
              <a:t>platform can be</a:t>
            </a:r>
            <a:br>
              <a:rPr lang="en-US" sz="1300" i="1">
                <a:solidFill>
                  <a:schemeClr val="tx2"/>
                </a:solidFill>
                <a:latin typeface="+mn-lt"/>
                <a:ea typeface="+mn-ea"/>
              </a:rPr>
            </a:br>
            <a:r>
              <a:rPr lang="en-US" sz="1300" i="1">
                <a:solidFill>
                  <a:schemeClr val="tx2"/>
                </a:solidFill>
                <a:latin typeface="+mn-lt"/>
                <a:ea typeface="+mn-ea"/>
              </a:rPr>
              <a:t>automated.</a:t>
            </a:r>
            <a:endParaRPr lang="en-US" sz="1300" i="1" kern="1200">
              <a:solidFill>
                <a:schemeClr val="tx2"/>
              </a:solidFill>
              <a:latin typeface="+mn-lt"/>
              <a:ea typeface="+mn-ea"/>
              <a:cs typeface="+mn-cs"/>
            </a:endParaRPr>
          </a:p>
        </p:txBody>
      </p:sp>
      <p:sp>
        <p:nvSpPr>
          <p:cNvPr id="3" name="Content Placeholder 2">
            <a:extLst>
              <a:ext uri="{FF2B5EF4-FFF2-40B4-BE49-F238E27FC236}">
                <a16:creationId xmlns:a16="http://schemas.microsoft.com/office/drawing/2014/main" id="{2E10102F-553F-CF4B-A0E5-2208DA682E8E}"/>
              </a:ext>
            </a:extLst>
          </p:cNvPr>
          <p:cNvSpPr txBox="1">
            <a:spLocks/>
          </p:cNvSpPr>
          <p:nvPr/>
        </p:nvSpPr>
        <p:spPr>
          <a:xfrm>
            <a:off x="6781072" y="1618123"/>
            <a:ext cx="4875839" cy="444521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Tx/>
              <a:buBlip>
                <a:blip r:embed="rId3">
                  <a:extLst>
                    <a:ext uri="{96DAC541-7B7A-43D3-8B79-37D633B846F1}">
                      <asvg:svgBlip xmlns:asvg="http://schemas.microsoft.com/office/drawing/2016/SVG/main" r:embed="rId4"/>
                    </a:ext>
                  </a:extLst>
                </a:blip>
              </a:buBlip>
              <a:defRPr sz="2400" kern="1200">
                <a:solidFill>
                  <a:schemeClr val="tx2"/>
                </a:solidFill>
                <a:latin typeface="+mn-lt"/>
                <a:ea typeface="ＭＳ Ｐゴシック" charset="0"/>
                <a:cs typeface="ＭＳ Ｐゴシック" charset="0"/>
              </a:defRPr>
            </a:lvl1pPr>
            <a:lvl2pPr marL="67278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947103" indent="-166688"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3pPr>
            <a:lvl4pPr marL="1293178" indent="-173038" algn="l" rtl="0" eaLnBrk="1" fontAlgn="base" hangingPunct="1">
              <a:lnSpc>
                <a:spcPct val="100000"/>
              </a:lnSpc>
              <a:spcBef>
                <a:spcPts val="0"/>
              </a:spcBef>
              <a:spcAft>
                <a:spcPts val="0"/>
              </a:spcAft>
              <a:buClr>
                <a:schemeClr val="accent1"/>
              </a:buClr>
              <a:buSzPct val="80000"/>
              <a:buFont typeface="Wingdings" charset="2"/>
              <a:buChar char="§"/>
              <a:defRPr sz="1800" kern="1200">
                <a:solidFill>
                  <a:schemeClr val="tx2"/>
                </a:solidFill>
                <a:latin typeface="+mn-lt"/>
                <a:ea typeface="ＭＳ Ｐゴシック" charset="0"/>
                <a:cs typeface="+mn-cs"/>
              </a:defRPr>
            </a:lvl4pPr>
            <a:lvl5pPr marL="1518603" indent="-168275" algn="l" rtl="0" eaLnBrk="1" fontAlgn="base" hangingPunct="1">
              <a:lnSpc>
                <a:spcPct val="100000"/>
              </a:lnSpc>
              <a:spcBef>
                <a:spcPts val="0"/>
              </a:spcBef>
              <a:spcAft>
                <a:spcPts val="0"/>
              </a:spcAft>
              <a:buClr>
                <a:schemeClr val="accent1"/>
              </a:buClr>
              <a:buSzPct val="80000"/>
              <a:buFontTx/>
              <a:buBlip>
                <a:blip r:embed="rId5">
                  <a:extLst>
                    <a:ext uri="{96DAC541-7B7A-43D3-8B79-37D633B846F1}">
                      <asvg:svgBlip xmlns:asvg="http://schemas.microsoft.com/office/drawing/2016/SVG/main" r:embed="rId6"/>
                    </a:ext>
                  </a:extLst>
                </a:blip>
              </a:buBlip>
              <a:defRPr sz="1800"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The SDS framework provides methods to record real-world data for analysis and development.</a:t>
            </a:r>
          </a:p>
          <a:p>
            <a:pPr defTabSz="914126">
              <a:lnSpc>
                <a:spcPct val="90000"/>
              </a:lnSpc>
              <a:spcAft>
                <a:spcPts val="1200"/>
              </a:spcAft>
            </a:pPr>
            <a:r>
              <a:rPr lang="en-US" sz="1400" dirty="0">
                <a:solidFill>
                  <a:schemeClr val="tx1">
                    <a:lumMod val="65000"/>
                    <a:lumOff val="35000"/>
                  </a:schemeClr>
                </a:solidFill>
                <a:latin typeface="+mn-lt"/>
                <a:ea typeface="+mn-ea"/>
              </a:rPr>
              <a:t>Input to Digital Signal Processing (DSP) development tools such as filter designers</a:t>
            </a:r>
          </a:p>
          <a:p>
            <a:pPr defTabSz="914126">
              <a:lnSpc>
                <a:spcPct val="90000"/>
              </a:lnSpc>
              <a:spcAft>
                <a:spcPts val="1200"/>
              </a:spcAft>
            </a:pPr>
            <a:r>
              <a:rPr lang="en-US" sz="1400" dirty="0">
                <a:solidFill>
                  <a:schemeClr val="tx1">
                    <a:lumMod val="65000"/>
                    <a:lumOff val="35000"/>
                  </a:schemeClr>
                </a:solidFill>
                <a:latin typeface="+mn-lt"/>
                <a:ea typeface="+mn-ea"/>
              </a:rPr>
              <a:t>Input to Machine Learning (ML) model classification, training, and performance optimization.</a:t>
            </a:r>
          </a:p>
          <a:p>
            <a:pPr marL="0" indent="0" defTabSz="914126" eaLnBrk="1" hangingPunct="1">
              <a:lnSpc>
                <a:spcPct val="90000"/>
              </a:lnSpc>
              <a:spcAft>
                <a:spcPts val="1200"/>
              </a:spcAft>
              <a:buNone/>
            </a:pPr>
            <a:r>
              <a:rPr lang="en-US" sz="1600" dirty="0">
                <a:solidFill>
                  <a:schemeClr val="tx1">
                    <a:lumMod val="65000"/>
                    <a:lumOff val="35000"/>
                  </a:schemeClr>
                </a:solidFill>
                <a:latin typeface="+mn-lt"/>
                <a:ea typeface="+mn-ea"/>
              </a:rPr>
              <a:t>SDS framework is an open-source project:</a:t>
            </a:r>
            <a:br>
              <a:rPr lang="en-US" sz="1600" dirty="0">
                <a:solidFill>
                  <a:schemeClr val="tx1">
                    <a:lumMod val="65000"/>
                    <a:lumOff val="35000"/>
                  </a:schemeClr>
                </a:solidFill>
                <a:latin typeface="+mn-lt"/>
                <a:ea typeface="+mn-ea"/>
              </a:rPr>
            </a:br>
            <a:r>
              <a:rPr lang="en-US" sz="1600" dirty="0">
                <a:solidFill>
                  <a:schemeClr val="tx1">
                    <a:lumMod val="65000"/>
                    <a:lumOff val="35000"/>
                  </a:schemeClr>
                </a:solidFill>
                <a:latin typeface="+mn-lt"/>
                <a:ea typeface="+mn-ea"/>
                <a:hlinkClick r:id="rId7"/>
              </a:rPr>
              <a:t>github.com/Arm-Software/SDS-Framework</a:t>
            </a:r>
            <a:endParaRPr lang="en-US" sz="1600" dirty="0">
              <a:solidFill>
                <a:schemeClr val="tx1">
                  <a:lumMod val="65000"/>
                  <a:lumOff val="35000"/>
                </a:schemeClr>
              </a:solidFill>
              <a:ea typeface="+mn-ea"/>
            </a:endParaRPr>
          </a:p>
          <a:p>
            <a:pPr marL="0" indent="0" defTabSz="914126" eaLnBrk="1" hangingPunct="1">
              <a:lnSpc>
                <a:spcPct val="90000"/>
              </a:lnSpc>
              <a:spcBef>
                <a:spcPts val="0"/>
              </a:spcBef>
              <a:spcAft>
                <a:spcPts val="600"/>
              </a:spcAft>
              <a:buNone/>
            </a:pPr>
            <a:endParaRPr lang="en-US" sz="1400" dirty="0">
              <a:solidFill>
                <a:schemeClr val="tx1">
                  <a:lumMod val="65000"/>
                  <a:lumOff val="35000"/>
                </a:schemeClr>
              </a:solidFill>
              <a:latin typeface="+mn-lt"/>
              <a:ea typeface="+mn-ea"/>
            </a:endParaRPr>
          </a:p>
          <a:p>
            <a:endParaRPr lang="en-GB" sz="2000" dirty="0">
              <a:solidFill>
                <a:schemeClr val="tx1">
                  <a:lumMod val="65000"/>
                  <a:lumOff val="35000"/>
                </a:schemeClr>
              </a:solidFill>
            </a:endParaRPr>
          </a:p>
          <a:p>
            <a:endParaRPr lang="en-GB" sz="2000" dirty="0">
              <a:solidFill>
                <a:srgbClr val="000000"/>
              </a:solidFill>
            </a:endParaRPr>
          </a:p>
          <a:p>
            <a:endParaRPr lang="en-GB" sz="2000" dirty="0">
              <a:solidFill>
                <a:srgbClr val="000000"/>
              </a:solidFill>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17341" y="3030695"/>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16044" y="3616167"/>
            <a:ext cx="752474" cy="1236497"/>
          </a:xfrm>
          <a:prstGeom prst="downArrow">
            <a:avLst>
              <a:gd name="adj1" fmla="val 50000"/>
              <a:gd name="adj2" fmla="val 21225"/>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5" name="Rectangle 14">
            <a:extLst>
              <a:ext uri="{FF2B5EF4-FFF2-40B4-BE49-F238E27FC236}">
                <a16:creationId xmlns:a16="http://schemas.microsoft.com/office/drawing/2014/main" id="{AA4295CC-AC9F-D42F-6FC6-0E2D994FF65A}"/>
              </a:ext>
            </a:extLst>
          </p:cNvPr>
          <p:cNvSpPr/>
          <p:nvPr/>
        </p:nvSpPr>
        <p:spPr>
          <a:xfrm>
            <a:off x="1217341" y="3952658"/>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Tree>
    <p:extLst>
      <p:ext uri="{BB962C8B-B14F-4D97-AF65-F5344CB8AC3E}">
        <p14:creationId xmlns:p14="http://schemas.microsoft.com/office/powerpoint/2010/main" val="488544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13D7126-F9C2-BBDF-5F52-CDE599C24D38}"/>
              </a:ext>
            </a:extLst>
          </p:cNvPr>
          <p:cNvSpPr/>
          <p:nvPr/>
        </p:nvSpPr>
        <p:spPr>
          <a:xfrm>
            <a:off x="7556749"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AVH VSI</a:t>
            </a:r>
            <a:endParaRPr lang="en-GB" sz="1400" kern="0">
              <a:solidFill>
                <a:srgbClr val="000000"/>
              </a:solidFill>
              <a:latin typeface="+mn-lt"/>
              <a:ea typeface="ＭＳ Ｐゴシック"/>
            </a:endParaRPr>
          </a:p>
        </p:txBody>
      </p:sp>
      <p:sp>
        <p:nvSpPr>
          <p:cNvPr id="11" name="Rectangle 10">
            <a:extLst>
              <a:ext uri="{FF2B5EF4-FFF2-40B4-BE49-F238E27FC236}">
                <a16:creationId xmlns:a16="http://schemas.microsoft.com/office/drawing/2014/main" id="{751CB4DD-5B94-C9CD-A823-73AD6CCDCA10}"/>
              </a:ext>
            </a:extLst>
          </p:cNvPr>
          <p:cNvSpPr/>
          <p:nvPr/>
        </p:nvSpPr>
        <p:spPr>
          <a:xfrm>
            <a:off x="7561448" y="1775148"/>
            <a:ext cx="3706004"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Arm Virtual Hardware</a:t>
            </a:r>
          </a:p>
        </p:txBody>
      </p:sp>
      <p:sp>
        <p:nvSpPr>
          <p:cNvPr id="13" name="Rectangle 12">
            <a:extLst>
              <a:ext uri="{FF2B5EF4-FFF2-40B4-BE49-F238E27FC236}">
                <a16:creationId xmlns:a16="http://schemas.microsoft.com/office/drawing/2014/main" id="{1A98AAAD-88E6-0C10-AEB3-48717A7579D4}"/>
              </a:ext>
            </a:extLst>
          </p:cNvPr>
          <p:cNvSpPr/>
          <p:nvPr/>
        </p:nvSpPr>
        <p:spPr>
          <a:xfrm>
            <a:off x="494274" y="1775148"/>
            <a:ext cx="5907766" cy="201269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GB" sz="1400" kern="0">
                <a:solidFill>
                  <a:srgbClr val="000000"/>
                </a:solidFill>
                <a:latin typeface="+mn-lt"/>
                <a:ea typeface="ＭＳ Ｐゴシック"/>
              </a:rPr>
              <a:t>Software on </a:t>
            </a:r>
            <a:br>
              <a:rPr lang="en-GB" sz="1400" kern="0">
                <a:solidFill>
                  <a:srgbClr val="000000"/>
                </a:solidFill>
                <a:latin typeface="+mn-lt"/>
                <a:ea typeface="ＭＳ Ｐゴシック"/>
              </a:rPr>
            </a:br>
            <a:r>
              <a:rPr lang="en-GB" sz="1400" kern="0">
                <a:solidFill>
                  <a:srgbClr val="000000"/>
                </a:solidFill>
                <a:latin typeface="+mn-lt"/>
                <a:ea typeface="ＭＳ Ｐゴシック"/>
              </a:rPr>
              <a:t>Physical Board</a:t>
            </a:r>
          </a:p>
        </p:txBody>
      </p:sp>
      <p:sp>
        <p:nvSpPr>
          <p:cNvPr id="12" name="Rectangle 11">
            <a:extLst>
              <a:ext uri="{FF2B5EF4-FFF2-40B4-BE49-F238E27FC236}">
                <a16:creationId xmlns:a16="http://schemas.microsoft.com/office/drawing/2014/main" id="{8DA0B430-5BE2-2F85-F9B6-9C6775666444}"/>
              </a:ext>
            </a:extLst>
          </p:cNvPr>
          <p:cNvSpPr/>
          <p:nvPr/>
        </p:nvSpPr>
        <p:spPr>
          <a:xfrm>
            <a:off x="489575" y="3900482"/>
            <a:ext cx="3710703" cy="66629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MCU </a:t>
            </a:r>
            <a:br>
              <a:rPr lang="en-US" sz="1400" kern="0">
                <a:solidFill>
                  <a:srgbClr val="000000"/>
                </a:solidFill>
                <a:latin typeface="+mn-lt"/>
                <a:ea typeface="ＭＳ Ｐゴシック"/>
              </a:rPr>
            </a:br>
            <a:r>
              <a:rPr lang="en-US" sz="1400" kern="0">
                <a:solidFill>
                  <a:srgbClr val="000000"/>
                </a:solidFill>
                <a:latin typeface="+mn-lt"/>
                <a:ea typeface="ＭＳ Ｐゴシック"/>
              </a:rPr>
              <a:t>Device</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53" name="Arrow: Right 52">
            <a:extLst>
              <a:ext uri="{FF2B5EF4-FFF2-40B4-BE49-F238E27FC236}">
                <a16:creationId xmlns:a16="http://schemas.microsoft.com/office/drawing/2014/main" id="{D8731AD1-FD33-44D7-7A1C-E51E28D3CB6A}"/>
              </a:ext>
            </a:extLst>
          </p:cNvPr>
          <p:cNvSpPr/>
          <p:nvPr/>
        </p:nvSpPr>
        <p:spPr>
          <a:xfrm>
            <a:off x="3802964" y="4760102"/>
            <a:ext cx="4182755" cy="1401750"/>
          </a:xfrm>
          <a:prstGeom prst="rightArrow">
            <a:avLst>
              <a:gd name="adj1" fmla="val 76804"/>
              <a:gd name="adj2" fmla="val 50633"/>
            </a:avLst>
          </a:prstGeom>
          <a:gradFill flip="none" rotWithShape="1">
            <a:gsLst>
              <a:gs pos="0">
                <a:schemeClr val="accent3">
                  <a:tint val="66000"/>
                  <a:satMod val="160000"/>
                </a:schemeClr>
              </a:gs>
              <a:gs pos="50000">
                <a:schemeClr val="accent3">
                  <a:tint val="44500"/>
                  <a:satMod val="160000"/>
                </a:schemeClr>
              </a:gs>
              <a:gs pos="100000">
                <a:schemeClr val="accent3">
                  <a:tint val="23500"/>
                  <a:satMod val="160000"/>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Arrow: Down 48">
            <a:extLst>
              <a:ext uri="{FF2B5EF4-FFF2-40B4-BE49-F238E27FC236}">
                <a16:creationId xmlns:a16="http://schemas.microsoft.com/office/drawing/2014/main" id="{94907D93-F7DB-BD8E-57B1-E3F11C1B3EA3}"/>
              </a:ext>
            </a:extLst>
          </p:cNvPr>
          <p:cNvSpPr/>
          <p:nvPr/>
        </p:nvSpPr>
        <p:spPr>
          <a:xfrm>
            <a:off x="5854456" y="4725016"/>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Arrow: Down 47">
            <a:extLst>
              <a:ext uri="{FF2B5EF4-FFF2-40B4-BE49-F238E27FC236}">
                <a16:creationId xmlns:a16="http://schemas.microsoft.com/office/drawing/2014/main" id="{4FEC25A1-A170-8E83-866B-0FC32F66399C}"/>
              </a:ext>
            </a:extLst>
          </p:cNvPr>
          <p:cNvSpPr/>
          <p:nvPr/>
        </p:nvSpPr>
        <p:spPr>
          <a:xfrm>
            <a:off x="4784817" y="4729921"/>
            <a:ext cx="190693" cy="266248"/>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7FBFC7-FB37-D797-EEB0-A32B1C58EE8E}"/>
              </a:ext>
            </a:extLst>
          </p:cNvPr>
          <p:cNvSpPr>
            <a:spLocks noGrp="1"/>
          </p:cNvSpPr>
          <p:nvPr>
            <p:ph type="title"/>
          </p:nvPr>
        </p:nvSpPr>
        <p:spPr/>
        <p:txBody>
          <a:bodyPr/>
          <a:lstStyle/>
          <a:p>
            <a:r>
              <a:rPr lang="en-US"/>
              <a:t>SDS enables playback of real-world data for algorithm testing</a:t>
            </a:r>
          </a:p>
        </p:txBody>
      </p:sp>
      <p:sp>
        <p:nvSpPr>
          <p:cNvPr id="7" name="Text Placeholder 2">
            <a:extLst>
              <a:ext uri="{FF2B5EF4-FFF2-40B4-BE49-F238E27FC236}">
                <a16:creationId xmlns:a16="http://schemas.microsoft.com/office/drawing/2014/main" id="{CE05872A-EEA1-9979-6BC5-6D1EFBEE1146}"/>
              </a:ext>
            </a:extLst>
          </p:cNvPr>
          <p:cNvSpPr>
            <a:spLocks noGrp="1"/>
          </p:cNvSpPr>
          <p:nvPr>
            <p:ph type="body" sz="quarter" idx="13"/>
          </p:nvPr>
        </p:nvSpPr>
        <p:spPr/>
        <p:txBody>
          <a:bodyPr/>
          <a:lstStyle/>
          <a:p>
            <a:r>
              <a:rPr lang="en-US" sz="2000"/>
              <a:t>Combined with AVH it enables repeatable test automation in CI systems and </a:t>
            </a:r>
            <a:r>
              <a:rPr lang="en-US" sz="2000" err="1"/>
              <a:t>MLOps</a:t>
            </a:r>
            <a:r>
              <a:rPr lang="en-US" sz="2000"/>
              <a:t> cloud services</a:t>
            </a:r>
          </a:p>
        </p:txBody>
      </p:sp>
      <p:sp>
        <p:nvSpPr>
          <p:cNvPr id="6" name="Down Arrow 26">
            <a:extLst>
              <a:ext uri="{FF2B5EF4-FFF2-40B4-BE49-F238E27FC236}">
                <a16:creationId xmlns:a16="http://schemas.microsoft.com/office/drawing/2014/main" id="{2BE978FC-DCDF-4969-4555-97BC206B2061}"/>
              </a:ext>
            </a:extLst>
          </p:cNvPr>
          <p:cNvSpPr/>
          <p:nvPr/>
        </p:nvSpPr>
        <p:spPr>
          <a:xfrm rot="10800000">
            <a:off x="1508424" y="3704879"/>
            <a:ext cx="752474" cy="123649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4" name="Rectangle 13">
            <a:extLst>
              <a:ext uri="{FF2B5EF4-FFF2-40B4-BE49-F238E27FC236}">
                <a16:creationId xmlns:a16="http://schemas.microsoft.com/office/drawing/2014/main" id="{1761512D-CB7A-2C42-2327-AEC81369D41F}"/>
              </a:ext>
            </a:extLst>
          </p:cNvPr>
          <p:cNvSpPr/>
          <p:nvPr/>
        </p:nvSpPr>
        <p:spPr>
          <a:xfrm>
            <a:off x="1209721"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MEMS Sensor Interface</a:t>
            </a:r>
          </a:p>
        </p:txBody>
      </p:sp>
      <p:sp>
        <p:nvSpPr>
          <p:cNvPr id="15" name="Rectangle 14">
            <a:extLst>
              <a:ext uri="{FF2B5EF4-FFF2-40B4-BE49-F238E27FC236}">
                <a16:creationId xmlns:a16="http://schemas.microsoft.com/office/drawing/2014/main" id="{AA4295CC-AC9F-D42F-6FC6-0E2D994FF65A}"/>
              </a:ext>
            </a:extLst>
          </p:cNvPr>
          <p:cNvSpPr/>
          <p:nvPr/>
        </p:nvSpPr>
        <p:spPr>
          <a:xfrm>
            <a:off x="1209721"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Gyroscope</a:t>
            </a:r>
            <a:br>
              <a:rPr lang="en-US" sz="1400" kern="0">
                <a:solidFill>
                  <a:srgbClr val="FFFFFF"/>
                </a:solidFill>
                <a:latin typeface="+mn-lt"/>
                <a:ea typeface="ＭＳ Ｐゴシック"/>
              </a:rPr>
            </a:br>
            <a:r>
              <a:rPr lang="en-US" sz="1400" kern="0">
                <a:solidFill>
                  <a:srgbClr val="FFFFFF"/>
                </a:solidFill>
                <a:latin typeface="+mn-lt"/>
                <a:ea typeface="ＭＳ Ｐゴシック"/>
              </a:rPr>
              <a:t>Sensor</a:t>
            </a:r>
            <a:endParaRPr lang="en-US" sz="1400" kern="0">
              <a:solidFill>
                <a:srgbClr val="FFFFFF"/>
              </a:solidFill>
              <a:latin typeface="+mn-lt"/>
              <a:ea typeface="ＭＳ Ｐゴシック"/>
              <a:cs typeface="Calibri"/>
            </a:endParaRPr>
          </a:p>
        </p:txBody>
      </p:sp>
      <p:sp>
        <p:nvSpPr>
          <p:cNvPr id="20" name="TextBox 19">
            <a:extLst>
              <a:ext uri="{FF2B5EF4-FFF2-40B4-BE49-F238E27FC236}">
                <a16:creationId xmlns:a16="http://schemas.microsoft.com/office/drawing/2014/main" id="{A2D01D13-FCCC-7437-D057-5AC572AE0769}"/>
              </a:ext>
            </a:extLst>
          </p:cNvPr>
          <p:cNvSpPr txBox="1"/>
          <p:nvPr/>
        </p:nvSpPr>
        <p:spPr>
          <a:xfrm>
            <a:off x="489575" y="1531598"/>
            <a:ext cx="2283618"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a:solidFill>
                  <a:schemeClr val="tx1">
                    <a:lumMod val="65000"/>
                    <a:lumOff val="35000"/>
                  </a:schemeClr>
                </a:solidFill>
                <a:latin typeface="Calibri"/>
              </a:rPr>
              <a:t>Microcontroller Hardware</a:t>
            </a:r>
            <a:endParaRPr kumimoji="0" lang="en-US" sz="1600" b="1" u="none" strike="noStrike" kern="1200" cap="none" spc="0" normalizeH="0" baseline="0" noProof="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1" name="Rectangle 20">
            <a:extLst>
              <a:ext uri="{FF2B5EF4-FFF2-40B4-BE49-F238E27FC236}">
                <a16:creationId xmlns:a16="http://schemas.microsoft.com/office/drawing/2014/main" id="{F1205476-69EF-4F42-D82A-5722C3446FD6}"/>
              </a:ext>
            </a:extLst>
          </p:cNvPr>
          <p:cNvSpPr/>
          <p:nvPr/>
        </p:nvSpPr>
        <p:spPr>
          <a:xfrm>
            <a:off x="4609426" y="3118361"/>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SDS Recorder Interface</a:t>
            </a:r>
          </a:p>
        </p:txBody>
      </p:sp>
      <p:sp>
        <p:nvSpPr>
          <p:cNvPr id="24" name="Rectangle 23">
            <a:extLst>
              <a:ext uri="{FF2B5EF4-FFF2-40B4-BE49-F238E27FC236}">
                <a16:creationId xmlns:a16="http://schemas.microsoft.com/office/drawing/2014/main" id="{6A2C54A5-7D46-A555-7CC2-D7EEFD4A943A}"/>
              </a:ext>
            </a:extLst>
          </p:cNvPr>
          <p:cNvSpPr/>
          <p:nvPr/>
        </p:nvSpPr>
        <p:spPr>
          <a:xfrm>
            <a:off x="4609426" y="3929632"/>
            <a:ext cx="1645062" cy="80028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SDS Recorder </a:t>
            </a:r>
            <a:br>
              <a:rPr lang="en-US" sz="1400"/>
            </a:br>
            <a:r>
              <a:rPr lang="en-US" sz="1400"/>
              <a:t>connects via</a:t>
            </a:r>
            <a:br>
              <a:rPr lang="en-US" sz="1400"/>
            </a:br>
            <a:r>
              <a:rPr lang="en-US" sz="1400"/>
              <a:t>different channels</a:t>
            </a:r>
          </a:p>
        </p:txBody>
      </p:sp>
      <p:sp>
        <p:nvSpPr>
          <p:cNvPr id="26" name="Rectangle 25">
            <a:extLst>
              <a:ext uri="{FF2B5EF4-FFF2-40B4-BE49-F238E27FC236}">
                <a16:creationId xmlns:a16="http://schemas.microsoft.com/office/drawing/2014/main" id="{4DCFE2CE-10B5-CA3E-A0C4-FC7BD9BBD70A}"/>
              </a:ext>
            </a:extLst>
          </p:cNvPr>
          <p:cNvSpPr/>
          <p:nvPr/>
        </p:nvSpPr>
        <p:spPr>
          <a:xfrm>
            <a:off x="1209721"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7" name="Down Arrow 26">
            <a:extLst>
              <a:ext uri="{FF2B5EF4-FFF2-40B4-BE49-F238E27FC236}">
                <a16:creationId xmlns:a16="http://schemas.microsoft.com/office/drawing/2014/main" id="{73B458AD-4BE9-4028-D828-21876923A3AE}"/>
              </a:ext>
            </a:extLst>
          </p:cNvPr>
          <p:cNvSpPr/>
          <p:nvPr/>
        </p:nvSpPr>
        <p:spPr>
          <a:xfrm rot="10800000">
            <a:off x="1505601"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 name="Arrow: Bent 3">
            <a:extLst>
              <a:ext uri="{FF2B5EF4-FFF2-40B4-BE49-F238E27FC236}">
                <a16:creationId xmlns:a16="http://schemas.microsoft.com/office/drawing/2014/main" id="{3E88BDDA-55CA-E63A-5E5A-A9E4AA32F97E}"/>
              </a:ext>
            </a:extLst>
          </p:cNvPr>
          <p:cNvSpPr/>
          <p:nvPr/>
        </p:nvSpPr>
        <p:spPr>
          <a:xfrm rot="16200000" flipH="1" flipV="1">
            <a:off x="3250786" y="1342668"/>
            <a:ext cx="259340" cy="3292047"/>
          </a:xfrm>
          <a:prstGeom prst="bentArrow">
            <a:avLst>
              <a:gd name="adj1" fmla="val 40727"/>
              <a:gd name="adj2" fmla="val 50000"/>
              <a:gd name="adj3" fmla="val 34437"/>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 name="Arrow: Bent 7">
            <a:extLst>
              <a:ext uri="{FF2B5EF4-FFF2-40B4-BE49-F238E27FC236}">
                <a16:creationId xmlns:a16="http://schemas.microsoft.com/office/drawing/2014/main" id="{477327DB-2866-7E56-81FD-7D83D03708AD}"/>
              </a:ext>
            </a:extLst>
          </p:cNvPr>
          <p:cNvSpPr/>
          <p:nvPr/>
        </p:nvSpPr>
        <p:spPr>
          <a:xfrm rot="16200000" flipH="1" flipV="1">
            <a:off x="4562583" y="1617288"/>
            <a:ext cx="401131" cy="2601014"/>
          </a:xfrm>
          <a:prstGeom prst="bentArrow">
            <a:avLst>
              <a:gd name="adj1" fmla="val 22172"/>
              <a:gd name="adj2" fmla="val 27469"/>
              <a:gd name="adj3" fmla="val 23834"/>
              <a:gd name="adj4" fmla="val 43749"/>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Flowchart: Multidocument 38">
            <a:extLst>
              <a:ext uri="{FF2B5EF4-FFF2-40B4-BE49-F238E27FC236}">
                <a16:creationId xmlns:a16="http://schemas.microsoft.com/office/drawing/2014/main" id="{6193044B-2FCC-9359-8E26-0A20861A8FEA}"/>
              </a:ext>
            </a:extLst>
          </p:cNvPr>
          <p:cNvSpPr/>
          <p:nvPr/>
        </p:nvSpPr>
        <p:spPr>
          <a:xfrm>
            <a:off x="3901684" y="4996468"/>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40" name="Down Arrow 26">
            <a:extLst>
              <a:ext uri="{FF2B5EF4-FFF2-40B4-BE49-F238E27FC236}">
                <a16:creationId xmlns:a16="http://schemas.microsoft.com/office/drawing/2014/main" id="{1EAD3655-FDEF-BF50-5A78-87EF66BDA904}"/>
              </a:ext>
            </a:extLst>
          </p:cNvPr>
          <p:cNvSpPr/>
          <p:nvPr/>
        </p:nvSpPr>
        <p:spPr>
          <a:xfrm rot="10800000">
            <a:off x="2988141" y="3692225"/>
            <a:ext cx="752474" cy="1446089"/>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1" name="Rectangle 40">
            <a:extLst>
              <a:ext uri="{FF2B5EF4-FFF2-40B4-BE49-F238E27FC236}">
                <a16:creationId xmlns:a16="http://schemas.microsoft.com/office/drawing/2014/main" id="{655BE0BA-F5B9-2DD1-09C8-E8C71D36A477}"/>
              </a:ext>
            </a:extLst>
          </p:cNvPr>
          <p:cNvSpPr/>
          <p:nvPr/>
        </p:nvSpPr>
        <p:spPr>
          <a:xfrm>
            <a:off x="2689438"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42" name="Rectangle 41">
            <a:extLst>
              <a:ext uri="{FF2B5EF4-FFF2-40B4-BE49-F238E27FC236}">
                <a16:creationId xmlns:a16="http://schemas.microsoft.com/office/drawing/2014/main" id="{C1C16E15-EEC3-213B-0844-32F0ADD7F714}"/>
              </a:ext>
            </a:extLst>
          </p:cNvPr>
          <p:cNvSpPr/>
          <p:nvPr/>
        </p:nvSpPr>
        <p:spPr>
          <a:xfrm>
            <a:off x="2689438"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Microphone Input</a:t>
            </a:r>
            <a:endParaRPr lang="en-US" sz="1400" kern="0">
              <a:solidFill>
                <a:srgbClr val="FFFFFF"/>
              </a:solidFill>
              <a:latin typeface="+mn-lt"/>
              <a:ea typeface="ＭＳ Ｐゴシック"/>
              <a:cs typeface="Calibri"/>
            </a:endParaRPr>
          </a:p>
        </p:txBody>
      </p:sp>
      <p:sp>
        <p:nvSpPr>
          <p:cNvPr id="43" name="Oval 42">
            <a:extLst>
              <a:ext uri="{FF2B5EF4-FFF2-40B4-BE49-F238E27FC236}">
                <a16:creationId xmlns:a16="http://schemas.microsoft.com/office/drawing/2014/main" id="{27E1E34D-8E26-FEC0-1E0D-3BB698181541}"/>
              </a:ext>
            </a:extLst>
          </p:cNvPr>
          <p:cNvSpPr/>
          <p:nvPr/>
        </p:nvSpPr>
        <p:spPr>
          <a:xfrm>
            <a:off x="3186737" y="4978609"/>
            <a:ext cx="365760" cy="365760"/>
          </a:xfrm>
          <a:prstGeom prst="ellipse">
            <a:avLst/>
          </a:prstGeom>
          <a:solidFill>
            <a:schemeClr val="bg1"/>
          </a:solid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4" name="Freeform 38">
            <a:extLst>
              <a:ext uri="{FF2B5EF4-FFF2-40B4-BE49-F238E27FC236}">
                <a16:creationId xmlns:a16="http://schemas.microsoft.com/office/drawing/2014/main" id="{E11562BA-F2A6-40A1-E3C6-4790D55AAFAF}"/>
              </a:ext>
            </a:extLst>
          </p:cNvPr>
          <p:cNvSpPr/>
          <p:nvPr/>
        </p:nvSpPr>
        <p:spPr>
          <a:xfrm rot="16200000">
            <a:off x="3205844" y="4734907"/>
            <a:ext cx="311426" cy="616226"/>
          </a:xfrm>
          <a:custGeom>
            <a:avLst/>
            <a:gdLst>
              <a:gd name="connsiteX0" fmla="*/ 0 w 311426"/>
              <a:gd name="connsiteY0" fmla="*/ 0 h 616226"/>
              <a:gd name="connsiteX1" fmla="*/ 311426 w 311426"/>
              <a:gd name="connsiteY1" fmla="*/ 318052 h 616226"/>
              <a:gd name="connsiteX2" fmla="*/ 0 w 311426"/>
              <a:gd name="connsiteY2" fmla="*/ 616226 h 616226"/>
            </a:gdLst>
            <a:ahLst/>
            <a:cxnLst>
              <a:cxn ang="0">
                <a:pos x="connsiteX0" y="connsiteY0"/>
              </a:cxn>
              <a:cxn ang="0">
                <a:pos x="connsiteX1" y="connsiteY1"/>
              </a:cxn>
              <a:cxn ang="0">
                <a:pos x="connsiteX2" y="connsiteY2"/>
              </a:cxn>
            </a:cxnLst>
            <a:rect l="l" t="t" r="r" b="b"/>
            <a:pathLst>
              <a:path w="311426" h="616226">
                <a:moveTo>
                  <a:pt x="0" y="0"/>
                </a:moveTo>
                <a:lnTo>
                  <a:pt x="311426" y="318052"/>
                </a:lnTo>
                <a:lnTo>
                  <a:pt x="0" y="616226"/>
                </a:lnTo>
              </a:path>
            </a:pathLst>
          </a:custGeom>
          <a:noFill/>
          <a:ln w="222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a:ea typeface="+mn-ea"/>
              <a:cs typeface="+mn-cs"/>
            </a:endParaRPr>
          </a:p>
        </p:txBody>
      </p:sp>
      <p:sp>
        <p:nvSpPr>
          <p:cNvPr id="46" name="Down Arrow 26">
            <a:extLst>
              <a:ext uri="{FF2B5EF4-FFF2-40B4-BE49-F238E27FC236}">
                <a16:creationId xmlns:a16="http://schemas.microsoft.com/office/drawing/2014/main" id="{82BBF620-0286-156B-0511-C1AFFDFDB8D6}"/>
              </a:ext>
            </a:extLst>
          </p:cNvPr>
          <p:cNvSpPr/>
          <p:nvPr/>
        </p:nvSpPr>
        <p:spPr>
          <a:xfrm rot="10800000">
            <a:off x="2985318"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Flowchart: Multidocument 46">
            <a:extLst>
              <a:ext uri="{FF2B5EF4-FFF2-40B4-BE49-F238E27FC236}">
                <a16:creationId xmlns:a16="http://schemas.microsoft.com/office/drawing/2014/main" id="{104072A0-E58B-BC26-BCBF-960338B5FC54}"/>
              </a:ext>
            </a:extLst>
          </p:cNvPr>
          <p:cNvSpPr/>
          <p:nvPr/>
        </p:nvSpPr>
        <p:spPr>
          <a:xfrm>
            <a:off x="5484459" y="4996468"/>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grpSp>
        <p:nvGrpSpPr>
          <p:cNvPr id="64" name="Group 63">
            <a:extLst>
              <a:ext uri="{FF2B5EF4-FFF2-40B4-BE49-F238E27FC236}">
                <a16:creationId xmlns:a16="http://schemas.microsoft.com/office/drawing/2014/main" id="{222F9367-A31E-1E1C-4BB9-100116808E48}"/>
              </a:ext>
            </a:extLst>
          </p:cNvPr>
          <p:cNvGrpSpPr/>
          <p:nvPr/>
        </p:nvGrpSpPr>
        <p:grpSpPr>
          <a:xfrm>
            <a:off x="1651615" y="4909971"/>
            <a:ext cx="888848" cy="624892"/>
            <a:chOff x="1688415" y="4757232"/>
            <a:chExt cx="888848" cy="624892"/>
          </a:xfrm>
        </p:grpSpPr>
        <p:cxnSp>
          <p:nvCxnSpPr>
            <p:cNvPr id="51" name="Straight Connector 50">
              <a:extLst>
                <a:ext uri="{FF2B5EF4-FFF2-40B4-BE49-F238E27FC236}">
                  <a16:creationId xmlns:a16="http://schemas.microsoft.com/office/drawing/2014/main" id="{70235F0C-BA95-555A-0338-43F528D8F905}"/>
                </a:ext>
              </a:extLst>
            </p:cNvPr>
            <p:cNvCxnSpPr>
              <a:cxnSpLocks/>
            </p:cNvCxnSpPr>
            <p:nvPr/>
          </p:nvCxnSpPr>
          <p:spPr>
            <a:xfrm>
              <a:off x="1688415" y="4879737"/>
              <a:ext cx="0" cy="484072"/>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8D4E18F4-B0B4-14DB-703B-BFA361F3E7F3}"/>
                </a:ext>
              </a:extLst>
            </p:cNvPr>
            <p:cNvCxnSpPr>
              <a:cxnSpLocks/>
            </p:cNvCxnSpPr>
            <p:nvPr/>
          </p:nvCxnSpPr>
          <p:spPr>
            <a:xfrm flipH="1">
              <a:off x="1703343" y="5351109"/>
              <a:ext cx="46073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F591D32D-8BE5-71A5-850C-4A9DA392AF55}"/>
                </a:ext>
              </a:extLst>
            </p:cNvPr>
            <p:cNvCxnSpPr>
              <a:cxnSpLocks/>
            </p:cNvCxnSpPr>
            <p:nvPr/>
          </p:nvCxnSpPr>
          <p:spPr>
            <a:xfrm flipH="1">
              <a:off x="1688415" y="5081988"/>
              <a:ext cx="232015" cy="269121"/>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B5797B95-23EC-ED25-FFEC-2011373C3A10}"/>
                </a:ext>
              </a:extLst>
            </p:cNvPr>
            <p:cNvSpPr txBox="1"/>
            <p:nvPr/>
          </p:nvSpPr>
          <p:spPr>
            <a:xfrm>
              <a:off x="2116526" y="5091275"/>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z</a:t>
              </a:r>
            </a:p>
          </p:txBody>
        </p:sp>
        <p:sp>
          <p:nvSpPr>
            <p:cNvPr id="62" name="TextBox 61">
              <a:extLst>
                <a:ext uri="{FF2B5EF4-FFF2-40B4-BE49-F238E27FC236}">
                  <a16:creationId xmlns:a16="http://schemas.microsoft.com/office/drawing/2014/main" id="{81532A2B-5DC6-CC5E-425E-DE417C630ACE}"/>
                </a:ext>
              </a:extLst>
            </p:cNvPr>
            <p:cNvSpPr txBox="1"/>
            <p:nvPr/>
          </p:nvSpPr>
          <p:spPr>
            <a:xfrm>
              <a:off x="1965389" y="4873473"/>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y</a:t>
              </a:r>
            </a:p>
          </p:txBody>
        </p:sp>
        <p:sp>
          <p:nvSpPr>
            <p:cNvPr id="63" name="TextBox 62">
              <a:extLst>
                <a:ext uri="{FF2B5EF4-FFF2-40B4-BE49-F238E27FC236}">
                  <a16:creationId xmlns:a16="http://schemas.microsoft.com/office/drawing/2014/main" id="{957E264D-8E6F-3357-0420-8DBE764359B2}"/>
                </a:ext>
              </a:extLst>
            </p:cNvPr>
            <p:cNvSpPr txBox="1"/>
            <p:nvPr/>
          </p:nvSpPr>
          <p:spPr>
            <a:xfrm>
              <a:off x="1745471" y="4757232"/>
              <a:ext cx="46073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a:solidFill>
                    <a:schemeClr val="tx2"/>
                  </a:solidFill>
                  <a:latin typeface="+mn-lt"/>
                  <a:ea typeface="+mn-ea"/>
                </a:rPr>
                <a:t>x</a:t>
              </a:r>
              <a:endParaRPr lang="en-US" sz="2100" kern="1200">
                <a:solidFill>
                  <a:schemeClr val="tx2"/>
                </a:solidFill>
                <a:latin typeface="+mn-lt"/>
                <a:ea typeface="+mn-ea"/>
                <a:cs typeface="+mn-cs"/>
              </a:endParaRPr>
            </a:p>
          </p:txBody>
        </p:sp>
      </p:grpSp>
      <p:sp>
        <p:nvSpPr>
          <p:cNvPr id="9" name="Down Arrow 26">
            <a:extLst>
              <a:ext uri="{FF2B5EF4-FFF2-40B4-BE49-F238E27FC236}">
                <a16:creationId xmlns:a16="http://schemas.microsoft.com/office/drawing/2014/main" id="{441FFD83-78B5-53CC-6550-BD70183D1C05}"/>
              </a:ext>
            </a:extLst>
          </p:cNvPr>
          <p:cNvSpPr/>
          <p:nvPr/>
        </p:nvSpPr>
        <p:spPr>
          <a:xfrm rot="10800000">
            <a:off x="8575598" y="3704878"/>
            <a:ext cx="752474" cy="445643"/>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16" name="Rectangle 15">
            <a:extLst>
              <a:ext uri="{FF2B5EF4-FFF2-40B4-BE49-F238E27FC236}">
                <a16:creationId xmlns:a16="http://schemas.microsoft.com/office/drawing/2014/main" id="{1BFE31F5-540A-BE6E-7F6A-3746970A01C1}"/>
              </a:ext>
            </a:extLst>
          </p:cNvPr>
          <p:cNvSpPr/>
          <p:nvPr/>
        </p:nvSpPr>
        <p:spPr>
          <a:xfrm>
            <a:off x="8276895" y="3119407"/>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Sensor Interface</a:t>
            </a:r>
          </a:p>
        </p:txBody>
      </p:sp>
      <p:sp>
        <p:nvSpPr>
          <p:cNvPr id="17" name="Rectangle 16">
            <a:extLst>
              <a:ext uri="{FF2B5EF4-FFF2-40B4-BE49-F238E27FC236}">
                <a16:creationId xmlns:a16="http://schemas.microsoft.com/office/drawing/2014/main" id="{7F7B505C-7ECE-0D90-9B1D-EBD93B912392}"/>
              </a:ext>
            </a:extLst>
          </p:cNvPr>
          <p:cNvSpPr/>
          <p:nvPr/>
        </p:nvSpPr>
        <p:spPr>
          <a:xfrm>
            <a:off x="8276895" y="4041370"/>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#1</a:t>
            </a:r>
            <a:endParaRPr lang="en-US" sz="1400" kern="0">
              <a:solidFill>
                <a:srgbClr val="FFFFFF"/>
              </a:solidFill>
              <a:latin typeface="+mn-lt"/>
              <a:ea typeface="ＭＳ Ｐゴシック"/>
              <a:cs typeface="Calibri"/>
            </a:endParaRPr>
          </a:p>
        </p:txBody>
      </p:sp>
      <p:sp>
        <p:nvSpPr>
          <p:cNvPr id="18" name="TextBox 17">
            <a:extLst>
              <a:ext uri="{FF2B5EF4-FFF2-40B4-BE49-F238E27FC236}">
                <a16:creationId xmlns:a16="http://schemas.microsoft.com/office/drawing/2014/main" id="{6E7F4D3A-E332-2E5D-AC85-6B520774E3F3}"/>
              </a:ext>
            </a:extLst>
          </p:cNvPr>
          <p:cNvSpPr txBox="1"/>
          <p:nvPr/>
        </p:nvSpPr>
        <p:spPr>
          <a:xfrm>
            <a:off x="7556748" y="1518071"/>
            <a:ext cx="3530644" cy="221599"/>
          </a:xfrm>
          <a:prstGeom prst="rect">
            <a:avLst/>
          </a:prstGeom>
          <a:noFill/>
        </p:spPr>
        <p:txBody>
          <a:bodyPr wrap="square" lIns="0" tIns="0" rIns="0" bIns="0" rtlCol="0">
            <a:spAutoFit/>
          </a:bodyPr>
          <a:lstStyle/>
          <a:p>
            <a:pPr marL="0" marR="0" lvl="0" indent="0"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lang="en-US" sz="1600" b="1" dirty="0">
                <a:solidFill>
                  <a:schemeClr val="tx1">
                    <a:lumMod val="65000"/>
                    <a:lumOff val="35000"/>
                  </a:schemeClr>
                </a:solidFill>
                <a:latin typeface="Calibri"/>
              </a:rPr>
              <a:t>Arm Virtual Hardware (AVH-FVP)</a:t>
            </a:r>
            <a:endParaRPr kumimoji="0" lang="en-US" sz="1600" b="1" u="none" strike="noStrike" kern="1200" cap="none" spc="0" normalizeH="0" baseline="0" noProof="0" dirty="0">
              <a:ln>
                <a:noFill/>
              </a:ln>
              <a:solidFill>
                <a:schemeClr val="tx1">
                  <a:lumMod val="65000"/>
                  <a:lumOff val="35000"/>
                </a:scheme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7FB3BAD2-B518-4EDA-46AF-077AA0E893EF}"/>
              </a:ext>
            </a:extLst>
          </p:cNvPr>
          <p:cNvSpPr/>
          <p:nvPr/>
        </p:nvSpPr>
        <p:spPr>
          <a:xfrm>
            <a:off x="8276895" y="1934675"/>
            <a:ext cx="2844316" cy="584860"/>
          </a:xfrm>
          <a:prstGeom prst="rect">
            <a:avLst/>
          </a:prstGeom>
          <a:solidFill>
            <a:schemeClr val="accent3">
              <a:lumMod val="75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Algorithm under Development</a:t>
            </a:r>
          </a:p>
        </p:txBody>
      </p:sp>
      <p:sp>
        <p:nvSpPr>
          <p:cNvPr id="25" name="Down Arrow 26">
            <a:extLst>
              <a:ext uri="{FF2B5EF4-FFF2-40B4-BE49-F238E27FC236}">
                <a16:creationId xmlns:a16="http://schemas.microsoft.com/office/drawing/2014/main" id="{EB30945D-5703-60AE-465D-BEBD921DADFC}"/>
              </a:ext>
            </a:extLst>
          </p:cNvPr>
          <p:cNvSpPr/>
          <p:nvPr/>
        </p:nvSpPr>
        <p:spPr>
          <a:xfrm rot="10800000">
            <a:off x="8572775" y="2533930"/>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0" name="Down Arrow 26">
            <a:extLst>
              <a:ext uri="{FF2B5EF4-FFF2-40B4-BE49-F238E27FC236}">
                <a16:creationId xmlns:a16="http://schemas.microsoft.com/office/drawing/2014/main" id="{501A8498-EE9F-FCFC-813B-F6919DD66191}"/>
              </a:ext>
            </a:extLst>
          </p:cNvPr>
          <p:cNvSpPr/>
          <p:nvPr/>
        </p:nvSpPr>
        <p:spPr>
          <a:xfrm rot="10800000">
            <a:off x="10055315" y="3692224"/>
            <a:ext cx="752474" cy="518907"/>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1" name="Rectangle 30">
            <a:extLst>
              <a:ext uri="{FF2B5EF4-FFF2-40B4-BE49-F238E27FC236}">
                <a16:creationId xmlns:a16="http://schemas.microsoft.com/office/drawing/2014/main" id="{17A7F578-0DAA-08C6-4FAF-3B7BFDC106C7}"/>
              </a:ext>
            </a:extLst>
          </p:cNvPr>
          <p:cNvSpPr/>
          <p:nvPr/>
        </p:nvSpPr>
        <p:spPr>
          <a:xfrm>
            <a:off x="9756612" y="3106752"/>
            <a:ext cx="1364599"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VSI Audio</a:t>
            </a:r>
            <a:br>
              <a:rPr lang="en-US" sz="1400" kern="0">
                <a:solidFill>
                  <a:srgbClr val="FFFFFF"/>
                </a:solidFill>
                <a:latin typeface="+mn-lt"/>
                <a:ea typeface="ＭＳ Ｐゴシック"/>
              </a:rPr>
            </a:br>
            <a:r>
              <a:rPr lang="en-US" sz="1400" kern="0">
                <a:solidFill>
                  <a:srgbClr val="FFFFFF"/>
                </a:solidFill>
                <a:latin typeface="+mn-lt"/>
                <a:ea typeface="ＭＳ Ｐゴシック"/>
              </a:rPr>
              <a:t>Interface</a:t>
            </a:r>
          </a:p>
        </p:txBody>
      </p:sp>
      <p:sp>
        <p:nvSpPr>
          <p:cNvPr id="32" name="Rectangle 31">
            <a:extLst>
              <a:ext uri="{FF2B5EF4-FFF2-40B4-BE49-F238E27FC236}">
                <a16:creationId xmlns:a16="http://schemas.microsoft.com/office/drawing/2014/main" id="{AEA087F2-E796-807A-41C1-461D85BB11D3}"/>
              </a:ext>
            </a:extLst>
          </p:cNvPr>
          <p:cNvSpPr/>
          <p:nvPr/>
        </p:nvSpPr>
        <p:spPr>
          <a:xfrm>
            <a:off x="9756612" y="4028715"/>
            <a:ext cx="1364599"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#2</a:t>
            </a:r>
            <a:endParaRPr lang="en-US" sz="1400" kern="0">
              <a:solidFill>
                <a:srgbClr val="FFFFFF"/>
              </a:solidFill>
              <a:latin typeface="+mn-lt"/>
              <a:ea typeface="ＭＳ Ｐゴシック"/>
              <a:cs typeface="Calibri"/>
            </a:endParaRPr>
          </a:p>
        </p:txBody>
      </p:sp>
      <p:sp>
        <p:nvSpPr>
          <p:cNvPr id="35" name="Down Arrow 26">
            <a:extLst>
              <a:ext uri="{FF2B5EF4-FFF2-40B4-BE49-F238E27FC236}">
                <a16:creationId xmlns:a16="http://schemas.microsoft.com/office/drawing/2014/main" id="{E0947B19-8EBB-7498-3DF2-9E7F02D287EC}"/>
              </a:ext>
            </a:extLst>
          </p:cNvPr>
          <p:cNvSpPr/>
          <p:nvPr/>
        </p:nvSpPr>
        <p:spPr>
          <a:xfrm rot="10800000">
            <a:off x="10052492" y="2521275"/>
            <a:ext cx="752474" cy="584861"/>
          </a:xfrm>
          <a:prstGeom prst="downArrow">
            <a:avLst>
              <a:gd name="adj1" fmla="val 50000"/>
              <a:gd name="adj2" fmla="val 21225"/>
            </a:avLst>
          </a:prstGeom>
          <a:solidFill>
            <a:schemeClr val="accent1"/>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Flowchart: Multidocument 35">
            <a:extLst>
              <a:ext uri="{FF2B5EF4-FFF2-40B4-BE49-F238E27FC236}">
                <a16:creationId xmlns:a16="http://schemas.microsoft.com/office/drawing/2014/main" id="{014E8722-ADC5-9101-EC42-FAF43480BADD}"/>
              </a:ext>
            </a:extLst>
          </p:cNvPr>
          <p:cNvSpPr/>
          <p:nvPr/>
        </p:nvSpPr>
        <p:spPr>
          <a:xfrm>
            <a:off x="8173837" y="4909971"/>
            <a:ext cx="1490109"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gyroscope.sds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7" name="Flowchart: Multidocument 36">
            <a:extLst>
              <a:ext uri="{FF2B5EF4-FFF2-40B4-BE49-F238E27FC236}">
                <a16:creationId xmlns:a16="http://schemas.microsoft.com/office/drawing/2014/main" id="{6283D8F6-734B-7E5C-504B-E90F4F25A4E5}"/>
              </a:ext>
            </a:extLst>
          </p:cNvPr>
          <p:cNvSpPr/>
          <p:nvPr/>
        </p:nvSpPr>
        <p:spPr>
          <a:xfrm>
            <a:off x="9756612" y="4909971"/>
            <a:ext cx="1540914" cy="926007"/>
          </a:xfrm>
          <a:prstGeom prst="flowChartMultidocument">
            <a:avLst/>
          </a:prstGeom>
          <a:solidFill>
            <a:schemeClr val="bg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a:solidFill>
                  <a:schemeClr val="bg2">
                    <a:lumMod val="25000"/>
                  </a:schemeClr>
                </a:solidFill>
                <a:latin typeface="Calibri"/>
              </a:rPr>
              <a:t>SDS Data Files</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err="1">
                <a:ln>
                  <a:noFill/>
                </a:ln>
                <a:solidFill>
                  <a:schemeClr val="bg2">
                    <a:lumMod val="25000"/>
                  </a:schemeClr>
                </a:solidFill>
                <a:effectLst/>
                <a:uLnTx/>
                <a:uFillTx/>
                <a:latin typeface="Calibri"/>
                <a:ea typeface="+mn-ea"/>
                <a:cs typeface="+mn-cs"/>
              </a:rPr>
              <a:t>microphone.sds</a:t>
            </a:r>
            <a:b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br>
            <a:endParaRPr kumimoji="0" lang="en-GB" sz="10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38" name="Arrow: Down 37">
            <a:extLst>
              <a:ext uri="{FF2B5EF4-FFF2-40B4-BE49-F238E27FC236}">
                <a16:creationId xmlns:a16="http://schemas.microsoft.com/office/drawing/2014/main" id="{D0AAAC15-4169-9C9E-C2F4-A52102DBEF9A}"/>
              </a:ext>
            </a:extLst>
          </p:cNvPr>
          <p:cNvSpPr/>
          <p:nvPr/>
        </p:nvSpPr>
        <p:spPr>
          <a:xfrm flipV="1">
            <a:off x="10343564" y="4474008"/>
            <a:ext cx="190693" cy="435962"/>
          </a:xfrm>
          <a:prstGeom prst="downArrow">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Down 44">
            <a:extLst>
              <a:ext uri="{FF2B5EF4-FFF2-40B4-BE49-F238E27FC236}">
                <a16:creationId xmlns:a16="http://schemas.microsoft.com/office/drawing/2014/main" id="{AD4AA5AF-2530-B2FC-446D-C085612059E6}"/>
              </a:ext>
            </a:extLst>
          </p:cNvPr>
          <p:cNvSpPr/>
          <p:nvPr/>
        </p:nvSpPr>
        <p:spPr>
          <a:xfrm flipV="1">
            <a:off x="8864646" y="4486061"/>
            <a:ext cx="190693" cy="423909"/>
          </a:xfrm>
          <a:prstGeom prst="down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Arrow: Left-Right 55">
            <a:extLst>
              <a:ext uri="{FF2B5EF4-FFF2-40B4-BE49-F238E27FC236}">
                <a16:creationId xmlns:a16="http://schemas.microsoft.com/office/drawing/2014/main" id="{277C2BF9-4D21-A639-3A36-A78E78E80E44}"/>
              </a:ext>
            </a:extLst>
          </p:cNvPr>
          <p:cNvSpPr/>
          <p:nvPr/>
        </p:nvSpPr>
        <p:spPr>
          <a:xfrm>
            <a:off x="4119837" y="1871184"/>
            <a:ext cx="3530644" cy="698436"/>
          </a:xfrm>
          <a:prstGeom prst="leftRightArrow">
            <a:avLst>
              <a:gd name="adj1" fmla="val 65798"/>
              <a:gd name="adj2" fmla="val 35815"/>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i="1">
                <a:solidFill>
                  <a:schemeClr val="accent6">
                    <a:lumMod val="75000"/>
                  </a:schemeClr>
                </a:solidFill>
              </a:rPr>
              <a:t>Same algorithm is verified on</a:t>
            </a:r>
            <a:br>
              <a:rPr lang="en-US" sz="1400" i="1">
                <a:solidFill>
                  <a:schemeClr val="accent6">
                    <a:lumMod val="75000"/>
                  </a:schemeClr>
                </a:solidFill>
              </a:rPr>
            </a:br>
            <a:r>
              <a:rPr lang="en-US" sz="1400" i="1">
                <a:solidFill>
                  <a:schemeClr val="accent6">
                    <a:lumMod val="75000"/>
                  </a:schemeClr>
                </a:solidFill>
              </a:rPr>
              <a:t> precise processor simulation model</a:t>
            </a:r>
          </a:p>
        </p:txBody>
      </p:sp>
    </p:spTree>
    <p:extLst>
      <p:ext uri="{BB962C8B-B14F-4D97-AF65-F5344CB8AC3E}">
        <p14:creationId xmlns:p14="http://schemas.microsoft.com/office/powerpoint/2010/main" val="3182060159"/>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6750</TotalTime>
  <Words>1793</Words>
  <Application>Microsoft Office PowerPoint</Application>
  <PresentationFormat>Widescreen</PresentationFormat>
  <Paragraphs>242</Paragraphs>
  <Slides>10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10</vt:i4>
      </vt:variant>
    </vt:vector>
  </HeadingPairs>
  <TitlesOfParts>
    <vt:vector size="19" baseType="lpstr">
      <vt:lpstr>Aeonik</vt:lpstr>
      <vt:lpstr>Aeonik Fono</vt:lpstr>
      <vt:lpstr>-apple-system</vt:lpstr>
      <vt:lpstr>Arial</vt:lpstr>
      <vt:lpstr>Calibri</vt:lpstr>
      <vt:lpstr>Consolas</vt:lpstr>
      <vt:lpstr>Courier New</vt:lpstr>
      <vt:lpstr>Wingdings</vt:lpstr>
      <vt:lpstr>Arm_PPT_Public</vt:lpstr>
      <vt:lpstr>Development Flow for Edge AI Devices</vt:lpstr>
      <vt:lpstr>Development Flow for Edge AI Devices</vt:lpstr>
      <vt:lpstr>SDS-Framework: Record Real-world Data and Playback to AVH</vt:lpstr>
      <vt:lpstr>SDS: flexible stream management for sensor and audio data</vt:lpstr>
      <vt:lpstr>SDS Data Buffer and Record / Playback Interface</vt:lpstr>
      <vt:lpstr>SDS Recorder https://github.com/Arm-Examples/sds-examples </vt:lpstr>
      <vt:lpstr>Current Status of CMSIS-DSP Compute Graph</vt:lpstr>
      <vt:lpstr>Record real-world data with Synchronous Data Streaming (SDS)</vt:lpstr>
      <vt:lpstr>SDS enables playback of real-world data for algorithm testing</vt:lpstr>
      <vt:lpstr>SDS Data Buffer and Record / Playback Interface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79</cp:revision>
  <dcterms:created xsi:type="dcterms:W3CDTF">2021-11-12T09:09:53Z</dcterms:created>
  <dcterms:modified xsi:type="dcterms:W3CDTF">2025-02-25T11:27:55Z</dcterms:modified>
</cp:coreProperties>
</file>