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3"/>
  </p:notesMasterIdLst>
  <p:handoutMasterIdLst>
    <p:handoutMasterId r:id="rId14"/>
  </p:handoutMasterIdLst>
  <p:sldIdLst>
    <p:sldId id="2147476961" r:id="rId2"/>
    <p:sldId id="2147476962" r:id="rId3"/>
    <p:sldId id="14952" r:id="rId4"/>
    <p:sldId id="2147476965" r:id="rId5"/>
    <p:sldId id="2145705724" r:id="rId6"/>
    <p:sldId id="2147476963" r:id="rId7"/>
    <p:sldId id="2147476964" r:id="rId8"/>
    <p:sldId id="2145705746" r:id="rId9"/>
    <p:sldId id="2145705721" r:id="rId10"/>
    <p:sldId id="2145705723" r:id="rId11"/>
    <p:sldId id="212326022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7F7F7F"/>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36" autoAdjust="0"/>
    <p:restoredTop sz="94660"/>
  </p:normalViewPr>
  <p:slideViewPr>
    <p:cSldViewPr snapToGrid="0" showGuides="1">
      <p:cViewPr varScale="1">
        <p:scale>
          <a:sx n="147" d="100"/>
          <a:sy n="147" d="100"/>
        </p:scale>
        <p:origin x="378" y="342"/>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05/03/2025</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05/03/2025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278964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F6ADD-E28E-8E11-EDC7-4B14FEE82C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1DBC32-348D-6E7D-A338-06D6A7AF20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332E6C-6EA0-3861-A60F-ADD796420CC1}"/>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3C390F65-C09D-BC13-4195-E4561A223ACA}"/>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088940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73BD1-5EB5-4076-82E6-D2BE11BD6F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CEC33E-EF86-DAFE-96E7-A75CA9BB5A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07DAFF-4A0A-AF20-1E91-F110A0FB8FCC}"/>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4B0CA354-A2B4-9935-B863-93EF55A61960}"/>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455305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8</a:t>
            </a:fld>
            <a:endParaRPr lang="en-US" altLang="en-US"/>
          </a:p>
        </p:txBody>
      </p:sp>
    </p:spTree>
    <p:extLst>
      <p:ext uri="{BB962C8B-B14F-4D97-AF65-F5344CB8AC3E}">
        <p14:creationId xmlns:p14="http://schemas.microsoft.com/office/powerpoint/2010/main" val="39587593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9</a:t>
            </a:fld>
            <a:endParaRPr lang="en-US" altLang="en-US"/>
          </a:p>
        </p:txBody>
      </p:sp>
    </p:spTree>
    <p:extLst>
      <p:ext uri="{BB962C8B-B14F-4D97-AF65-F5344CB8AC3E}">
        <p14:creationId xmlns:p14="http://schemas.microsoft.com/office/powerpoint/2010/main" val="1268259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emf"/><Relationship Id="rId3" Type="http://schemas.openxmlformats.org/officeDocument/2006/relationships/image" Target="../media/image1.emf"/><Relationship Id="rId7" Type="http://schemas.openxmlformats.org/officeDocument/2006/relationships/image" Target="../media/image5.svg"/><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sv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11.emf"/><Relationship Id="rId5" Type="http://schemas.openxmlformats.org/officeDocument/2006/relationships/image" Target="../media/image3.svg"/><Relationship Id="rId10" Type="http://schemas.openxmlformats.org/officeDocument/2006/relationships/image" Target="../media/image10.emf"/><Relationship Id="rId4" Type="http://schemas.openxmlformats.org/officeDocument/2006/relationships/image" Target="../media/image2.png"/><Relationship Id="rId9" Type="http://schemas.openxmlformats.org/officeDocument/2006/relationships/image" Target="../media/image7.svg"/></Relationships>
</file>

<file path=ppt/slides/_rels/slide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hyperlink" Target="https://github.com/RobertRostohar/SDS-Framework" TargetMode="External"/><Relationship Id="rId7" Type="http://schemas.openxmlformats.org/officeDocument/2006/relationships/image" Target="../media/image2.png"/><Relationship Id="rId12" Type="http://schemas.openxmlformats.org/officeDocument/2006/relationships/image" Target="../media/image13.png"/><Relationship Id="rId2" Type="http://schemas.openxmlformats.org/officeDocument/2006/relationships/hyperlink" Target="https://github.com/ARM-software/CMSIS-DSP/tree/main/ComputeGraph" TargetMode="Externa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5.svg"/><Relationship Id="rId4" Type="http://schemas.openxmlformats.org/officeDocument/2006/relationships/image" Target="../media/image1.emf"/><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1.emf"/><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5.svg"/><Relationship Id="rId11" Type="http://schemas.openxmlformats.org/officeDocument/2006/relationships/image" Target="../media/image1.emf"/><Relationship Id="rId5" Type="http://schemas.openxmlformats.org/officeDocument/2006/relationships/image" Target="../media/image4.png"/><Relationship Id="rId10" Type="http://schemas.openxmlformats.org/officeDocument/2006/relationships/image" Target="../media/image13.png"/><Relationship Id="rId4" Type="http://schemas.openxmlformats.org/officeDocument/2006/relationships/image" Target="../media/image3.sv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ARM-software/MDK-Middleware/tree/main/Test/Network/netio" TargetMode="External"/><Relationship Id="rId2" Type="http://schemas.openxmlformats.org/officeDocument/2006/relationships/hyperlink" Target="https://github.com/Arm-Examples/sds-examples" TargetMode="External"/><Relationship Id="rId1" Type="http://schemas.openxmlformats.org/officeDocument/2006/relationships/slideLayout" Target="../slideLayouts/slideLayout11.xml"/><Relationship Id="rId5" Type="http://schemas.openxmlformats.org/officeDocument/2006/relationships/hyperlink" Target="https://github.com/MiloradCvjetkovic/example-standalone-inferencing-csolution/blob/main/Socket/MDK_Network_ETH/Socket.clayer.yml" TargetMode="External"/><Relationship Id="rId4" Type="http://schemas.openxmlformats.org/officeDocument/2006/relationships/hyperlink" Target="https://github.com/MiloradCvjetkovic/example-standalone-inferencing-csolution/blob/main/example_standalone.cproject.yml#L40C1-L42C42"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21.svg"/><Relationship Id="rId13" Type="http://schemas.openxmlformats.org/officeDocument/2006/relationships/hyperlink" Target="https://armkeil.blob.core.windows.net/developer/Files/videos/CMSIS/20230510_CMSIS-Stream_and_SDS_Technical_Review.mp4" TargetMode="External"/><Relationship Id="rId3" Type="http://schemas.openxmlformats.org/officeDocument/2006/relationships/hyperlink" Target="https://github.com/ARM-software/CMSIS-DSP/tree/main/ComputeGraph" TargetMode="External"/><Relationship Id="rId7" Type="http://schemas.openxmlformats.org/officeDocument/2006/relationships/image" Target="../media/image20.png"/><Relationship Id="rId12" Type="http://schemas.openxmlformats.org/officeDocument/2006/relationships/image" Target="../media/image5.sv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9.svg"/><Relationship Id="rId11" Type="http://schemas.openxmlformats.org/officeDocument/2006/relationships/image" Target="../media/image4.png"/><Relationship Id="rId5" Type="http://schemas.openxmlformats.org/officeDocument/2006/relationships/image" Target="../media/image18.png"/><Relationship Id="rId10" Type="http://schemas.openxmlformats.org/officeDocument/2006/relationships/image" Target="../media/image3.svg"/><Relationship Id="rId4" Type="http://schemas.openxmlformats.org/officeDocument/2006/relationships/image" Target="../media/image17.png"/><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thub.com/arm-software/SDS-Framework"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C7AC4C-D5E7-82F9-9443-CA8DEA261FB5}"/>
              </a:ext>
            </a:extLst>
          </p:cNvPr>
          <p:cNvSpPr>
            <a:spLocks noGrp="1"/>
          </p:cNvSpPr>
          <p:nvPr>
            <p:ph type="title"/>
          </p:nvPr>
        </p:nvSpPr>
        <p:spPr/>
        <p:txBody>
          <a:bodyPr/>
          <a:lstStyle/>
          <a:p>
            <a:r>
              <a:rPr lang="en-US" dirty="0"/>
              <a:t>Development Flow for Edge AI Devices</a:t>
            </a:r>
          </a:p>
        </p:txBody>
      </p:sp>
      <p:sp>
        <p:nvSpPr>
          <p:cNvPr id="59" name="Rectangle 58">
            <a:extLst>
              <a:ext uri="{FF2B5EF4-FFF2-40B4-BE49-F238E27FC236}">
                <a16:creationId xmlns:a16="http://schemas.microsoft.com/office/drawing/2014/main" id="{93CE2DDC-4EBC-E095-5F8B-FAD236886CBC}"/>
              </a:ext>
            </a:extLst>
          </p:cNvPr>
          <p:cNvSpPr/>
          <p:nvPr/>
        </p:nvSpPr>
        <p:spPr>
          <a:xfrm>
            <a:off x="1400848" y="1195848"/>
            <a:ext cx="9390303" cy="1976097"/>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60" name="Picture 59">
            <a:extLst>
              <a:ext uri="{FF2B5EF4-FFF2-40B4-BE49-F238E27FC236}">
                <a16:creationId xmlns:a16="http://schemas.microsoft.com/office/drawing/2014/main" id="{C63569F6-A60A-77A7-6D7A-58B01E26F3BC}"/>
              </a:ext>
            </a:extLst>
          </p:cNvPr>
          <p:cNvPicPr>
            <a:picLocks noChangeAspect="1"/>
          </p:cNvPicPr>
          <p:nvPr/>
        </p:nvPicPr>
        <p:blipFill>
          <a:blip r:embed="rId3"/>
          <a:stretch>
            <a:fillRect/>
          </a:stretch>
        </p:blipFill>
        <p:spPr>
          <a:xfrm>
            <a:off x="584450" y="1253392"/>
            <a:ext cx="371504" cy="471311"/>
          </a:xfrm>
          <a:prstGeom prst="rect">
            <a:avLst/>
          </a:prstGeom>
        </p:spPr>
      </p:pic>
      <p:sp>
        <p:nvSpPr>
          <p:cNvPr id="61" name="Rectangle 60">
            <a:extLst>
              <a:ext uri="{FF2B5EF4-FFF2-40B4-BE49-F238E27FC236}">
                <a16:creationId xmlns:a16="http://schemas.microsoft.com/office/drawing/2014/main" id="{D5E81CF3-8DF1-E0DE-DA9A-ED5A306E970D}"/>
              </a:ext>
            </a:extLst>
          </p:cNvPr>
          <p:cNvSpPr/>
          <p:nvPr/>
        </p:nvSpPr>
        <p:spPr>
          <a:xfrm>
            <a:off x="1400848" y="3702523"/>
            <a:ext cx="9390303" cy="1976097"/>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rPr>
              <a:t>   </a:t>
            </a:r>
          </a:p>
        </p:txBody>
      </p:sp>
      <p:sp>
        <p:nvSpPr>
          <p:cNvPr id="62" name="Content Placeholder 2">
            <a:extLst>
              <a:ext uri="{FF2B5EF4-FFF2-40B4-BE49-F238E27FC236}">
                <a16:creationId xmlns:a16="http://schemas.microsoft.com/office/drawing/2014/main" id="{25AE0B0B-6A53-EFFB-4086-95C0FA7795BD}"/>
              </a:ext>
            </a:extLst>
          </p:cNvPr>
          <p:cNvSpPr txBox="1">
            <a:spLocks/>
          </p:cNvSpPr>
          <p:nvPr/>
        </p:nvSpPr>
        <p:spPr>
          <a:xfrm>
            <a:off x="3683501" y="3846779"/>
            <a:ext cx="4824995" cy="170332"/>
          </a:xfrm>
          <a:prstGeom prst="rect">
            <a:avLst/>
          </a:prstGeom>
        </p:spPr>
        <p:txBody>
          <a:bodyPr vert="horz" lIns="0" tIns="0" rIns="0" bIns="0" rtlCol="0" anchor="t">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a:rPr>
              <a:t>ML MODEL DEVELOPMENT  (</a:t>
            </a:r>
            <a:r>
              <a:rPr kumimoji="0" lang="en-US" sz="1067" b="1" i="0" u="none" strike="noStrike" kern="1200" cap="none" spc="400" normalizeH="0" baseline="0" noProof="0" dirty="0" err="1">
                <a:ln>
                  <a:noFill/>
                </a:ln>
                <a:solidFill>
                  <a:schemeClr val="tx1"/>
                </a:solidFill>
                <a:effectLst/>
                <a:uLnTx/>
                <a:uFillTx/>
                <a:latin typeface="Aeonik Fono" panose="020B0504030300000000" pitchFamily="34" charset="0"/>
                <a:ea typeface="ＭＳ Ｐゴシック"/>
              </a:rPr>
              <a:t>MLOps</a:t>
            </a: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a:rPr>
              <a:t>)</a:t>
            </a:r>
            <a:endParaRPr kumimoji="0" lang="en-US" sz="3200" b="0" i="0" u="none" strike="noStrike" kern="1200" cap="none" spc="0" normalizeH="0" baseline="0" noProof="0" dirty="0">
              <a:ln>
                <a:noFill/>
              </a:ln>
              <a:solidFill>
                <a:schemeClr val="tx1"/>
              </a:solidFill>
              <a:effectLst/>
              <a:uLnTx/>
              <a:uFillTx/>
              <a:latin typeface="Aeonik Fono" panose="020B0504030300000000" pitchFamily="34" charset="0"/>
              <a:ea typeface="ＭＳ Ｐゴシック" charset="0"/>
            </a:endParaRPr>
          </a:p>
        </p:txBody>
      </p:sp>
      <p:sp>
        <p:nvSpPr>
          <p:cNvPr id="63" name="Content Placeholder 2">
            <a:extLst>
              <a:ext uri="{FF2B5EF4-FFF2-40B4-BE49-F238E27FC236}">
                <a16:creationId xmlns:a16="http://schemas.microsoft.com/office/drawing/2014/main" id="{E554E16E-5F94-4AE6-8A6F-F8B05C9E3B5A}"/>
              </a:ext>
            </a:extLst>
          </p:cNvPr>
          <p:cNvSpPr txBox="1">
            <a:spLocks/>
          </p:cNvSpPr>
          <p:nvPr/>
        </p:nvSpPr>
        <p:spPr>
          <a:xfrm>
            <a:off x="3683501" y="1354117"/>
            <a:ext cx="4824995" cy="170332"/>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CLASSIC EMBEDDED DEVELOPMENT</a:t>
            </a:r>
          </a:p>
        </p:txBody>
      </p:sp>
      <p:cxnSp>
        <p:nvCxnSpPr>
          <p:cNvPr id="64" name="Straight Arrow Connector 63">
            <a:extLst>
              <a:ext uri="{FF2B5EF4-FFF2-40B4-BE49-F238E27FC236}">
                <a16:creationId xmlns:a16="http://schemas.microsoft.com/office/drawing/2014/main" id="{2DF12995-E1F4-A79D-48FE-F0FD35567F92}"/>
              </a:ext>
            </a:extLst>
          </p:cNvPr>
          <p:cNvCxnSpPr>
            <a:cxnSpLocks/>
            <a:stCxn id="105" idx="3"/>
            <a:endCxn id="106" idx="1"/>
          </p:cNvCxnSpPr>
          <p:nvPr/>
        </p:nvCxnSpPr>
        <p:spPr>
          <a:xfrm flipV="1">
            <a:off x="2530486" y="2075356"/>
            <a:ext cx="1125202" cy="257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0DDAA98-768A-B12E-36EC-0A18003089C9}"/>
              </a:ext>
            </a:extLst>
          </p:cNvPr>
          <p:cNvCxnSpPr>
            <a:cxnSpLocks/>
          </p:cNvCxnSpPr>
          <p:nvPr/>
        </p:nvCxnSpPr>
        <p:spPr>
          <a:xfrm>
            <a:off x="4559008" y="2066546"/>
            <a:ext cx="3071484"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8CB076A-B072-9746-94A8-4183A249271A}"/>
              </a:ext>
            </a:extLst>
          </p:cNvPr>
          <p:cNvCxnSpPr>
            <a:cxnSpLocks/>
            <a:stCxn id="107" idx="3"/>
            <a:endCxn id="108" idx="1"/>
          </p:cNvCxnSpPr>
          <p:nvPr/>
        </p:nvCxnSpPr>
        <p:spPr>
          <a:xfrm>
            <a:off x="8533812" y="2085099"/>
            <a:ext cx="1115596" cy="492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DE0AE95-9447-6940-3399-6DF72E90AD5B}"/>
              </a:ext>
            </a:extLst>
          </p:cNvPr>
          <p:cNvCxnSpPr>
            <a:cxnSpLocks/>
            <a:endCxn id="109" idx="0"/>
          </p:cNvCxnSpPr>
          <p:nvPr/>
        </p:nvCxnSpPr>
        <p:spPr>
          <a:xfrm>
            <a:off x="6074551" y="2063138"/>
            <a:ext cx="183" cy="18130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8" name="Process 67">
            <a:extLst>
              <a:ext uri="{FF2B5EF4-FFF2-40B4-BE49-F238E27FC236}">
                <a16:creationId xmlns:a16="http://schemas.microsoft.com/office/drawing/2014/main" id="{9DB73541-6A6C-6F76-9E18-987ED5A78667}"/>
              </a:ext>
            </a:extLst>
          </p:cNvPr>
          <p:cNvSpPr/>
          <p:nvPr/>
        </p:nvSpPr>
        <p:spPr>
          <a:xfrm>
            <a:off x="1625073" y="4270414"/>
            <a:ext cx="828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Model searcher</a:t>
            </a:r>
          </a:p>
        </p:txBody>
      </p:sp>
      <p:sp>
        <p:nvSpPr>
          <p:cNvPr id="69" name="Process 68">
            <a:extLst>
              <a:ext uri="{FF2B5EF4-FFF2-40B4-BE49-F238E27FC236}">
                <a16:creationId xmlns:a16="http://schemas.microsoft.com/office/drawing/2014/main" id="{2EFA5281-C84E-9F01-8B98-7320D43CA1CB}"/>
              </a:ext>
            </a:extLst>
          </p:cNvPr>
          <p:cNvSpPr/>
          <p:nvPr/>
        </p:nvSpPr>
        <p:spPr>
          <a:xfrm>
            <a:off x="2696760" y="4280388"/>
            <a:ext cx="972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Model Compressor</a:t>
            </a:r>
          </a:p>
        </p:txBody>
      </p:sp>
      <p:sp>
        <p:nvSpPr>
          <p:cNvPr id="70" name="Process 69">
            <a:extLst>
              <a:ext uri="{FF2B5EF4-FFF2-40B4-BE49-F238E27FC236}">
                <a16:creationId xmlns:a16="http://schemas.microsoft.com/office/drawing/2014/main" id="{B71D20CD-A234-BE6F-813E-A40411B4171E}"/>
              </a:ext>
            </a:extLst>
          </p:cNvPr>
          <p:cNvSpPr/>
          <p:nvPr/>
        </p:nvSpPr>
        <p:spPr>
          <a:xfrm>
            <a:off x="3922446"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Trained</a:t>
            </a:r>
          </a:p>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 ML Model</a:t>
            </a:r>
          </a:p>
        </p:txBody>
      </p:sp>
      <p:sp>
        <p:nvSpPr>
          <p:cNvPr id="71" name="Process 70">
            <a:extLst>
              <a:ext uri="{FF2B5EF4-FFF2-40B4-BE49-F238E27FC236}">
                <a16:creationId xmlns:a16="http://schemas.microsoft.com/office/drawing/2014/main" id="{27E6EF38-B513-9A31-6027-0CA5A6782FAD}"/>
              </a:ext>
            </a:extLst>
          </p:cNvPr>
          <p:cNvSpPr/>
          <p:nvPr/>
        </p:nvSpPr>
        <p:spPr>
          <a:xfrm>
            <a:off x="5071133"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Weight clustering</a:t>
            </a:r>
          </a:p>
        </p:txBody>
      </p:sp>
      <p:sp>
        <p:nvSpPr>
          <p:cNvPr id="72" name="Process 71">
            <a:extLst>
              <a:ext uri="{FF2B5EF4-FFF2-40B4-BE49-F238E27FC236}">
                <a16:creationId xmlns:a16="http://schemas.microsoft.com/office/drawing/2014/main" id="{CC6F8FFB-7729-3D2E-C7AD-F956999810BC}"/>
              </a:ext>
            </a:extLst>
          </p:cNvPr>
          <p:cNvSpPr/>
          <p:nvPr/>
        </p:nvSpPr>
        <p:spPr>
          <a:xfrm>
            <a:off x="6219820"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Quantization</a:t>
            </a:r>
          </a:p>
        </p:txBody>
      </p:sp>
      <p:sp>
        <p:nvSpPr>
          <p:cNvPr id="73" name="Process 72">
            <a:extLst>
              <a:ext uri="{FF2B5EF4-FFF2-40B4-BE49-F238E27FC236}">
                <a16:creationId xmlns:a16="http://schemas.microsoft.com/office/drawing/2014/main" id="{DE3024F2-0E86-9CA0-D0AA-712F8AC78F6E}"/>
              </a:ext>
            </a:extLst>
          </p:cNvPr>
          <p:cNvSpPr/>
          <p:nvPr/>
        </p:nvSpPr>
        <p:spPr>
          <a:xfrm>
            <a:off x="7368506"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Compile</a:t>
            </a:r>
          </a:p>
        </p:txBody>
      </p:sp>
      <p:sp>
        <p:nvSpPr>
          <p:cNvPr id="74" name="Process 73">
            <a:extLst>
              <a:ext uri="{FF2B5EF4-FFF2-40B4-BE49-F238E27FC236}">
                <a16:creationId xmlns:a16="http://schemas.microsoft.com/office/drawing/2014/main" id="{095C26A6-0A7C-7944-02BB-D9D9A3B48962}"/>
              </a:ext>
            </a:extLst>
          </p:cNvPr>
          <p:cNvSpPr/>
          <p:nvPr/>
        </p:nvSpPr>
        <p:spPr>
          <a:xfrm>
            <a:off x="8517193"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Validate</a:t>
            </a:r>
          </a:p>
        </p:txBody>
      </p:sp>
      <p:sp>
        <p:nvSpPr>
          <p:cNvPr id="75" name="Process 74">
            <a:extLst>
              <a:ext uri="{FF2B5EF4-FFF2-40B4-BE49-F238E27FC236}">
                <a16:creationId xmlns:a16="http://schemas.microsoft.com/office/drawing/2014/main" id="{38E0B00B-329B-EA78-303C-D3657EA55559}"/>
              </a:ext>
            </a:extLst>
          </p:cNvPr>
          <p:cNvSpPr/>
          <p:nvPr/>
        </p:nvSpPr>
        <p:spPr>
          <a:xfrm>
            <a:off x="9665881"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Optimized</a:t>
            </a:r>
            <a:b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ML Model</a:t>
            </a:r>
          </a:p>
        </p:txBody>
      </p:sp>
      <p:cxnSp>
        <p:nvCxnSpPr>
          <p:cNvPr id="76" name="Straight Arrow Connector 75">
            <a:extLst>
              <a:ext uri="{FF2B5EF4-FFF2-40B4-BE49-F238E27FC236}">
                <a16:creationId xmlns:a16="http://schemas.microsoft.com/office/drawing/2014/main" id="{93FC76BD-2D00-C945-A25E-6FB14E8BFC6F}"/>
              </a:ext>
            </a:extLst>
          </p:cNvPr>
          <p:cNvCxnSpPr>
            <a:cxnSpLocks/>
            <a:stCxn id="68" idx="3"/>
            <a:endCxn id="69" idx="1"/>
          </p:cNvCxnSpPr>
          <p:nvPr/>
        </p:nvCxnSpPr>
        <p:spPr>
          <a:xfrm>
            <a:off x="2453073" y="4694773"/>
            <a:ext cx="243687" cy="997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A28E9E9F-648E-8AF4-9007-04A683E17689}"/>
              </a:ext>
            </a:extLst>
          </p:cNvPr>
          <p:cNvCxnSpPr>
            <a:cxnSpLocks/>
          </p:cNvCxnSpPr>
          <p:nvPr/>
        </p:nvCxnSpPr>
        <p:spPr>
          <a:xfrm>
            <a:off x="3680788"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FDAF665-C791-36CF-7DFD-5E9B318F4178}"/>
              </a:ext>
            </a:extLst>
          </p:cNvPr>
          <p:cNvCxnSpPr>
            <a:cxnSpLocks/>
          </p:cNvCxnSpPr>
          <p:nvPr/>
        </p:nvCxnSpPr>
        <p:spPr>
          <a:xfrm>
            <a:off x="4824832"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A375EB7-6A71-D1D1-3E31-71C406508A19}"/>
              </a:ext>
            </a:extLst>
          </p:cNvPr>
          <p:cNvCxnSpPr>
            <a:cxnSpLocks/>
          </p:cNvCxnSpPr>
          <p:nvPr/>
        </p:nvCxnSpPr>
        <p:spPr>
          <a:xfrm>
            <a:off x="5977227"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FFFB8326-F43A-959C-5B31-A8339057E149}"/>
              </a:ext>
            </a:extLst>
          </p:cNvPr>
          <p:cNvCxnSpPr>
            <a:cxnSpLocks/>
          </p:cNvCxnSpPr>
          <p:nvPr/>
        </p:nvCxnSpPr>
        <p:spPr>
          <a:xfrm>
            <a:off x="7121270"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2538364-F6D7-EB83-0386-DE07D9A9E806}"/>
              </a:ext>
            </a:extLst>
          </p:cNvPr>
          <p:cNvCxnSpPr>
            <a:cxnSpLocks/>
          </p:cNvCxnSpPr>
          <p:nvPr/>
        </p:nvCxnSpPr>
        <p:spPr>
          <a:xfrm>
            <a:off x="8273664"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6531DFD8-7525-F140-DEAE-1C77B15D3D4E}"/>
              </a:ext>
            </a:extLst>
          </p:cNvPr>
          <p:cNvCxnSpPr>
            <a:cxnSpLocks/>
          </p:cNvCxnSpPr>
          <p:nvPr/>
        </p:nvCxnSpPr>
        <p:spPr>
          <a:xfrm>
            <a:off x="9417708"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5C38D22B-EEA3-A40C-E7CA-EB78F7E3731D}"/>
              </a:ext>
            </a:extLst>
          </p:cNvPr>
          <p:cNvSpPr txBox="1"/>
          <p:nvPr/>
        </p:nvSpPr>
        <p:spPr>
          <a:xfrm>
            <a:off x="8172164" y="5711835"/>
            <a:ext cx="1593379" cy="387798"/>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solidFill>
                  <a:schemeClr val="accent4">
                    <a:lumMod val="75000"/>
                  </a:schemeClr>
                </a:solidFill>
                <a:effectLst/>
                <a:uLnTx/>
                <a:uFillTx/>
                <a:latin typeface="Aeonik" panose="020B0503030300000000" pitchFamily="34" charset="0"/>
                <a:ea typeface="ＭＳ Ｐゴシック" panose="020B0600070205080204" pitchFamily="34" charset="-128"/>
                <a:cs typeface="Calibri" panose="020F0502020204030204" pitchFamily="34" charset="0"/>
              </a:rPr>
              <a:t>Arm tools integrate here</a:t>
            </a:r>
            <a:r>
              <a:rPr kumimoji="0" lang="en-US" sz="1400" b="0" i="0" u="none" strike="noStrike" kern="1200" cap="none" spc="0" normalizeH="0" baseline="0" noProof="0" dirty="0">
                <a:ln>
                  <a:noFill/>
                </a:ln>
                <a:solidFill>
                  <a:schemeClr val="accent4">
                    <a:lumMod val="50000"/>
                  </a:schemeClr>
                </a:solidFill>
                <a:effectLst/>
                <a:uLnTx/>
                <a:uFillTx/>
                <a:latin typeface="Aeonik" panose="020B0503030300000000" pitchFamily="34" charset="0"/>
                <a:ea typeface="ＭＳ Ｐゴシック" panose="020B0600070205080204" pitchFamily="34" charset="-128"/>
                <a:cs typeface="Calibri" panose="020F0502020204030204" pitchFamily="34" charset="0"/>
              </a:rPr>
              <a:t> </a:t>
            </a:r>
          </a:p>
        </p:txBody>
      </p:sp>
      <p:cxnSp>
        <p:nvCxnSpPr>
          <p:cNvPr id="84" name="Elbow Connector 83">
            <a:extLst>
              <a:ext uri="{FF2B5EF4-FFF2-40B4-BE49-F238E27FC236}">
                <a16:creationId xmlns:a16="http://schemas.microsoft.com/office/drawing/2014/main" id="{CB5E31E8-34D9-5559-2689-DABCABE130E7}"/>
              </a:ext>
            </a:extLst>
          </p:cNvPr>
          <p:cNvCxnSpPr>
            <a:cxnSpLocks/>
            <a:stCxn id="83" idx="3"/>
            <a:endCxn id="75" idx="2"/>
          </p:cNvCxnSpPr>
          <p:nvPr/>
        </p:nvCxnSpPr>
        <p:spPr>
          <a:xfrm flipV="1">
            <a:off x="9765543" y="5119131"/>
            <a:ext cx="351998" cy="786603"/>
          </a:xfrm>
          <a:prstGeom prst="bentConnector2">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6359C07C-A059-5F73-395E-B11E613F8E2A}"/>
              </a:ext>
            </a:extLst>
          </p:cNvPr>
          <p:cNvCxnSpPr>
            <a:cxnSpLocks/>
            <a:stCxn id="83" idx="1"/>
          </p:cNvCxnSpPr>
          <p:nvPr/>
        </p:nvCxnSpPr>
        <p:spPr>
          <a:xfrm rot="10800000">
            <a:off x="7820380" y="5162686"/>
            <a:ext cx="351784" cy="743049"/>
          </a:xfrm>
          <a:prstGeom prst="bentConnector2">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Right Brace 85">
            <a:extLst>
              <a:ext uri="{FF2B5EF4-FFF2-40B4-BE49-F238E27FC236}">
                <a16:creationId xmlns:a16="http://schemas.microsoft.com/office/drawing/2014/main" id="{677E5F34-932D-54C9-7C02-E51E52113F0A}"/>
              </a:ext>
            </a:extLst>
          </p:cNvPr>
          <p:cNvSpPr/>
          <p:nvPr/>
        </p:nvSpPr>
        <p:spPr>
          <a:xfrm>
            <a:off x="1015847" y="3715676"/>
            <a:ext cx="384503" cy="1954477"/>
          </a:xfrm>
          <a:prstGeom prst="rightBrace">
            <a:avLst>
              <a:gd name="adj1" fmla="val 0"/>
              <a:gd name="adj2" fmla="val 50000"/>
            </a:avLst>
          </a:prstGeom>
          <a:ln w="158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sp>
        <p:nvSpPr>
          <p:cNvPr id="87" name="Right Brace 86">
            <a:extLst>
              <a:ext uri="{FF2B5EF4-FFF2-40B4-BE49-F238E27FC236}">
                <a16:creationId xmlns:a16="http://schemas.microsoft.com/office/drawing/2014/main" id="{C378C90B-7754-9314-A605-52A84D682B6E}"/>
              </a:ext>
            </a:extLst>
          </p:cNvPr>
          <p:cNvSpPr/>
          <p:nvPr/>
        </p:nvSpPr>
        <p:spPr>
          <a:xfrm>
            <a:off x="1015847" y="1207453"/>
            <a:ext cx="384503" cy="1954477"/>
          </a:xfrm>
          <a:prstGeom prst="rightBrace">
            <a:avLst>
              <a:gd name="adj1" fmla="val 0"/>
              <a:gd name="adj2" fmla="val 50000"/>
            </a:avLst>
          </a:prstGeom>
          <a:ln w="158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88" name="Graphic 87">
            <a:extLst>
              <a:ext uri="{FF2B5EF4-FFF2-40B4-BE49-F238E27FC236}">
                <a16:creationId xmlns:a16="http://schemas.microsoft.com/office/drawing/2014/main" id="{659A476D-B190-B4E1-1AEC-3E38D72D978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8123" y="4031123"/>
            <a:ext cx="306905" cy="391304"/>
          </a:xfrm>
          <a:prstGeom prst="rect">
            <a:avLst/>
          </a:prstGeom>
        </p:spPr>
      </p:pic>
      <p:grpSp>
        <p:nvGrpSpPr>
          <p:cNvPr id="89" name="Group 88">
            <a:extLst>
              <a:ext uri="{FF2B5EF4-FFF2-40B4-BE49-F238E27FC236}">
                <a16:creationId xmlns:a16="http://schemas.microsoft.com/office/drawing/2014/main" id="{A3F9FBCD-8D00-2004-19A1-EE6018529468}"/>
              </a:ext>
            </a:extLst>
          </p:cNvPr>
          <p:cNvGrpSpPr/>
          <p:nvPr/>
        </p:nvGrpSpPr>
        <p:grpSpPr>
          <a:xfrm>
            <a:off x="595278" y="4854133"/>
            <a:ext cx="384503" cy="384503"/>
            <a:chOff x="721725" y="3919501"/>
            <a:chExt cx="313433" cy="313433"/>
          </a:xfrm>
        </p:grpSpPr>
        <p:pic>
          <p:nvPicPr>
            <p:cNvPr id="90" name="Graphic 89">
              <a:extLst>
                <a:ext uri="{FF2B5EF4-FFF2-40B4-BE49-F238E27FC236}">
                  <a16:creationId xmlns:a16="http://schemas.microsoft.com/office/drawing/2014/main" id="{088CFFA5-A18D-2C3F-1EF5-4A34435CCF2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21725" y="3919501"/>
              <a:ext cx="313433" cy="313433"/>
            </a:xfrm>
            <a:prstGeom prst="rect">
              <a:avLst/>
            </a:prstGeom>
          </p:spPr>
        </p:pic>
        <p:sp>
          <p:nvSpPr>
            <p:cNvPr id="91" name="Freeform 90">
              <a:extLst>
                <a:ext uri="{FF2B5EF4-FFF2-40B4-BE49-F238E27FC236}">
                  <a16:creationId xmlns:a16="http://schemas.microsoft.com/office/drawing/2014/main" id="{8FF94315-0F1B-3B7B-5DE3-CE37FDB2B649}"/>
                </a:ext>
              </a:extLst>
            </p:cNvPr>
            <p:cNvSpPr/>
            <p:nvPr/>
          </p:nvSpPr>
          <p:spPr>
            <a:xfrm>
              <a:off x="758702" y="3988434"/>
              <a:ext cx="165333" cy="112834"/>
            </a:xfrm>
            <a:custGeom>
              <a:avLst/>
              <a:gdLst>
                <a:gd name="connsiteX0" fmla="*/ 181043 w 217634"/>
                <a:gd name="connsiteY0" fmla="*/ 67879 h 148528"/>
                <a:gd name="connsiteX1" fmla="*/ 147055 w 217634"/>
                <a:gd name="connsiteY1" fmla="*/ 22643 h 148528"/>
                <a:gd name="connsiteX2" fmla="*/ 113115 w 217634"/>
                <a:gd name="connsiteY2" fmla="*/ 113164 h 148528"/>
                <a:gd name="connsiteX3" fmla="*/ 79176 w 217634"/>
                <a:gd name="connsiteY3" fmla="*/ 0 h 148528"/>
                <a:gd name="connsiteX4" fmla="*/ 45236 w 217634"/>
                <a:gd name="connsiteY4" fmla="*/ 67879 h 148528"/>
                <a:gd name="connsiteX5" fmla="*/ 0 w 217634"/>
                <a:gd name="connsiteY5" fmla="*/ 67879 h 148528"/>
                <a:gd name="connsiteX6" fmla="*/ 0 w 217634"/>
                <a:gd name="connsiteY6" fmla="*/ 79176 h 148528"/>
                <a:gd name="connsiteX7" fmla="*/ 45236 w 217634"/>
                <a:gd name="connsiteY7" fmla="*/ 79176 h 148528"/>
                <a:gd name="connsiteX8" fmla="*/ 52211 w 217634"/>
                <a:gd name="connsiteY8" fmla="*/ 79176 h 148528"/>
                <a:gd name="connsiteX9" fmla="*/ 55354 w 217634"/>
                <a:gd name="connsiteY9" fmla="*/ 72938 h 148528"/>
                <a:gd name="connsiteX10" fmla="*/ 76523 w 217634"/>
                <a:gd name="connsiteY10" fmla="*/ 30550 h 148528"/>
                <a:gd name="connsiteX11" fmla="*/ 102310 w 217634"/>
                <a:gd name="connsiteY11" fmla="*/ 116406 h 148528"/>
                <a:gd name="connsiteX12" fmla="*/ 111936 w 217634"/>
                <a:gd name="connsiteY12" fmla="*/ 148528 h 148528"/>
                <a:gd name="connsiteX13" fmla="*/ 123724 w 217634"/>
                <a:gd name="connsiteY13" fmla="*/ 117143 h 148528"/>
                <a:gd name="connsiteX14" fmla="*/ 150395 w 217634"/>
                <a:gd name="connsiteY14" fmla="*/ 45924 h 148528"/>
                <a:gd name="connsiteX15" fmla="*/ 171957 w 217634"/>
                <a:gd name="connsiteY15" fmla="*/ 74657 h 148528"/>
                <a:gd name="connsiteX16" fmla="*/ 175346 w 217634"/>
                <a:gd name="connsiteY16" fmla="*/ 79176 h 148528"/>
                <a:gd name="connsiteX17" fmla="*/ 181043 w 217634"/>
                <a:gd name="connsiteY17" fmla="*/ 79176 h 148528"/>
                <a:gd name="connsiteX18" fmla="*/ 217635 w 217634"/>
                <a:gd name="connsiteY18" fmla="*/ 79176 h 148528"/>
                <a:gd name="connsiteX19" fmla="*/ 217635 w 217634"/>
                <a:gd name="connsiteY19" fmla="*/ 67879 h 148528"/>
                <a:gd name="connsiteX20" fmla="*/ 181043 w 217634"/>
                <a:gd name="connsiteY20" fmla="*/ 67879 h 14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634" h="148528">
                  <a:moveTo>
                    <a:pt x="181043" y="67879"/>
                  </a:moveTo>
                  <a:lnTo>
                    <a:pt x="147055" y="22643"/>
                  </a:lnTo>
                  <a:lnTo>
                    <a:pt x="113115" y="113164"/>
                  </a:lnTo>
                  <a:lnTo>
                    <a:pt x="79176" y="0"/>
                  </a:lnTo>
                  <a:lnTo>
                    <a:pt x="45236" y="67879"/>
                  </a:lnTo>
                  <a:lnTo>
                    <a:pt x="0" y="67879"/>
                  </a:lnTo>
                  <a:lnTo>
                    <a:pt x="0" y="79176"/>
                  </a:lnTo>
                  <a:lnTo>
                    <a:pt x="45236" y="79176"/>
                  </a:lnTo>
                  <a:lnTo>
                    <a:pt x="52211" y="79176"/>
                  </a:lnTo>
                  <a:lnTo>
                    <a:pt x="55354" y="72938"/>
                  </a:lnTo>
                  <a:lnTo>
                    <a:pt x="76523" y="30550"/>
                  </a:lnTo>
                  <a:lnTo>
                    <a:pt x="102310" y="116406"/>
                  </a:lnTo>
                  <a:lnTo>
                    <a:pt x="111936" y="148528"/>
                  </a:lnTo>
                  <a:lnTo>
                    <a:pt x="123724" y="117143"/>
                  </a:lnTo>
                  <a:lnTo>
                    <a:pt x="150395" y="45924"/>
                  </a:lnTo>
                  <a:lnTo>
                    <a:pt x="171957" y="74657"/>
                  </a:lnTo>
                  <a:lnTo>
                    <a:pt x="175346" y="79176"/>
                  </a:lnTo>
                  <a:lnTo>
                    <a:pt x="181043" y="79176"/>
                  </a:lnTo>
                  <a:lnTo>
                    <a:pt x="217635" y="79176"/>
                  </a:lnTo>
                  <a:lnTo>
                    <a:pt x="217635" y="67879"/>
                  </a:lnTo>
                  <a:lnTo>
                    <a:pt x="181043" y="67879"/>
                  </a:lnTo>
                  <a:close/>
                </a:path>
              </a:pathLst>
            </a:custGeom>
            <a:solidFill>
              <a:srgbClr val="00C1DE"/>
            </a:solidFill>
            <a:ln w="0" cap="flat">
              <a:noFill/>
              <a:prstDash val="solid"/>
              <a:miter/>
            </a:ln>
          </p:spPr>
          <p:txBody>
            <a:bodyPr rtlCol="0" anchor="ctr"/>
            <a:lstStyle/>
            <a:p>
              <a:pPr marL="0" marR="0" lvl="0" indent="0" algn="l" defTabSz="121917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grpSp>
      <p:sp>
        <p:nvSpPr>
          <p:cNvPr id="92" name="TextBox 91">
            <a:extLst>
              <a:ext uri="{FF2B5EF4-FFF2-40B4-BE49-F238E27FC236}">
                <a16:creationId xmlns:a16="http://schemas.microsoft.com/office/drawing/2014/main" id="{AA74B722-2323-F62B-B3E1-16E469FB7964}"/>
              </a:ext>
            </a:extLst>
          </p:cNvPr>
          <p:cNvSpPr txBox="1"/>
          <p:nvPr/>
        </p:nvSpPr>
        <p:spPr>
          <a:xfrm>
            <a:off x="407084" y="447742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93" name="TextBox 92">
            <a:extLst>
              <a:ext uri="{FF2B5EF4-FFF2-40B4-BE49-F238E27FC236}">
                <a16:creationId xmlns:a16="http://schemas.microsoft.com/office/drawing/2014/main" id="{E57F4ACE-94E0-94A3-07F4-A85891CF5569}"/>
              </a:ext>
            </a:extLst>
          </p:cNvPr>
          <p:cNvSpPr txBox="1"/>
          <p:nvPr/>
        </p:nvSpPr>
        <p:spPr>
          <a:xfrm>
            <a:off x="407084" y="5278291"/>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Use-Case</a:t>
            </a:r>
          </a:p>
        </p:txBody>
      </p:sp>
      <p:cxnSp>
        <p:nvCxnSpPr>
          <p:cNvPr id="94" name="Elbow Connector 93">
            <a:extLst>
              <a:ext uri="{FF2B5EF4-FFF2-40B4-BE49-F238E27FC236}">
                <a16:creationId xmlns:a16="http://schemas.microsoft.com/office/drawing/2014/main" id="{B6D485EA-56F2-BD1C-1879-2F706F9DB4DA}"/>
              </a:ext>
            </a:extLst>
          </p:cNvPr>
          <p:cNvCxnSpPr>
            <a:cxnSpLocks/>
            <a:stCxn id="88" idx="0"/>
          </p:cNvCxnSpPr>
          <p:nvPr/>
        </p:nvCxnSpPr>
        <p:spPr>
          <a:xfrm rot="5400000" flipH="1" flipV="1">
            <a:off x="2841073" y="776195"/>
            <a:ext cx="1185433" cy="5324424"/>
          </a:xfrm>
          <a:prstGeom prst="bentConnector3">
            <a:avLst>
              <a:gd name="adj1" fmla="val 50000"/>
            </a:avLst>
          </a:prstGeom>
          <a:ln w="15875">
            <a:solidFill>
              <a:srgbClr val="00C1DE"/>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Elbow Connector 94">
            <a:extLst>
              <a:ext uri="{FF2B5EF4-FFF2-40B4-BE49-F238E27FC236}">
                <a16:creationId xmlns:a16="http://schemas.microsoft.com/office/drawing/2014/main" id="{CA9A8856-45C0-1FAC-3414-0E2AE934D9C5}"/>
              </a:ext>
            </a:extLst>
          </p:cNvPr>
          <p:cNvCxnSpPr>
            <a:cxnSpLocks/>
            <a:stCxn id="75" idx="0"/>
            <a:endCxn id="107" idx="2"/>
          </p:cNvCxnSpPr>
          <p:nvPr/>
        </p:nvCxnSpPr>
        <p:spPr>
          <a:xfrm rot="16200000" flipV="1">
            <a:off x="8219369" y="2372241"/>
            <a:ext cx="1760956" cy="2035389"/>
          </a:xfrm>
          <a:prstGeom prst="bentConnector3">
            <a:avLst>
              <a:gd name="adj1" fmla="val 47527"/>
            </a:avLst>
          </a:prstGeom>
          <a:ln w="15875">
            <a:solidFill>
              <a:srgbClr val="00C1DE"/>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97" name="Picture 96">
            <a:extLst>
              <a:ext uri="{FF2B5EF4-FFF2-40B4-BE49-F238E27FC236}">
                <a16:creationId xmlns:a16="http://schemas.microsoft.com/office/drawing/2014/main" id="{A407F476-5C48-045A-71CB-CEB6964B5D7B}"/>
              </a:ext>
            </a:extLst>
          </p:cNvPr>
          <p:cNvPicPr>
            <a:picLocks noChangeAspect="1"/>
          </p:cNvPicPr>
          <p:nvPr/>
        </p:nvPicPr>
        <p:blipFill>
          <a:blip r:embed="rId12"/>
          <a:stretch>
            <a:fillRect/>
          </a:stretch>
        </p:blipFill>
        <p:spPr>
          <a:xfrm>
            <a:off x="594437" y="2057178"/>
            <a:ext cx="354609" cy="323203"/>
          </a:xfrm>
          <a:prstGeom prst="rect">
            <a:avLst/>
          </a:prstGeom>
        </p:spPr>
      </p:pic>
      <p:pic>
        <p:nvPicPr>
          <p:cNvPr id="98" name="Picture 97">
            <a:extLst>
              <a:ext uri="{FF2B5EF4-FFF2-40B4-BE49-F238E27FC236}">
                <a16:creationId xmlns:a16="http://schemas.microsoft.com/office/drawing/2014/main" id="{A5DA6120-8656-A10B-5900-9F26602E0E56}"/>
              </a:ext>
            </a:extLst>
          </p:cNvPr>
          <p:cNvPicPr>
            <a:picLocks noChangeAspect="1"/>
          </p:cNvPicPr>
          <p:nvPr/>
        </p:nvPicPr>
        <p:blipFill>
          <a:blip r:embed="rId13"/>
          <a:stretch>
            <a:fillRect/>
          </a:stretch>
        </p:blipFill>
        <p:spPr>
          <a:xfrm>
            <a:off x="568754" y="2718662"/>
            <a:ext cx="405975" cy="194161"/>
          </a:xfrm>
          <a:prstGeom prst="rect">
            <a:avLst/>
          </a:prstGeom>
        </p:spPr>
      </p:pic>
      <p:sp>
        <p:nvSpPr>
          <p:cNvPr id="99" name="TextBox 98">
            <a:extLst>
              <a:ext uri="{FF2B5EF4-FFF2-40B4-BE49-F238E27FC236}">
                <a16:creationId xmlns:a16="http://schemas.microsoft.com/office/drawing/2014/main" id="{13DCAD84-6BC9-65D1-AB58-4ADA12794E9D}"/>
              </a:ext>
            </a:extLst>
          </p:cNvPr>
          <p:cNvSpPr txBox="1"/>
          <p:nvPr/>
        </p:nvSpPr>
        <p:spPr>
          <a:xfrm>
            <a:off x="407084" y="1766984"/>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100" name="TextBox 99">
            <a:extLst>
              <a:ext uri="{FF2B5EF4-FFF2-40B4-BE49-F238E27FC236}">
                <a16:creationId xmlns:a16="http://schemas.microsoft.com/office/drawing/2014/main" id="{ECE5047F-FA79-2B97-6C48-FCFC8578D0CC}"/>
              </a:ext>
            </a:extLst>
          </p:cNvPr>
          <p:cNvSpPr txBox="1"/>
          <p:nvPr/>
        </p:nvSpPr>
        <p:spPr>
          <a:xfrm>
            <a:off x="407084" y="2425032"/>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101" name="TextBox 100">
            <a:extLst>
              <a:ext uri="{FF2B5EF4-FFF2-40B4-BE49-F238E27FC236}">
                <a16:creationId xmlns:a16="http://schemas.microsoft.com/office/drawing/2014/main" id="{CBF4C396-F9E5-ACE5-0562-F47D668A1729}"/>
              </a:ext>
            </a:extLst>
          </p:cNvPr>
          <p:cNvSpPr txBox="1"/>
          <p:nvPr/>
        </p:nvSpPr>
        <p:spPr>
          <a:xfrm>
            <a:off x="407084" y="296450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105" name="Process 104">
            <a:extLst>
              <a:ext uri="{FF2B5EF4-FFF2-40B4-BE49-F238E27FC236}">
                <a16:creationId xmlns:a16="http://schemas.microsoft.com/office/drawing/2014/main" id="{9891F9A3-2BB2-4E1D-FB09-E1505912E8ED}"/>
              </a:ext>
            </a:extLst>
          </p:cNvPr>
          <p:cNvSpPr/>
          <p:nvPr/>
        </p:nvSpPr>
        <p:spPr>
          <a:xfrm>
            <a:off x="1627166" y="1653568"/>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106" name="Process 105">
            <a:extLst>
              <a:ext uri="{FF2B5EF4-FFF2-40B4-BE49-F238E27FC236}">
                <a16:creationId xmlns:a16="http://schemas.microsoft.com/office/drawing/2014/main" id="{52327F87-9796-DEF5-0A24-1FA9F9C1F321}"/>
              </a:ext>
            </a:extLst>
          </p:cNvPr>
          <p:cNvSpPr/>
          <p:nvPr/>
        </p:nvSpPr>
        <p:spPr>
          <a:xfrm>
            <a:off x="3655688" y="1650997"/>
            <a:ext cx="972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B1E7EA4A-F99A-ACAC-2315-10231DEA82E2}"/>
              </a:ext>
            </a:extLst>
          </p:cNvPr>
          <p:cNvSpPr/>
          <p:nvPr/>
        </p:nvSpPr>
        <p:spPr>
          <a:xfrm>
            <a:off x="7630492" y="1660741"/>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8" name="Process 107">
            <a:extLst>
              <a:ext uri="{FF2B5EF4-FFF2-40B4-BE49-F238E27FC236}">
                <a16:creationId xmlns:a16="http://schemas.microsoft.com/office/drawing/2014/main" id="{FC89442F-A6EE-AEE5-B553-1E97356FEE8D}"/>
              </a:ext>
            </a:extLst>
          </p:cNvPr>
          <p:cNvSpPr/>
          <p:nvPr/>
        </p:nvSpPr>
        <p:spPr>
          <a:xfrm>
            <a:off x="9649408" y="166566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Output Interface</a:t>
            </a:r>
          </a:p>
        </p:txBody>
      </p:sp>
      <p:sp>
        <p:nvSpPr>
          <p:cNvPr id="109" name="Process 108">
            <a:extLst>
              <a:ext uri="{FF2B5EF4-FFF2-40B4-BE49-F238E27FC236}">
                <a16:creationId xmlns:a16="http://schemas.microsoft.com/office/drawing/2014/main" id="{AF85A236-F649-A5FC-B9FE-3F5A80C4A13D}"/>
              </a:ext>
            </a:extLst>
          </p:cNvPr>
          <p:cNvSpPr/>
          <p:nvPr/>
        </p:nvSpPr>
        <p:spPr>
          <a:xfrm>
            <a:off x="5623073" y="2244442"/>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Data Capturing</a:t>
            </a:r>
          </a:p>
        </p:txBody>
      </p:sp>
      <p:cxnSp>
        <p:nvCxnSpPr>
          <p:cNvPr id="110" name="Straight Arrow Connector 109">
            <a:extLst>
              <a:ext uri="{FF2B5EF4-FFF2-40B4-BE49-F238E27FC236}">
                <a16:creationId xmlns:a16="http://schemas.microsoft.com/office/drawing/2014/main" id="{6C2C968F-2058-ECCA-58C7-8D18F9AB09D1}"/>
              </a:ext>
            </a:extLst>
          </p:cNvPr>
          <p:cNvCxnSpPr>
            <a:cxnSpLocks/>
          </p:cNvCxnSpPr>
          <p:nvPr/>
        </p:nvCxnSpPr>
        <p:spPr>
          <a:xfrm flipV="1">
            <a:off x="8968854" y="5129105"/>
            <a:ext cx="6591" cy="539185"/>
          </a:xfrm>
          <a:prstGeom prst="straightConnector1">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628339"/>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3D7126-F9C2-BBDF-5F52-CDE599C24D38}"/>
              </a:ext>
            </a:extLst>
          </p:cNvPr>
          <p:cNvSpPr/>
          <p:nvPr/>
        </p:nvSpPr>
        <p:spPr>
          <a:xfrm>
            <a:off x="7556749" y="3900482"/>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AVH VSI</a:t>
            </a:r>
            <a:endParaRPr lang="en-GB" sz="1400" kern="0">
              <a:solidFill>
                <a:srgbClr val="000000"/>
              </a:solidFill>
              <a:latin typeface="+mn-lt"/>
              <a:ea typeface="ＭＳ Ｐゴシック"/>
            </a:endParaRPr>
          </a:p>
        </p:txBody>
      </p:sp>
      <p:sp>
        <p:nvSpPr>
          <p:cNvPr id="11" name="Rectangle 10">
            <a:extLst>
              <a:ext uri="{FF2B5EF4-FFF2-40B4-BE49-F238E27FC236}">
                <a16:creationId xmlns:a16="http://schemas.microsoft.com/office/drawing/2014/main" id="{751CB4DD-5B94-C9CD-A823-73AD6CCDCA10}"/>
              </a:ext>
            </a:extLst>
          </p:cNvPr>
          <p:cNvSpPr/>
          <p:nvPr/>
        </p:nvSpPr>
        <p:spPr>
          <a:xfrm>
            <a:off x="7561448" y="1775148"/>
            <a:ext cx="3706004"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Arm Virtual Hardware</a:t>
            </a:r>
          </a:p>
        </p:txBody>
      </p:sp>
      <p:sp>
        <p:nvSpPr>
          <p:cNvPr id="13" name="Rectangle 12">
            <a:extLst>
              <a:ext uri="{FF2B5EF4-FFF2-40B4-BE49-F238E27FC236}">
                <a16:creationId xmlns:a16="http://schemas.microsoft.com/office/drawing/2014/main" id="{1A98AAAD-88E6-0C10-AEB3-48717A7579D4}"/>
              </a:ext>
            </a:extLst>
          </p:cNvPr>
          <p:cNvSpPr/>
          <p:nvPr/>
        </p:nvSpPr>
        <p:spPr>
          <a:xfrm>
            <a:off x="494274" y="1775148"/>
            <a:ext cx="5907766"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Physical Board</a:t>
            </a:r>
          </a:p>
        </p:txBody>
      </p:sp>
      <p:sp>
        <p:nvSpPr>
          <p:cNvPr id="12" name="Rectangle 11">
            <a:extLst>
              <a:ext uri="{FF2B5EF4-FFF2-40B4-BE49-F238E27FC236}">
                <a16:creationId xmlns:a16="http://schemas.microsoft.com/office/drawing/2014/main" id="{8DA0B430-5BE2-2F85-F9B6-9C6775666444}"/>
              </a:ext>
            </a:extLst>
          </p:cNvPr>
          <p:cNvSpPr/>
          <p:nvPr/>
        </p:nvSpPr>
        <p:spPr>
          <a:xfrm>
            <a:off x="489575" y="3900482"/>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MCU </a:t>
            </a:r>
            <a:br>
              <a:rPr lang="en-US" sz="1400" kern="0">
                <a:solidFill>
                  <a:srgbClr val="000000"/>
                </a:solidFill>
                <a:latin typeface="+mn-lt"/>
                <a:ea typeface="ＭＳ Ｐゴシック"/>
              </a:rPr>
            </a:br>
            <a:r>
              <a:rPr lang="en-US" sz="1400" kern="0">
                <a:solidFill>
                  <a:srgbClr val="000000"/>
                </a:solidFill>
                <a:latin typeface="+mn-lt"/>
                <a:ea typeface="ＭＳ Ｐゴシック"/>
              </a:rPr>
              <a:t>Device</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53" name="Arrow: Right 52">
            <a:extLst>
              <a:ext uri="{FF2B5EF4-FFF2-40B4-BE49-F238E27FC236}">
                <a16:creationId xmlns:a16="http://schemas.microsoft.com/office/drawing/2014/main" id="{D8731AD1-FD33-44D7-7A1C-E51E28D3CB6A}"/>
              </a:ext>
            </a:extLst>
          </p:cNvPr>
          <p:cNvSpPr/>
          <p:nvPr/>
        </p:nvSpPr>
        <p:spPr>
          <a:xfrm>
            <a:off x="3802964" y="4760102"/>
            <a:ext cx="4182755" cy="1401750"/>
          </a:xfrm>
          <a:prstGeom prst="rightArrow">
            <a:avLst>
              <a:gd name="adj1" fmla="val 76804"/>
              <a:gd name="adj2" fmla="val 50633"/>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94907D93-F7DB-BD8E-57B1-E3F11C1B3EA3}"/>
              </a:ext>
            </a:extLst>
          </p:cNvPr>
          <p:cNvSpPr/>
          <p:nvPr/>
        </p:nvSpPr>
        <p:spPr>
          <a:xfrm>
            <a:off x="5854456" y="4725016"/>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a:extLst>
              <a:ext uri="{FF2B5EF4-FFF2-40B4-BE49-F238E27FC236}">
                <a16:creationId xmlns:a16="http://schemas.microsoft.com/office/drawing/2014/main" id="{4FEC25A1-A170-8E83-866B-0FC32F66399C}"/>
              </a:ext>
            </a:extLst>
          </p:cNvPr>
          <p:cNvSpPr/>
          <p:nvPr/>
        </p:nvSpPr>
        <p:spPr>
          <a:xfrm>
            <a:off x="4784817" y="4729921"/>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p:txBody>
          <a:bodyPr/>
          <a:lstStyle/>
          <a:p>
            <a:r>
              <a:rPr lang="en-US"/>
              <a:t>SDS enables playback of real-world data for algorithm testing</a:t>
            </a: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p:txBody>
          <a:bodyPr/>
          <a:lstStyle/>
          <a:p>
            <a:r>
              <a:rPr lang="en-US" sz="2000"/>
              <a:t>Combined with AVH it enables repeatable test automation in CI systems and </a:t>
            </a:r>
            <a:r>
              <a:rPr lang="en-US" sz="2000" err="1"/>
              <a:t>MLOps</a:t>
            </a:r>
            <a:r>
              <a:rPr lang="en-US" sz="2000"/>
              <a:t> cloud services</a:t>
            </a: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1508424" y="3704879"/>
            <a:ext cx="752474" cy="1236497"/>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4" name="Rectangle 13">
            <a:extLst>
              <a:ext uri="{FF2B5EF4-FFF2-40B4-BE49-F238E27FC236}">
                <a16:creationId xmlns:a16="http://schemas.microsoft.com/office/drawing/2014/main" id="{1761512D-CB7A-2C42-2327-AEC81369D41F}"/>
              </a:ext>
            </a:extLst>
          </p:cNvPr>
          <p:cNvSpPr/>
          <p:nvPr/>
        </p:nvSpPr>
        <p:spPr>
          <a:xfrm>
            <a:off x="1209721" y="3119407"/>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MEMS Sensor Interface</a:t>
            </a:r>
          </a:p>
        </p:txBody>
      </p:sp>
      <p:sp>
        <p:nvSpPr>
          <p:cNvPr id="15" name="Rectangle 14">
            <a:extLst>
              <a:ext uri="{FF2B5EF4-FFF2-40B4-BE49-F238E27FC236}">
                <a16:creationId xmlns:a16="http://schemas.microsoft.com/office/drawing/2014/main" id="{AA4295CC-AC9F-D42F-6FC6-0E2D994FF65A}"/>
              </a:ext>
            </a:extLst>
          </p:cNvPr>
          <p:cNvSpPr/>
          <p:nvPr/>
        </p:nvSpPr>
        <p:spPr>
          <a:xfrm>
            <a:off x="1209721" y="4041370"/>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Gyroscope</a:t>
            </a:r>
            <a:br>
              <a:rPr lang="en-US" sz="1400" kern="0">
                <a:solidFill>
                  <a:srgbClr val="FFFFFF"/>
                </a:solidFill>
                <a:latin typeface="+mn-lt"/>
                <a:ea typeface="ＭＳ Ｐゴシック"/>
              </a:rPr>
            </a:br>
            <a:r>
              <a:rPr lang="en-US" sz="1400" kern="0">
                <a:solidFill>
                  <a:srgbClr val="FFFFFF"/>
                </a:solidFill>
                <a:latin typeface="+mn-lt"/>
                <a:ea typeface="ＭＳ Ｐゴシック"/>
              </a:rPr>
              <a:t>Sensor</a:t>
            </a:r>
            <a:endParaRPr lang="en-US" sz="1400" kern="0">
              <a:solidFill>
                <a:srgbClr val="FFFFFF"/>
              </a:solidFill>
              <a:latin typeface="+mn-lt"/>
              <a:ea typeface="ＭＳ Ｐゴシック"/>
              <a:cs typeface="Calibri"/>
            </a:endParaRPr>
          </a:p>
        </p:txBody>
      </p:sp>
      <p:sp>
        <p:nvSpPr>
          <p:cNvPr id="20" name="TextBox 19">
            <a:extLst>
              <a:ext uri="{FF2B5EF4-FFF2-40B4-BE49-F238E27FC236}">
                <a16:creationId xmlns:a16="http://schemas.microsoft.com/office/drawing/2014/main" id="{A2D01D13-FCCC-7437-D057-5AC572AE0769}"/>
              </a:ext>
            </a:extLst>
          </p:cNvPr>
          <p:cNvSpPr txBox="1"/>
          <p:nvPr/>
        </p:nvSpPr>
        <p:spPr>
          <a:xfrm>
            <a:off x="489575" y="1531598"/>
            <a:ext cx="2283618" cy="221599"/>
          </a:xfrm>
          <a:prstGeom prst="rect">
            <a:avLst/>
          </a:prstGeom>
          <a:noFill/>
        </p:spPr>
        <p:txBody>
          <a:bodyPr wrap="square" lIns="0" tIns="0" rIns="0" bIns="0" rtlCol="0">
            <a:spAutoFit/>
          </a:bodyPr>
          <a:lstStyle/>
          <a:p>
            <a:pPr marL="0" marR="0" lvl="0" indent="0"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a:solidFill>
                  <a:schemeClr val="tx1">
                    <a:lumMod val="65000"/>
                    <a:lumOff val="35000"/>
                  </a:schemeClr>
                </a:solidFill>
                <a:latin typeface="Calibri"/>
              </a:rPr>
              <a:t>Microcontroller Hardware</a:t>
            </a:r>
            <a:endParaRPr kumimoji="0" lang="en-US" sz="1600" b="1" u="none" strike="noStrike" kern="1200" cap="none" spc="0" normalizeH="0" baseline="0" noProof="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F1205476-69EF-4F42-D82A-5722C3446FD6}"/>
              </a:ext>
            </a:extLst>
          </p:cNvPr>
          <p:cNvSpPr/>
          <p:nvPr/>
        </p:nvSpPr>
        <p:spPr>
          <a:xfrm>
            <a:off x="4609426" y="3118361"/>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SDS Recorder Interface</a:t>
            </a:r>
          </a:p>
        </p:txBody>
      </p:sp>
      <p:sp>
        <p:nvSpPr>
          <p:cNvPr id="24" name="Rectangle 23">
            <a:extLst>
              <a:ext uri="{FF2B5EF4-FFF2-40B4-BE49-F238E27FC236}">
                <a16:creationId xmlns:a16="http://schemas.microsoft.com/office/drawing/2014/main" id="{6A2C54A5-7D46-A555-7CC2-D7EEFD4A943A}"/>
              </a:ext>
            </a:extLst>
          </p:cNvPr>
          <p:cNvSpPr/>
          <p:nvPr/>
        </p:nvSpPr>
        <p:spPr>
          <a:xfrm>
            <a:off x="4609426" y="3929632"/>
            <a:ext cx="1645062" cy="80028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SDS Recorder </a:t>
            </a:r>
            <a:br>
              <a:rPr lang="en-US" sz="1400"/>
            </a:br>
            <a:r>
              <a:rPr lang="en-US" sz="1400"/>
              <a:t>connects via</a:t>
            </a:r>
            <a:br>
              <a:rPr lang="en-US" sz="1400"/>
            </a:br>
            <a:r>
              <a:rPr lang="en-US" sz="1400"/>
              <a:t>different channels</a:t>
            </a:r>
          </a:p>
        </p:txBody>
      </p:sp>
      <p:sp>
        <p:nvSpPr>
          <p:cNvPr id="26" name="Rectangle 25">
            <a:extLst>
              <a:ext uri="{FF2B5EF4-FFF2-40B4-BE49-F238E27FC236}">
                <a16:creationId xmlns:a16="http://schemas.microsoft.com/office/drawing/2014/main" id="{4DCFE2CE-10B5-CA3E-A0C4-FC7BD9BBD70A}"/>
              </a:ext>
            </a:extLst>
          </p:cNvPr>
          <p:cNvSpPr/>
          <p:nvPr/>
        </p:nvSpPr>
        <p:spPr>
          <a:xfrm>
            <a:off x="1209721" y="1934675"/>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1505601" y="2533930"/>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 name="Arrow: Bent 3">
            <a:extLst>
              <a:ext uri="{FF2B5EF4-FFF2-40B4-BE49-F238E27FC236}">
                <a16:creationId xmlns:a16="http://schemas.microsoft.com/office/drawing/2014/main" id="{3E88BDDA-55CA-E63A-5E5A-A9E4AA32F97E}"/>
              </a:ext>
            </a:extLst>
          </p:cNvPr>
          <p:cNvSpPr/>
          <p:nvPr/>
        </p:nvSpPr>
        <p:spPr>
          <a:xfrm rot="16200000" flipH="1" flipV="1">
            <a:off x="3250786" y="1342668"/>
            <a:ext cx="259340" cy="3292047"/>
          </a:xfrm>
          <a:prstGeom prst="bentArrow">
            <a:avLst>
              <a:gd name="adj1" fmla="val 40727"/>
              <a:gd name="adj2" fmla="val 50000"/>
              <a:gd name="adj3" fmla="val 34437"/>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Bent 7">
            <a:extLst>
              <a:ext uri="{FF2B5EF4-FFF2-40B4-BE49-F238E27FC236}">
                <a16:creationId xmlns:a16="http://schemas.microsoft.com/office/drawing/2014/main" id="{477327DB-2866-7E56-81FD-7D83D03708AD}"/>
              </a:ext>
            </a:extLst>
          </p:cNvPr>
          <p:cNvSpPr/>
          <p:nvPr/>
        </p:nvSpPr>
        <p:spPr>
          <a:xfrm rot="16200000" flipH="1" flipV="1">
            <a:off x="4562583" y="1617288"/>
            <a:ext cx="401131" cy="2601014"/>
          </a:xfrm>
          <a:prstGeom prst="bentArrow">
            <a:avLst>
              <a:gd name="adj1" fmla="val 22172"/>
              <a:gd name="adj2" fmla="val 27469"/>
              <a:gd name="adj3" fmla="val 23834"/>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lowchart: Multidocument 38">
            <a:extLst>
              <a:ext uri="{FF2B5EF4-FFF2-40B4-BE49-F238E27FC236}">
                <a16:creationId xmlns:a16="http://schemas.microsoft.com/office/drawing/2014/main" id="{6193044B-2FCC-9359-8E26-0A20861A8FEA}"/>
              </a:ext>
            </a:extLst>
          </p:cNvPr>
          <p:cNvSpPr/>
          <p:nvPr/>
        </p:nvSpPr>
        <p:spPr>
          <a:xfrm>
            <a:off x="3901684" y="4996468"/>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gyroscope.sds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40" name="Down Arrow 26">
            <a:extLst>
              <a:ext uri="{FF2B5EF4-FFF2-40B4-BE49-F238E27FC236}">
                <a16:creationId xmlns:a16="http://schemas.microsoft.com/office/drawing/2014/main" id="{1EAD3655-FDEF-BF50-5A78-87EF66BDA904}"/>
              </a:ext>
            </a:extLst>
          </p:cNvPr>
          <p:cNvSpPr/>
          <p:nvPr/>
        </p:nvSpPr>
        <p:spPr>
          <a:xfrm rot="10800000">
            <a:off x="2988141" y="3692225"/>
            <a:ext cx="752474" cy="1446089"/>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1" name="Rectangle 40">
            <a:extLst>
              <a:ext uri="{FF2B5EF4-FFF2-40B4-BE49-F238E27FC236}">
                <a16:creationId xmlns:a16="http://schemas.microsoft.com/office/drawing/2014/main" id="{655BE0BA-F5B9-2DD1-09C8-E8C71D36A477}"/>
              </a:ext>
            </a:extLst>
          </p:cNvPr>
          <p:cNvSpPr/>
          <p:nvPr/>
        </p:nvSpPr>
        <p:spPr>
          <a:xfrm>
            <a:off x="2689438" y="3106752"/>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42" name="Rectangle 41">
            <a:extLst>
              <a:ext uri="{FF2B5EF4-FFF2-40B4-BE49-F238E27FC236}">
                <a16:creationId xmlns:a16="http://schemas.microsoft.com/office/drawing/2014/main" id="{C1C16E15-EEC3-213B-0844-32F0ADD7F714}"/>
              </a:ext>
            </a:extLst>
          </p:cNvPr>
          <p:cNvSpPr/>
          <p:nvPr/>
        </p:nvSpPr>
        <p:spPr>
          <a:xfrm>
            <a:off x="2689438" y="4028715"/>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Microphone Input</a:t>
            </a:r>
            <a:endParaRPr lang="en-US" sz="1400" kern="0">
              <a:solidFill>
                <a:srgbClr val="FFFFFF"/>
              </a:solidFill>
              <a:latin typeface="+mn-lt"/>
              <a:ea typeface="ＭＳ Ｐゴシック"/>
              <a:cs typeface="Calibri"/>
            </a:endParaRPr>
          </a:p>
        </p:txBody>
      </p:sp>
      <p:sp>
        <p:nvSpPr>
          <p:cNvPr id="43" name="Oval 42">
            <a:extLst>
              <a:ext uri="{FF2B5EF4-FFF2-40B4-BE49-F238E27FC236}">
                <a16:creationId xmlns:a16="http://schemas.microsoft.com/office/drawing/2014/main" id="{27E1E34D-8E26-FEC0-1E0D-3BB698181541}"/>
              </a:ext>
            </a:extLst>
          </p:cNvPr>
          <p:cNvSpPr/>
          <p:nvPr/>
        </p:nvSpPr>
        <p:spPr>
          <a:xfrm>
            <a:off x="3186737" y="4978609"/>
            <a:ext cx="365760" cy="365760"/>
          </a:xfrm>
          <a:prstGeom prst="ellipse">
            <a:avLst/>
          </a:prstGeom>
          <a:solidFill>
            <a:schemeClr val="bg1"/>
          </a:solid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4" name="Freeform 38">
            <a:extLst>
              <a:ext uri="{FF2B5EF4-FFF2-40B4-BE49-F238E27FC236}">
                <a16:creationId xmlns:a16="http://schemas.microsoft.com/office/drawing/2014/main" id="{E11562BA-F2A6-40A1-E3C6-4790D55AAFAF}"/>
              </a:ext>
            </a:extLst>
          </p:cNvPr>
          <p:cNvSpPr/>
          <p:nvPr/>
        </p:nvSpPr>
        <p:spPr>
          <a:xfrm rot="16200000">
            <a:off x="3205844" y="4734907"/>
            <a:ext cx="311426" cy="616226"/>
          </a:xfrm>
          <a:custGeom>
            <a:avLst/>
            <a:gdLst>
              <a:gd name="connsiteX0" fmla="*/ 0 w 311426"/>
              <a:gd name="connsiteY0" fmla="*/ 0 h 616226"/>
              <a:gd name="connsiteX1" fmla="*/ 311426 w 311426"/>
              <a:gd name="connsiteY1" fmla="*/ 318052 h 616226"/>
              <a:gd name="connsiteX2" fmla="*/ 0 w 311426"/>
              <a:gd name="connsiteY2" fmla="*/ 616226 h 616226"/>
            </a:gdLst>
            <a:ahLst/>
            <a:cxnLst>
              <a:cxn ang="0">
                <a:pos x="connsiteX0" y="connsiteY0"/>
              </a:cxn>
              <a:cxn ang="0">
                <a:pos x="connsiteX1" y="connsiteY1"/>
              </a:cxn>
              <a:cxn ang="0">
                <a:pos x="connsiteX2" y="connsiteY2"/>
              </a:cxn>
            </a:cxnLst>
            <a:rect l="l" t="t" r="r" b="b"/>
            <a:pathLst>
              <a:path w="311426" h="616226">
                <a:moveTo>
                  <a:pt x="0" y="0"/>
                </a:moveTo>
                <a:lnTo>
                  <a:pt x="311426" y="318052"/>
                </a:lnTo>
                <a:lnTo>
                  <a:pt x="0" y="616226"/>
                </a:lnTo>
              </a:path>
            </a:pathLst>
          </a:custGeom>
          <a:no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Down Arrow 26">
            <a:extLst>
              <a:ext uri="{FF2B5EF4-FFF2-40B4-BE49-F238E27FC236}">
                <a16:creationId xmlns:a16="http://schemas.microsoft.com/office/drawing/2014/main" id="{82BBF620-0286-156B-0511-C1AFFDFDB8D6}"/>
              </a:ext>
            </a:extLst>
          </p:cNvPr>
          <p:cNvSpPr/>
          <p:nvPr/>
        </p:nvSpPr>
        <p:spPr>
          <a:xfrm rot="10800000">
            <a:off x="2985318" y="2521275"/>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Flowchart: Multidocument 46">
            <a:extLst>
              <a:ext uri="{FF2B5EF4-FFF2-40B4-BE49-F238E27FC236}">
                <a16:creationId xmlns:a16="http://schemas.microsoft.com/office/drawing/2014/main" id="{104072A0-E58B-BC26-BCBF-960338B5FC54}"/>
              </a:ext>
            </a:extLst>
          </p:cNvPr>
          <p:cNvSpPr/>
          <p:nvPr/>
        </p:nvSpPr>
        <p:spPr>
          <a:xfrm>
            <a:off x="5484459" y="4996468"/>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microphone.sds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grpSp>
        <p:nvGrpSpPr>
          <p:cNvPr id="64" name="Group 63">
            <a:extLst>
              <a:ext uri="{FF2B5EF4-FFF2-40B4-BE49-F238E27FC236}">
                <a16:creationId xmlns:a16="http://schemas.microsoft.com/office/drawing/2014/main" id="{222F9367-A31E-1E1C-4BB9-100116808E48}"/>
              </a:ext>
            </a:extLst>
          </p:cNvPr>
          <p:cNvGrpSpPr/>
          <p:nvPr/>
        </p:nvGrpSpPr>
        <p:grpSpPr>
          <a:xfrm>
            <a:off x="1651615" y="4909971"/>
            <a:ext cx="888848" cy="624892"/>
            <a:chOff x="1688415" y="4757232"/>
            <a:chExt cx="888848" cy="624892"/>
          </a:xfrm>
        </p:grpSpPr>
        <p:cxnSp>
          <p:nvCxnSpPr>
            <p:cNvPr id="51" name="Straight Connector 50">
              <a:extLst>
                <a:ext uri="{FF2B5EF4-FFF2-40B4-BE49-F238E27FC236}">
                  <a16:creationId xmlns:a16="http://schemas.microsoft.com/office/drawing/2014/main" id="{70235F0C-BA95-555A-0338-43F528D8F905}"/>
                </a:ext>
              </a:extLst>
            </p:cNvPr>
            <p:cNvCxnSpPr>
              <a:cxnSpLocks/>
            </p:cNvCxnSpPr>
            <p:nvPr/>
          </p:nvCxnSpPr>
          <p:spPr>
            <a:xfrm>
              <a:off x="1688415" y="4879737"/>
              <a:ext cx="0" cy="48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D4E18F4-B0B4-14DB-703B-BFA361F3E7F3}"/>
                </a:ext>
              </a:extLst>
            </p:cNvPr>
            <p:cNvCxnSpPr>
              <a:cxnSpLocks/>
            </p:cNvCxnSpPr>
            <p:nvPr/>
          </p:nvCxnSpPr>
          <p:spPr>
            <a:xfrm flipH="1">
              <a:off x="1703343" y="5351109"/>
              <a:ext cx="4607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591D32D-8BE5-71A5-850C-4A9DA392AF55}"/>
                </a:ext>
              </a:extLst>
            </p:cNvPr>
            <p:cNvCxnSpPr>
              <a:cxnSpLocks/>
            </p:cNvCxnSpPr>
            <p:nvPr/>
          </p:nvCxnSpPr>
          <p:spPr>
            <a:xfrm flipH="1">
              <a:off x="1688415" y="5081988"/>
              <a:ext cx="232015" cy="2691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5797B95-23EC-ED25-FFEC-2011373C3A10}"/>
                </a:ext>
              </a:extLst>
            </p:cNvPr>
            <p:cNvSpPr txBox="1"/>
            <p:nvPr/>
          </p:nvSpPr>
          <p:spPr>
            <a:xfrm>
              <a:off x="2116526" y="5091275"/>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z</a:t>
              </a:r>
            </a:p>
          </p:txBody>
        </p:sp>
        <p:sp>
          <p:nvSpPr>
            <p:cNvPr id="62" name="TextBox 61">
              <a:extLst>
                <a:ext uri="{FF2B5EF4-FFF2-40B4-BE49-F238E27FC236}">
                  <a16:creationId xmlns:a16="http://schemas.microsoft.com/office/drawing/2014/main" id="{81532A2B-5DC6-CC5E-425E-DE417C630ACE}"/>
                </a:ext>
              </a:extLst>
            </p:cNvPr>
            <p:cNvSpPr txBox="1"/>
            <p:nvPr/>
          </p:nvSpPr>
          <p:spPr>
            <a:xfrm>
              <a:off x="1965389" y="4873473"/>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y</a:t>
              </a:r>
            </a:p>
          </p:txBody>
        </p:sp>
        <p:sp>
          <p:nvSpPr>
            <p:cNvPr id="63" name="TextBox 62">
              <a:extLst>
                <a:ext uri="{FF2B5EF4-FFF2-40B4-BE49-F238E27FC236}">
                  <a16:creationId xmlns:a16="http://schemas.microsoft.com/office/drawing/2014/main" id="{957E264D-8E6F-3357-0420-8DBE764359B2}"/>
                </a:ext>
              </a:extLst>
            </p:cNvPr>
            <p:cNvSpPr txBox="1"/>
            <p:nvPr/>
          </p:nvSpPr>
          <p:spPr>
            <a:xfrm>
              <a:off x="1745471" y="4757232"/>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a:solidFill>
                    <a:schemeClr val="tx2"/>
                  </a:solidFill>
                  <a:latin typeface="+mn-lt"/>
                  <a:ea typeface="+mn-ea"/>
                </a:rPr>
                <a:t>x</a:t>
              </a:r>
              <a:endParaRPr lang="en-US" sz="2100" kern="1200">
                <a:solidFill>
                  <a:schemeClr val="tx2"/>
                </a:solidFill>
                <a:latin typeface="+mn-lt"/>
                <a:ea typeface="+mn-ea"/>
                <a:cs typeface="+mn-cs"/>
              </a:endParaRPr>
            </a:p>
          </p:txBody>
        </p:sp>
      </p:grpSp>
      <p:sp>
        <p:nvSpPr>
          <p:cNvPr id="9" name="Down Arrow 26">
            <a:extLst>
              <a:ext uri="{FF2B5EF4-FFF2-40B4-BE49-F238E27FC236}">
                <a16:creationId xmlns:a16="http://schemas.microsoft.com/office/drawing/2014/main" id="{441FFD83-78B5-53CC-6550-BD70183D1C05}"/>
              </a:ext>
            </a:extLst>
          </p:cNvPr>
          <p:cNvSpPr/>
          <p:nvPr/>
        </p:nvSpPr>
        <p:spPr>
          <a:xfrm rot="10800000">
            <a:off x="8575598" y="3704878"/>
            <a:ext cx="752474" cy="445643"/>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6" name="Rectangle 15">
            <a:extLst>
              <a:ext uri="{FF2B5EF4-FFF2-40B4-BE49-F238E27FC236}">
                <a16:creationId xmlns:a16="http://schemas.microsoft.com/office/drawing/2014/main" id="{1BFE31F5-540A-BE6E-7F6A-3746970A01C1}"/>
              </a:ext>
            </a:extLst>
          </p:cNvPr>
          <p:cNvSpPr/>
          <p:nvPr/>
        </p:nvSpPr>
        <p:spPr>
          <a:xfrm>
            <a:off x="8276895" y="3119407"/>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VSI Sensor Interface</a:t>
            </a:r>
          </a:p>
        </p:txBody>
      </p:sp>
      <p:sp>
        <p:nvSpPr>
          <p:cNvPr id="17" name="Rectangle 16">
            <a:extLst>
              <a:ext uri="{FF2B5EF4-FFF2-40B4-BE49-F238E27FC236}">
                <a16:creationId xmlns:a16="http://schemas.microsoft.com/office/drawing/2014/main" id="{7F7B505C-7ECE-0D90-9B1D-EBD93B912392}"/>
              </a:ext>
            </a:extLst>
          </p:cNvPr>
          <p:cNvSpPr/>
          <p:nvPr/>
        </p:nvSpPr>
        <p:spPr>
          <a:xfrm>
            <a:off x="8276895" y="4041370"/>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#1</a:t>
            </a:r>
            <a:endParaRPr lang="en-US" sz="1400" kern="0">
              <a:solidFill>
                <a:srgbClr val="FFFFFF"/>
              </a:solidFill>
              <a:latin typeface="+mn-lt"/>
              <a:ea typeface="ＭＳ Ｐゴシック"/>
              <a:cs typeface="Calibri"/>
            </a:endParaRPr>
          </a:p>
        </p:txBody>
      </p:sp>
      <p:sp>
        <p:nvSpPr>
          <p:cNvPr id="18" name="TextBox 17">
            <a:extLst>
              <a:ext uri="{FF2B5EF4-FFF2-40B4-BE49-F238E27FC236}">
                <a16:creationId xmlns:a16="http://schemas.microsoft.com/office/drawing/2014/main" id="{6E7F4D3A-E332-2E5D-AC85-6B520774E3F3}"/>
              </a:ext>
            </a:extLst>
          </p:cNvPr>
          <p:cNvSpPr txBox="1"/>
          <p:nvPr/>
        </p:nvSpPr>
        <p:spPr>
          <a:xfrm>
            <a:off x="7556748" y="1518071"/>
            <a:ext cx="3530644" cy="221599"/>
          </a:xfrm>
          <a:prstGeom prst="rect">
            <a:avLst/>
          </a:prstGeom>
          <a:noFill/>
        </p:spPr>
        <p:txBody>
          <a:bodyPr wrap="square" lIns="0" tIns="0" rIns="0" bIns="0" rtlCol="0">
            <a:spAutoFit/>
          </a:bodyPr>
          <a:lstStyle/>
          <a:p>
            <a:pPr marL="0" marR="0" lvl="0" indent="0"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dirty="0">
                <a:solidFill>
                  <a:schemeClr val="tx1">
                    <a:lumMod val="65000"/>
                    <a:lumOff val="35000"/>
                  </a:schemeClr>
                </a:solidFill>
                <a:latin typeface="Calibri"/>
              </a:rPr>
              <a:t>Arm Virtual Hardware (AVH-FVP)</a:t>
            </a:r>
            <a:endParaRPr kumimoji="0" lang="en-US" sz="1600" b="1" u="none" strike="noStrike" kern="1200" cap="none" spc="0" normalizeH="0" baseline="0" noProof="0" dirty="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3" name="Rectangle 22">
            <a:extLst>
              <a:ext uri="{FF2B5EF4-FFF2-40B4-BE49-F238E27FC236}">
                <a16:creationId xmlns:a16="http://schemas.microsoft.com/office/drawing/2014/main" id="{7FB3BAD2-B518-4EDA-46AF-077AA0E893EF}"/>
              </a:ext>
            </a:extLst>
          </p:cNvPr>
          <p:cNvSpPr/>
          <p:nvPr/>
        </p:nvSpPr>
        <p:spPr>
          <a:xfrm>
            <a:off x="8276895" y="1934675"/>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5" name="Down Arrow 26">
            <a:extLst>
              <a:ext uri="{FF2B5EF4-FFF2-40B4-BE49-F238E27FC236}">
                <a16:creationId xmlns:a16="http://schemas.microsoft.com/office/drawing/2014/main" id="{EB30945D-5703-60AE-465D-BEBD921DADFC}"/>
              </a:ext>
            </a:extLst>
          </p:cNvPr>
          <p:cNvSpPr/>
          <p:nvPr/>
        </p:nvSpPr>
        <p:spPr>
          <a:xfrm rot="10800000">
            <a:off x="8572775" y="2533930"/>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0" name="Down Arrow 26">
            <a:extLst>
              <a:ext uri="{FF2B5EF4-FFF2-40B4-BE49-F238E27FC236}">
                <a16:creationId xmlns:a16="http://schemas.microsoft.com/office/drawing/2014/main" id="{501A8498-EE9F-FCFC-813B-F6919DD66191}"/>
              </a:ext>
            </a:extLst>
          </p:cNvPr>
          <p:cNvSpPr/>
          <p:nvPr/>
        </p:nvSpPr>
        <p:spPr>
          <a:xfrm rot="10800000">
            <a:off x="10055315" y="3692224"/>
            <a:ext cx="752474" cy="518907"/>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1" name="Rectangle 30">
            <a:extLst>
              <a:ext uri="{FF2B5EF4-FFF2-40B4-BE49-F238E27FC236}">
                <a16:creationId xmlns:a16="http://schemas.microsoft.com/office/drawing/2014/main" id="{17A7F578-0DAA-08C6-4FAF-3B7BFDC106C7}"/>
              </a:ext>
            </a:extLst>
          </p:cNvPr>
          <p:cNvSpPr/>
          <p:nvPr/>
        </p:nvSpPr>
        <p:spPr>
          <a:xfrm>
            <a:off x="9756612" y="3106752"/>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VSI 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32" name="Rectangle 31">
            <a:extLst>
              <a:ext uri="{FF2B5EF4-FFF2-40B4-BE49-F238E27FC236}">
                <a16:creationId xmlns:a16="http://schemas.microsoft.com/office/drawing/2014/main" id="{AEA087F2-E796-807A-41C1-461D85BB11D3}"/>
              </a:ext>
            </a:extLst>
          </p:cNvPr>
          <p:cNvSpPr/>
          <p:nvPr/>
        </p:nvSpPr>
        <p:spPr>
          <a:xfrm>
            <a:off x="9756612" y="4028715"/>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#2</a:t>
            </a:r>
            <a:endParaRPr lang="en-US" sz="1400" kern="0">
              <a:solidFill>
                <a:srgbClr val="FFFFFF"/>
              </a:solidFill>
              <a:latin typeface="+mn-lt"/>
              <a:ea typeface="ＭＳ Ｐゴシック"/>
              <a:cs typeface="Calibri"/>
            </a:endParaRPr>
          </a:p>
        </p:txBody>
      </p:sp>
      <p:sp>
        <p:nvSpPr>
          <p:cNvPr id="35" name="Down Arrow 26">
            <a:extLst>
              <a:ext uri="{FF2B5EF4-FFF2-40B4-BE49-F238E27FC236}">
                <a16:creationId xmlns:a16="http://schemas.microsoft.com/office/drawing/2014/main" id="{E0947B19-8EBB-7498-3DF2-9E7F02D287EC}"/>
              </a:ext>
            </a:extLst>
          </p:cNvPr>
          <p:cNvSpPr/>
          <p:nvPr/>
        </p:nvSpPr>
        <p:spPr>
          <a:xfrm rot="10800000">
            <a:off x="10052492" y="2521275"/>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Flowchart: Multidocument 35">
            <a:extLst>
              <a:ext uri="{FF2B5EF4-FFF2-40B4-BE49-F238E27FC236}">
                <a16:creationId xmlns:a16="http://schemas.microsoft.com/office/drawing/2014/main" id="{014E8722-ADC5-9101-EC42-FAF43480BADD}"/>
              </a:ext>
            </a:extLst>
          </p:cNvPr>
          <p:cNvSpPr/>
          <p:nvPr/>
        </p:nvSpPr>
        <p:spPr>
          <a:xfrm>
            <a:off x="8173837" y="4909971"/>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gyroscope.sds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6283D8F6-734B-7E5C-504B-E90F4F25A4E5}"/>
              </a:ext>
            </a:extLst>
          </p:cNvPr>
          <p:cNvSpPr/>
          <p:nvPr/>
        </p:nvSpPr>
        <p:spPr>
          <a:xfrm>
            <a:off x="9756612" y="4909971"/>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microphone.sds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38" name="Arrow: Down 37">
            <a:extLst>
              <a:ext uri="{FF2B5EF4-FFF2-40B4-BE49-F238E27FC236}">
                <a16:creationId xmlns:a16="http://schemas.microsoft.com/office/drawing/2014/main" id="{D0AAAC15-4169-9C9E-C2F4-A52102DBEF9A}"/>
              </a:ext>
            </a:extLst>
          </p:cNvPr>
          <p:cNvSpPr/>
          <p:nvPr/>
        </p:nvSpPr>
        <p:spPr>
          <a:xfrm flipV="1">
            <a:off x="10343564" y="4474008"/>
            <a:ext cx="190693" cy="435962"/>
          </a:xfrm>
          <a:prstGeom prst="downArrow">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a:extLst>
              <a:ext uri="{FF2B5EF4-FFF2-40B4-BE49-F238E27FC236}">
                <a16:creationId xmlns:a16="http://schemas.microsoft.com/office/drawing/2014/main" id="{AD4AA5AF-2530-B2FC-446D-C085612059E6}"/>
              </a:ext>
            </a:extLst>
          </p:cNvPr>
          <p:cNvSpPr/>
          <p:nvPr/>
        </p:nvSpPr>
        <p:spPr>
          <a:xfrm flipV="1">
            <a:off x="8864646" y="4486061"/>
            <a:ext cx="190693" cy="42390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Left-Right 55">
            <a:extLst>
              <a:ext uri="{FF2B5EF4-FFF2-40B4-BE49-F238E27FC236}">
                <a16:creationId xmlns:a16="http://schemas.microsoft.com/office/drawing/2014/main" id="{277C2BF9-4D21-A639-3A36-A78E78E80E44}"/>
              </a:ext>
            </a:extLst>
          </p:cNvPr>
          <p:cNvSpPr/>
          <p:nvPr/>
        </p:nvSpPr>
        <p:spPr>
          <a:xfrm>
            <a:off x="4119837" y="1871184"/>
            <a:ext cx="3530644" cy="698436"/>
          </a:xfrm>
          <a:prstGeom prst="leftRightArrow">
            <a:avLst>
              <a:gd name="adj1" fmla="val 65798"/>
              <a:gd name="adj2" fmla="val 35815"/>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accent6">
                    <a:lumMod val="75000"/>
                  </a:schemeClr>
                </a:solidFill>
              </a:rPr>
              <a:t>Same algorithm is verified on</a:t>
            </a:r>
            <a:br>
              <a:rPr lang="en-US" sz="1400" i="1">
                <a:solidFill>
                  <a:schemeClr val="accent6">
                    <a:lumMod val="75000"/>
                  </a:schemeClr>
                </a:solidFill>
              </a:rPr>
            </a:br>
            <a:r>
              <a:rPr lang="en-US" sz="1400" i="1">
                <a:solidFill>
                  <a:schemeClr val="accent6">
                    <a:lumMod val="75000"/>
                  </a:schemeClr>
                </a:solidFill>
              </a:rPr>
              <a:t> precise processor simulation model</a:t>
            </a:r>
          </a:p>
        </p:txBody>
      </p:sp>
    </p:spTree>
    <p:extLst>
      <p:ext uri="{BB962C8B-B14F-4D97-AF65-F5344CB8AC3E}">
        <p14:creationId xmlns:p14="http://schemas.microsoft.com/office/powerpoint/2010/main" val="3182060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246AE9B-BDB7-18DF-BD31-EC39CDD4B817}"/>
              </a:ext>
            </a:extLst>
          </p:cNvPr>
          <p:cNvSpPr/>
          <p:nvPr/>
        </p:nvSpPr>
        <p:spPr>
          <a:xfrm>
            <a:off x="323850" y="4428848"/>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8C900ED-6746-F846-D1B1-5F96E64F1387}"/>
              </a:ext>
            </a:extLst>
          </p:cNvPr>
          <p:cNvSpPr txBox="1"/>
          <p:nvPr/>
        </p:nvSpPr>
        <p:spPr>
          <a:xfrm>
            <a:off x="479425" y="4518774"/>
            <a:ext cx="2016125"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Data I/O via blocking devices (</a:t>
            </a:r>
            <a:r>
              <a:rPr lang="en-US" sz="1600" kern="1200" err="1">
                <a:solidFill>
                  <a:schemeClr val="tx2"/>
                </a:solidFill>
                <a:latin typeface="+mn-lt"/>
                <a:ea typeface="+mn-ea"/>
                <a:cs typeface="+mn-cs"/>
              </a:rPr>
              <a:t>fread</a:t>
            </a:r>
            <a:r>
              <a:rPr lang="en-US" sz="1600" kern="1200">
                <a:solidFill>
                  <a:schemeClr val="tx2"/>
                </a:solidFill>
                <a:latin typeface="+mn-lt"/>
                <a:ea typeface="+mn-ea"/>
                <a:cs typeface="+mn-cs"/>
              </a:rPr>
              <a:t>, </a:t>
            </a:r>
            <a:r>
              <a:rPr lang="en-US" sz="1600" kern="1200" err="1">
                <a:solidFill>
                  <a:schemeClr val="tx2"/>
                </a:solidFill>
                <a:latin typeface="+mn-lt"/>
                <a:ea typeface="+mn-ea"/>
                <a:cs typeface="+mn-cs"/>
              </a:rPr>
              <a:t>fwrite</a:t>
            </a:r>
            <a:r>
              <a:rPr lang="en-US" sz="1600" kern="1200">
                <a:solidFill>
                  <a:schemeClr val="tx2"/>
                </a:solidFill>
                <a:latin typeface="+mn-lt"/>
                <a:ea typeface="+mn-ea"/>
                <a:cs typeface="+mn-cs"/>
              </a:rPr>
              <a:t>)</a:t>
            </a:r>
          </a:p>
        </p:txBody>
      </p:sp>
      <p:sp>
        <p:nvSpPr>
          <p:cNvPr id="25" name="Rectangle 24">
            <a:extLst>
              <a:ext uri="{FF2B5EF4-FFF2-40B4-BE49-F238E27FC236}">
                <a16:creationId xmlns:a16="http://schemas.microsoft.com/office/drawing/2014/main" id="{9E747376-006D-4772-DCB5-355E5A59BCB4}"/>
              </a:ext>
            </a:extLst>
          </p:cNvPr>
          <p:cNvSpPr/>
          <p:nvPr/>
        </p:nvSpPr>
        <p:spPr>
          <a:xfrm>
            <a:off x="323850" y="3344401"/>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90BA77F-6DB3-8A54-7183-8DBDEA524476}"/>
              </a:ext>
            </a:extLst>
          </p:cNvPr>
          <p:cNvSpPr txBox="1"/>
          <p:nvPr/>
        </p:nvSpPr>
        <p:spPr>
          <a:xfrm>
            <a:off x="479424" y="3434327"/>
            <a:ext cx="2435225"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Data Recording via </a:t>
            </a:r>
            <a:br>
              <a:rPr lang="en-US" sz="1600" kern="1200" dirty="0">
                <a:solidFill>
                  <a:schemeClr val="tx2"/>
                </a:solidFill>
                <a:latin typeface="+mn-lt"/>
                <a:ea typeface="+mn-ea"/>
                <a:cs typeface="+mn-cs"/>
              </a:rPr>
            </a:br>
            <a:r>
              <a:rPr lang="en-US" sz="1600" kern="1200" dirty="0">
                <a:solidFill>
                  <a:schemeClr val="tx2"/>
                </a:solidFill>
                <a:latin typeface="+mn-lt"/>
                <a:ea typeface="+mn-ea"/>
                <a:cs typeface="+mn-cs"/>
              </a:rPr>
              <a:t>File I/O, STDIO, Socket</a:t>
            </a:r>
            <a:br>
              <a:rPr lang="en-US" sz="1600" kern="1200" dirty="0">
                <a:solidFill>
                  <a:schemeClr val="tx2"/>
                </a:solidFill>
                <a:latin typeface="+mn-lt"/>
                <a:ea typeface="+mn-ea"/>
                <a:cs typeface="+mn-cs"/>
              </a:rPr>
            </a:br>
            <a:endParaRPr lang="en-US" sz="1600" kern="1200" dirty="0">
              <a:solidFill>
                <a:schemeClr val="tx2"/>
              </a:solidFill>
              <a:latin typeface="+mn-lt"/>
              <a:ea typeface="+mn-ea"/>
              <a:cs typeface="+mn-cs"/>
            </a:endParaRPr>
          </a:p>
        </p:txBody>
      </p:sp>
      <p:sp>
        <p:nvSpPr>
          <p:cNvPr id="24" name="Rectangle 23">
            <a:extLst>
              <a:ext uri="{FF2B5EF4-FFF2-40B4-BE49-F238E27FC236}">
                <a16:creationId xmlns:a16="http://schemas.microsoft.com/office/drawing/2014/main" id="{DB4052FA-78A8-D32C-99AB-6C5B14C0717C}"/>
              </a:ext>
            </a:extLst>
          </p:cNvPr>
          <p:cNvSpPr/>
          <p:nvPr/>
        </p:nvSpPr>
        <p:spPr>
          <a:xfrm>
            <a:off x="323850" y="2257425"/>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778E8-2E31-E640-B76E-AC1AA4820F06}"/>
              </a:ext>
            </a:extLst>
          </p:cNvPr>
          <p:cNvSpPr>
            <a:spLocks noGrp="1"/>
          </p:cNvSpPr>
          <p:nvPr>
            <p:ph type="title"/>
          </p:nvPr>
        </p:nvSpPr>
        <p:spPr/>
        <p:txBody>
          <a:bodyPr/>
          <a:lstStyle/>
          <a:p>
            <a:r>
              <a:rPr lang="en-US"/>
              <a:t>SDS Data Buffer and Record / Playback Interface</a:t>
            </a:r>
          </a:p>
        </p:txBody>
      </p:sp>
      <p:sp>
        <p:nvSpPr>
          <p:cNvPr id="3" name="Text Placeholder 2">
            <a:extLst>
              <a:ext uri="{FF2B5EF4-FFF2-40B4-BE49-F238E27FC236}">
                <a16:creationId xmlns:a16="http://schemas.microsoft.com/office/drawing/2014/main" id="{841B294D-61A2-15EE-668E-517678D4D2DE}"/>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E263AC06-A9A7-75A6-AD0F-6C725E4DC4C6}"/>
              </a:ext>
            </a:extLst>
          </p:cNvPr>
          <p:cNvSpPr/>
          <p:nvPr/>
        </p:nvSpPr>
        <p:spPr>
          <a:xfrm>
            <a:off x="8400531" y="3344547"/>
            <a:ext cx="1308096" cy="84465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Circular Data Buffers</a:t>
            </a:r>
          </a:p>
        </p:txBody>
      </p:sp>
      <p:sp>
        <p:nvSpPr>
          <p:cNvPr id="9" name="Rectangle 8">
            <a:extLst>
              <a:ext uri="{FF2B5EF4-FFF2-40B4-BE49-F238E27FC236}">
                <a16:creationId xmlns:a16="http://schemas.microsoft.com/office/drawing/2014/main" id="{F4BD4D46-29C9-E324-B874-756C9D3C1C50}"/>
              </a:ext>
            </a:extLst>
          </p:cNvPr>
          <p:cNvSpPr/>
          <p:nvPr/>
        </p:nvSpPr>
        <p:spPr>
          <a:xfrm>
            <a:off x="6515100" y="3344547"/>
            <a:ext cx="1644133"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sds.h</a:t>
            </a:r>
            <a:br>
              <a:rPr lang="en-US" sz="1600"/>
            </a:br>
            <a:r>
              <a:rPr lang="en-US" sz="1200"/>
              <a:t>Circular Buffer Handling</a:t>
            </a:r>
          </a:p>
        </p:txBody>
      </p:sp>
      <p:sp>
        <p:nvSpPr>
          <p:cNvPr id="10" name="Rectangle 9">
            <a:extLst>
              <a:ext uri="{FF2B5EF4-FFF2-40B4-BE49-F238E27FC236}">
                <a16:creationId xmlns:a16="http://schemas.microsoft.com/office/drawing/2014/main" id="{8493B056-B0D5-7C8F-A303-D0F320A407DF}"/>
              </a:ext>
            </a:extLst>
          </p:cNvPr>
          <p:cNvSpPr/>
          <p:nvPr/>
        </p:nvSpPr>
        <p:spPr>
          <a:xfrm>
            <a:off x="4648200" y="4431669"/>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sdsio.h</a:t>
            </a:r>
            <a:br>
              <a:rPr lang="en-US" sz="1600" dirty="0"/>
            </a:br>
            <a:r>
              <a:rPr lang="en-US" sz="1200" dirty="0"/>
              <a:t>Blocking R/W Interface</a:t>
            </a:r>
            <a:br>
              <a:rPr lang="en-US" sz="1200" dirty="0"/>
            </a:br>
            <a:r>
              <a:rPr lang="en-US" sz="1200" dirty="0"/>
              <a:t>(i.e. file I/O)</a:t>
            </a:r>
          </a:p>
        </p:txBody>
      </p:sp>
      <p:sp>
        <p:nvSpPr>
          <p:cNvPr id="11" name="Rectangle 10">
            <a:extLst>
              <a:ext uri="{FF2B5EF4-FFF2-40B4-BE49-F238E27FC236}">
                <a16:creationId xmlns:a16="http://schemas.microsoft.com/office/drawing/2014/main" id="{AB8DF9BF-F859-86EE-5E99-149B23268ECB}"/>
              </a:ext>
            </a:extLst>
          </p:cNvPr>
          <p:cNvSpPr/>
          <p:nvPr/>
        </p:nvSpPr>
        <p:spPr>
          <a:xfrm>
            <a:off x="4648200" y="3344547"/>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sdsRec.h</a:t>
            </a:r>
            <a:br>
              <a:rPr lang="en-US" sz="1600"/>
            </a:br>
            <a:r>
              <a:rPr lang="en-US" sz="1200"/>
              <a:t>Data Recording</a:t>
            </a:r>
            <a:br>
              <a:rPr lang="en-US" sz="1200"/>
            </a:br>
            <a:r>
              <a:rPr lang="en-US" sz="1200"/>
              <a:t>Interface</a:t>
            </a:r>
          </a:p>
        </p:txBody>
      </p:sp>
      <p:sp>
        <p:nvSpPr>
          <p:cNvPr id="12" name="Rectangle 11">
            <a:extLst>
              <a:ext uri="{FF2B5EF4-FFF2-40B4-BE49-F238E27FC236}">
                <a16:creationId xmlns:a16="http://schemas.microsoft.com/office/drawing/2014/main" id="{A70BB772-5504-D875-659E-BB1BB290EEEA}"/>
              </a:ext>
            </a:extLst>
          </p:cNvPr>
          <p:cNvSpPr/>
          <p:nvPr/>
        </p:nvSpPr>
        <p:spPr>
          <a:xfrm>
            <a:off x="4648200" y="2257425"/>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sdsPlay.h</a:t>
            </a:r>
            <a:br>
              <a:rPr lang="en-US" sz="1600"/>
            </a:br>
            <a:r>
              <a:rPr lang="en-US" sz="1200"/>
              <a:t>Data Playback </a:t>
            </a:r>
            <a:br>
              <a:rPr lang="en-US" sz="1200"/>
            </a:br>
            <a:r>
              <a:rPr lang="en-US" sz="1200"/>
              <a:t>Interface</a:t>
            </a:r>
          </a:p>
        </p:txBody>
      </p:sp>
      <p:sp>
        <p:nvSpPr>
          <p:cNvPr id="14" name="Flowchart: Multidocument 13">
            <a:extLst>
              <a:ext uri="{FF2B5EF4-FFF2-40B4-BE49-F238E27FC236}">
                <a16:creationId xmlns:a16="http://schemas.microsoft.com/office/drawing/2014/main" id="{1AD63602-867A-A1BE-E147-DFD466A0FBE9}"/>
              </a:ext>
            </a:extLst>
          </p:cNvPr>
          <p:cNvSpPr/>
          <p:nvPr/>
        </p:nvSpPr>
        <p:spPr>
          <a:xfrm>
            <a:off x="2730020" y="3344547"/>
            <a:ext cx="1449805" cy="994375"/>
          </a:xfrm>
          <a:prstGeom prst="flowChartMultidocument">
            <a:avLst/>
          </a:prstGeom>
          <a:solidFill>
            <a:schemeClr val="accent4"/>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sds</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 Data Files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lang="en-US" sz="1000">
                <a:solidFill>
                  <a:schemeClr val="bg2">
                    <a:lumMod val="25000"/>
                  </a:schemeClr>
                </a:solidFill>
                <a:latin typeface="Calibri"/>
              </a:rPr>
              <a:t>file0.sensorX.sds’</a:t>
            </a:r>
            <a:br>
              <a:rPr lang="en-US" sz="1000">
                <a:solidFill>
                  <a:schemeClr val="bg2">
                    <a:lumMod val="25000"/>
                  </a:schemeClr>
                </a:solidFill>
                <a:latin typeface="Calibri"/>
              </a:rPr>
            </a:br>
            <a:r>
              <a:rPr lang="en-US" sz="1000">
                <a:solidFill>
                  <a:schemeClr val="bg2">
                    <a:lumMod val="25000"/>
                  </a:schemeClr>
                </a:solidFill>
                <a:latin typeface="Calibri"/>
              </a:rPr>
              <a:t>‘file1.sensorX.sds’</a:t>
            </a:r>
            <a:endParaRPr kumimoji="0" lang="en-US"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17" name="Arrow: Right 16">
            <a:extLst>
              <a:ext uri="{FF2B5EF4-FFF2-40B4-BE49-F238E27FC236}">
                <a16:creationId xmlns:a16="http://schemas.microsoft.com/office/drawing/2014/main" id="{132C0BA8-0769-3A57-E9ED-0C2A12E2760A}"/>
              </a:ext>
            </a:extLst>
          </p:cNvPr>
          <p:cNvSpPr/>
          <p:nvPr/>
        </p:nvSpPr>
        <p:spPr>
          <a:xfrm rot="20046025">
            <a:off x="3869818" y="2692350"/>
            <a:ext cx="740325" cy="344488"/>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7A6067DD-00A3-5395-6D91-46B9666A9A45}"/>
              </a:ext>
            </a:extLst>
          </p:cNvPr>
          <p:cNvSpPr/>
          <p:nvPr/>
        </p:nvSpPr>
        <p:spPr>
          <a:xfrm rot="10800000">
            <a:off x="4239979" y="3548687"/>
            <a:ext cx="322495" cy="344488"/>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Left-Right 18">
            <a:extLst>
              <a:ext uri="{FF2B5EF4-FFF2-40B4-BE49-F238E27FC236}">
                <a16:creationId xmlns:a16="http://schemas.microsoft.com/office/drawing/2014/main" id="{38265C7B-E2D7-203F-ED4F-B233C25AF95A}"/>
              </a:ext>
            </a:extLst>
          </p:cNvPr>
          <p:cNvSpPr/>
          <p:nvPr/>
        </p:nvSpPr>
        <p:spPr>
          <a:xfrm rot="1639324">
            <a:off x="3823745" y="4399893"/>
            <a:ext cx="787626" cy="344489"/>
          </a:xfrm>
          <a:prstGeom prst="lef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Document 21">
            <a:extLst>
              <a:ext uri="{FF2B5EF4-FFF2-40B4-BE49-F238E27FC236}">
                <a16:creationId xmlns:a16="http://schemas.microsoft.com/office/drawing/2014/main" id="{AEE4F8CE-4ED0-3075-6AE6-73F37BE47717}"/>
              </a:ext>
            </a:extLst>
          </p:cNvPr>
          <p:cNvSpPr/>
          <p:nvPr/>
        </p:nvSpPr>
        <p:spPr>
          <a:xfrm>
            <a:off x="2730020" y="5463995"/>
            <a:ext cx="1235868" cy="790196"/>
          </a:xfrm>
          <a:prstGeom prst="flowChartDocumen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Meta Info</a:t>
            </a:r>
            <a:br>
              <a:rPr lang="en-US" sz="1400"/>
            </a:br>
            <a:r>
              <a:rPr lang="en-US" sz="1100"/>
              <a:t>User supplied</a:t>
            </a:r>
            <a:br>
              <a:rPr lang="en-US" sz="1400"/>
            </a:br>
            <a:r>
              <a:rPr lang="en-US" sz="1100"/>
              <a:t>‘</a:t>
            </a:r>
            <a:r>
              <a:rPr lang="en-US" sz="1100" err="1"/>
              <a:t>sensorX.sds.yml</a:t>
            </a:r>
            <a:r>
              <a:rPr lang="en-US" sz="1100"/>
              <a:t>’</a:t>
            </a:r>
            <a:endParaRPr lang="en-GB" sz="1400"/>
          </a:p>
        </p:txBody>
      </p:sp>
      <p:sp>
        <p:nvSpPr>
          <p:cNvPr id="23" name="TextBox 22">
            <a:extLst>
              <a:ext uri="{FF2B5EF4-FFF2-40B4-BE49-F238E27FC236}">
                <a16:creationId xmlns:a16="http://schemas.microsoft.com/office/drawing/2014/main" id="{1F631D3F-C128-8058-0E68-7E198839B98E}"/>
              </a:ext>
            </a:extLst>
          </p:cNvPr>
          <p:cNvSpPr txBox="1"/>
          <p:nvPr/>
        </p:nvSpPr>
        <p:spPr>
          <a:xfrm>
            <a:off x="479425" y="2347351"/>
            <a:ext cx="2178050"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Data Playback via File I/O,</a:t>
            </a:r>
            <a:br>
              <a:rPr lang="en-US" sz="1600" kern="1200">
                <a:solidFill>
                  <a:schemeClr val="tx2"/>
                </a:solidFill>
                <a:latin typeface="+mn-lt"/>
                <a:ea typeface="+mn-ea"/>
                <a:cs typeface="+mn-cs"/>
              </a:rPr>
            </a:br>
            <a:r>
              <a:rPr lang="en-US" sz="1600" kern="1200">
                <a:solidFill>
                  <a:schemeClr val="tx2"/>
                </a:solidFill>
                <a:latin typeface="+mn-lt"/>
                <a:ea typeface="+mn-ea"/>
                <a:cs typeface="+mn-cs"/>
              </a:rPr>
              <a:t>STDIO, Socket, or AVH VSI</a:t>
            </a:r>
          </a:p>
        </p:txBody>
      </p:sp>
    </p:spTree>
    <p:extLst>
      <p:ext uri="{BB962C8B-B14F-4D97-AF65-F5344CB8AC3E}">
        <p14:creationId xmlns:p14="http://schemas.microsoft.com/office/powerpoint/2010/main" val="2773656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B3DF9-D78E-4BFF-EB7B-49B94681085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A0E3294-86D8-D002-3C1C-AA94B216DCD4}"/>
              </a:ext>
            </a:extLst>
          </p:cNvPr>
          <p:cNvSpPr>
            <a:spLocks noGrp="1"/>
          </p:cNvSpPr>
          <p:nvPr>
            <p:ph type="title"/>
          </p:nvPr>
        </p:nvSpPr>
        <p:spPr/>
        <p:txBody>
          <a:bodyPr/>
          <a:lstStyle/>
          <a:p>
            <a:r>
              <a:rPr lang="en-US" dirty="0"/>
              <a:t>Development Flow for Edge AI Devices</a:t>
            </a:r>
          </a:p>
        </p:txBody>
      </p:sp>
      <p:sp>
        <p:nvSpPr>
          <p:cNvPr id="59" name="Rectangle 58">
            <a:extLst>
              <a:ext uri="{FF2B5EF4-FFF2-40B4-BE49-F238E27FC236}">
                <a16:creationId xmlns:a16="http://schemas.microsoft.com/office/drawing/2014/main" id="{F5C68DC5-F54D-46E9-86EE-880C23DD9037}"/>
              </a:ext>
            </a:extLst>
          </p:cNvPr>
          <p:cNvSpPr/>
          <p:nvPr/>
        </p:nvSpPr>
        <p:spPr>
          <a:xfrm>
            <a:off x="1742636" y="1195848"/>
            <a:ext cx="6071917" cy="2037470"/>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60" name="Picture 59">
            <a:extLst>
              <a:ext uri="{FF2B5EF4-FFF2-40B4-BE49-F238E27FC236}">
                <a16:creationId xmlns:a16="http://schemas.microsoft.com/office/drawing/2014/main" id="{86809350-057E-6915-A9D1-06C94B7AEEB9}"/>
              </a:ext>
            </a:extLst>
          </p:cNvPr>
          <p:cNvPicPr>
            <a:picLocks noChangeAspect="1"/>
          </p:cNvPicPr>
          <p:nvPr/>
        </p:nvPicPr>
        <p:blipFill>
          <a:blip r:embed="rId3"/>
          <a:stretch>
            <a:fillRect/>
          </a:stretch>
        </p:blipFill>
        <p:spPr>
          <a:xfrm>
            <a:off x="1031922" y="1292302"/>
            <a:ext cx="371504" cy="471311"/>
          </a:xfrm>
          <a:prstGeom prst="rect">
            <a:avLst/>
          </a:prstGeom>
        </p:spPr>
      </p:pic>
      <p:sp>
        <p:nvSpPr>
          <p:cNvPr id="63" name="Content Placeholder 2">
            <a:extLst>
              <a:ext uri="{FF2B5EF4-FFF2-40B4-BE49-F238E27FC236}">
                <a16:creationId xmlns:a16="http://schemas.microsoft.com/office/drawing/2014/main" id="{28F59114-99DB-93D6-37A4-A2D8A960CD9B}"/>
              </a:ext>
            </a:extLst>
          </p:cNvPr>
          <p:cNvSpPr txBox="1">
            <a:spLocks/>
          </p:cNvSpPr>
          <p:nvPr/>
        </p:nvSpPr>
        <p:spPr>
          <a:xfrm>
            <a:off x="2075195" y="1354116"/>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a:t>
            </a:r>
          </a:p>
        </p:txBody>
      </p:sp>
      <p:cxnSp>
        <p:nvCxnSpPr>
          <p:cNvPr id="64" name="Straight Arrow Connector 63">
            <a:extLst>
              <a:ext uri="{FF2B5EF4-FFF2-40B4-BE49-F238E27FC236}">
                <a16:creationId xmlns:a16="http://schemas.microsoft.com/office/drawing/2014/main" id="{ECA076AE-94D4-6380-BC94-154A09ABE810}"/>
              </a:ext>
            </a:extLst>
          </p:cNvPr>
          <p:cNvCxnSpPr>
            <a:cxnSpLocks/>
            <a:endCxn id="106" idx="1"/>
          </p:cNvCxnSpPr>
          <p:nvPr/>
        </p:nvCxnSpPr>
        <p:spPr>
          <a:xfrm flipV="1">
            <a:off x="2776921" y="2070265"/>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DE3F56F-54BD-FD48-FA2B-3D3042B567BB}"/>
              </a:ext>
            </a:extLst>
          </p:cNvPr>
          <p:cNvCxnSpPr>
            <a:cxnSpLocks/>
            <a:stCxn id="106" idx="3"/>
            <a:endCxn id="107" idx="1"/>
          </p:cNvCxnSpPr>
          <p:nvPr/>
        </p:nvCxnSpPr>
        <p:spPr>
          <a:xfrm>
            <a:off x="4425719" y="2070265"/>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087E769-7669-BBE4-F556-ACD2E97CCA57}"/>
              </a:ext>
            </a:extLst>
          </p:cNvPr>
          <p:cNvCxnSpPr>
            <a:cxnSpLocks/>
            <a:stCxn id="107" idx="3"/>
            <a:endCxn id="108" idx="1"/>
          </p:cNvCxnSpPr>
          <p:nvPr/>
        </p:nvCxnSpPr>
        <p:spPr>
          <a:xfrm flipV="1">
            <a:off x="6020348" y="2068496"/>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B7DB83F-3575-2BAC-5DE6-39DB665C0037}"/>
              </a:ext>
            </a:extLst>
          </p:cNvPr>
          <p:cNvCxnSpPr>
            <a:cxnSpLocks/>
          </p:cNvCxnSpPr>
          <p:nvPr/>
        </p:nvCxnSpPr>
        <p:spPr>
          <a:xfrm>
            <a:off x="4764743" y="2081076"/>
            <a:ext cx="4554" cy="61063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7" name="Right Brace 86">
            <a:extLst>
              <a:ext uri="{FF2B5EF4-FFF2-40B4-BE49-F238E27FC236}">
                <a16:creationId xmlns:a16="http://schemas.microsoft.com/office/drawing/2014/main" id="{8C112194-03FE-3DC1-3E1C-5806FCC07BE8}"/>
              </a:ext>
            </a:extLst>
          </p:cNvPr>
          <p:cNvSpPr/>
          <p:nvPr/>
        </p:nvSpPr>
        <p:spPr>
          <a:xfrm>
            <a:off x="1381727" y="1245140"/>
            <a:ext cx="529177" cy="1906072"/>
          </a:xfrm>
          <a:prstGeom prst="rightBrace">
            <a:avLst>
              <a:gd name="adj1" fmla="val 0"/>
              <a:gd name="adj2" fmla="val 44704"/>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88" name="Graphic 87">
            <a:extLst>
              <a:ext uri="{FF2B5EF4-FFF2-40B4-BE49-F238E27FC236}">
                <a16:creationId xmlns:a16="http://schemas.microsoft.com/office/drawing/2014/main" id="{ACCCA5A1-AB23-0834-F936-49BF56A570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617927" y="3508248"/>
            <a:ext cx="306905" cy="391304"/>
          </a:xfrm>
          <a:prstGeom prst="rect">
            <a:avLst/>
          </a:prstGeom>
        </p:spPr>
      </p:pic>
      <p:sp>
        <p:nvSpPr>
          <p:cNvPr id="92" name="TextBox 91">
            <a:extLst>
              <a:ext uri="{FF2B5EF4-FFF2-40B4-BE49-F238E27FC236}">
                <a16:creationId xmlns:a16="http://schemas.microsoft.com/office/drawing/2014/main" id="{B6A3333B-020D-8376-6E00-541781E846D4}"/>
              </a:ext>
            </a:extLst>
          </p:cNvPr>
          <p:cNvSpPr txBox="1"/>
          <p:nvPr/>
        </p:nvSpPr>
        <p:spPr>
          <a:xfrm>
            <a:off x="4406888" y="3954550"/>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pic>
        <p:nvPicPr>
          <p:cNvPr id="97" name="Picture 96">
            <a:extLst>
              <a:ext uri="{FF2B5EF4-FFF2-40B4-BE49-F238E27FC236}">
                <a16:creationId xmlns:a16="http://schemas.microsoft.com/office/drawing/2014/main" id="{D7741C1F-CEDE-33D4-89BE-3B56FDA87A60}"/>
              </a:ext>
            </a:extLst>
          </p:cNvPr>
          <p:cNvPicPr>
            <a:picLocks noChangeAspect="1"/>
          </p:cNvPicPr>
          <p:nvPr/>
        </p:nvPicPr>
        <p:blipFill>
          <a:blip r:embed="rId10"/>
          <a:stretch>
            <a:fillRect/>
          </a:stretch>
        </p:blipFill>
        <p:spPr>
          <a:xfrm>
            <a:off x="1041909" y="2096088"/>
            <a:ext cx="354609" cy="323203"/>
          </a:xfrm>
          <a:prstGeom prst="rect">
            <a:avLst/>
          </a:prstGeom>
        </p:spPr>
      </p:pic>
      <p:pic>
        <p:nvPicPr>
          <p:cNvPr id="98" name="Picture 97">
            <a:extLst>
              <a:ext uri="{FF2B5EF4-FFF2-40B4-BE49-F238E27FC236}">
                <a16:creationId xmlns:a16="http://schemas.microsoft.com/office/drawing/2014/main" id="{E03D6B50-AE1D-2616-FC8D-F5BC9D5F760A}"/>
              </a:ext>
            </a:extLst>
          </p:cNvPr>
          <p:cNvPicPr>
            <a:picLocks noChangeAspect="1"/>
          </p:cNvPicPr>
          <p:nvPr/>
        </p:nvPicPr>
        <p:blipFill>
          <a:blip r:embed="rId11"/>
          <a:stretch>
            <a:fillRect/>
          </a:stretch>
        </p:blipFill>
        <p:spPr>
          <a:xfrm>
            <a:off x="1016226" y="2757572"/>
            <a:ext cx="405975" cy="194161"/>
          </a:xfrm>
          <a:prstGeom prst="rect">
            <a:avLst/>
          </a:prstGeom>
        </p:spPr>
      </p:pic>
      <p:sp>
        <p:nvSpPr>
          <p:cNvPr id="99" name="TextBox 98">
            <a:extLst>
              <a:ext uri="{FF2B5EF4-FFF2-40B4-BE49-F238E27FC236}">
                <a16:creationId xmlns:a16="http://schemas.microsoft.com/office/drawing/2014/main" id="{698AAE85-B5EB-4225-416F-47AAE18FB631}"/>
              </a:ext>
            </a:extLst>
          </p:cNvPr>
          <p:cNvSpPr txBox="1"/>
          <p:nvPr/>
        </p:nvSpPr>
        <p:spPr>
          <a:xfrm>
            <a:off x="854556" y="1805894"/>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100" name="TextBox 99">
            <a:extLst>
              <a:ext uri="{FF2B5EF4-FFF2-40B4-BE49-F238E27FC236}">
                <a16:creationId xmlns:a16="http://schemas.microsoft.com/office/drawing/2014/main" id="{6C6CC81C-699D-31E2-55E4-5F4BBA7A6370}"/>
              </a:ext>
            </a:extLst>
          </p:cNvPr>
          <p:cNvSpPr txBox="1"/>
          <p:nvPr/>
        </p:nvSpPr>
        <p:spPr>
          <a:xfrm>
            <a:off x="854556" y="2463942"/>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101" name="TextBox 100">
            <a:extLst>
              <a:ext uri="{FF2B5EF4-FFF2-40B4-BE49-F238E27FC236}">
                <a16:creationId xmlns:a16="http://schemas.microsoft.com/office/drawing/2014/main" id="{EC8BDCB0-0293-074E-1D13-C97CA15D03D3}"/>
              </a:ext>
            </a:extLst>
          </p:cNvPr>
          <p:cNvSpPr txBox="1"/>
          <p:nvPr/>
        </p:nvSpPr>
        <p:spPr>
          <a:xfrm>
            <a:off x="854556" y="300341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105" name="Process 104">
            <a:extLst>
              <a:ext uri="{FF2B5EF4-FFF2-40B4-BE49-F238E27FC236}">
                <a16:creationId xmlns:a16="http://schemas.microsoft.com/office/drawing/2014/main" id="{4EA3C087-30A4-D008-88C0-B78D0F138CDC}"/>
              </a:ext>
            </a:extLst>
          </p:cNvPr>
          <p:cNvSpPr/>
          <p:nvPr/>
        </p:nvSpPr>
        <p:spPr>
          <a:xfrm>
            <a:off x="1912511" y="1851288"/>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106" name="Process 105">
            <a:extLst>
              <a:ext uri="{FF2B5EF4-FFF2-40B4-BE49-F238E27FC236}">
                <a16:creationId xmlns:a16="http://schemas.microsoft.com/office/drawing/2014/main" id="{4712F299-AE26-F47B-7800-D773E27AD664}"/>
              </a:ext>
            </a:extLst>
          </p:cNvPr>
          <p:cNvSpPr/>
          <p:nvPr/>
        </p:nvSpPr>
        <p:spPr>
          <a:xfrm>
            <a:off x="3453719" y="1851288"/>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6345F138-573E-70C0-BB8C-3618D2C77528}"/>
              </a:ext>
            </a:extLst>
          </p:cNvPr>
          <p:cNvSpPr/>
          <p:nvPr/>
        </p:nvSpPr>
        <p:spPr>
          <a:xfrm>
            <a:off x="5117028" y="1856284"/>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8" name="Process 107">
            <a:extLst>
              <a:ext uri="{FF2B5EF4-FFF2-40B4-BE49-F238E27FC236}">
                <a16:creationId xmlns:a16="http://schemas.microsoft.com/office/drawing/2014/main" id="{9119A571-F198-F4EA-7CCD-AEC51E5B68FA}"/>
              </a:ext>
            </a:extLst>
          </p:cNvPr>
          <p:cNvSpPr/>
          <p:nvPr/>
        </p:nvSpPr>
        <p:spPr>
          <a:xfrm>
            <a:off x="6711657" y="1849519"/>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Output Interface</a:t>
            </a:r>
          </a:p>
        </p:txBody>
      </p:sp>
      <p:sp>
        <p:nvSpPr>
          <p:cNvPr id="109" name="Process 108">
            <a:extLst>
              <a:ext uri="{FF2B5EF4-FFF2-40B4-BE49-F238E27FC236}">
                <a16:creationId xmlns:a16="http://schemas.microsoft.com/office/drawing/2014/main" id="{7DDEB015-083A-16EA-8CBE-86D0E054020B}"/>
              </a:ext>
            </a:extLst>
          </p:cNvPr>
          <p:cNvSpPr/>
          <p:nvPr/>
        </p:nvSpPr>
        <p:spPr>
          <a:xfrm>
            <a:off x="4234627"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lang="en-GB" sz="1200" dirty="0">
                <a:solidFill>
                  <a:srgbClr val="FFFFFF"/>
                </a:solidFill>
                <a:latin typeface="Aeonik" panose="020B0503030300000000" pitchFamily="34" charset="0"/>
                <a:cs typeface="Calibri" panose="020F0502020204030204" pitchFamily="34" charset="0"/>
              </a:rPr>
              <a:t>Interface</a:t>
            </a: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2" name="Straight Arrow Connector 1">
            <a:extLst>
              <a:ext uri="{FF2B5EF4-FFF2-40B4-BE49-F238E27FC236}">
                <a16:creationId xmlns:a16="http://schemas.microsoft.com/office/drawing/2014/main" id="{615281C5-21E3-6DFC-33B7-A3E2EF2078BE}"/>
              </a:ext>
            </a:extLst>
          </p:cNvPr>
          <p:cNvCxnSpPr>
            <a:cxnSpLocks/>
            <a:stCxn id="109" idx="2"/>
            <a:endCxn id="88" idx="0"/>
          </p:cNvCxnSpPr>
          <p:nvPr/>
        </p:nvCxnSpPr>
        <p:spPr>
          <a:xfrm>
            <a:off x="4769297" y="3093159"/>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441D6E7-DDD2-D43D-FE70-ADEEE3878CAA}"/>
              </a:ext>
            </a:extLst>
          </p:cNvPr>
          <p:cNvCxnSpPr>
            <a:cxnSpLocks/>
            <a:endCxn id="9" idx="0"/>
          </p:cNvCxnSpPr>
          <p:nvPr/>
        </p:nvCxnSpPr>
        <p:spPr>
          <a:xfrm>
            <a:off x="6334807" y="2083604"/>
            <a:ext cx="4736" cy="6350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D3C11432-2645-AE42-E6D6-2674D3ADE1E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88173" y="3528714"/>
            <a:ext cx="306905" cy="391304"/>
          </a:xfrm>
          <a:prstGeom prst="rect">
            <a:avLst/>
          </a:prstGeom>
        </p:spPr>
      </p:pic>
      <p:sp>
        <p:nvSpPr>
          <p:cNvPr id="8" name="TextBox 7">
            <a:extLst>
              <a:ext uri="{FF2B5EF4-FFF2-40B4-BE49-F238E27FC236}">
                <a16:creationId xmlns:a16="http://schemas.microsoft.com/office/drawing/2014/main" id="{0AA8E4A6-27EB-65D6-7132-F6DE0A4AE322}"/>
              </a:ext>
            </a:extLst>
          </p:cNvPr>
          <p:cNvSpPr txBox="1"/>
          <p:nvPr/>
        </p:nvSpPr>
        <p:spPr>
          <a:xfrm>
            <a:off x="5977134" y="3975016"/>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9" name="Process 108">
            <a:extLst>
              <a:ext uri="{FF2B5EF4-FFF2-40B4-BE49-F238E27FC236}">
                <a16:creationId xmlns:a16="http://schemas.microsoft.com/office/drawing/2014/main" id="{8821022E-3437-D4F9-0D41-745FD2AB1CB0}"/>
              </a:ext>
            </a:extLst>
          </p:cNvPr>
          <p:cNvSpPr/>
          <p:nvPr/>
        </p:nvSpPr>
        <p:spPr>
          <a:xfrm>
            <a:off x="5804873" y="271866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Interface</a:t>
            </a:r>
          </a:p>
        </p:txBody>
      </p:sp>
      <p:cxnSp>
        <p:nvCxnSpPr>
          <p:cNvPr id="10" name="Straight Arrow Connector 9">
            <a:extLst>
              <a:ext uri="{FF2B5EF4-FFF2-40B4-BE49-F238E27FC236}">
                <a16:creationId xmlns:a16="http://schemas.microsoft.com/office/drawing/2014/main" id="{0BDDEA0B-9AA2-C2D2-CE14-323485BAC056}"/>
              </a:ext>
            </a:extLst>
          </p:cNvPr>
          <p:cNvCxnSpPr>
            <a:cxnSpLocks/>
            <a:stCxn id="9" idx="2"/>
            <a:endCxn id="7" idx="0"/>
          </p:cNvCxnSpPr>
          <p:nvPr/>
        </p:nvCxnSpPr>
        <p:spPr>
          <a:xfrm>
            <a:off x="6339543" y="3113625"/>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9D9A77E-741A-BFD5-8A20-529803D4B2AA}"/>
              </a:ext>
            </a:extLst>
          </p:cNvPr>
          <p:cNvCxnSpPr>
            <a:cxnSpLocks/>
          </p:cNvCxnSpPr>
          <p:nvPr/>
        </p:nvCxnSpPr>
        <p:spPr>
          <a:xfrm>
            <a:off x="3124159" y="2081076"/>
            <a:ext cx="4554" cy="61063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D3239D94-75E6-4260-6D8C-3BF3A40D815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977343" y="3508248"/>
            <a:ext cx="306905" cy="391304"/>
          </a:xfrm>
          <a:prstGeom prst="rect">
            <a:avLst/>
          </a:prstGeom>
        </p:spPr>
      </p:pic>
      <p:sp>
        <p:nvSpPr>
          <p:cNvPr id="17" name="TextBox 16">
            <a:extLst>
              <a:ext uri="{FF2B5EF4-FFF2-40B4-BE49-F238E27FC236}">
                <a16:creationId xmlns:a16="http://schemas.microsoft.com/office/drawing/2014/main" id="{75F421FD-EA19-4F1D-453A-A623578BB748}"/>
              </a:ext>
            </a:extLst>
          </p:cNvPr>
          <p:cNvSpPr txBox="1"/>
          <p:nvPr/>
        </p:nvSpPr>
        <p:spPr>
          <a:xfrm>
            <a:off x="2519907" y="3954550"/>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18" name="Process 108">
            <a:extLst>
              <a:ext uri="{FF2B5EF4-FFF2-40B4-BE49-F238E27FC236}">
                <a16:creationId xmlns:a16="http://schemas.microsoft.com/office/drawing/2014/main" id="{F1295B50-6278-1847-21EF-A66FF4A1ABB0}"/>
              </a:ext>
            </a:extLst>
          </p:cNvPr>
          <p:cNvSpPr/>
          <p:nvPr/>
        </p:nvSpPr>
        <p:spPr>
          <a:xfrm>
            <a:off x="2594043"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Interface</a:t>
            </a:r>
          </a:p>
        </p:txBody>
      </p:sp>
      <p:cxnSp>
        <p:nvCxnSpPr>
          <p:cNvPr id="19" name="Straight Arrow Connector 18">
            <a:extLst>
              <a:ext uri="{FF2B5EF4-FFF2-40B4-BE49-F238E27FC236}">
                <a16:creationId xmlns:a16="http://schemas.microsoft.com/office/drawing/2014/main" id="{F1EA8D45-606D-4E30-FAE5-658D6321B069}"/>
              </a:ext>
            </a:extLst>
          </p:cNvPr>
          <p:cNvCxnSpPr>
            <a:cxnSpLocks/>
            <a:stCxn id="18" idx="2"/>
            <a:endCxn id="16" idx="0"/>
          </p:cNvCxnSpPr>
          <p:nvPr/>
        </p:nvCxnSpPr>
        <p:spPr>
          <a:xfrm>
            <a:off x="3128713" y="3093159"/>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050823"/>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A98AAAD-88E6-0C10-AEB3-48717A7579D4}"/>
              </a:ext>
            </a:extLst>
          </p:cNvPr>
          <p:cNvSpPr/>
          <p:nvPr/>
        </p:nvSpPr>
        <p:spPr>
          <a:xfrm>
            <a:off x="4617396" y="1630412"/>
            <a:ext cx="3936459" cy="1665991"/>
          </a:xfrm>
          <a:prstGeom prst="rect">
            <a:avLst/>
          </a:prstGeom>
          <a:solidFill>
            <a:schemeClr val="bg1">
              <a:lumMod val="85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200" kern="0" dirty="0">
              <a:solidFill>
                <a:srgbClr val="000000"/>
              </a:solidFill>
              <a:latin typeface="Aeonik" panose="020B0503030300000000"/>
              <a:ea typeface="ＭＳ Ｐゴシック"/>
            </a:endParaRPr>
          </a:p>
        </p:txBody>
      </p:sp>
      <p:sp>
        <p:nvSpPr>
          <p:cNvPr id="29" name="Rectangle 28">
            <a:extLst>
              <a:ext uri="{FF2B5EF4-FFF2-40B4-BE49-F238E27FC236}">
                <a16:creationId xmlns:a16="http://schemas.microsoft.com/office/drawing/2014/main" id="{478E63B5-EDB7-BBE1-E51B-557F60F5D78A}"/>
              </a:ext>
            </a:extLst>
          </p:cNvPr>
          <p:cNvSpPr/>
          <p:nvPr/>
        </p:nvSpPr>
        <p:spPr>
          <a:xfrm>
            <a:off x="9295413" y="1630412"/>
            <a:ext cx="1794126" cy="1665991"/>
          </a:xfrm>
          <a:prstGeom prst="rect">
            <a:avLst/>
          </a:prstGeom>
          <a:solidFill>
            <a:schemeClr val="bg1">
              <a:lumMod val="85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200" kern="0" dirty="0">
              <a:solidFill>
                <a:srgbClr val="000000"/>
              </a:solidFill>
              <a:latin typeface="Aeonik" panose="020B0503030300000000"/>
              <a:ea typeface="ＭＳ Ｐゴシック"/>
            </a:endParaRPr>
          </a:p>
        </p:txBody>
      </p:sp>
      <p:sp>
        <p:nvSpPr>
          <p:cNvPr id="25" name="Down Arrow 26">
            <a:extLst>
              <a:ext uri="{FF2B5EF4-FFF2-40B4-BE49-F238E27FC236}">
                <a16:creationId xmlns:a16="http://schemas.microsoft.com/office/drawing/2014/main" id="{BDAF474E-A91E-0992-8FA2-D3BBE9D16013}"/>
              </a:ext>
            </a:extLst>
          </p:cNvPr>
          <p:cNvSpPr/>
          <p:nvPr/>
        </p:nvSpPr>
        <p:spPr>
          <a:xfrm>
            <a:off x="7533901" y="2674345"/>
            <a:ext cx="281741" cy="1297972"/>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a:xfrm>
            <a:off x="547437" y="195251"/>
            <a:ext cx="11233150" cy="512830"/>
          </a:xfrm>
        </p:spPr>
        <p:txBody>
          <a:bodyPr/>
          <a:lstStyle/>
          <a:p>
            <a:r>
              <a:rPr lang="en-US"/>
              <a:t>SDS-Framework: Record Real-world Data and Playback to AVH</a:t>
            </a:r>
          </a:p>
        </p:txBody>
      </p:sp>
      <p:sp>
        <p:nvSpPr>
          <p:cNvPr id="5" name="Down Arrow 26">
            <a:extLst>
              <a:ext uri="{FF2B5EF4-FFF2-40B4-BE49-F238E27FC236}">
                <a16:creationId xmlns:a16="http://schemas.microsoft.com/office/drawing/2014/main" id="{7A38048A-BCBC-CF76-8D8B-2CB114EC692E}"/>
              </a:ext>
            </a:extLst>
          </p:cNvPr>
          <p:cNvSpPr/>
          <p:nvPr/>
        </p:nvSpPr>
        <p:spPr>
          <a:xfrm rot="10800000">
            <a:off x="10051624" y="3189689"/>
            <a:ext cx="281741" cy="769558"/>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5356306" y="3203345"/>
            <a:ext cx="281741" cy="755901"/>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10" name="Rectangle 9">
            <a:extLst>
              <a:ext uri="{FF2B5EF4-FFF2-40B4-BE49-F238E27FC236}">
                <a16:creationId xmlns:a16="http://schemas.microsoft.com/office/drawing/2014/main" id="{C50920E3-5DD6-01F3-B1A5-92118B18437D}"/>
              </a:ext>
            </a:extLst>
          </p:cNvPr>
          <p:cNvSpPr/>
          <p:nvPr/>
        </p:nvSpPr>
        <p:spPr>
          <a:xfrm>
            <a:off x="9395248" y="3416090"/>
            <a:ext cx="1581913"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err="1">
                <a:solidFill>
                  <a:srgbClr val="FFFFFF"/>
                </a:solidFill>
                <a:latin typeface="Aeonik" panose="020B0503030300000000" pitchFamily="34" charset="0"/>
                <a:cs typeface="Calibri" panose="020F0502020204030204" pitchFamily="34" charset="0"/>
              </a:rPr>
              <a:t>Semihosting</a:t>
            </a:r>
            <a:r>
              <a:rPr lang="en-US" sz="1200" dirty="0">
                <a:solidFill>
                  <a:srgbClr val="FFFFFF"/>
                </a:solidFill>
                <a:latin typeface="Aeonik" panose="020B0503030300000000" pitchFamily="34" charset="0"/>
                <a:cs typeface="Calibri" panose="020F0502020204030204" pitchFamily="34" charset="0"/>
              </a:rPr>
              <a:t> Interface</a:t>
            </a:r>
          </a:p>
        </p:txBody>
      </p:sp>
      <p:sp>
        <p:nvSpPr>
          <p:cNvPr id="14" name="Rectangle 13">
            <a:extLst>
              <a:ext uri="{FF2B5EF4-FFF2-40B4-BE49-F238E27FC236}">
                <a16:creationId xmlns:a16="http://schemas.microsoft.com/office/drawing/2014/main" id="{1761512D-CB7A-2C42-2327-AEC81369D41F}"/>
              </a:ext>
            </a:extLst>
          </p:cNvPr>
          <p:cNvSpPr/>
          <p:nvPr/>
        </p:nvSpPr>
        <p:spPr>
          <a:xfrm>
            <a:off x="4708576" y="2896732"/>
            <a:ext cx="1584042"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Input Interface</a:t>
            </a:r>
          </a:p>
        </p:txBody>
      </p:sp>
      <p:sp>
        <p:nvSpPr>
          <p:cNvPr id="15" name="Rectangle 14">
            <a:extLst>
              <a:ext uri="{FF2B5EF4-FFF2-40B4-BE49-F238E27FC236}">
                <a16:creationId xmlns:a16="http://schemas.microsoft.com/office/drawing/2014/main" id="{AA4295CC-AC9F-D42F-6FC6-0E2D994FF65A}"/>
              </a:ext>
            </a:extLst>
          </p:cNvPr>
          <p:cNvSpPr/>
          <p:nvPr/>
        </p:nvSpPr>
        <p:spPr>
          <a:xfrm>
            <a:off x="4708576" y="3432688"/>
            <a:ext cx="1581912"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Sensor Input</a:t>
            </a:r>
          </a:p>
        </p:txBody>
      </p:sp>
      <p:sp>
        <p:nvSpPr>
          <p:cNvPr id="21" name="Rectangle 20">
            <a:extLst>
              <a:ext uri="{FF2B5EF4-FFF2-40B4-BE49-F238E27FC236}">
                <a16:creationId xmlns:a16="http://schemas.microsoft.com/office/drawing/2014/main" id="{F1205476-69EF-4F42-D82A-5722C3446FD6}"/>
              </a:ext>
            </a:extLst>
          </p:cNvPr>
          <p:cNvSpPr/>
          <p:nvPr/>
        </p:nvSpPr>
        <p:spPr>
          <a:xfrm>
            <a:off x="6887828" y="2499283"/>
            <a:ext cx="1584042" cy="304761"/>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SDS Recorder</a:t>
            </a:r>
          </a:p>
        </p:txBody>
      </p:sp>
      <p:sp>
        <p:nvSpPr>
          <p:cNvPr id="24" name="Rectangle 23">
            <a:extLst>
              <a:ext uri="{FF2B5EF4-FFF2-40B4-BE49-F238E27FC236}">
                <a16:creationId xmlns:a16="http://schemas.microsoft.com/office/drawing/2014/main" id="{6A2C54A5-7D46-A555-7CC2-D7EEFD4A943A}"/>
              </a:ext>
            </a:extLst>
          </p:cNvPr>
          <p:cNvSpPr/>
          <p:nvPr/>
        </p:nvSpPr>
        <p:spPr>
          <a:xfrm>
            <a:off x="6894314" y="3417024"/>
            <a:ext cx="1581912"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SDSIO Server</a:t>
            </a:r>
          </a:p>
        </p:txBody>
      </p:sp>
      <p:sp>
        <p:nvSpPr>
          <p:cNvPr id="26" name="Rectangle 25">
            <a:extLst>
              <a:ext uri="{FF2B5EF4-FFF2-40B4-BE49-F238E27FC236}">
                <a16:creationId xmlns:a16="http://schemas.microsoft.com/office/drawing/2014/main" id="{4DCFE2CE-10B5-CA3E-A0C4-FC7BD9BBD70A}"/>
              </a:ext>
            </a:extLst>
          </p:cNvPr>
          <p:cNvSpPr/>
          <p:nvPr/>
        </p:nvSpPr>
        <p:spPr>
          <a:xfrm>
            <a:off x="4708576" y="1720450"/>
            <a:ext cx="1584042" cy="584860"/>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5349332" y="2304511"/>
            <a:ext cx="281741" cy="584861"/>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28" name="Down Arrow 26">
            <a:extLst>
              <a:ext uri="{FF2B5EF4-FFF2-40B4-BE49-F238E27FC236}">
                <a16:creationId xmlns:a16="http://schemas.microsoft.com/office/drawing/2014/main" id="{61EC28D3-E07B-8E29-3C4F-11286816B5FC}"/>
              </a:ext>
            </a:extLst>
          </p:cNvPr>
          <p:cNvSpPr/>
          <p:nvPr/>
        </p:nvSpPr>
        <p:spPr>
          <a:xfrm rot="16200000">
            <a:off x="6070404" y="1987642"/>
            <a:ext cx="304762" cy="1330091"/>
          </a:xfrm>
          <a:prstGeom prst="downArrow">
            <a:avLst>
              <a:gd name="adj1" fmla="val 50000"/>
              <a:gd name="adj2" fmla="val 3338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32" name="Rectangle 31">
            <a:extLst>
              <a:ext uri="{FF2B5EF4-FFF2-40B4-BE49-F238E27FC236}">
                <a16:creationId xmlns:a16="http://schemas.microsoft.com/office/drawing/2014/main" id="{D066F2CC-C0B1-B539-B5AE-42977C445BE7}"/>
              </a:ext>
            </a:extLst>
          </p:cNvPr>
          <p:cNvSpPr/>
          <p:nvPr/>
        </p:nvSpPr>
        <p:spPr>
          <a:xfrm>
            <a:off x="9395250" y="1692512"/>
            <a:ext cx="1584042" cy="584860"/>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Algorithm under Development</a:t>
            </a:r>
          </a:p>
        </p:txBody>
      </p:sp>
      <p:sp>
        <p:nvSpPr>
          <p:cNvPr id="33" name="Down Arrow 26">
            <a:extLst>
              <a:ext uri="{FF2B5EF4-FFF2-40B4-BE49-F238E27FC236}">
                <a16:creationId xmlns:a16="http://schemas.microsoft.com/office/drawing/2014/main" id="{2F7F728C-0C7E-2B34-DACD-C5CC104C1C4D}"/>
              </a:ext>
            </a:extLst>
          </p:cNvPr>
          <p:cNvSpPr/>
          <p:nvPr/>
        </p:nvSpPr>
        <p:spPr>
          <a:xfrm rot="10800000">
            <a:off x="10042490" y="2283855"/>
            <a:ext cx="281741" cy="605520"/>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34" name="TextBox 33">
            <a:extLst>
              <a:ext uri="{FF2B5EF4-FFF2-40B4-BE49-F238E27FC236}">
                <a16:creationId xmlns:a16="http://schemas.microsoft.com/office/drawing/2014/main" id="{D53BE90B-4D86-D9A5-B205-C538A0764B18}"/>
              </a:ext>
            </a:extLst>
          </p:cNvPr>
          <p:cNvSpPr txBox="1"/>
          <p:nvPr/>
        </p:nvSpPr>
        <p:spPr>
          <a:xfrm>
            <a:off x="4115789" y="4707338"/>
            <a:ext cx="4663682" cy="1523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100" i="1" dirty="0">
                <a:solidFill>
                  <a:schemeClr val="tx2"/>
                </a:solidFill>
                <a:latin typeface="Aeonik" panose="020B0503030300000000"/>
              </a:rPr>
              <a:t>Record physical sensor (real-world) data using MCU hardware</a:t>
            </a:r>
            <a:endParaRPr lang="en-US" sz="1100" i="1" kern="1200" dirty="0">
              <a:solidFill>
                <a:schemeClr val="tx2"/>
              </a:solidFill>
              <a:latin typeface="Aeonik" panose="020B0503030300000000"/>
            </a:endParaRPr>
          </a:p>
        </p:txBody>
      </p:sp>
      <p:sp>
        <p:nvSpPr>
          <p:cNvPr id="35" name="TextBox 34">
            <a:extLst>
              <a:ext uri="{FF2B5EF4-FFF2-40B4-BE49-F238E27FC236}">
                <a16:creationId xmlns:a16="http://schemas.microsoft.com/office/drawing/2014/main" id="{637213C7-2C43-7E42-A48B-EE542420B65F}"/>
              </a:ext>
            </a:extLst>
          </p:cNvPr>
          <p:cNvSpPr txBox="1"/>
          <p:nvPr/>
        </p:nvSpPr>
        <p:spPr>
          <a:xfrm>
            <a:off x="8975217" y="4707338"/>
            <a:ext cx="2669346" cy="1523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100" i="1" dirty="0">
                <a:solidFill>
                  <a:schemeClr val="tx2"/>
                </a:solidFill>
                <a:latin typeface="Aeonik" panose="020B0503030300000000"/>
              </a:rPr>
              <a:t>Playback real-world data in CI</a:t>
            </a:r>
          </a:p>
        </p:txBody>
      </p:sp>
      <p:sp>
        <p:nvSpPr>
          <p:cNvPr id="36" name="TextBox 35">
            <a:extLst>
              <a:ext uri="{FF2B5EF4-FFF2-40B4-BE49-F238E27FC236}">
                <a16:creationId xmlns:a16="http://schemas.microsoft.com/office/drawing/2014/main" id="{2940D43A-A217-71DB-EDEA-2A009FE204A5}"/>
              </a:ext>
            </a:extLst>
          </p:cNvPr>
          <p:cNvSpPr txBox="1"/>
          <p:nvPr/>
        </p:nvSpPr>
        <p:spPr>
          <a:xfrm>
            <a:off x="547437" y="1146489"/>
            <a:ext cx="3052411" cy="5355312"/>
          </a:xfrm>
          <a:prstGeom prst="rect">
            <a:avLst/>
          </a:prstGeom>
          <a:noFill/>
        </p:spPr>
        <p:txBody>
          <a:bodyPr wrap="square" lIns="0" tIns="0" rIns="0" bIns="0" rtlCol="0" anchor="t">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SDS Data Files have multiple use cases: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600" dirty="0">
              <a:solidFill>
                <a:schemeClr val="tx2"/>
              </a:solidFill>
              <a:latin typeface="+mn-lt"/>
              <a:ea typeface="+mn-ea"/>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kern="1200" dirty="0">
                <a:solidFill>
                  <a:schemeClr val="tx2"/>
                </a:solidFill>
                <a:latin typeface="+mn-lt"/>
                <a:ea typeface="+mn-ea"/>
                <a:cs typeface="+mn-cs"/>
              </a:rPr>
              <a:t>Input for ML Algorithm development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endParaRPr lang="en-US" sz="1600" dirty="0">
              <a:solidFill>
                <a:schemeClr val="tx2"/>
              </a:solidFill>
              <a:latin typeface="+mn-lt"/>
              <a:ea typeface="+mn-ea"/>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dirty="0">
                <a:solidFill>
                  <a:schemeClr val="tx2"/>
                </a:solidFill>
                <a:latin typeface="+mn-lt"/>
                <a:ea typeface="+mn-ea"/>
              </a:rPr>
              <a:t>Input for Filter Designers (i.e. ASN)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endParaRPr lang="en-US" sz="1600" kern="1200" dirty="0">
              <a:solidFill>
                <a:schemeClr val="tx2"/>
              </a:solidFill>
              <a:latin typeface="+mn-lt"/>
              <a:ea typeface="+mn-ea"/>
              <a:cs typeface="+mn-cs"/>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kern="1200" dirty="0">
                <a:solidFill>
                  <a:schemeClr val="tx2"/>
                </a:solidFill>
                <a:latin typeface="+mn-lt"/>
                <a:ea typeface="+mn-ea"/>
                <a:cs typeface="+mn-cs"/>
              </a:rPr>
              <a:t>When capturing Algorith</a:t>
            </a:r>
            <a:r>
              <a:rPr lang="en-US" sz="1600" dirty="0">
                <a:solidFill>
                  <a:schemeClr val="tx2"/>
                </a:solidFill>
                <a:latin typeface="+mn-lt"/>
                <a:ea typeface="+mn-ea"/>
              </a:rPr>
              <a:t>m outputs, validation for regression</a:t>
            </a:r>
            <a:br>
              <a:rPr lang="en-US" sz="1600" dirty="0">
                <a:solidFill>
                  <a:schemeClr val="tx2"/>
                </a:solidFill>
                <a:latin typeface="+mn-lt"/>
                <a:ea typeface="+mn-ea"/>
              </a:rPr>
            </a:br>
            <a:endParaRPr lang="en-US" sz="1600" dirty="0">
              <a:solidFill>
                <a:schemeClr val="tx2"/>
              </a:solidFill>
              <a:latin typeface="+mn-lt"/>
              <a:ea typeface="+mn-ea"/>
            </a:endParaRPr>
          </a:p>
          <a:p>
            <a:pPr algn="l" defTabSz="914400" rtl="0" eaLnBrk="1" latinLnBrk="0" hangingPunct="1">
              <a:lnSpc>
                <a:spcPct val="90000"/>
              </a:lnSpc>
              <a:spcBef>
                <a:spcPts val="0"/>
              </a:spcBef>
              <a:spcAft>
                <a:spcPts val="600"/>
              </a:spcAft>
            </a:pPr>
            <a:r>
              <a:rPr lang="en-US" sz="1600" dirty="0">
                <a:solidFill>
                  <a:schemeClr val="tx2"/>
                </a:solidFill>
                <a:latin typeface="+mn-lt"/>
                <a:ea typeface="+mn-ea"/>
              </a:rPr>
              <a:t>SDS Interfaces can be based on</a:t>
            </a:r>
          </a:p>
          <a:p>
            <a:pPr algn="l" defTabSz="914400" rtl="0" eaLnBrk="1" latinLnBrk="0" hangingPunct="1">
              <a:lnSpc>
                <a:spcPct val="90000"/>
              </a:lnSpc>
              <a:spcBef>
                <a:spcPts val="0"/>
              </a:spcBef>
              <a:spcAft>
                <a:spcPts val="600"/>
              </a:spcAft>
            </a:pPr>
            <a:r>
              <a:rPr lang="en-US" sz="1600" kern="1200" dirty="0">
                <a:solidFill>
                  <a:schemeClr val="tx2"/>
                </a:solidFill>
                <a:latin typeface="+mn-lt"/>
                <a:ea typeface="+mn-ea"/>
                <a:hlinkClick r:id="rId2">
                  <a:extLst>
                    <a:ext uri="{A12FA001-AC4F-418D-AE19-62706E023703}">
                      <ahyp:hlinkClr xmlns:ahyp="http://schemas.microsoft.com/office/drawing/2018/hyperlinkcolor" val="tx"/>
                    </a:ext>
                  </a:extLst>
                </a:hlinkClick>
              </a:rPr>
              <a:t>https://github.com/ARM-software/CMSIS-DSP/tree/main/ComputeGraph</a:t>
            </a:r>
            <a:endParaRPr lang="en-US" sz="1600" kern="1200" dirty="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600" dirty="0">
              <a:solidFill>
                <a:schemeClr val="tx2"/>
              </a:solidFill>
              <a:latin typeface="+mn-lt"/>
              <a:ea typeface="+mn-ea"/>
              <a:cs typeface="Calibri"/>
              <a:hlinkClick r:id="rId2"/>
            </a:endParaRPr>
          </a:p>
          <a:p>
            <a:pPr eaLnBrk="1" hangingPunct="1">
              <a:lnSpc>
                <a:spcPct val="90000"/>
              </a:lnSpc>
              <a:spcBef>
                <a:spcPts val="0"/>
              </a:spcBef>
              <a:spcAft>
                <a:spcPts val="600"/>
              </a:spcAft>
            </a:pPr>
            <a:r>
              <a:rPr lang="en-US" sz="1600" dirty="0">
                <a:solidFill>
                  <a:schemeClr val="tx2"/>
                </a:solidFill>
                <a:latin typeface="+mn-lt"/>
                <a:ea typeface="+mn-ea"/>
              </a:rPr>
              <a:t>Currently under development</a:t>
            </a:r>
          </a:p>
          <a:p>
            <a:pPr algn="l" defTabSz="914400" rtl="0" eaLnBrk="1" latinLnBrk="0" hangingPunct="1">
              <a:lnSpc>
                <a:spcPct val="90000"/>
              </a:lnSpc>
              <a:spcBef>
                <a:spcPts val="0"/>
              </a:spcBef>
              <a:spcAft>
                <a:spcPts val="600"/>
              </a:spcAft>
            </a:pPr>
            <a:r>
              <a:rPr lang="en-US" sz="1600" kern="1200" dirty="0">
                <a:solidFill>
                  <a:schemeClr val="tx2"/>
                </a:solidFill>
                <a:latin typeface="+mn-lt"/>
                <a:ea typeface="+mn-ea"/>
                <a:cs typeface="Calibri"/>
                <a:hlinkClick r:id="rId3"/>
              </a:rPr>
              <a:t>https://github.com/RobertRostohar/SDS-Framework</a:t>
            </a:r>
            <a:endParaRPr lang="en-US" sz="1600" kern="1200" dirty="0">
              <a:solidFill>
                <a:schemeClr val="tx2"/>
              </a:solidFill>
              <a:latin typeface="+mn-lt"/>
              <a:ea typeface="+mn-ea"/>
              <a:cs typeface="Calibri"/>
              <a:hlinkClick r:id="rId2"/>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a:xfrm>
            <a:off x="547437" y="648479"/>
            <a:ext cx="11233150" cy="344488"/>
          </a:xfrm>
        </p:spPr>
        <p:txBody>
          <a:bodyPr/>
          <a:lstStyle/>
          <a:p>
            <a:r>
              <a:rPr lang="en-US" sz="2000"/>
              <a:t>Simplify Development of Embedded Applications that utilize DSP or ML algorithms with Sensor/Audio Input</a:t>
            </a:r>
          </a:p>
        </p:txBody>
      </p:sp>
      <p:pic>
        <p:nvPicPr>
          <p:cNvPr id="3" name="Picture 2">
            <a:extLst>
              <a:ext uri="{FF2B5EF4-FFF2-40B4-BE49-F238E27FC236}">
                <a16:creationId xmlns:a16="http://schemas.microsoft.com/office/drawing/2014/main" id="{31FDDC19-4D58-1FA1-8AFA-10FE259C9BB0}"/>
              </a:ext>
            </a:extLst>
          </p:cNvPr>
          <p:cNvPicPr>
            <a:picLocks noChangeAspect="1"/>
          </p:cNvPicPr>
          <p:nvPr/>
        </p:nvPicPr>
        <p:blipFill>
          <a:blip r:embed="rId4"/>
          <a:stretch>
            <a:fillRect/>
          </a:stretch>
        </p:blipFill>
        <p:spPr>
          <a:xfrm>
            <a:off x="5311688" y="4003538"/>
            <a:ext cx="371504" cy="471311"/>
          </a:xfrm>
          <a:prstGeom prst="rect">
            <a:avLst/>
          </a:prstGeom>
        </p:spPr>
      </p:pic>
      <p:sp>
        <p:nvSpPr>
          <p:cNvPr id="4" name="TextBox 3">
            <a:extLst>
              <a:ext uri="{FF2B5EF4-FFF2-40B4-BE49-F238E27FC236}">
                <a16:creationId xmlns:a16="http://schemas.microsoft.com/office/drawing/2014/main" id="{2F9348C2-B53D-F0E4-0D57-D6FDAE5D44DB}"/>
              </a:ext>
            </a:extLst>
          </p:cNvPr>
          <p:cNvSpPr txBox="1"/>
          <p:nvPr/>
        </p:nvSpPr>
        <p:spPr>
          <a:xfrm>
            <a:off x="4968709" y="4495203"/>
            <a:ext cx="1110864"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Physical Sensor</a:t>
            </a:r>
          </a:p>
        </p:txBody>
      </p:sp>
      <p:pic>
        <p:nvPicPr>
          <p:cNvPr id="8" name="Graphic 7">
            <a:extLst>
              <a:ext uri="{FF2B5EF4-FFF2-40B4-BE49-F238E27FC236}">
                <a16:creationId xmlns:a16="http://schemas.microsoft.com/office/drawing/2014/main" id="{9A1A2EC0-AA5D-C72A-21B1-0A6A5810CF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16179" y="4037296"/>
            <a:ext cx="306905" cy="391304"/>
          </a:xfrm>
          <a:prstGeom prst="rect">
            <a:avLst/>
          </a:prstGeom>
        </p:spPr>
      </p:pic>
      <p:sp>
        <p:nvSpPr>
          <p:cNvPr id="9" name="TextBox 8">
            <a:extLst>
              <a:ext uri="{FF2B5EF4-FFF2-40B4-BE49-F238E27FC236}">
                <a16:creationId xmlns:a16="http://schemas.microsoft.com/office/drawing/2014/main" id="{70687AA2-3010-BDC4-2FC6-A371E410E427}"/>
              </a:ext>
            </a:extLst>
          </p:cNvPr>
          <p:cNvSpPr txBox="1"/>
          <p:nvPr/>
        </p:nvSpPr>
        <p:spPr>
          <a:xfrm>
            <a:off x="7033676" y="4495203"/>
            <a:ext cx="1266267"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pic>
        <p:nvPicPr>
          <p:cNvPr id="11" name="Graphic 10">
            <a:extLst>
              <a:ext uri="{FF2B5EF4-FFF2-40B4-BE49-F238E27FC236}">
                <a16:creationId xmlns:a16="http://schemas.microsoft.com/office/drawing/2014/main" id="{1F999AC7-EC21-904F-EA9A-1EB89AE8BF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57318" y="4048901"/>
            <a:ext cx="306905" cy="391304"/>
          </a:xfrm>
          <a:prstGeom prst="rect">
            <a:avLst/>
          </a:prstGeom>
        </p:spPr>
      </p:pic>
      <p:sp>
        <p:nvSpPr>
          <p:cNvPr id="37" name="TextBox 36">
            <a:extLst>
              <a:ext uri="{FF2B5EF4-FFF2-40B4-BE49-F238E27FC236}">
                <a16:creationId xmlns:a16="http://schemas.microsoft.com/office/drawing/2014/main" id="{D01455D9-4168-FFEB-FEF6-160A6CFC43DC}"/>
              </a:ext>
            </a:extLst>
          </p:cNvPr>
          <p:cNvSpPr txBox="1"/>
          <p:nvPr/>
        </p:nvSpPr>
        <p:spPr>
          <a:xfrm>
            <a:off x="9586912" y="4495203"/>
            <a:ext cx="1266267"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38" name="Content Placeholder 2">
            <a:extLst>
              <a:ext uri="{FF2B5EF4-FFF2-40B4-BE49-F238E27FC236}">
                <a16:creationId xmlns:a16="http://schemas.microsoft.com/office/drawing/2014/main" id="{E0054CAA-E377-485A-1F88-42ECA9131783}"/>
              </a:ext>
            </a:extLst>
          </p:cNvPr>
          <p:cNvSpPr txBox="1">
            <a:spLocks/>
          </p:cNvSpPr>
          <p:nvPr/>
        </p:nvSpPr>
        <p:spPr>
          <a:xfrm>
            <a:off x="4539366" y="1420132"/>
            <a:ext cx="405278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MICROCONTROLLER HARDWARE</a:t>
            </a:r>
          </a:p>
        </p:txBody>
      </p:sp>
      <p:sp>
        <p:nvSpPr>
          <p:cNvPr id="39" name="Content Placeholder 2">
            <a:extLst>
              <a:ext uri="{FF2B5EF4-FFF2-40B4-BE49-F238E27FC236}">
                <a16:creationId xmlns:a16="http://schemas.microsoft.com/office/drawing/2014/main" id="{6070E878-6F99-986E-EE7F-0D36F759E1CD}"/>
              </a:ext>
            </a:extLst>
          </p:cNvPr>
          <p:cNvSpPr txBox="1">
            <a:spLocks/>
          </p:cNvSpPr>
          <p:nvPr/>
        </p:nvSpPr>
        <p:spPr>
          <a:xfrm>
            <a:off x="9295413" y="1415711"/>
            <a:ext cx="179412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SIMULATION</a:t>
            </a:r>
          </a:p>
        </p:txBody>
      </p:sp>
      <p:sp>
        <p:nvSpPr>
          <p:cNvPr id="40" name="Down Arrow 26">
            <a:extLst>
              <a:ext uri="{FF2B5EF4-FFF2-40B4-BE49-F238E27FC236}">
                <a16:creationId xmlns:a16="http://schemas.microsoft.com/office/drawing/2014/main" id="{0ADA9854-9042-A5CF-C5F6-F3DCF5BC762E}"/>
              </a:ext>
            </a:extLst>
          </p:cNvPr>
          <p:cNvSpPr/>
          <p:nvPr/>
        </p:nvSpPr>
        <p:spPr>
          <a:xfrm rot="16200000">
            <a:off x="8828181" y="3488523"/>
            <a:ext cx="290294" cy="1430460"/>
          </a:xfrm>
          <a:prstGeom prst="downArrow">
            <a:avLst>
              <a:gd name="adj1" fmla="val 50000"/>
              <a:gd name="adj2" fmla="val 3338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pic>
        <p:nvPicPr>
          <p:cNvPr id="16" name="Picture 8">
            <a:extLst>
              <a:ext uri="{FF2B5EF4-FFF2-40B4-BE49-F238E27FC236}">
                <a16:creationId xmlns:a16="http://schemas.microsoft.com/office/drawing/2014/main" id="{CBA7BC1A-B6B5-154C-EC88-A218068B374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04610" y="2834057"/>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a:extLst>
              <a:ext uri="{FF2B5EF4-FFF2-40B4-BE49-F238E27FC236}">
                <a16:creationId xmlns:a16="http://schemas.microsoft.com/office/drawing/2014/main" id="{016F7E4B-2378-E147-179C-6CC719F15B8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26639" y="2881827"/>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ABBB65E9-25A1-AAAF-EB93-229D3282C8BC}"/>
              </a:ext>
            </a:extLst>
          </p:cNvPr>
          <p:cNvSpPr/>
          <p:nvPr/>
        </p:nvSpPr>
        <p:spPr>
          <a:xfrm>
            <a:off x="9395248" y="2881453"/>
            <a:ext cx="1584043"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SDS Player</a:t>
            </a:r>
          </a:p>
        </p:txBody>
      </p:sp>
    </p:spTree>
    <p:extLst>
      <p:ext uri="{BB962C8B-B14F-4D97-AF65-F5344CB8AC3E}">
        <p14:creationId xmlns:p14="http://schemas.microsoft.com/office/powerpoint/2010/main" val="353652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83AB9-C6A4-77A9-1970-043838E2A7A0}"/>
            </a:ext>
          </a:extLst>
        </p:cNvPr>
        <p:cNvGrpSpPr/>
        <p:nvPr/>
      </p:nvGrpSpPr>
      <p:grpSpPr>
        <a:xfrm>
          <a:off x="0" y="0"/>
          <a:ext cx="0" cy="0"/>
          <a:chOff x="0" y="0"/>
          <a:chExt cx="0" cy="0"/>
        </a:xfrm>
      </p:grpSpPr>
      <p:sp>
        <p:nvSpPr>
          <p:cNvPr id="59" name="Rectangle 58">
            <a:extLst>
              <a:ext uri="{FF2B5EF4-FFF2-40B4-BE49-F238E27FC236}">
                <a16:creationId xmlns:a16="http://schemas.microsoft.com/office/drawing/2014/main" id="{1A423617-6E96-6304-ECA5-1DF0696D59BA}"/>
              </a:ext>
            </a:extLst>
          </p:cNvPr>
          <p:cNvSpPr/>
          <p:nvPr/>
        </p:nvSpPr>
        <p:spPr>
          <a:xfrm>
            <a:off x="7101186" y="1582588"/>
            <a:ext cx="4559035" cy="2230653"/>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5" name="Title 4">
            <a:extLst>
              <a:ext uri="{FF2B5EF4-FFF2-40B4-BE49-F238E27FC236}">
                <a16:creationId xmlns:a16="http://schemas.microsoft.com/office/drawing/2014/main" id="{FAF04DC1-9CB2-5446-F6D0-DE153F4614E2}"/>
              </a:ext>
            </a:extLst>
          </p:cNvPr>
          <p:cNvSpPr>
            <a:spLocks noGrp="1"/>
          </p:cNvSpPr>
          <p:nvPr>
            <p:ph type="title"/>
          </p:nvPr>
        </p:nvSpPr>
        <p:spPr/>
        <p:txBody>
          <a:bodyPr/>
          <a:lstStyle/>
          <a:p>
            <a:r>
              <a:rPr lang="en-US" dirty="0"/>
              <a:t>Development Flow for Edge AI Devices</a:t>
            </a:r>
          </a:p>
        </p:txBody>
      </p:sp>
      <p:sp>
        <p:nvSpPr>
          <p:cNvPr id="63" name="Content Placeholder 2">
            <a:extLst>
              <a:ext uri="{FF2B5EF4-FFF2-40B4-BE49-F238E27FC236}">
                <a16:creationId xmlns:a16="http://schemas.microsoft.com/office/drawing/2014/main" id="{84350DDE-3EAD-71FF-B2D0-D9A856A08309}"/>
              </a:ext>
            </a:extLst>
          </p:cNvPr>
          <p:cNvSpPr txBox="1">
            <a:spLocks/>
          </p:cNvSpPr>
          <p:nvPr/>
        </p:nvSpPr>
        <p:spPr>
          <a:xfrm>
            <a:off x="7235415" y="1645794"/>
            <a:ext cx="484637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65" name="Straight Arrow Connector 64">
            <a:extLst>
              <a:ext uri="{FF2B5EF4-FFF2-40B4-BE49-F238E27FC236}">
                <a16:creationId xmlns:a16="http://schemas.microsoft.com/office/drawing/2014/main" id="{436855A0-EB14-DEBD-8C2E-744986E363E4}"/>
              </a:ext>
            </a:extLst>
          </p:cNvPr>
          <p:cNvCxnSpPr>
            <a:cxnSpLocks/>
            <a:stCxn id="106" idx="3"/>
            <a:endCxn id="107" idx="1"/>
          </p:cNvCxnSpPr>
          <p:nvPr/>
        </p:nvCxnSpPr>
        <p:spPr>
          <a:xfrm>
            <a:off x="9082020" y="2206450"/>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E2317C8-9401-CD03-3F8A-69A0BF79D73E}"/>
              </a:ext>
            </a:extLst>
          </p:cNvPr>
          <p:cNvCxnSpPr>
            <a:cxnSpLocks/>
            <a:stCxn id="107" idx="3"/>
          </p:cNvCxnSpPr>
          <p:nvPr/>
        </p:nvCxnSpPr>
        <p:spPr>
          <a:xfrm flipV="1">
            <a:off x="10676649" y="2204681"/>
            <a:ext cx="691310"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B5CC032-59D2-8018-E0C2-E4F860380D2D}"/>
              </a:ext>
            </a:extLst>
          </p:cNvPr>
          <p:cNvCxnSpPr>
            <a:cxnSpLocks/>
          </p:cNvCxnSpPr>
          <p:nvPr/>
        </p:nvCxnSpPr>
        <p:spPr>
          <a:xfrm>
            <a:off x="9421045" y="2206450"/>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8" name="Graphic 87">
            <a:extLst>
              <a:ext uri="{FF2B5EF4-FFF2-40B4-BE49-F238E27FC236}">
                <a16:creationId xmlns:a16="http://schemas.microsoft.com/office/drawing/2014/main" id="{5DC246BF-00E3-FC1B-5B8F-2CBCBB22AB1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74228" y="4863641"/>
            <a:ext cx="306905" cy="391304"/>
          </a:xfrm>
          <a:prstGeom prst="rect">
            <a:avLst/>
          </a:prstGeom>
        </p:spPr>
      </p:pic>
      <p:sp>
        <p:nvSpPr>
          <p:cNvPr id="92" name="TextBox 91">
            <a:extLst>
              <a:ext uri="{FF2B5EF4-FFF2-40B4-BE49-F238E27FC236}">
                <a16:creationId xmlns:a16="http://schemas.microsoft.com/office/drawing/2014/main" id="{E3E04F2C-7D9B-CC89-0AC9-4102428765A2}"/>
              </a:ext>
            </a:extLst>
          </p:cNvPr>
          <p:cNvSpPr txBox="1"/>
          <p:nvPr/>
        </p:nvSpPr>
        <p:spPr>
          <a:xfrm>
            <a:off x="9063189" y="5309943"/>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106" name="Process 105">
            <a:extLst>
              <a:ext uri="{FF2B5EF4-FFF2-40B4-BE49-F238E27FC236}">
                <a16:creationId xmlns:a16="http://schemas.microsoft.com/office/drawing/2014/main" id="{A8CFEFCD-2250-95E5-1F24-0A70E4E932D1}"/>
              </a:ext>
            </a:extLst>
          </p:cNvPr>
          <p:cNvSpPr/>
          <p:nvPr/>
        </p:nvSpPr>
        <p:spPr>
          <a:xfrm>
            <a:off x="8110020" y="1987473"/>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3C57EE90-2328-DFA6-4E4F-A385028476FD}"/>
              </a:ext>
            </a:extLst>
          </p:cNvPr>
          <p:cNvSpPr/>
          <p:nvPr/>
        </p:nvSpPr>
        <p:spPr>
          <a:xfrm>
            <a:off x="9773329" y="1992469"/>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9" name="Process 108">
            <a:extLst>
              <a:ext uri="{FF2B5EF4-FFF2-40B4-BE49-F238E27FC236}">
                <a16:creationId xmlns:a16="http://schemas.microsoft.com/office/drawing/2014/main" id="{F319E326-CB5B-9744-994A-4E8B3A55210A}"/>
              </a:ext>
            </a:extLst>
          </p:cNvPr>
          <p:cNvSpPr/>
          <p:nvPr/>
        </p:nvSpPr>
        <p:spPr>
          <a:xfrm>
            <a:off x="8890928"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2" name="Straight Arrow Connector 1">
            <a:extLst>
              <a:ext uri="{FF2B5EF4-FFF2-40B4-BE49-F238E27FC236}">
                <a16:creationId xmlns:a16="http://schemas.microsoft.com/office/drawing/2014/main" id="{169A0EAE-7522-7C0D-E02C-386F4435FE68}"/>
              </a:ext>
            </a:extLst>
          </p:cNvPr>
          <p:cNvCxnSpPr>
            <a:cxnSpLocks/>
            <a:endCxn id="88" idx="0"/>
          </p:cNvCxnSpPr>
          <p:nvPr/>
        </p:nvCxnSpPr>
        <p:spPr>
          <a:xfrm>
            <a:off x="9425598" y="4448552"/>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7858462-5F0E-7DA9-4A5E-7866D4A7E7A8}"/>
              </a:ext>
            </a:extLst>
          </p:cNvPr>
          <p:cNvCxnSpPr>
            <a:cxnSpLocks/>
          </p:cNvCxnSpPr>
          <p:nvPr/>
        </p:nvCxnSpPr>
        <p:spPr>
          <a:xfrm>
            <a:off x="11009666" y="2206449"/>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0C9563CB-2541-150A-8EBA-F18E3A1700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44474" y="4884107"/>
            <a:ext cx="306905" cy="391304"/>
          </a:xfrm>
          <a:prstGeom prst="rect">
            <a:avLst/>
          </a:prstGeom>
        </p:spPr>
      </p:pic>
      <p:sp>
        <p:nvSpPr>
          <p:cNvPr id="8" name="TextBox 7">
            <a:extLst>
              <a:ext uri="{FF2B5EF4-FFF2-40B4-BE49-F238E27FC236}">
                <a16:creationId xmlns:a16="http://schemas.microsoft.com/office/drawing/2014/main" id="{3D32ECBD-6755-8397-13F7-63CA88FD3762}"/>
              </a:ext>
            </a:extLst>
          </p:cNvPr>
          <p:cNvSpPr txBox="1"/>
          <p:nvPr/>
        </p:nvSpPr>
        <p:spPr>
          <a:xfrm>
            <a:off x="10633435" y="5330409"/>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cxnSp>
        <p:nvCxnSpPr>
          <p:cNvPr id="10" name="Straight Arrow Connector 9">
            <a:extLst>
              <a:ext uri="{FF2B5EF4-FFF2-40B4-BE49-F238E27FC236}">
                <a16:creationId xmlns:a16="http://schemas.microsoft.com/office/drawing/2014/main" id="{816F076D-F18F-CFA3-6B0D-0C5F16353608}"/>
              </a:ext>
            </a:extLst>
          </p:cNvPr>
          <p:cNvCxnSpPr>
            <a:cxnSpLocks/>
            <a:endCxn id="7" idx="0"/>
          </p:cNvCxnSpPr>
          <p:nvPr/>
        </p:nvCxnSpPr>
        <p:spPr>
          <a:xfrm>
            <a:off x="10997927" y="4433154"/>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145CD545-648C-795F-B9A5-71995D4A42A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33644" y="4876611"/>
            <a:ext cx="306905" cy="391304"/>
          </a:xfrm>
          <a:prstGeom prst="rect">
            <a:avLst/>
          </a:prstGeom>
        </p:spPr>
      </p:pic>
      <p:sp>
        <p:nvSpPr>
          <p:cNvPr id="17" name="TextBox 16">
            <a:extLst>
              <a:ext uri="{FF2B5EF4-FFF2-40B4-BE49-F238E27FC236}">
                <a16:creationId xmlns:a16="http://schemas.microsoft.com/office/drawing/2014/main" id="{9DCAF2C2-D21F-8AC9-906A-9DC8C22BB132}"/>
              </a:ext>
            </a:extLst>
          </p:cNvPr>
          <p:cNvSpPr txBox="1"/>
          <p:nvPr/>
        </p:nvSpPr>
        <p:spPr>
          <a:xfrm>
            <a:off x="7176208" y="5322913"/>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18" name="Process 108">
            <a:extLst>
              <a:ext uri="{FF2B5EF4-FFF2-40B4-BE49-F238E27FC236}">
                <a16:creationId xmlns:a16="http://schemas.microsoft.com/office/drawing/2014/main" id="{8159314A-8B89-9EAA-972B-6D44367538D0}"/>
              </a:ext>
            </a:extLst>
          </p:cNvPr>
          <p:cNvSpPr/>
          <p:nvPr/>
        </p:nvSpPr>
        <p:spPr>
          <a:xfrm>
            <a:off x="7250344"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Player</a:t>
            </a:r>
          </a:p>
        </p:txBody>
      </p:sp>
      <p:cxnSp>
        <p:nvCxnSpPr>
          <p:cNvPr id="19" name="Straight Arrow Connector 18">
            <a:extLst>
              <a:ext uri="{FF2B5EF4-FFF2-40B4-BE49-F238E27FC236}">
                <a16:creationId xmlns:a16="http://schemas.microsoft.com/office/drawing/2014/main" id="{C8F07693-03D3-E691-160F-5F7A5EA721E2}"/>
              </a:ext>
            </a:extLst>
          </p:cNvPr>
          <p:cNvCxnSpPr>
            <a:cxnSpLocks/>
            <a:stCxn id="16" idx="0"/>
          </p:cNvCxnSpPr>
          <p:nvPr/>
        </p:nvCxnSpPr>
        <p:spPr>
          <a:xfrm flipH="1" flipV="1">
            <a:off x="7785014" y="4647159"/>
            <a:ext cx="2083" cy="22945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0BB4C5E7-02B2-19F3-8A2C-0B7A686CF844}"/>
              </a:ext>
            </a:extLst>
          </p:cNvPr>
          <p:cNvCxnSpPr>
            <a:stCxn id="18" idx="0"/>
            <a:endCxn id="106" idx="1"/>
          </p:cNvCxnSpPr>
          <p:nvPr/>
        </p:nvCxnSpPr>
        <p:spPr>
          <a:xfrm rot="5400000" flipH="1" flipV="1">
            <a:off x="7701644" y="2289820"/>
            <a:ext cx="491746" cy="32500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1032" name="Picture 8">
            <a:extLst>
              <a:ext uri="{FF2B5EF4-FFF2-40B4-BE49-F238E27FC236}">
                <a16:creationId xmlns:a16="http://schemas.microsoft.com/office/drawing/2014/main" id="{08D8862E-318B-CA0F-A39E-BF1D3B33DAF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71570" y="3844370"/>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A954668-45C5-937B-39E5-82955CE546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93599" y="3892140"/>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26" name="Arrow: Up-Down 25">
            <a:extLst>
              <a:ext uri="{FF2B5EF4-FFF2-40B4-BE49-F238E27FC236}">
                <a16:creationId xmlns:a16="http://schemas.microsoft.com/office/drawing/2014/main" id="{89CAF07E-AF66-C3DF-3E04-AFF7DB5C4B97}"/>
              </a:ext>
            </a:extLst>
          </p:cNvPr>
          <p:cNvSpPr/>
          <p:nvPr/>
        </p:nvSpPr>
        <p:spPr>
          <a:xfrm>
            <a:off x="9328344" y="3653065"/>
            <a:ext cx="198660" cy="612057"/>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rocess 108">
            <a:extLst>
              <a:ext uri="{FF2B5EF4-FFF2-40B4-BE49-F238E27FC236}">
                <a16:creationId xmlns:a16="http://schemas.microsoft.com/office/drawing/2014/main" id="{268B80DE-AFBC-59EC-388E-287C23A76D1C}"/>
              </a:ext>
            </a:extLst>
          </p:cNvPr>
          <p:cNvSpPr/>
          <p:nvPr/>
        </p:nvSpPr>
        <p:spPr>
          <a:xfrm>
            <a:off x="7248533" y="4264428"/>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Server running on </a:t>
            </a:r>
            <a:r>
              <a:rPr lang="en-GB" sz="1200" dirty="0">
                <a:solidFill>
                  <a:srgbClr val="FFFFFF"/>
                </a:solidFill>
                <a:latin typeface="Aeonik" panose="020B0503030300000000" pitchFamily="34" charset="0"/>
                <a:cs typeface="Calibri" panose="020F0502020204030204" pitchFamily="34" charset="0"/>
              </a:rPr>
              <a:t>development host</a:t>
            </a: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 system</a:t>
            </a:r>
          </a:p>
        </p:txBody>
      </p:sp>
      <p:cxnSp>
        <p:nvCxnSpPr>
          <p:cNvPr id="30" name="Straight Arrow Connector 29">
            <a:extLst>
              <a:ext uri="{FF2B5EF4-FFF2-40B4-BE49-F238E27FC236}">
                <a16:creationId xmlns:a16="http://schemas.microsoft.com/office/drawing/2014/main" id="{A5434FB5-0E2F-D7D7-53B5-8E98771D6A76}"/>
              </a:ext>
            </a:extLst>
          </p:cNvPr>
          <p:cNvCxnSpPr>
            <a:cxnSpLocks/>
            <a:endCxn id="18" idx="2"/>
          </p:cNvCxnSpPr>
          <p:nvPr/>
        </p:nvCxnSpPr>
        <p:spPr>
          <a:xfrm flipV="1">
            <a:off x="7785014" y="3093159"/>
            <a:ext cx="0" cy="16494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Process 108">
            <a:extLst>
              <a:ext uri="{FF2B5EF4-FFF2-40B4-BE49-F238E27FC236}">
                <a16:creationId xmlns:a16="http://schemas.microsoft.com/office/drawing/2014/main" id="{4FADFCAC-AC6F-C1F3-3264-89A5CD7B5DCA}"/>
              </a:ext>
            </a:extLst>
          </p:cNvPr>
          <p:cNvSpPr/>
          <p:nvPr/>
        </p:nvSpPr>
        <p:spPr>
          <a:xfrm>
            <a:off x="7248533" y="3258102"/>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34" name="Straight Arrow Connector 33">
            <a:extLst>
              <a:ext uri="{FF2B5EF4-FFF2-40B4-BE49-F238E27FC236}">
                <a16:creationId xmlns:a16="http://schemas.microsoft.com/office/drawing/2014/main" id="{D2238A68-6006-8993-75A6-D6549A631D08}"/>
              </a:ext>
            </a:extLst>
          </p:cNvPr>
          <p:cNvCxnSpPr>
            <a:cxnSpLocks/>
          </p:cNvCxnSpPr>
          <p:nvPr/>
        </p:nvCxnSpPr>
        <p:spPr>
          <a:xfrm>
            <a:off x="9427674" y="3099644"/>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16249BE-16A4-21AE-154E-07C1E7F634B8}"/>
              </a:ext>
            </a:extLst>
          </p:cNvPr>
          <p:cNvCxnSpPr>
            <a:cxnSpLocks/>
            <a:stCxn id="53" idx="2"/>
          </p:cNvCxnSpPr>
          <p:nvPr/>
        </p:nvCxnSpPr>
        <p:spPr>
          <a:xfrm>
            <a:off x="11009666" y="3082496"/>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F4A924B9-8FA4-3A0C-F164-F9EFADE191C2}"/>
              </a:ext>
            </a:extLst>
          </p:cNvPr>
          <p:cNvSpPr txBox="1">
            <a:spLocks/>
          </p:cNvSpPr>
          <p:nvPr/>
        </p:nvSpPr>
        <p:spPr>
          <a:xfrm>
            <a:off x="7295739" y="3370857"/>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SDSIO  INTERFACE</a:t>
            </a:r>
          </a:p>
        </p:txBody>
      </p:sp>
      <p:sp>
        <p:nvSpPr>
          <p:cNvPr id="46" name="Content Placeholder 2">
            <a:extLst>
              <a:ext uri="{FF2B5EF4-FFF2-40B4-BE49-F238E27FC236}">
                <a16:creationId xmlns:a16="http://schemas.microsoft.com/office/drawing/2014/main" id="{E0CA8B45-7C41-742C-40A1-FB187CDBC346}"/>
              </a:ext>
            </a:extLst>
          </p:cNvPr>
          <p:cNvSpPr txBox="1">
            <a:spLocks/>
          </p:cNvSpPr>
          <p:nvPr/>
        </p:nvSpPr>
        <p:spPr>
          <a:xfrm>
            <a:off x="9520519" y="3938607"/>
            <a:ext cx="1450255"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lang="en-US" sz="1067" b="1" dirty="0">
                <a:solidFill>
                  <a:schemeClr val="tx1"/>
                </a:solidFill>
                <a:latin typeface="Aeonik Fono" panose="020B0504030300000000" pitchFamily="34" charset="0"/>
              </a:rPr>
              <a:t>or</a:t>
            </a:r>
            <a:endParaRPr kumimoji="0" lang="en-US" sz="1067" b="1" i="0" u="none" strike="noStrike" kern="1200" cap="none" normalizeH="0" noProof="0" dirty="0">
              <a:ln>
                <a:noFill/>
              </a:ln>
              <a:solidFill>
                <a:schemeClr val="tx1"/>
              </a:solidFill>
              <a:effectLst/>
              <a:uLnTx/>
              <a:uFillTx/>
              <a:latin typeface="Aeonik Fono" panose="020B0504030300000000" pitchFamily="34" charset="0"/>
              <a:ea typeface="ＭＳ Ｐゴシック" charset="0"/>
            </a:endParaRPr>
          </a:p>
        </p:txBody>
      </p:sp>
      <p:sp>
        <p:nvSpPr>
          <p:cNvPr id="53" name="Process 108">
            <a:extLst>
              <a:ext uri="{FF2B5EF4-FFF2-40B4-BE49-F238E27FC236}">
                <a16:creationId xmlns:a16="http://schemas.microsoft.com/office/drawing/2014/main" id="{14220803-880F-0B18-B97B-08FE7CFF834D}"/>
              </a:ext>
            </a:extLst>
          </p:cNvPr>
          <p:cNvSpPr/>
          <p:nvPr/>
        </p:nvSpPr>
        <p:spPr>
          <a:xfrm>
            <a:off x="10474996" y="2687533"/>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3" name="TextBox 2">
            <a:extLst>
              <a:ext uri="{FF2B5EF4-FFF2-40B4-BE49-F238E27FC236}">
                <a16:creationId xmlns:a16="http://schemas.microsoft.com/office/drawing/2014/main" id="{4AD38773-C51C-DA8C-1931-2486C1403F2A}"/>
              </a:ext>
            </a:extLst>
          </p:cNvPr>
          <p:cNvSpPr txBox="1"/>
          <p:nvPr/>
        </p:nvSpPr>
        <p:spPr>
          <a:xfrm>
            <a:off x="10720959" y="2012587"/>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dirty="0">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sp>
        <p:nvSpPr>
          <p:cNvPr id="4" name="Rectangle 3">
            <a:extLst>
              <a:ext uri="{FF2B5EF4-FFF2-40B4-BE49-F238E27FC236}">
                <a16:creationId xmlns:a16="http://schemas.microsoft.com/office/drawing/2014/main" id="{C48699D6-41CC-D854-B90A-F5216016F70A}"/>
              </a:ext>
            </a:extLst>
          </p:cNvPr>
          <p:cNvSpPr/>
          <p:nvPr/>
        </p:nvSpPr>
        <p:spPr>
          <a:xfrm>
            <a:off x="1404490" y="1589073"/>
            <a:ext cx="5365218" cy="2230652"/>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9" name="Picture 8">
            <a:extLst>
              <a:ext uri="{FF2B5EF4-FFF2-40B4-BE49-F238E27FC236}">
                <a16:creationId xmlns:a16="http://schemas.microsoft.com/office/drawing/2014/main" id="{7AABE04A-CF4A-70F2-2CC5-6FD69DA3B177}"/>
              </a:ext>
            </a:extLst>
          </p:cNvPr>
          <p:cNvPicPr>
            <a:picLocks noChangeAspect="1"/>
          </p:cNvPicPr>
          <p:nvPr/>
        </p:nvPicPr>
        <p:blipFill>
          <a:blip r:embed="rId11"/>
          <a:stretch>
            <a:fillRect/>
          </a:stretch>
        </p:blipFill>
        <p:spPr>
          <a:xfrm>
            <a:off x="693775" y="1685527"/>
            <a:ext cx="371504" cy="471311"/>
          </a:xfrm>
          <a:prstGeom prst="rect">
            <a:avLst/>
          </a:prstGeom>
        </p:spPr>
      </p:pic>
      <p:sp>
        <p:nvSpPr>
          <p:cNvPr id="11" name="Content Placeholder 2">
            <a:extLst>
              <a:ext uri="{FF2B5EF4-FFF2-40B4-BE49-F238E27FC236}">
                <a16:creationId xmlns:a16="http://schemas.microsoft.com/office/drawing/2014/main" id="{598B223D-5F4B-116C-856D-EF124B2F8FF1}"/>
              </a:ext>
            </a:extLst>
          </p:cNvPr>
          <p:cNvSpPr txBox="1">
            <a:spLocks/>
          </p:cNvSpPr>
          <p:nvPr/>
        </p:nvSpPr>
        <p:spPr>
          <a:xfrm>
            <a:off x="1737048" y="1643581"/>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13" name="Straight Arrow Connector 12">
            <a:extLst>
              <a:ext uri="{FF2B5EF4-FFF2-40B4-BE49-F238E27FC236}">
                <a16:creationId xmlns:a16="http://schemas.microsoft.com/office/drawing/2014/main" id="{FC795695-3C9F-8AEC-F702-B760A8430ADB}"/>
              </a:ext>
            </a:extLst>
          </p:cNvPr>
          <p:cNvCxnSpPr>
            <a:cxnSpLocks/>
            <a:endCxn id="36" idx="1"/>
          </p:cNvCxnSpPr>
          <p:nvPr/>
        </p:nvCxnSpPr>
        <p:spPr>
          <a:xfrm flipV="1">
            <a:off x="2438774" y="2210571"/>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F27D51E-9721-D728-ADF9-BD0B5F6E9CA7}"/>
              </a:ext>
            </a:extLst>
          </p:cNvPr>
          <p:cNvCxnSpPr>
            <a:cxnSpLocks/>
            <a:stCxn id="36" idx="3"/>
            <a:endCxn id="37" idx="1"/>
          </p:cNvCxnSpPr>
          <p:nvPr/>
        </p:nvCxnSpPr>
        <p:spPr>
          <a:xfrm>
            <a:off x="4087572" y="2210571"/>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5979F6B-10C0-2156-2FD3-267964CF2D01}"/>
              </a:ext>
            </a:extLst>
          </p:cNvPr>
          <p:cNvCxnSpPr>
            <a:cxnSpLocks/>
            <a:stCxn id="37" idx="3"/>
          </p:cNvCxnSpPr>
          <p:nvPr/>
        </p:nvCxnSpPr>
        <p:spPr>
          <a:xfrm flipV="1">
            <a:off x="5682201" y="2208802"/>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ight Brace 22">
            <a:extLst>
              <a:ext uri="{FF2B5EF4-FFF2-40B4-BE49-F238E27FC236}">
                <a16:creationId xmlns:a16="http://schemas.microsoft.com/office/drawing/2014/main" id="{0D43B8A0-DA70-FCFA-4E4F-1E3E43AC408A}"/>
              </a:ext>
            </a:extLst>
          </p:cNvPr>
          <p:cNvSpPr/>
          <p:nvPr/>
        </p:nvSpPr>
        <p:spPr>
          <a:xfrm>
            <a:off x="1043580" y="1638365"/>
            <a:ext cx="529177" cy="2116512"/>
          </a:xfrm>
          <a:prstGeom prst="rightBrace">
            <a:avLst>
              <a:gd name="adj1" fmla="val 0"/>
              <a:gd name="adj2" fmla="val 30074"/>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27" name="Picture 26">
            <a:extLst>
              <a:ext uri="{FF2B5EF4-FFF2-40B4-BE49-F238E27FC236}">
                <a16:creationId xmlns:a16="http://schemas.microsoft.com/office/drawing/2014/main" id="{D4CB088E-9AA7-D923-1115-2A2ECF4EBE70}"/>
              </a:ext>
            </a:extLst>
          </p:cNvPr>
          <p:cNvPicPr>
            <a:picLocks noChangeAspect="1"/>
          </p:cNvPicPr>
          <p:nvPr/>
        </p:nvPicPr>
        <p:blipFill>
          <a:blip r:embed="rId12"/>
          <a:stretch>
            <a:fillRect/>
          </a:stretch>
        </p:blipFill>
        <p:spPr>
          <a:xfrm>
            <a:off x="703762" y="2593073"/>
            <a:ext cx="354609" cy="323203"/>
          </a:xfrm>
          <a:prstGeom prst="rect">
            <a:avLst/>
          </a:prstGeom>
        </p:spPr>
      </p:pic>
      <p:pic>
        <p:nvPicPr>
          <p:cNvPr id="28" name="Picture 27">
            <a:extLst>
              <a:ext uri="{FF2B5EF4-FFF2-40B4-BE49-F238E27FC236}">
                <a16:creationId xmlns:a16="http://schemas.microsoft.com/office/drawing/2014/main" id="{677A3955-C7B8-ADBD-F08D-45DCAB996F54}"/>
              </a:ext>
            </a:extLst>
          </p:cNvPr>
          <p:cNvPicPr>
            <a:picLocks noChangeAspect="1"/>
          </p:cNvPicPr>
          <p:nvPr/>
        </p:nvPicPr>
        <p:blipFill>
          <a:blip r:embed="rId13"/>
          <a:stretch>
            <a:fillRect/>
          </a:stretch>
        </p:blipFill>
        <p:spPr>
          <a:xfrm>
            <a:off x="678079" y="3325892"/>
            <a:ext cx="405975" cy="194161"/>
          </a:xfrm>
          <a:prstGeom prst="rect">
            <a:avLst/>
          </a:prstGeom>
        </p:spPr>
      </p:pic>
      <p:sp>
        <p:nvSpPr>
          <p:cNvPr id="31" name="TextBox 30">
            <a:extLst>
              <a:ext uri="{FF2B5EF4-FFF2-40B4-BE49-F238E27FC236}">
                <a16:creationId xmlns:a16="http://schemas.microsoft.com/office/drawing/2014/main" id="{F53D8B94-D83C-637E-3E74-1E7FE7AB5FC6}"/>
              </a:ext>
            </a:extLst>
          </p:cNvPr>
          <p:cNvSpPr txBox="1"/>
          <p:nvPr/>
        </p:nvSpPr>
        <p:spPr>
          <a:xfrm>
            <a:off x="516409" y="2199119"/>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32" name="TextBox 31">
            <a:extLst>
              <a:ext uri="{FF2B5EF4-FFF2-40B4-BE49-F238E27FC236}">
                <a16:creationId xmlns:a16="http://schemas.microsoft.com/office/drawing/2014/main" id="{8B3FCBA1-E978-C8BF-7253-6ED3B2E77968}"/>
              </a:ext>
            </a:extLst>
          </p:cNvPr>
          <p:cNvSpPr txBox="1"/>
          <p:nvPr/>
        </p:nvSpPr>
        <p:spPr>
          <a:xfrm>
            <a:off x="516409" y="2960927"/>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33" name="TextBox 32">
            <a:extLst>
              <a:ext uri="{FF2B5EF4-FFF2-40B4-BE49-F238E27FC236}">
                <a16:creationId xmlns:a16="http://schemas.microsoft.com/office/drawing/2014/main" id="{F117DD7A-F598-2241-533A-B3E1305FCEEE}"/>
              </a:ext>
            </a:extLst>
          </p:cNvPr>
          <p:cNvSpPr txBox="1"/>
          <p:nvPr/>
        </p:nvSpPr>
        <p:spPr>
          <a:xfrm>
            <a:off x="516409" y="357173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35" name="Process 104">
            <a:extLst>
              <a:ext uri="{FF2B5EF4-FFF2-40B4-BE49-F238E27FC236}">
                <a16:creationId xmlns:a16="http://schemas.microsoft.com/office/drawing/2014/main" id="{B92580A6-BCA0-9981-7DE9-0D40B660F49C}"/>
              </a:ext>
            </a:extLst>
          </p:cNvPr>
          <p:cNvSpPr/>
          <p:nvPr/>
        </p:nvSpPr>
        <p:spPr>
          <a:xfrm>
            <a:off x="1574364" y="1991594"/>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36" name="Process 105">
            <a:extLst>
              <a:ext uri="{FF2B5EF4-FFF2-40B4-BE49-F238E27FC236}">
                <a16:creationId xmlns:a16="http://schemas.microsoft.com/office/drawing/2014/main" id="{287607E7-D400-F5B3-52EC-65FBE06972FD}"/>
              </a:ext>
            </a:extLst>
          </p:cNvPr>
          <p:cNvSpPr/>
          <p:nvPr/>
        </p:nvSpPr>
        <p:spPr>
          <a:xfrm>
            <a:off x="3115572" y="1991594"/>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37" name="Process 106">
            <a:extLst>
              <a:ext uri="{FF2B5EF4-FFF2-40B4-BE49-F238E27FC236}">
                <a16:creationId xmlns:a16="http://schemas.microsoft.com/office/drawing/2014/main" id="{A5A3C365-334B-76C0-F033-D685EE8CAC56}"/>
              </a:ext>
            </a:extLst>
          </p:cNvPr>
          <p:cNvSpPr/>
          <p:nvPr/>
        </p:nvSpPr>
        <p:spPr>
          <a:xfrm>
            <a:off x="4778881" y="1996590"/>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54" name="TextBox 53">
            <a:extLst>
              <a:ext uri="{FF2B5EF4-FFF2-40B4-BE49-F238E27FC236}">
                <a16:creationId xmlns:a16="http://schemas.microsoft.com/office/drawing/2014/main" id="{73A8B302-25F1-0BCB-BE73-13661C78D339}"/>
              </a:ext>
            </a:extLst>
          </p:cNvPr>
          <p:cNvSpPr txBox="1"/>
          <p:nvPr/>
        </p:nvSpPr>
        <p:spPr>
          <a:xfrm>
            <a:off x="5774505" y="2011013"/>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dirty="0">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cxnSp>
        <p:nvCxnSpPr>
          <p:cNvPr id="79" name="Straight Arrow Connector 78">
            <a:extLst>
              <a:ext uri="{FF2B5EF4-FFF2-40B4-BE49-F238E27FC236}">
                <a16:creationId xmlns:a16="http://schemas.microsoft.com/office/drawing/2014/main" id="{14ED8852-B67E-8F0F-C91A-6B2E003036E6}"/>
              </a:ext>
            </a:extLst>
          </p:cNvPr>
          <p:cNvCxnSpPr>
            <a:cxnSpLocks/>
          </p:cNvCxnSpPr>
          <p:nvPr/>
        </p:nvCxnSpPr>
        <p:spPr>
          <a:xfrm>
            <a:off x="4411302" y="2209695"/>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0" name="Graphic 79">
            <a:extLst>
              <a:ext uri="{FF2B5EF4-FFF2-40B4-BE49-F238E27FC236}">
                <a16:creationId xmlns:a16="http://schemas.microsoft.com/office/drawing/2014/main" id="{D60901E0-A08C-578A-DD80-817305F9F2D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64485" y="4866886"/>
            <a:ext cx="306905" cy="391304"/>
          </a:xfrm>
          <a:prstGeom prst="rect">
            <a:avLst/>
          </a:prstGeom>
        </p:spPr>
      </p:pic>
      <p:sp>
        <p:nvSpPr>
          <p:cNvPr id="81" name="TextBox 80">
            <a:extLst>
              <a:ext uri="{FF2B5EF4-FFF2-40B4-BE49-F238E27FC236}">
                <a16:creationId xmlns:a16="http://schemas.microsoft.com/office/drawing/2014/main" id="{14D085E1-C1CC-0B44-ACE8-02899206ECDC}"/>
              </a:ext>
            </a:extLst>
          </p:cNvPr>
          <p:cNvSpPr txBox="1"/>
          <p:nvPr/>
        </p:nvSpPr>
        <p:spPr>
          <a:xfrm>
            <a:off x="4053446" y="5313188"/>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82" name="Process 108">
            <a:extLst>
              <a:ext uri="{FF2B5EF4-FFF2-40B4-BE49-F238E27FC236}">
                <a16:creationId xmlns:a16="http://schemas.microsoft.com/office/drawing/2014/main" id="{06A4168A-EAD3-7078-808F-F26975C07FB5}"/>
              </a:ext>
            </a:extLst>
          </p:cNvPr>
          <p:cNvSpPr/>
          <p:nvPr/>
        </p:nvSpPr>
        <p:spPr>
          <a:xfrm>
            <a:off x="3881185" y="2701441"/>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83" name="Straight Arrow Connector 82">
            <a:extLst>
              <a:ext uri="{FF2B5EF4-FFF2-40B4-BE49-F238E27FC236}">
                <a16:creationId xmlns:a16="http://schemas.microsoft.com/office/drawing/2014/main" id="{84C3DCA9-AB3E-7731-9A13-B222019F67EF}"/>
              </a:ext>
            </a:extLst>
          </p:cNvPr>
          <p:cNvCxnSpPr>
            <a:cxnSpLocks/>
            <a:endCxn id="80" idx="0"/>
          </p:cNvCxnSpPr>
          <p:nvPr/>
        </p:nvCxnSpPr>
        <p:spPr>
          <a:xfrm>
            <a:off x="4415855" y="4451797"/>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938BBB96-AE4B-AF05-13EC-BF4E164BBCB1}"/>
              </a:ext>
            </a:extLst>
          </p:cNvPr>
          <p:cNvCxnSpPr>
            <a:cxnSpLocks/>
          </p:cNvCxnSpPr>
          <p:nvPr/>
        </p:nvCxnSpPr>
        <p:spPr>
          <a:xfrm>
            <a:off x="5999923" y="2209694"/>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5" name="Graphic 84">
            <a:extLst>
              <a:ext uri="{FF2B5EF4-FFF2-40B4-BE49-F238E27FC236}">
                <a16:creationId xmlns:a16="http://schemas.microsoft.com/office/drawing/2014/main" id="{74021FD8-8E50-0597-ABEB-56E8FB668D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34731" y="4887352"/>
            <a:ext cx="306905" cy="391304"/>
          </a:xfrm>
          <a:prstGeom prst="rect">
            <a:avLst/>
          </a:prstGeom>
        </p:spPr>
      </p:pic>
      <p:sp>
        <p:nvSpPr>
          <p:cNvPr id="86" name="TextBox 85">
            <a:extLst>
              <a:ext uri="{FF2B5EF4-FFF2-40B4-BE49-F238E27FC236}">
                <a16:creationId xmlns:a16="http://schemas.microsoft.com/office/drawing/2014/main" id="{0D628924-F6DB-FD10-2B2A-08C1263D7B0D}"/>
              </a:ext>
            </a:extLst>
          </p:cNvPr>
          <p:cNvSpPr txBox="1"/>
          <p:nvPr/>
        </p:nvSpPr>
        <p:spPr>
          <a:xfrm>
            <a:off x="5623692" y="5333654"/>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cxnSp>
        <p:nvCxnSpPr>
          <p:cNvPr id="87" name="Straight Arrow Connector 86">
            <a:extLst>
              <a:ext uri="{FF2B5EF4-FFF2-40B4-BE49-F238E27FC236}">
                <a16:creationId xmlns:a16="http://schemas.microsoft.com/office/drawing/2014/main" id="{2C2AEF9B-6DC8-F029-8E44-7D1FCD9F8462}"/>
              </a:ext>
            </a:extLst>
          </p:cNvPr>
          <p:cNvCxnSpPr>
            <a:cxnSpLocks/>
            <a:endCxn id="85" idx="0"/>
          </p:cNvCxnSpPr>
          <p:nvPr/>
        </p:nvCxnSpPr>
        <p:spPr>
          <a:xfrm>
            <a:off x="5988184" y="4436399"/>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9" name="Graphic 88">
            <a:extLst>
              <a:ext uri="{FF2B5EF4-FFF2-40B4-BE49-F238E27FC236}">
                <a16:creationId xmlns:a16="http://schemas.microsoft.com/office/drawing/2014/main" id="{B308B638-F2D4-929C-26E9-24A499DB5A8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23901" y="4879856"/>
            <a:ext cx="306905" cy="391304"/>
          </a:xfrm>
          <a:prstGeom prst="rect">
            <a:avLst/>
          </a:prstGeom>
        </p:spPr>
      </p:pic>
      <p:sp>
        <p:nvSpPr>
          <p:cNvPr id="90" name="TextBox 89">
            <a:extLst>
              <a:ext uri="{FF2B5EF4-FFF2-40B4-BE49-F238E27FC236}">
                <a16:creationId xmlns:a16="http://schemas.microsoft.com/office/drawing/2014/main" id="{7DB5B689-0B96-DFAF-CE6E-99A41391B8CB}"/>
              </a:ext>
            </a:extLst>
          </p:cNvPr>
          <p:cNvSpPr txBox="1"/>
          <p:nvPr/>
        </p:nvSpPr>
        <p:spPr>
          <a:xfrm>
            <a:off x="2166465" y="5326158"/>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91" name="Process 108">
            <a:extLst>
              <a:ext uri="{FF2B5EF4-FFF2-40B4-BE49-F238E27FC236}">
                <a16:creationId xmlns:a16="http://schemas.microsoft.com/office/drawing/2014/main" id="{4BE53C58-0049-5E23-6A06-2DF7231CE583}"/>
              </a:ext>
            </a:extLst>
          </p:cNvPr>
          <p:cNvSpPr/>
          <p:nvPr/>
        </p:nvSpPr>
        <p:spPr>
          <a:xfrm>
            <a:off x="2240601" y="2701441"/>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p>
        </p:txBody>
      </p:sp>
      <p:pic>
        <p:nvPicPr>
          <p:cNvPr id="94" name="Picture 8">
            <a:extLst>
              <a:ext uri="{FF2B5EF4-FFF2-40B4-BE49-F238E27FC236}">
                <a16:creationId xmlns:a16="http://schemas.microsoft.com/office/drawing/2014/main" id="{4E5C549A-B8FB-F85A-4D9A-E717AE02261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1827" y="3847615"/>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10">
            <a:extLst>
              <a:ext uri="{FF2B5EF4-FFF2-40B4-BE49-F238E27FC236}">
                <a16:creationId xmlns:a16="http://schemas.microsoft.com/office/drawing/2014/main" id="{056B209F-1C4E-726F-6D97-8C2C1C4B94C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3856" y="3895385"/>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99" name="Process 108">
            <a:extLst>
              <a:ext uri="{FF2B5EF4-FFF2-40B4-BE49-F238E27FC236}">
                <a16:creationId xmlns:a16="http://schemas.microsoft.com/office/drawing/2014/main" id="{36F026BE-6EFB-3301-CC14-084AE204C7D4}"/>
              </a:ext>
            </a:extLst>
          </p:cNvPr>
          <p:cNvSpPr/>
          <p:nvPr/>
        </p:nvSpPr>
        <p:spPr>
          <a:xfrm>
            <a:off x="2238790" y="3261347"/>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100" name="Straight Arrow Connector 99">
            <a:extLst>
              <a:ext uri="{FF2B5EF4-FFF2-40B4-BE49-F238E27FC236}">
                <a16:creationId xmlns:a16="http://schemas.microsoft.com/office/drawing/2014/main" id="{26E12478-B5DB-AC65-EC1E-947792A411B8}"/>
              </a:ext>
            </a:extLst>
          </p:cNvPr>
          <p:cNvCxnSpPr>
            <a:cxnSpLocks/>
          </p:cNvCxnSpPr>
          <p:nvPr/>
        </p:nvCxnSpPr>
        <p:spPr>
          <a:xfrm>
            <a:off x="4417931" y="3102889"/>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E6CCC72-E9A9-55EE-0BAC-B2AE84280362}"/>
              </a:ext>
            </a:extLst>
          </p:cNvPr>
          <p:cNvCxnSpPr>
            <a:cxnSpLocks/>
            <a:stCxn id="104" idx="2"/>
          </p:cNvCxnSpPr>
          <p:nvPr/>
        </p:nvCxnSpPr>
        <p:spPr>
          <a:xfrm>
            <a:off x="5999923" y="3085741"/>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2" name="Content Placeholder 2">
            <a:extLst>
              <a:ext uri="{FF2B5EF4-FFF2-40B4-BE49-F238E27FC236}">
                <a16:creationId xmlns:a16="http://schemas.microsoft.com/office/drawing/2014/main" id="{D9AA43B2-FF68-DB13-9505-2BF0F01E16BC}"/>
              </a:ext>
            </a:extLst>
          </p:cNvPr>
          <p:cNvSpPr txBox="1">
            <a:spLocks/>
          </p:cNvSpPr>
          <p:nvPr/>
        </p:nvSpPr>
        <p:spPr>
          <a:xfrm>
            <a:off x="2285996" y="3374102"/>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SDSIO  INTERFACE</a:t>
            </a:r>
          </a:p>
        </p:txBody>
      </p:sp>
      <p:sp>
        <p:nvSpPr>
          <p:cNvPr id="103" name="Content Placeholder 2">
            <a:extLst>
              <a:ext uri="{FF2B5EF4-FFF2-40B4-BE49-F238E27FC236}">
                <a16:creationId xmlns:a16="http://schemas.microsoft.com/office/drawing/2014/main" id="{FD166784-B42C-F2C0-5034-6403E484D679}"/>
              </a:ext>
            </a:extLst>
          </p:cNvPr>
          <p:cNvSpPr txBox="1">
            <a:spLocks/>
          </p:cNvSpPr>
          <p:nvPr/>
        </p:nvSpPr>
        <p:spPr>
          <a:xfrm>
            <a:off x="4510776" y="3941852"/>
            <a:ext cx="1450255"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lang="en-US" sz="1067" b="1" dirty="0">
                <a:solidFill>
                  <a:schemeClr val="tx1"/>
                </a:solidFill>
                <a:latin typeface="Aeonik Fono" panose="020B0504030300000000" pitchFamily="34" charset="0"/>
              </a:rPr>
              <a:t>or</a:t>
            </a:r>
            <a:endParaRPr kumimoji="0" lang="en-US" sz="1067" b="1" i="0" u="none" strike="noStrike" kern="1200" cap="none" normalizeH="0" noProof="0" dirty="0">
              <a:ln>
                <a:noFill/>
              </a:ln>
              <a:solidFill>
                <a:schemeClr val="tx1"/>
              </a:solidFill>
              <a:effectLst/>
              <a:uLnTx/>
              <a:uFillTx/>
              <a:latin typeface="Aeonik Fono" panose="020B0504030300000000" pitchFamily="34" charset="0"/>
              <a:ea typeface="ＭＳ Ｐゴシック" charset="0"/>
            </a:endParaRPr>
          </a:p>
        </p:txBody>
      </p:sp>
      <p:sp>
        <p:nvSpPr>
          <p:cNvPr id="104" name="Process 108">
            <a:extLst>
              <a:ext uri="{FF2B5EF4-FFF2-40B4-BE49-F238E27FC236}">
                <a16:creationId xmlns:a16="http://schemas.microsoft.com/office/drawing/2014/main" id="{CE382B01-29A0-8760-5DC8-5FACF41FCF1F}"/>
              </a:ext>
            </a:extLst>
          </p:cNvPr>
          <p:cNvSpPr/>
          <p:nvPr/>
        </p:nvSpPr>
        <p:spPr>
          <a:xfrm>
            <a:off x="5465253" y="2690778"/>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105" name="Arrow: Down 104">
            <a:extLst>
              <a:ext uri="{FF2B5EF4-FFF2-40B4-BE49-F238E27FC236}">
                <a16:creationId xmlns:a16="http://schemas.microsoft.com/office/drawing/2014/main" id="{4BE69476-D577-F35A-DEEB-0F76C95DC2A5}"/>
              </a:ext>
            </a:extLst>
          </p:cNvPr>
          <p:cNvSpPr/>
          <p:nvPr/>
        </p:nvSpPr>
        <p:spPr>
          <a:xfrm>
            <a:off x="4299623" y="3655616"/>
            <a:ext cx="233251" cy="612057"/>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6361E5C3-E103-C607-2FCA-A5F00A3EA125}"/>
              </a:ext>
            </a:extLst>
          </p:cNvPr>
          <p:cNvCxnSpPr>
            <a:cxnSpLocks/>
          </p:cNvCxnSpPr>
          <p:nvPr/>
        </p:nvCxnSpPr>
        <p:spPr>
          <a:xfrm>
            <a:off x="2786782" y="2212940"/>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BA3B29F-02B6-785B-AA35-7DAD924B76E2}"/>
              </a:ext>
            </a:extLst>
          </p:cNvPr>
          <p:cNvCxnSpPr>
            <a:cxnSpLocks/>
          </p:cNvCxnSpPr>
          <p:nvPr/>
        </p:nvCxnSpPr>
        <p:spPr>
          <a:xfrm>
            <a:off x="2791335" y="4455042"/>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136F3236-84A2-A5C7-2DE0-4A2164C07630}"/>
              </a:ext>
            </a:extLst>
          </p:cNvPr>
          <p:cNvCxnSpPr>
            <a:cxnSpLocks/>
          </p:cNvCxnSpPr>
          <p:nvPr/>
        </p:nvCxnSpPr>
        <p:spPr>
          <a:xfrm>
            <a:off x="2793411" y="3106134"/>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7" name="Process 108">
            <a:extLst>
              <a:ext uri="{FF2B5EF4-FFF2-40B4-BE49-F238E27FC236}">
                <a16:creationId xmlns:a16="http://schemas.microsoft.com/office/drawing/2014/main" id="{2F4CF59C-538C-CE2C-9997-D55E58F243BD}"/>
              </a:ext>
            </a:extLst>
          </p:cNvPr>
          <p:cNvSpPr/>
          <p:nvPr/>
        </p:nvSpPr>
        <p:spPr>
          <a:xfrm>
            <a:off x="2238790" y="4267673"/>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Server running on </a:t>
            </a:r>
            <a:r>
              <a:rPr lang="en-GB" sz="1200" dirty="0">
                <a:solidFill>
                  <a:srgbClr val="FFFFFF"/>
                </a:solidFill>
                <a:latin typeface="Aeonik" panose="020B0503030300000000" pitchFamily="34" charset="0"/>
                <a:cs typeface="Calibri" panose="020F0502020204030204" pitchFamily="34" charset="0"/>
              </a:rPr>
              <a:t>development host</a:t>
            </a: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 system</a:t>
            </a:r>
          </a:p>
        </p:txBody>
      </p:sp>
    </p:spTree>
    <p:extLst>
      <p:ext uri="{BB962C8B-B14F-4D97-AF65-F5344CB8AC3E}">
        <p14:creationId xmlns:p14="http://schemas.microsoft.com/office/powerpoint/2010/main" val="804298610"/>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7E62EAC-5CF3-8C0B-8062-E23857E61B34}"/>
              </a:ext>
            </a:extLst>
          </p:cNvPr>
          <p:cNvSpPr/>
          <p:nvPr/>
        </p:nvSpPr>
        <p:spPr>
          <a:xfrm>
            <a:off x="9982200" y="1543484"/>
            <a:ext cx="1231823" cy="440478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661AE0E-FE49-550F-E89D-F85755F837C5}"/>
              </a:ext>
            </a:extLst>
          </p:cNvPr>
          <p:cNvSpPr/>
          <p:nvPr/>
        </p:nvSpPr>
        <p:spPr>
          <a:xfrm>
            <a:off x="8767906" y="1543484"/>
            <a:ext cx="1231823" cy="44047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5AE8FA-03AC-DFEA-9CFA-B6D25835ABBA}"/>
              </a:ext>
            </a:extLst>
          </p:cNvPr>
          <p:cNvSpPr>
            <a:spLocks noGrp="1"/>
          </p:cNvSpPr>
          <p:nvPr>
            <p:ph type="title"/>
          </p:nvPr>
        </p:nvSpPr>
        <p:spPr/>
        <p:txBody>
          <a:bodyPr/>
          <a:lstStyle/>
          <a:p>
            <a:r>
              <a:rPr lang="en-US"/>
              <a:t>SDS: flexible stream management for sensor and audio data</a:t>
            </a:r>
          </a:p>
        </p:txBody>
      </p:sp>
      <p:sp>
        <p:nvSpPr>
          <p:cNvPr id="3" name="Text Placeholder 2">
            <a:extLst>
              <a:ext uri="{FF2B5EF4-FFF2-40B4-BE49-F238E27FC236}">
                <a16:creationId xmlns:a16="http://schemas.microsoft.com/office/drawing/2014/main" id="{BC4892F2-91A1-868E-B0A0-1C4AEFCD6388}"/>
              </a:ext>
            </a:extLst>
          </p:cNvPr>
          <p:cNvSpPr>
            <a:spLocks noGrp="1"/>
          </p:cNvSpPr>
          <p:nvPr>
            <p:ph type="body" sz="quarter" idx="13"/>
          </p:nvPr>
        </p:nvSpPr>
        <p:spPr/>
        <p:txBody>
          <a:bodyPr/>
          <a:lstStyle/>
          <a:p>
            <a:r>
              <a:rPr lang="en-US"/>
              <a:t>Supports the whole development cycle: data recording, analysis, ML training, playback</a:t>
            </a:r>
          </a:p>
        </p:txBody>
      </p:sp>
      <p:pic>
        <p:nvPicPr>
          <p:cNvPr id="5" name="Picture 20" descr="800px-Signal_Sampling.png">
            <a:extLst>
              <a:ext uri="{FF2B5EF4-FFF2-40B4-BE49-F238E27FC236}">
                <a16:creationId xmlns:a16="http://schemas.microsoft.com/office/drawing/2014/main" id="{A856695E-7421-3EE5-96B8-D581CE5C8B0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96097" y="1642881"/>
            <a:ext cx="3213135" cy="1994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a:extLst>
              <a:ext uri="{FF2B5EF4-FFF2-40B4-BE49-F238E27FC236}">
                <a16:creationId xmlns:a16="http://schemas.microsoft.com/office/drawing/2014/main" id="{3463D982-C33E-703C-1F7F-AE6D2517C507}"/>
              </a:ext>
            </a:extLst>
          </p:cNvPr>
          <p:cNvSpPr txBox="1"/>
          <p:nvPr/>
        </p:nvSpPr>
        <p:spPr>
          <a:xfrm>
            <a:off x="8416544" y="4221582"/>
            <a:ext cx="4100938" cy="1255728"/>
          </a:xfrm>
          <a:prstGeom prst="rect">
            <a:avLst/>
          </a:prstGeom>
          <a:noFill/>
        </p:spPr>
        <p:txBody>
          <a:bodyPr wrap="square" lIns="0" tIns="0" rIns="0" bIns="0" rtlCol="0">
            <a:spAutoFit/>
          </a:bodyPr>
          <a:lstStyle/>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X	</a:t>
            </a:r>
            <a:r>
              <a:rPr lang="en-US" sz="1400" kern="1200">
                <a:solidFill>
                  <a:schemeClr val="accent4"/>
                </a:solidFill>
                <a:latin typeface="+mn-lt"/>
                <a:ea typeface="+mn-ea"/>
                <a:cs typeface="+mn-cs"/>
                <a:sym typeface="Wingdings" panose="05000000000000000000" pitchFamily="2" charset="2"/>
              </a:rPr>
              <a:t>                                        </a:t>
            </a:r>
            <a:endParaRPr lang="en-US" sz="1400" kern="1200">
              <a:solidFill>
                <a:schemeClr val="tx1">
                  <a:lumMod val="50000"/>
                  <a:lumOff val="50000"/>
                </a:schemeClr>
              </a:solidFill>
              <a:latin typeface="+mn-lt"/>
              <a:ea typeface="+mn-ea"/>
              <a:cs typeface="+mn-cs"/>
            </a:endParaRPr>
          </a:p>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Y	</a:t>
            </a:r>
            <a:r>
              <a:rPr lang="en-US" sz="1400" kern="1200">
                <a:solidFill>
                  <a:schemeClr val="accent1">
                    <a:lumMod val="60000"/>
                    <a:lumOff val="40000"/>
                  </a:schemeClr>
                </a:solidFill>
                <a:latin typeface="+mn-lt"/>
                <a:ea typeface="+mn-ea"/>
                <a:cs typeface="+mn-cs"/>
                <a:sym typeface="Wingdings" panose="05000000000000000000" pitchFamily="2" charset="2"/>
              </a:rPr>
              <a:t>                                        </a:t>
            </a:r>
            <a:endParaRPr lang="en-US" sz="1400" kern="1200">
              <a:solidFill>
                <a:schemeClr val="accent1">
                  <a:lumMod val="60000"/>
                  <a:lumOff val="40000"/>
                </a:schemeClr>
              </a:solidFill>
              <a:latin typeface="+mn-lt"/>
              <a:ea typeface="+mn-ea"/>
              <a:cs typeface="+mn-cs"/>
            </a:endParaRPr>
          </a:p>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Z	</a:t>
            </a:r>
            <a:r>
              <a:rPr lang="en-US" sz="1400" kern="1200">
                <a:solidFill>
                  <a:schemeClr val="accent5"/>
                </a:solidFill>
                <a:latin typeface="+mn-lt"/>
                <a:ea typeface="+mn-ea"/>
                <a:cs typeface="+mn-cs"/>
                <a:sym typeface="Wingdings" panose="05000000000000000000" pitchFamily="2" charset="2"/>
              </a:rPr>
              <a:t>                                        </a:t>
            </a:r>
            <a:endParaRPr lang="en-US" sz="1400" kern="1200">
              <a:solidFill>
                <a:schemeClr val="accent5"/>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3200" kern="1200">
              <a:solidFill>
                <a:schemeClr val="accent5">
                  <a:lumMod val="75000"/>
                </a:schemeClr>
              </a:solidFill>
              <a:latin typeface="+mn-lt"/>
              <a:ea typeface="+mn-ea"/>
              <a:cs typeface="+mn-cs"/>
            </a:endParaRPr>
          </a:p>
        </p:txBody>
      </p:sp>
      <p:cxnSp>
        <p:nvCxnSpPr>
          <p:cNvPr id="7" name="Straight Connector 6">
            <a:extLst>
              <a:ext uri="{FF2B5EF4-FFF2-40B4-BE49-F238E27FC236}">
                <a16:creationId xmlns:a16="http://schemas.microsoft.com/office/drawing/2014/main" id="{46432895-BDF4-2221-8939-2F6EFC852ED9}"/>
              </a:ext>
            </a:extLst>
          </p:cNvPr>
          <p:cNvCxnSpPr>
            <a:cxnSpLocks/>
          </p:cNvCxnSpPr>
          <p:nvPr/>
        </p:nvCxnSpPr>
        <p:spPr>
          <a:xfrm>
            <a:off x="8607146" y="4198997"/>
            <a:ext cx="2950143"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77C2270-D082-507F-138B-6D01435FD768}"/>
              </a:ext>
            </a:extLst>
          </p:cNvPr>
          <p:cNvCxnSpPr>
            <a:cxnSpLocks/>
          </p:cNvCxnSpPr>
          <p:nvPr/>
        </p:nvCxnSpPr>
        <p:spPr>
          <a:xfrm>
            <a:off x="8607146" y="4443395"/>
            <a:ext cx="2950143"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6A948B-6C44-2A56-95EF-D3B1391B4665}"/>
              </a:ext>
            </a:extLst>
          </p:cNvPr>
          <p:cNvCxnSpPr>
            <a:cxnSpLocks/>
          </p:cNvCxnSpPr>
          <p:nvPr/>
        </p:nvCxnSpPr>
        <p:spPr>
          <a:xfrm>
            <a:off x="8607146" y="4699329"/>
            <a:ext cx="2950143"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D9A4000-D41D-ED5B-1F60-2F3DA0C51D0C}"/>
              </a:ext>
            </a:extLst>
          </p:cNvPr>
          <p:cNvCxnSpPr>
            <a:cxnSpLocks/>
          </p:cNvCxnSpPr>
          <p:nvPr/>
        </p:nvCxnSpPr>
        <p:spPr>
          <a:xfrm>
            <a:off x="8607146" y="4975550"/>
            <a:ext cx="2950143"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B6DBC0C-761F-F16D-6BC9-CF082DD796AB}"/>
              </a:ext>
            </a:extLst>
          </p:cNvPr>
          <p:cNvCxnSpPr>
            <a:cxnSpLocks/>
          </p:cNvCxnSpPr>
          <p:nvPr/>
        </p:nvCxnSpPr>
        <p:spPr>
          <a:xfrm>
            <a:off x="8607146" y="5129934"/>
            <a:ext cx="3112326" cy="0"/>
          </a:xfrm>
          <a:prstGeom prst="straightConnector1">
            <a:avLst/>
          </a:prstGeom>
          <a:ln w="952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2ED7B99-034E-E876-62C3-79C73FFB6902}"/>
              </a:ext>
            </a:extLst>
          </p:cNvPr>
          <p:cNvSpPr txBox="1"/>
          <p:nvPr/>
        </p:nvSpPr>
        <p:spPr>
          <a:xfrm>
            <a:off x="11581310" y="5129934"/>
            <a:ext cx="492012"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i="1" kern="1200">
                <a:solidFill>
                  <a:schemeClr val="tx2"/>
                </a:solidFill>
                <a:latin typeface="+mn-lt"/>
                <a:ea typeface="+mn-ea"/>
                <a:cs typeface="+mn-cs"/>
              </a:rPr>
              <a:t>t</a:t>
            </a:r>
            <a:endParaRPr lang="en-US" sz="2000" i="1" kern="1200">
              <a:solidFill>
                <a:schemeClr val="tx2"/>
              </a:solidFill>
              <a:latin typeface="+mn-lt"/>
              <a:ea typeface="+mn-ea"/>
              <a:cs typeface="+mn-cs"/>
            </a:endParaRPr>
          </a:p>
        </p:txBody>
      </p:sp>
      <p:sp>
        <p:nvSpPr>
          <p:cNvPr id="45" name="Flowchart: Document 44">
            <a:extLst>
              <a:ext uri="{FF2B5EF4-FFF2-40B4-BE49-F238E27FC236}">
                <a16:creationId xmlns:a16="http://schemas.microsoft.com/office/drawing/2014/main" id="{71A84CE9-D1A1-473C-8B86-6A6AE211D1FD}"/>
              </a:ext>
            </a:extLst>
          </p:cNvPr>
          <p:cNvSpPr/>
          <p:nvPr/>
        </p:nvSpPr>
        <p:spPr>
          <a:xfrm>
            <a:off x="611851" y="5112540"/>
            <a:ext cx="1235868" cy="790196"/>
          </a:xfrm>
          <a:prstGeom prst="flowChartDocumen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SDS Metadata File</a:t>
            </a:r>
            <a:br>
              <a:rPr lang="en-US" sz="1200" dirty="0"/>
            </a:br>
            <a:r>
              <a:rPr lang="en-US" sz="1100" dirty="0"/>
              <a:t>‘</a:t>
            </a:r>
            <a:r>
              <a:rPr lang="en-US" sz="1100" dirty="0" err="1"/>
              <a:t>SensorX.sds.yml</a:t>
            </a:r>
            <a:r>
              <a:rPr lang="en-US" sz="1100" dirty="0"/>
              <a:t>’</a:t>
            </a:r>
            <a:endParaRPr lang="en-GB" sz="1400" dirty="0"/>
          </a:p>
        </p:txBody>
      </p:sp>
      <p:sp>
        <p:nvSpPr>
          <p:cNvPr id="46" name="Flowchart: Multidocument 45">
            <a:extLst>
              <a:ext uri="{FF2B5EF4-FFF2-40B4-BE49-F238E27FC236}">
                <a16:creationId xmlns:a16="http://schemas.microsoft.com/office/drawing/2014/main" id="{83BE0CDD-AF9C-74D8-9F6F-1B6C7717A81D}"/>
              </a:ext>
            </a:extLst>
          </p:cNvPr>
          <p:cNvSpPr/>
          <p:nvPr/>
        </p:nvSpPr>
        <p:spPr>
          <a:xfrm>
            <a:off x="614606" y="3944622"/>
            <a:ext cx="1449805" cy="994375"/>
          </a:xfrm>
          <a:prstGeom prst="flowChartMultidocument">
            <a:avLst/>
          </a:prstGeom>
          <a:solidFill>
            <a:schemeClr val="bg1">
              <a:lumMod val="85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SDS Data Files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S</a:t>
            </a:r>
            <a:r>
              <a:rPr lang="en-US" sz="1000" dirty="0" err="1">
                <a:solidFill>
                  <a:schemeClr val="bg2">
                    <a:lumMod val="25000"/>
                  </a:schemeClr>
                </a:solidFill>
                <a:latin typeface="Calibri"/>
              </a:rPr>
              <a:t>ensorX</a:t>
            </a:r>
            <a:r>
              <a:rPr lang="en-US" sz="1000" dirty="0">
                <a:solidFill>
                  <a:schemeClr val="bg2">
                    <a:lumMod val="25000"/>
                  </a:schemeClr>
                </a:solidFill>
                <a:latin typeface="Calibri"/>
              </a:rPr>
              <a:t>&lt;idx0&gt;.</a:t>
            </a:r>
            <a:r>
              <a:rPr lang="en-US" sz="1000" dirty="0" err="1">
                <a:solidFill>
                  <a:schemeClr val="bg2">
                    <a:lumMod val="25000"/>
                  </a:schemeClr>
                </a:solidFill>
                <a:latin typeface="Calibri"/>
              </a:rPr>
              <a:t>sds</a:t>
            </a:r>
            <a:r>
              <a:rPr lang="en-US" sz="1000" dirty="0">
                <a:solidFill>
                  <a:schemeClr val="bg2">
                    <a:lumMod val="25000"/>
                  </a:schemeClr>
                </a:solidFill>
                <a:latin typeface="Calibri"/>
              </a:rPr>
              <a:t>’</a:t>
            </a:r>
            <a:br>
              <a:rPr lang="en-US" sz="1000" dirty="0">
                <a:solidFill>
                  <a:schemeClr val="bg2">
                    <a:lumMod val="25000"/>
                  </a:schemeClr>
                </a:solidFill>
                <a:latin typeface="Calibri"/>
              </a:rPr>
            </a:br>
            <a:r>
              <a:rPr lang="en-US" sz="1000" dirty="0">
                <a:solidFill>
                  <a:schemeClr val="bg2">
                    <a:lumMod val="25000"/>
                  </a:schemeClr>
                </a:solidFill>
                <a:latin typeface="Calibri"/>
              </a:rPr>
              <a:t>‘</a:t>
            </a:r>
            <a:r>
              <a:rPr lang="en-US" sz="1000" dirty="0" err="1">
                <a:solidFill>
                  <a:schemeClr val="bg2">
                    <a:lumMod val="25000"/>
                  </a:schemeClr>
                </a:solidFill>
                <a:latin typeface="Calibri"/>
              </a:rPr>
              <a:t>SensorX</a:t>
            </a:r>
            <a:r>
              <a:rPr lang="en-US" sz="1000" dirty="0">
                <a:solidFill>
                  <a:schemeClr val="bg2">
                    <a:lumMod val="25000"/>
                  </a:schemeClr>
                </a:solidFill>
                <a:latin typeface="Calibri"/>
              </a:rPr>
              <a:t>&lt;idx1&gt;.</a:t>
            </a:r>
            <a:r>
              <a:rPr lang="en-US" sz="1000" dirty="0" err="1">
                <a:solidFill>
                  <a:schemeClr val="bg2">
                    <a:lumMod val="25000"/>
                  </a:schemeClr>
                </a:solidFill>
                <a:latin typeface="Calibri"/>
              </a:rPr>
              <a:t>sds</a:t>
            </a:r>
            <a:r>
              <a:rPr lang="en-US" sz="1000" dirty="0">
                <a:solidFill>
                  <a:schemeClr val="bg2">
                    <a:lumMod val="25000"/>
                  </a:schemeClr>
                </a:solidFill>
                <a:latin typeface="Calibri"/>
              </a:rPr>
              <a:t>’</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E1D2A42-4AC6-2319-4EE5-A17E1435E99A}"/>
              </a:ext>
            </a:extLst>
          </p:cNvPr>
          <p:cNvSpPr txBox="1"/>
          <p:nvPr/>
        </p:nvSpPr>
        <p:spPr>
          <a:xfrm>
            <a:off x="8823365" y="6003694"/>
            <a:ext cx="1044369"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
            </a:r>
            <a:r>
              <a:rPr lang="en-US" sz="1300" i="1" kern="1200">
                <a:solidFill>
                  <a:schemeClr val="tx2"/>
                </a:solidFill>
                <a:latin typeface="+mn-lt"/>
                <a:ea typeface="+mn-ea"/>
                <a:cs typeface="+mn-cs"/>
              </a:rPr>
              <a:t>ata block #1</a:t>
            </a:r>
          </a:p>
        </p:txBody>
      </p:sp>
      <p:sp>
        <p:nvSpPr>
          <p:cNvPr id="66" name="TextBox 65">
            <a:extLst>
              <a:ext uri="{FF2B5EF4-FFF2-40B4-BE49-F238E27FC236}">
                <a16:creationId xmlns:a16="http://schemas.microsoft.com/office/drawing/2014/main" id="{2C716992-A923-5E45-D326-6543555B7526}"/>
              </a:ext>
            </a:extLst>
          </p:cNvPr>
          <p:cNvSpPr txBox="1"/>
          <p:nvPr/>
        </p:nvSpPr>
        <p:spPr>
          <a:xfrm>
            <a:off x="9999729" y="5996459"/>
            <a:ext cx="1044369"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
            </a:r>
            <a:r>
              <a:rPr lang="en-US" sz="1300" i="1" kern="1200">
                <a:solidFill>
                  <a:schemeClr val="tx2"/>
                </a:solidFill>
                <a:latin typeface="+mn-lt"/>
                <a:ea typeface="+mn-ea"/>
                <a:cs typeface="+mn-cs"/>
              </a:rPr>
              <a:t>ata block #2</a:t>
            </a:r>
          </a:p>
        </p:txBody>
      </p:sp>
      <p:sp>
        <p:nvSpPr>
          <p:cNvPr id="68" name="TextBox 67">
            <a:extLst>
              <a:ext uri="{FF2B5EF4-FFF2-40B4-BE49-F238E27FC236}">
                <a16:creationId xmlns:a16="http://schemas.microsoft.com/office/drawing/2014/main" id="{04DB128D-F413-992E-6B88-A6A49D2997F9}"/>
              </a:ext>
            </a:extLst>
          </p:cNvPr>
          <p:cNvSpPr txBox="1"/>
          <p:nvPr/>
        </p:nvSpPr>
        <p:spPr>
          <a:xfrm>
            <a:off x="8786148" y="5249018"/>
            <a:ext cx="2392104"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MEMS capturing with 3,5kHz ±5% </a:t>
            </a:r>
            <a:endParaRPr lang="en-US" sz="1300" i="1" kern="1200">
              <a:solidFill>
                <a:schemeClr val="tx2"/>
              </a:solidFill>
              <a:latin typeface="+mn-lt"/>
              <a:ea typeface="+mn-ea"/>
              <a:cs typeface="+mn-cs"/>
            </a:endParaRPr>
          </a:p>
        </p:txBody>
      </p:sp>
      <p:sp>
        <p:nvSpPr>
          <p:cNvPr id="69" name="TextBox 68">
            <a:extLst>
              <a:ext uri="{FF2B5EF4-FFF2-40B4-BE49-F238E27FC236}">
                <a16:creationId xmlns:a16="http://schemas.microsoft.com/office/drawing/2014/main" id="{1A17EB0D-664A-AFD6-D070-4E372F04197F}"/>
              </a:ext>
            </a:extLst>
          </p:cNvPr>
          <p:cNvSpPr txBox="1"/>
          <p:nvPr/>
        </p:nvSpPr>
        <p:spPr>
          <a:xfrm>
            <a:off x="8786148" y="3711473"/>
            <a:ext cx="2392104"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audio signal capturing with 8kHz</a:t>
            </a:r>
            <a:endParaRPr lang="en-US" sz="1300" i="1" kern="1200">
              <a:solidFill>
                <a:schemeClr val="tx2"/>
              </a:solidFill>
              <a:latin typeface="+mn-lt"/>
              <a:ea typeface="+mn-ea"/>
              <a:cs typeface="+mn-cs"/>
            </a:endParaRPr>
          </a:p>
        </p:txBody>
      </p:sp>
      <p:sp>
        <p:nvSpPr>
          <p:cNvPr id="4" name="Content Placeholder 3">
            <a:extLst>
              <a:ext uri="{FF2B5EF4-FFF2-40B4-BE49-F238E27FC236}">
                <a16:creationId xmlns:a16="http://schemas.microsoft.com/office/drawing/2014/main" id="{B18CDA74-78BE-F935-80C0-F792D4483B83}"/>
              </a:ext>
            </a:extLst>
          </p:cNvPr>
          <p:cNvSpPr txBox="1">
            <a:spLocks/>
          </p:cNvSpPr>
          <p:nvPr/>
        </p:nvSpPr>
        <p:spPr>
          <a:xfrm>
            <a:off x="455644" y="1544130"/>
            <a:ext cx="7672512" cy="3963508"/>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r>
              <a:rPr lang="en-US" sz="1800" dirty="0">
                <a:solidFill>
                  <a:schemeClr val="tx1">
                    <a:lumMod val="65000"/>
                    <a:lumOff val="35000"/>
                  </a:schemeClr>
                </a:solidFill>
                <a:ea typeface="+mn-ea"/>
              </a:rPr>
              <a:t>Single or multiple data streams, including sensor fusion with clock deviations</a:t>
            </a:r>
          </a:p>
          <a:p>
            <a:pPr lvl="1"/>
            <a:r>
              <a:rPr lang="en-US" sz="1600" dirty="0">
                <a:solidFill>
                  <a:schemeClr val="tx1">
                    <a:lumMod val="65000"/>
                    <a:lumOff val="35000"/>
                  </a:schemeClr>
                </a:solidFill>
                <a:ea typeface="+mn-ea"/>
              </a:rPr>
              <a:t>Sensors may have independent clock sources with tolerances</a:t>
            </a:r>
          </a:p>
          <a:p>
            <a:pPr>
              <a:spcBef>
                <a:spcPts val="900"/>
              </a:spcBef>
            </a:pPr>
            <a:r>
              <a:rPr lang="en-US" sz="1800" dirty="0">
                <a:solidFill>
                  <a:schemeClr val="tx1">
                    <a:lumMod val="65000"/>
                    <a:lumOff val="35000"/>
                  </a:schemeClr>
                </a:solidFill>
                <a:ea typeface="+mn-ea"/>
              </a:rPr>
              <a:t>SDS Metadata file describes content of SDS data files</a:t>
            </a:r>
          </a:p>
          <a:p>
            <a:pPr>
              <a:spcBef>
                <a:spcPts val="900"/>
              </a:spcBef>
            </a:pPr>
            <a:r>
              <a:rPr lang="en-US" sz="1800" dirty="0">
                <a:solidFill>
                  <a:schemeClr val="tx1">
                    <a:lumMod val="65000"/>
                    <a:lumOff val="35000"/>
                  </a:schemeClr>
                </a:solidFill>
                <a:ea typeface="+mn-ea"/>
              </a:rPr>
              <a:t>Python-based utilities for recording, playback, visualization, data conversion, and algorithm verification with off-line tools</a:t>
            </a:r>
          </a:p>
          <a:p>
            <a:pPr marL="0" indent="0">
              <a:buNone/>
            </a:pPr>
            <a:endParaRPr lang="en-US" sz="1100" b="0" i="0" dirty="0">
              <a:solidFill>
                <a:srgbClr val="24292F"/>
              </a:solidFill>
              <a:effectLst/>
              <a:latin typeface="-apple-system"/>
            </a:endParaRPr>
          </a:p>
          <a:p>
            <a:pPr marL="0" indent="0">
              <a:buNone/>
            </a:pPr>
            <a:endParaRPr lang="en-US" sz="1400" dirty="0">
              <a:solidFill>
                <a:srgbClr val="24292F"/>
              </a:solidFill>
              <a:latin typeface="-apple-system"/>
            </a:endParaRPr>
          </a:p>
          <a:p>
            <a:endParaRPr lang="en-US" sz="1800" dirty="0"/>
          </a:p>
          <a:p>
            <a:pPr lvl="1"/>
            <a:endParaRPr lang="en-US" sz="1800" dirty="0"/>
          </a:p>
        </p:txBody>
      </p:sp>
      <p:pic>
        <p:nvPicPr>
          <p:cNvPr id="12" name="Picture 11" descr="Chart, line chart, histogram&#10;&#10;Description automatically generated">
            <a:extLst>
              <a:ext uri="{FF2B5EF4-FFF2-40B4-BE49-F238E27FC236}">
                <a16:creationId xmlns:a16="http://schemas.microsoft.com/office/drawing/2014/main" id="{28BDE2FA-B892-7A78-85AE-4729E26F172F}"/>
              </a:ext>
            </a:extLst>
          </p:cNvPr>
          <p:cNvPicPr>
            <a:picLocks noChangeAspect="1"/>
          </p:cNvPicPr>
          <p:nvPr/>
        </p:nvPicPr>
        <p:blipFill rotWithShape="1">
          <a:blip r:embed="rId7"/>
          <a:srcRect l="4145" t="7265" r="8394" b="1512"/>
          <a:stretch/>
        </p:blipFill>
        <p:spPr>
          <a:xfrm>
            <a:off x="2192272" y="3429000"/>
            <a:ext cx="3340260" cy="2581815"/>
          </a:xfrm>
          <a:prstGeom prst="rect">
            <a:avLst/>
          </a:prstGeom>
        </p:spPr>
      </p:pic>
      <p:pic>
        <p:nvPicPr>
          <p:cNvPr id="14" name="Picture 13" descr="Chart, radar chart&#10;&#10;Description automatically generated">
            <a:extLst>
              <a:ext uri="{FF2B5EF4-FFF2-40B4-BE49-F238E27FC236}">
                <a16:creationId xmlns:a16="http://schemas.microsoft.com/office/drawing/2014/main" id="{EC64B0DF-476E-7A41-6D8C-79D121C166A6}"/>
              </a:ext>
            </a:extLst>
          </p:cNvPr>
          <p:cNvPicPr>
            <a:picLocks noChangeAspect="1"/>
          </p:cNvPicPr>
          <p:nvPr/>
        </p:nvPicPr>
        <p:blipFill rotWithShape="1">
          <a:blip r:embed="rId8"/>
          <a:srcRect l="18180" t="4323" r="8224" b="7677"/>
          <a:stretch/>
        </p:blipFill>
        <p:spPr>
          <a:xfrm>
            <a:off x="5532531" y="3380807"/>
            <a:ext cx="2817705" cy="2567459"/>
          </a:xfrm>
          <a:prstGeom prst="rect">
            <a:avLst/>
          </a:prstGeom>
        </p:spPr>
      </p:pic>
    </p:spTree>
    <p:extLst>
      <p:ext uri="{BB962C8B-B14F-4D97-AF65-F5344CB8AC3E}">
        <p14:creationId xmlns:p14="http://schemas.microsoft.com/office/powerpoint/2010/main" val="1597234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094F2-43C7-F443-5B5B-CB3197B1386F}"/>
            </a:ext>
          </a:extLst>
        </p:cNvPr>
        <p:cNvGrpSpPr/>
        <p:nvPr/>
      </p:nvGrpSpPr>
      <p:grpSpPr>
        <a:xfrm>
          <a:off x="0" y="0"/>
          <a:ext cx="0" cy="0"/>
          <a:chOff x="0" y="0"/>
          <a:chExt cx="0" cy="0"/>
        </a:xfrm>
      </p:grpSpPr>
      <p:sp>
        <p:nvSpPr>
          <p:cNvPr id="35" name="Rectangle 34">
            <a:extLst>
              <a:ext uri="{FF2B5EF4-FFF2-40B4-BE49-F238E27FC236}">
                <a16:creationId xmlns:a16="http://schemas.microsoft.com/office/drawing/2014/main" id="{1F469086-77BB-6A4A-C688-3433A7B19C4F}"/>
              </a:ext>
            </a:extLst>
          </p:cNvPr>
          <p:cNvSpPr/>
          <p:nvPr/>
        </p:nvSpPr>
        <p:spPr>
          <a:xfrm>
            <a:off x="749940" y="2877012"/>
            <a:ext cx="679002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D62ECB4-E16A-77E0-1D46-45658FF4DBF3}"/>
              </a:ext>
            </a:extLst>
          </p:cNvPr>
          <p:cNvSpPr/>
          <p:nvPr/>
        </p:nvSpPr>
        <p:spPr>
          <a:xfrm>
            <a:off x="1423700" y="3835098"/>
            <a:ext cx="6121745"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1782E4-6E1F-404F-E4B8-421C17ED015B}"/>
              </a:ext>
            </a:extLst>
          </p:cNvPr>
          <p:cNvSpPr>
            <a:spLocks noGrp="1"/>
          </p:cNvSpPr>
          <p:nvPr>
            <p:ph type="title"/>
          </p:nvPr>
        </p:nvSpPr>
        <p:spPr/>
        <p:txBody>
          <a:bodyPr/>
          <a:lstStyle/>
          <a:p>
            <a:r>
              <a:rPr lang="en-US"/>
              <a:t>SDS Data Buffer and Record / Playback Interface</a:t>
            </a:r>
          </a:p>
        </p:txBody>
      </p:sp>
      <p:sp>
        <p:nvSpPr>
          <p:cNvPr id="3" name="Text Placeholder 2">
            <a:extLst>
              <a:ext uri="{FF2B5EF4-FFF2-40B4-BE49-F238E27FC236}">
                <a16:creationId xmlns:a16="http://schemas.microsoft.com/office/drawing/2014/main" id="{F4DC3713-8258-EBBC-3621-1B9F1C00FFFB}"/>
              </a:ext>
            </a:extLst>
          </p:cNvPr>
          <p:cNvSpPr>
            <a:spLocks noGrp="1"/>
          </p:cNvSpPr>
          <p:nvPr>
            <p:ph type="body" sz="quarter" idx="13"/>
          </p:nvPr>
        </p:nvSpPr>
        <p:spPr/>
        <p:txBody>
          <a:bodyPr/>
          <a:lstStyle/>
          <a:p>
            <a:endParaRPr lang="en-US"/>
          </a:p>
        </p:txBody>
      </p:sp>
      <p:sp>
        <p:nvSpPr>
          <p:cNvPr id="10" name="Rectangle 9">
            <a:extLst>
              <a:ext uri="{FF2B5EF4-FFF2-40B4-BE49-F238E27FC236}">
                <a16:creationId xmlns:a16="http://schemas.microsoft.com/office/drawing/2014/main" id="{F7BBF633-8744-CC8C-10A1-BA4A85D519D2}"/>
              </a:ext>
            </a:extLst>
          </p:cNvPr>
          <p:cNvSpPr/>
          <p:nvPr/>
        </p:nvSpPr>
        <p:spPr>
          <a:xfrm>
            <a:off x="1552055" y="3947275"/>
            <a:ext cx="1625602"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latin typeface="Courier New" panose="02070309020205020404" pitchFamily="49" charset="0"/>
                <a:cs typeface="Courier New" panose="02070309020205020404" pitchFamily="49" charset="0"/>
              </a:rPr>
              <a:t>sdsio_</a:t>
            </a:r>
            <a:r>
              <a:rPr lang="en-US" sz="1100" i="1" dirty="0" err="1">
                <a:latin typeface="Courier New" panose="02070309020205020404" pitchFamily="49" charset="0"/>
                <a:cs typeface="Courier New" panose="02070309020205020404" pitchFamily="49" charset="0"/>
              </a:rPr>
              <a:t>x</a:t>
            </a:r>
            <a:r>
              <a:rPr lang="en-US" sz="1100" b="1" dirty="0" err="1">
                <a:latin typeface="Courier New" panose="02070309020205020404" pitchFamily="49" charset="0"/>
                <a:cs typeface="Courier New" panose="02070309020205020404" pitchFamily="49" charset="0"/>
              </a:rPr>
              <a:t>.c</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sdsio.h</a:t>
            </a:r>
            <a:br>
              <a:rPr lang="en-US" sz="1600" dirty="0"/>
            </a:br>
            <a:r>
              <a:rPr lang="en-US" sz="1200" dirty="0"/>
              <a:t>Blocking R/W Interface</a:t>
            </a:r>
          </a:p>
        </p:txBody>
      </p:sp>
      <p:sp>
        <p:nvSpPr>
          <p:cNvPr id="11" name="Rectangle 10">
            <a:extLst>
              <a:ext uri="{FF2B5EF4-FFF2-40B4-BE49-F238E27FC236}">
                <a16:creationId xmlns:a16="http://schemas.microsoft.com/office/drawing/2014/main" id="{EAED6CCF-E7D4-89CB-7B18-BBD73D26FEC5}"/>
              </a:ext>
            </a:extLst>
          </p:cNvPr>
          <p:cNvSpPr/>
          <p:nvPr/>
        </p:nvSpPr>
        <p:spPr>
          <a:xfrm>
            <a:off x="2430664" y="2979363"/>
            <a:ext cx="1404560" cy="6229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latin typeface="Courier New" panose="02070309020205020404" pitchFamily="49" charset="0"/>
                <a:cs typeface="Courier New" panose="02070309020205020404" pitchFamily="49" charset="0"/>
              </a:rPr>
              <a:t>sdsPlay.c</a:t>
            </a:r>
            <a:r>
              <a:rPr lang="en-US" sz="1100" b="1" dirty="0">
                <a:latin typeface="Courier New" panose="02070309020205020404" pitchFamily="49" charset="0"/>
                <a:cs typeface="Courier New" panose="02070309020205020404" pitchFamily="49" charset="0"/>
              </a:rPr>
              <a:t>/h</a:t>
            </a:r>
            <a:br>
              <a:rPr lang="en-US" sz="1600" dirty="0"/>
            </a:br>
            <a:r>
              <a:rPr lang="en-US" sz="1200" dirty="0"/>
              <a:t>Playback Interface</a:t>
            </a:r>
          </a:p>
        </p:txBody>
      </p:sp>
      <p:sp>
        <p:nvSpPr>
          <p:cNvPr id="12" name="Rectangle 11">
            <a:extLst>
              <a:ext uri="{FF2B5EF4-FFF2-40B4-BE49-F238E27FC236}">
                <a16:creationId xmlns:a16="http://schemas.microsoft.com/office/drawing/2014/main" id="{4AB3994C-BE33-F9E8-EF8D-BB1BE7F8B475}"/>
              </a:ext>
            </a:extLst>
          </p:cNvPr>
          <p:cNvSpPr/>
          <p:nvPr/>
        </p:nvSpPr>
        <p:spPr>
          <a:xfrm>
            <a:off x="841233" y="2984834"/>
            <a:ext cx="1404560"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latin typeface="Courier New" panose="02070309020205020404" pitchFamily="49" charset="0"/>
                <a:cs typeface="Courier New" panose="02070309020205020404" pitchFamily="49" charset="0"/>
              </a:rPr>
              <a:t>sdsRec.c</a:t>
            </a:r>
            <a:r>
              <a:rPr lang="en-US" sz="1100" b="1" dirty="0">
                <a:latin typeface="Courier New" panose="02070309020205020404" pitchFamily="49" charset="0"/>
                <a:cs typeface="Courier New" panose="02070309020205020404" pitchFamily="49" charset="0"/>
              </a:rPr>
              <a:t>/h</a:t>
            </a:r>
            <a:br>
              <a:rPr lang="en-US" sz="1100" b="1" dirty="0">
                <a:latin typeface="Courier New" panose="02070309020205020404" pitchFamily="49" charset="0"/>
                <a:cs typeface="Courier New" panose="02070309020205020404" pitchFamily="49" charset="0"/>
              </a:rPr>
            </a:br>
            <a:r>
              <a:rPr lang="en-US" sz="1200" dirty="0"/>
              <a:t>Recorder Interface</a:t>
            </a:r>
          </a:p>
        </p:txBody>
      </p:sp>
      <p:sp>
        <p:nvSpPr>
          <p:cNvPr id="14" name="Flowchart: Multidocument 13">
            <a:extLst>
              <a:ext uri="{FF2B5EF4-FFF2-40B4-BE49-F238E27FC236}">
                <a16:creationId xmlns:a16="http://schemas.microsoft.com/office/drawing/2014/main" id="{C9712542-DD31-8884-4D5B-D5AD8ADC2647}"/>
              </a:ext>
            </a:extLst>
          </p:cNvPr>
          <p:cNvSpPr/>
          <p:nvPr/>
        </p:nvSpPr>
        <p:spPr>
          <a:xfrm>
            <a:off x="1630687" y="4912565"/>
            <a:ext cx="1449805" cy="730253"/>
          </a:xfrm>
          <a:prstGeom prst="flowChartMultidocument">
            <a:avLst/>
          </a:prstGeom>
          <a:solidFill>
            <a:schemeClr val="bg1">
              <a:lumMod val="95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schemeClr val="bg2">
                    <a:lumMod val="25000"/>
                  </a:schemeClr>
                </a:solidFill>
                <a:effectLst/>
                <a:uLnTx/>
                <a:uFillTx/>
                <a:latin typeface="Courier New" panose="02070309020205020404" pitchFamily="49" charset="0"/>
                <a:cs typeface="Courier New" panose="02070309020205020404" pitchFamily="49" charset="0"/>
              </a:rPr>
              <a:t>*.</a:t>
            </a:r>
            <a:r>
              <a:rPr kumimoji="0" lang="en-US" sz="1100" b="1" i="0" u="none" strike="noStrike" kern="1200" cap="none" spc="0" normalizeH="0" baseline="0" noProof="0" dirty="0" err="1">
                <a:ln>
                  <a:noFill/>
                </a:ln>
                <a:solidFill>
                  <a:schemeClr val="bg2">
                    <a:lumMod val="25000"/>
                  </a:schemeClr>
                </a:solidFill>
                <a:effectLst/>
                <a:uLnTx/>
                <a:uFillTx/>
                <a:latin typeface="Courier New" panose="02070309020205020404" pitchFamily="49" charset="0"/>
                <a:cs typeface="Courier New" panose="02070309020205020404" pitchFamily="49" charset="0"/>
              </a:rPr>
              <a:t>sds</a:t>
            </a:r>
            <a:r>
              <a:rPr kumimoji="0" lang="en-US" sz="1100" b="1" i="0" u="none" strike="noStrike" kern="1200" cap="none" spc="0" normalizeH="0" baseline="0" noProof="0" dirty="0">
                <a:ln>
                  <a:noFill/>
                </a:ln>
                <a:solidFill>
                  <a:schemeClr val="bg2">
                    <a:lumMod val="25000"/>
                  </a:schemeClr>
                </a:solidFill>
                <a:effectLst/>
                <a:uLnTx/>
                <a:uFillTx/>
                <a:latin typeface="Courier New" panose="02070309020205020404" pitchFamily="49" charset="0"/>
                <a:cs typeface="Courier New" panose="02070309020205020404" pitchFamily="49" charset="0"/>
              </a:rPr>
              <a:t> </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data </a:t>
            </a:r>
            <a:r>
              <a:rPr lang="en-US" sz="1200" dirty="0">
                <a:solidFill>
                  <a:schemeClr val="bg2">
                    <a:lumMod val="25000"/>
                  </a:schemeClr>
                </a:solidFill>
                <a:latin typeface="Calibri"/>
              </a:rPr>
              <a:t>f</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iles</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TextBox 22">
            <a:extLst>
              <a:ext uri="{FF2B5EF4-FFF2-40B4-BE49-F238E27FC236}">
                <a16:creationId xmlns:a16="http://schemas.microsoft.com/office/drawing/2014/main" id="{39A92E7E-FDA6-137B-3BA3-C4D9690EF7FB}"/>
              </a:ext>
            </a:extLst>
          </p:cNvPr>
          <p:cNvSpPr txBox="1"/>
          <p:nvPr/>
        </p:nvSpPr>
        <p:spPr>
          <a:xfrm>
            <a:off x="4018538" y="3946558"/>
            <a:ext cx="350717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SDSIO implements a blocking read/write interfaces to the communication channel that accesses the </a:t>
            </a:r>
            <a:r>
              <a:rPr lang="en-US" sz="1100" b="1" dirty="0">
                <a:solidFill>
                  <a:schemeClr val="tx2"/>
                </a:solidFill>
                <a:latin typeface="Courier New" panose="02070309020205020404" pitchFamily="49" charset="0"/>
                <a:cs typeface="Courier New" panose="02070309020205020404" pitchFamily="49" charset="0"/>
              </a:rPr>
              <a:t>*.</a:t>
            </a:r>
            <a:r>
              <a:rPr lang="en-US" sz="1100" b="1" dirty="0" err="1">
                <a:solidFill>
                  <a:schemeClr val="tx2"/>
                </a:solidFill>
                <a:latin typeface="Courier New" panose="02070309020205020404" pitchFamily="49" charset="0"/>
                <a:cs typeface="Courier New" panose="02070309020205020404" pitchFamily="49" charset="0"/>
              </a:rPr>
              <a:t>sds</a:t>
            </a:r>
            <a:r>
              <a:rPr lang="en-US" sz="1200" dirty="0">
                <a:solidFill>
                  <a:schemeClr val="tx2"/>
                </a:solidFill>
              </a:rPr>
              <a:t> data files. Multiple SDSIO implementations are available that interface to file system, network, UART, or USB.</a:t>
            </a:r>
            <a:endParaRPr lang="en-US" sz="1200" kern="1200" dirty="0">
              <a:solidFill>
                <a:schemeClr val="tx2"/>
              </a:solidFill>
              <a:latin typeface="+mn-lt"/>
              <a:ea typeface="+mn-ea"/>
              <a:cs typeface="+mn-cs"/>
            </a:endParaRPr>
          </a:p>
        </p:txBody>
      </p:sp>
      <p:sp>
        <p:nvSpPr>
          <p:cNvPr id="20" name="Arrow: Up-Down 19">
            <a:extLst>
              <a:ext uri="{FF2B5EF4-FFF2-40B4-BE49-F238E27FC236}">
                <a16:creationId xmlns:a16="http://schemas.microsoft.com/office/drawing/2014/main" id="{0A07A181-B77B-951E-DFF5-887D1E5C2BBB}"/>
              </a:ext>
            </a:extLst>
          </p:cNvPr>
          <p:cNvSpPr/>
          <p:nvPr/>
        </p:nvSpPr>
        <p:spPr>
          <a:xfrm>
            <a:off x="2795827" y="3602281"/>
            <a:ext cx="217088" cy="347418"/>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Up-Down 28">
            <a:extLst>
              <a:ext uri="{FF2B5EF4-FFF2-40B4-BE49-F238E27FC236}">
                <a16:creationId xmlns:a16="http://schemas.microsoft.com/office/drawing/2014/main" id="{9D828AB0-1215-D780-9EAA-E977ED3C4A44}"/>
              </a:ext>
            </a:extLst>
          </p:cNvPr>
          <p:cNvSpPr/>
          <p:nvPr/>
        </p:nvSpPr>
        <p:spPr>
          <a:xfrm>
            <a:off x="1649451" y="3608068"/>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Up-Down 31">
            <a:extLst>
              <a:ext uri="{FF2B5EF4-FFF2-40B4-BE49-F238E27FC236}">
                <a16:creationId xmlns:a16="http://schemas.microsoft.com/office/drawing/2014/main" id="{368FE335-1E5D-198E-F095-E924C8ABA0B6}"/>
              </a:ext>
            </a:extLst>
          </p:cNvPr>
          <p:cNvSpPr/>
          <p:nvPr/>
        </p:nvSpPr>
        <p:spPr>
          <a:xfrm>
            <a:off x="2247045" y="4566142"/>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798D057-DD8F-93AE-76B6-7649C571E2E2}"/>
              </a:ext>
            </a:extLst>
          </p:cNvPr>
          <p:cNvSpPr txBox="1"/>
          <p:nvPr/>
        </p:nvSpPr>
        <p:spPr>
          <a:xfrm>
            <a:off x="4018538" y="3032436"/>
            <a:ext cx="3507170"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The Recorder and Playback application API to the application is non-blocking, thread-safe and can be called any time.  to write or read data.</a:t>
            </a:r>
            <a:endParaRPr lang="en-US" sz="1200" kern="1200" dirty="0">
              <a:solidFill>
                <a:schemeClr val="tx2"/>
              </a:solidFill>
              <a:latin typeface="+mn-lt"/>
              <a:ea typeface="+mn-ea"/>
              <a:cs typeface="+mn-cs"/>
            </a:endParaRPr>
          </a:p>
        </p:txBody>
      </p:sp>
      <p:sp>
        <p:nvSpPr>
          <p:cNvPr id="4" name="Rectangle 3">
            <a:extLst>
              <a:ext uri="{FF2B5EF4-FFF2-40B4-BE49-F238E27FC236}">
                <a16:creationId xmlns:a16="http://schemas.microsoft.com/office/drawing/2014/main" id="{502EBEA1-7041-D39E-E8B2-FAD0CF474387}"/>
              </a:ext>
            </a:extLst>
          </p:cNvPr>
          <p:cNvSpPr/>
          <p:nvPr/>
        </p:nvSpPr>
        <p:spPr>
          <a:xfrm>
            <a:off x="1418217" y="1925975"/>
            <a:ext cx="6121745"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E4A9F10-1A20-75D7-567A-32554F95CCD4}"/>
              </a:ext>
            </a:extLst>
          </p:cNvPr>
          <p:cNvSpPr/>
          <p:nvPr/>
        </p:nvSpPr>
        <p:spPr>
          <a:xfrm>
            <a:off x="1528044" y="2028221"/>
            <a:ext cx="1644133"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latin typeface="Courier New" panose="02070309020205020404" pitchFamily="49" charset="0"/>
                <a:cs typeface="Courier New" panose="02070309020205020404" pitchFamily="49" charset="0"/>
              </a:rPr>
              <a:t>sds.c</a:t>
            </a:r>
            <a:r>
              <a:rPr lang="en-US" sz="1100" b="1" dirty="0">
                <a:latin typeface="Courier New" panose="02070309020205020404" pitchFamily="49" charset="0"/>
                <a:cs typeface="Courier New" panose="02070309020205020404" pitchFamily="49" charset="0"/>
              </a:rPr>
              <a:t>/h</a:t>
            </a:r>
            <a:br>
              <a:rPr lang="en-US" sz="1600" dirty="0"/>
            </a:br>
            <a:r>
              <a:rPr lang="en-US" sz="1200" dirty="0"/>
              <a:t>Circular Buffer Handling</a:t>
            </a:r>
          </a:p>
        </p:txBody>
      </p:sp>
      <p:sp>
        <p:nvSpPr>
          <p:cNvPr id="6" name="TextBox 5">
            <a:extLst>
              <a:ext uri="{FF2B5EF4-FFF2-40B4-BE49-F238E27FC236}">
                <a16:creationId xmlns:a16="http://schemas.microsoft.com/office/drawing/2014/main" id="{7212B908-F5F8-CA93-4A1F-3C27B1A1BFC8}"/>
              </a:ext>
            </a:extLst>
          </p:cNvPr>
          <p:cNvSpPr txBox="1"/>
          <p:nvPr/>
        </p:nvSpPr>
        <p:spPr>
          <a:xfrm>
            <a:off x="4027312" y="2045164"/>
            <a:ext cx="3507170" cy="741742"/>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circular buffer management for each data stream</a:t>
            </a:r>
            <a:br>
              <a:rPr lang="en-US" sz="1200" dirty="0">
                <a:solidFill>
                  <a:schemeClr val="tx2"/>
                </a:solidFill>
              </a:rPr>
            </a:br>
            <a:r>
              <a:rPr lang="en-US" sz="1200" dirty="0">
                <a:solidFill>
                  <a:schemeClr val="tx2"/>
                </a:solidFill>
              </a:rPr>
              <a:t>triggers events back to the Recorder and Playback interface when a buffer threshold is reached.</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7" name="Arrow: Up-Down 6">
            <a:extLst>
              <a:ext uri="{FF2B5EF4-FFF2-40B4-BE49-F238E27FC236}">
                <a16:creationId xmlns:a16="http://schemas.microsoft.com/office/drawing/2014/main" id="{64F99DFB-2267-CAD0-A2F7-E84CDDF90915}"/>
              </a:ext>
            </a:extLst>
          </p:cNvPr>
          <p:cNvSpPr/>
          <p:nvPr/>
        </p:nvSpPr>
        <p:spPr>
          <a:xfrm>
            <a:off x="2825012" y="2636625"/>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Up-Down 7">
            <a:extLst>
              <a:ext uri="{FF2B5EF4-FFF2-40B4-BE49-F238E27FC236}">
                <a16:creationId xmlns:a16="http://schemas.microsoft.com/office/drawing/2014/main" id="{95C8C0C5-0CC4-505A-9351-DED0612E839A}"/>
              </a:ext>
            </a:extLst>
          </p:cNvPr>
          <p:cNvSpPr/>
          <p:nvPr/>
        </p:nvSpPr>
        <p:spPr>
          <a:xfrm>
            <a:off x="1678636" y="2645033"/>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966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A5D4-C7CF-56B7-4D26-1D3745C85A28}"/>
              </a:ext>
            </a:extLst>
          </p:cNvPr>
          <p:cNvSpPr>
            <a:spLocks noGrp="1"/>
          </p:cNvSpPr>
          <p:nvPr>
            <p:ph type="title"/>
          </p:nvPr>
        </p:nvSpPr>
        <p:spPr/>
        <p:txBody>
          <a:bodyPr/>
          <a:lstStyle/>
          <a:p>
            <a:r>
              <a:rPr lang="en-US"/>
              <a:t>SDS Recorder </a:t>
            </a:r>
            <a:r>
              <a:rPr lang="en-US">
                <a:hlinkClick r:id="rId2"/>
              </a:rPr>
              <a:t>https://github.com/Arm-Examples/sds-examples</a:t>
            </a:r>
            <a:br>
              <a:rPr lang="en-US"/>
            </a:br>
            <a:endParaRPr lang="en-US"/>
          </a:p>
        </p:txBody>
      </p:sp>
      <p:sp>
        <p:nvSpPr>
          <p:cNvPr id="4" name="Rectangle 3">
            <a:extLst>
              <a:ext uri="{FF2B5EF4-FFF2-40B4-BE49-F238E27FC236}">
                <a16:creationId xmlns:a16="http://schemas.microsoft.com/office/drawing/2014/main" id="{268F30E4-EF9A-1A51-E8F1-2E8F1385FA61}"/>
              </a:ext>
            </a:extLst>
          </p:cNvPr>
          <p:cNvSpPr/>
          <p:nvPr/>
        </p:nvSpPr>
        <p:spPr>
          <a:xfrm>
            <a:off x="576567" y="1397244"/>
            <a:ext cx="5653222" cy="118873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Stream.csolution.yml</a:t>
            </a:r>
            <a:br>
              <a:rPr lang="en-US" sz="1400" dirty="0"/>
            </a:br>
            <a:r>
              <a:rPr lang="en-US" sz="1400" dirty="0"/>
              <a:t>Data streaming Reference Application for ML and DSP applications</a:t>
            </a:r>
            <a:br>
              <a:rPr lang="en-US" sz="1400" dirty="0"/>
            </a:br>
            <a:r>
              <a:rPr lang="en-US" sz="1100" dirty="0"/>
              <a:t>Contains several test examples (&lt;name&gt;.</a:t>
            </a:r>
            <a:r>
              <a:rPr lang="en-US" sz="1100" dirty="0" err="1"/>
              <a:t>cproject.yml</a:t>
            </a:r>
            <a:r>
              <a:rPr lang="en-US" sz="1100" dirty="0"/>
              <a:t>) and a template project with RTOS, </a:t>
            </a:r>
            <a:br>
              <a:rPr lang="en-US" sz="1100" dirty="0"/>
            </a:br>
            <a:r>
              <a:rPr lang="en-US" sz="1100" dirty="0"/>
              <a:t>SDS recorder control (on/off) and hooks for algorithm testing</a:t>
            </a:r>
          </a:p>
        </p:txBody>
      </p:sp>
      <p:sp>
        <p:nvSpPr>
          <p:cNvPr id="8" name="Rectangle 7">
            <a:extLst>
              <a:ext uri="{FF2B5EF4-FFF2-40B4-BE49-F238E27FC236}">
                <a16:creationId xmlns:a16="http://schemas.microsoft.com/office/drawing/2014/main" id="{CE3974E6-B40A-AB0A-DFDB-B964F9612AEA}"/>
              </a:ext>
            </a:extLst>
          </p:cNvPr>
          <p:cNvSpPr/>
          <p:nvPr/>
        </p:nvSpPr>
        <p:spPr>
          <a:xfrm>
            <a:off x="2515157" y="3031558"/>
            <a:ext cx="1776040" cy="6536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Layer Type: </a:t>
            </a:r>
            <a:r>
              <a:rPr lang="en-US" sz="1100" dirty="0" err="1"/>
              <a:t>SDS_Recorder</a:t>
            </a:r>
            <a:br>
              <a:rPr lang="en-US" sz="1100" dirty="0"/>
            </a:br>
            <a:r>
              <a:rPr lang="en-US" sz="1100" dirty="0"/>
              <a:t>Recorder Interface via</a:t>
            </a:r>
            <a:br>
              <a:rPr lang="en-US" sz="1100" dirty="0"/>
            </a:br>
            <a:r>
              <a:rPr lang="en-US" sz="1100" dirty="0"/>
              <a:t>Network, USB, File System</a:t>
            </a:r>
            <a:endParaRPr lang="en-US" sz="1050" dirty="0"/>
          </a:p>
        </p:txBody>
      </p:sp>
      <p:sp>
        <p:nvSpPr>
          <p:cNvPr id="10" name="Rectangle 9">
            <a:extLst>
              <a:ext uri="{FF2B5EF4-FFF2-40B4-BE49-F238E27FC236}">
                <a16:creationId xmlns:a16="http://schemas.microsoft.com/office/drawing/2014/main" id="{CEE742C1-9B27-441A-6C29-20D13149B32F}"/>
              </a:ext>
            </a:extLst>
          </p:cNvPr>
          <p:cNvSpPr/>
          <p:nvPr/>
        </p:nvSpPr>
        <p:spPr>
          <a:xfrm>
            <a:off x="2515157" y="2767375"/>
            <a:ext cx="1776040" cy="2641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SDS Recorder</a:t>
            </a:r>
          </a:p>
        </p:txBody>
      </p:sp>
      <p:sp>
        <p:nvSpPr>
          <p:cNvPr id="14" name="Rectangle 13">
            <a:extLst>
              <a:ext uri="{FF2B5EF4-FFF2-40B4-BE49-F238E27FC236}">
                <a16:creationId xmlns:a16="http://schemas.microsoft.com/office/drawing/2014/main" id="{E11F55EE-36FD-37A3-6520-D3DC5CF856F2}"/>
              </a:ext>
            </a:extLst>
          </p:cNvPr>
          <p:cNvSpPr/>
          <p:nvPr/>
        </p:nvSpPr>
        <p:spPr>
          <a:xfrm>
            <a:off x="576566" y="3031558"/>
            <a:ext cx="1776040" cy="6536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Sensor Layer</a:t>
            </a:r>
            <a:br>
              <a:rPr lang="en-US" sz="1100" dirty="0"/>
            </a:br>
            <a:r>
              <a:rPr lang="en-US" sz="1100" dirty="0"/>
              <a:t>Interface to I2C or SPI connected Sensor</a:t>
            </a:r>
          </a:p>
        </p:txBody>
      </p:sp>
      <p:sp>
        <p:nvSpPr>
          <p:cNvPr id="15" name="Rectangle 14">
            <a:extLst>
              <a:ext uri="{FF2B5EF4-FFF2-40B4-BE49-F238E27FC236}">
                <a16:creationId xmlns:a16="http://schemas.microsoft.com/office/drawing/2014/main" id="{2B180DAB-0808-DD91-07D0-4388C59346DD}"/>
              </a:ext>
            </a:extLst>
          </p:cNvPr>
          <p:cNvSpPr/>
          <p:nvPr/>
        </p:nvSpPr>
        <p:spPr>
          <a:xfrm>
            <a:off x="576566" y="2767375"/>
            <a:ext cx="1776040" cy="2641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Sensor Interface</a:t>
            </a:r>
          </a:p>
        </p:txBody>
      </p:sp>
      <p:sp>
        <p:nvSpPr>
          <p:cNvPr id="16" name="Rectangle 15">
            <a:extLst>
              <a:ext uri="{FF2B5EF4-FFF2-40B4-BE49-F238E27FC236}">
                <a16:creationId xmlns:a16="http://schemas.microsoft.com/office/drawing/2014/main" id="{8C61B6A3-A1BE-4248-57B1-609E5F0E8AAB}"/>
              </a:ext>
            </a:extLst>
          </p:cNvPr>
          <p:cNvSpPr/>
          <p:nvPr/>
        </p:nvSpPr>
        <p:spPr>
          <a:xfrm>
            <a:off x="4453748" y="3031558"/>
            <a:ext cx="1776040" cy="6536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Layer Type: Board</a:t>
            </a:r>
          </a:p>
          <a:p>
            <a:pPr algn="ctr"/>
            <a:r>
              <a:rPr lang="en-US" sz="1100"/>
              <a:t>Existing Board Layers Provided</a:t>
            </a:r>
            <a:endParaRPr lang="en-US" sz="1050"/>
          </a:p>
        </p:txBody>
      </p:sp>
      <p:sp>
        <p:nvSpPr>
          <p:cNvPr id="17" name="Rectangle 16">
            <a:extLst>
              <a:ext uri="{FF2B5EF4-FFF2-40B4-BE49-F238E27FC236}">
                <a16:creationId xmlns:a16="http://schemas.microsoft.com/office/drawing/2014/main" id="{4DB6B1BC-4815-896E-9392-B226B5A4C231}"/>
              </a:ext>
            </a:extLst>
          </p:cNvPr>
          <p:cNvSpPr/>
          <p:nvPr/>
        </p:nvSpPr>
        <p:spPr>
          <a:xfrm>
            <a:off x="4453748" y="2767375"/>
            <a:ext cx="1776040" cy="2641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Board Interface</a:t>
            </a:r>
          </a:p>
        </p:txBody>
      </p:sp>
      <p:sp>
        <p:nvSpPr>
          <p:cNvPr id="19" name="TextBox 18">
            <a:extLst>
              <a:ext uri="{FF2B5EF4-FFF2-40B4-BE49-F238E27FC236}">
                <a16:creationId xmlns:a16="http://schemas.microsoft.com/office/drawing/2014/main" id="{5D594912-57AC-D51A-51AF-07D3612AAE9B}"/>
              </a:ext>
            </a:extLst>
          </p:cNvPr>
          <p:cNvSpPr txBox="1"/>
          <p:nvPr/>
        </p:nvSpPr>
        <p:spPr>
          <a:xfrm>
            <a:off x="7005817" y="2903560"/>
            <a:ext cx="4331368" cy="426116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SDS Recorder contains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kern="1200" err="1">
                <a:solidFill>
                  <a:schemeClr val="tx2"/>
                </a:solidFill>
                <a:latin typeface="+mn-lt"/>
                <a:ea typeface="+mn-ea"/>
                <a:cs typeface="+mn-cs"/>
              </a:rPr>
              <a:t>SDS_Rec_Network.clayer</a:t>
            </a:r>
            <a:r>
              <a:rPr lang="en-US" sz="1200" b="1" kern="1200">
                <a:solidFill>
                  <a:schemeClr val="tx2"/>
                </a:solidFill>
                <a:latin typeface="+mn-lt"/>
                <a:ea typeface="+mn-ea"/>
                <a:cs typeface="+mn-cs"/>
              </a:rPr>
              <a:t>    - </a:t>
            </a:r>
            <a:r>
              <a:rPr lang="en-US" sz="1200" b="1" kern="1200">
                <a:solidFill>
                  <a:schemeClr val="tx2"/>
                </a:solidFill>
                <a:latin typeface="+mn-lt"/>
                <a:ea typeface="+mn-ea"/>
                <a:cs typeface="+mn-cs"/>
                <a:hlinkClick r:id="rId3"/>
              </a:rPr>
              <a:t>configured for max. bandwidth</a:t>
            </a:r>
            <a:endParaRPr lang="en-US" sz="1200" b="1" kern="120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hlinkClick r:id="rId4"/>
              </a:rPr>
              <a:t>    - component: </a:t>
            </a:r>
            <a:r>
              <a:rPr lang="en-US" sz="1200" kern="1200" err="1">
                <a:solidFill>
                  <a:schemeClr val="tx2"/>
                </a:solidFill>
                <a:latin typeface="+mn-lt"/>
                <a:ea typeface="+mn-ea"/>
                <a:cs typeface="+mn-cs"/>
                <a:hlinkClick r:id="rId4"/>
              </a:rPr>
              <a:t>SDS:Buffer</a:t>
            </a:r>
            <a:endParaRPr lang="en-US" sz="1200" kern="1200">
              <a:solidFill>
                <a:schemeClr val="tx2"/>
              </a:solidFill>
              <a:latin typeface="+mn-lt"/>
              <a:ea typeface="+mn-ea"/>
              <a:cs typeface="+mn-cs"/>
              <a:hlinkClick r:id="" action="ppaction://noaction"/>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hlinkClick r:id="" action="ppaction://noaction"/>
              </a:rPr>
              <a:t>    - component: </a:t>
            </a:r>
            <a:r>
              <a:rPr lang="en-US" sz="1200" kern="1200" err="1">
                <a:solidFill>
                  <a:schemeClr val="tx2"/>
                </a:solidFill>
                <a:latin typeface="+mn-lt"/>
                <a:ea typeface="+mn-ea"/>
                <a:cs typeface="+mn-cs"/>
                <a:hlinkClick r:id="rId4"/>
              </a:rPr>
              <a:t>SDS:IO:Socket</a:t>
            </a:r>
            <a:endParaRPr lang="en-US" sz="1200" kern="1200">
              <a:solidFill>
                <a:schemeClr val="tx2"/>
              </a:solidFill>
              <a:latin typeface="+mn-lt"/>
              <a:ea typeface="+mn-ea"/>
              <a:cs typeface="+mn-cs"/>
              <a:hlinkClick r:id="" action="ppaction://noaction"/>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hlinkClick r:id="" action="ppaction://noaction"/>
              </a:rPr>
              <a:t>    - component: SDS:Recorder&amp;CMSIS-RTOS2</a:t>
            </a:r>
            <a:endParaRPr lang="en-US" sz="1200" kern="120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latin typeface="+mn-lt"/>
                <a:ea typeface="+mn-ea"/>
                <a:hlinkClick r:id="rId5"/>
              </a:rPr>
              <a:t>      </a:t>
            </a:r>
            <a:r>
              <a:rPr lang="en-US" sz="1200" kern="1200" err="1">
                <a:solidFill>
                  <a:schemeClr val="tx2"/>
                </a:solidFill>
                <a:latin typeface="+mn-lt"/>
                <a:ea typeface="+mn-ea"/>
                <a:cs typeface="+mn-cs"/>
                <a:hlinkClick r:id="rId5"/>
              </a:rPr>
              <a:t>MDK_Network_ETH</a:t>
            </a:r>
            <a:r>
              <a:rPr lang="en-US" sz="1200" kern="1200">
                <a:solidFill>
                  <a:schemeClr val="tx2"/>
                </a:solidFill>
                <a:latin typeface="+mn-lt"/>
                <a:ea typeface="+mn-ea"/>
                <a:cs typeface="+mn-cs"/>
                <a:hlinkClick r:id="rId5"/>
              </a:rPr>
              <a:t>/Socket.clayer.yml</a:t>
            </a: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err="1">
                <a:solidFill>
                  <a:schemeClr val="tx2"/>
                </a:solidFill>
                <a:latin typeface="+mn-lt"/>
                <a:ea typeface="+mn-ea"/>
              </a:rPr>
              <a:t>SDS_Rec_USB.clayer</a:t>
            </a:r>
            <a:endParaRPr lang="en-US" sz="1200" b="1">
              <a:solidFill>
                <a:schemeClr val="tx2"/>
              </a:solidFill>
              <a:latin typeface="+mn-lt"/>
              <a:ea typeface="+mn-ea"/>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err="1">
                <a:solidFill>
                  <a:srgbClr val="0000FF"/>
                </a:solidFill>
                <a:effectLst/>
                <a:latin typeface="Consolas" panose="020B0609020204030204" pitchFamily="49" charset="0"/>
              </a:rPr>
              <a:t>SDS:Buffer</a:t>
            </a:r>
            <a:endParaRPr lang="en-US" sz="1200" b="0">
              <a:solidFill>
                <a:srgbClr val="000000"/>
              </a:solidFill>
              <a:effectLst/>
              <a:latin typeface="Consolas" panose="020B0609020204030204" pitchFamily="49" charset="0"/>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a:solidFill>
                  <a:srgbClr val="0000FF"/>
                </a:solidFill>
                <a:effectLst/>
                <a:latin typeface="Consolas" panose="020B0609020204030204" pitchFamily="49" charset="0"/>
              </a:rPr>
              <a:t>SDS:IO:VCOM&amp;MDK USB</a:t>
            </a:r>
            <a:endParaRPr lang="en-US" sz="1200" b="0">
              <a:solidFill>
                <a:srgbClr val="000000"/>
              </a:solidFill>
              <a:effectLst/>
              <a:latin typeface="Consolas" panose="020B0609020204030204" pitchFamily="49" charset="0"/>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a:solidFill>
                  <a:srgbClr val="0000FF"/>
                </a:solidFill>
                <a:effectLst/>
                <a:latin typeface="Consolas" panose="020B0609020204030204" pitchFamily="49" charset="0"/>
              </a:rPr>
              <a:t>SDS:Recorder&amp;CMSIS-RTOS2</a:t>
            </a:r>
            <a:endParaRPr lang="en-US" sz="1200" b="0">
              <a:solidFill>
                <a:srgbClr val="000000"/>
              </a:solidFill>
              <a:effectLst/>
              <a:latin typeface="Consolas" panose="020B0609020204030204" pitchFamily="49" charset="0"/>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a:solidFill>
                  <a:srgbClr val="0000FF"/>
                </a:solidFill>
                <a:effectLst/>
                <a:latin typeface="Consolas" panose="020B0609020204030204" pitchFamily="49" charset="0"/>
              </a:rPr>
              <a:t>USB&amp;MDK:CORE</a:t>
            </a:r>
            <a:endParaRPr lang="en-US" sz="1200" b="0">
              <a:solidFill>
                <a:srgbClr val="000000"/>
              </a:solidFill>
              <a:effectLst/>
              <a:latin typeface="Consolas" panose="020B0609020204030204" pitchFamily="49" charset="0"/>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err="1">
                <a:solidFill>
                  <a:srgbClr val="0000FF"/>
                </a:solidFill>
                <a:effectLst/>
                <a:latin typeface="Consolas" panose="020B0609020204030204" pitchFamily="49" charset="0"/>
              </a:rPr>
              <a:t>USB&amp;MDK:Device</a:t>
            </a:r>
            <a:endParaRPr lang="en-US" sz="1200" b="0">
              <a:solidFill>
                <a:srgbClr val="000000"/>
              </a:solidFill>
              <a:effectLst/>
              <a:latin typeface="Consolas" panose="020B0609020204030204" pitchFamily="49" charset="0"/>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err="1">
                <a:solidFill>
                  <a:srgbClr val="0000FF"/>
                </a:solidFill>
                <a:effectLst/>
                <a:latin typeface="Consolas" panose="020B0609020204030204" pitchFamily="49" charset="0"/>
              </a:rPr>
              <a:t>USB&amp;MDK:Device:CDC</a:t>
            </a:r>
            <a:endParaRPr lang="en-US" sz="1200" b="0">
              <a:solidFill>
                <a:srgbClr val="0000FF"/>
              </a:solidFill>
              <a:effectLst/>
              <a:latin typeface="Consolas" panose="020B0609020204030204" pitchFamily="49" charset="0"/>
            </a:endParaRPr>
          </a:p>
          <a:p>
            <a:pPr>
              <a:lnSpc>
                <a:spcPts val="1500"/>
              </a:lnSpc>
            </a:pPr>
            <a:endParaRPr lang="en-US" sz="1200">
              <a:solidFill>
                <a:srgbClr val="0000FF"/>
              </a:solidFill>
              <a:latin typeface="Consolas" panose="020B0609020204030204" pitchFamily="49" charset="0"/>
            </a:endParaRPr>
          </a:p>
          <a:p>
            <a:pPr>
              <a:lnSpc>
                <a:spcPts val="1500"/>
              </a:lnSpc>
            </a:pPr>
            <a:endParaRPr lang="en-US" sz="1200" b="0">
              <a:solidFill>
                <a:srgbClr val="000000"/>
              </a:solidFill>
              <a:effectLst/>
              <a:latin typeface="Consolas" panose="020B0609020204030204" pitchFamily="49" charset="0"/>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b="1" kern="120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Tree>
    <p:extLst>
      <p:ext uri="{BB962C8B-B14F-4D97-AF65-F5344CB8AC3E}">
        <p14:creationId xmlns:p14="http://schemas.microsoft.com/office/powerpoint/2010/main" val="2612990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C171-DBC2-14FC-149F-17AFEB55EBE8}"/>
              </a:ext>
            </a:extLst>
          </p:cNvPr>
          <p:cNvSpPr>
            <a:spLocks noGrp="1"/>
          </p:cNvSpPr>
          <p:nvPr>
            <p:ph type="title"/>
          </p:nvPr>
        </p:nvSpPr>
        <p:spPr/>
        <p:txBody>
          <a:bodyPr/>
          <a:lstStyle/>
          <a:p>
            <a:r>
              <a:rPr lang="en-US"/>
              <a:t>Current Status of </a:t>
            </a:r>
            <a:r>
              <a:rPr lang="en-US">
                <a:hlinkClick r:id="rId3"/>
              </a:rPr>
              <a:t>CMSIS-DSP Compute Graph</a:t>
            </a:r>
            <a:endParaRPr lang="en-US"/>
          </a:p>
        </p:txBody>
      </p:sp>
      <p:sp>
        <p:nvSpPr>
          <p:cNvPr id="3" name="Text Placeholder 2">
            <a:extLst>
              <a:ext uri="{FF2B5EF4-FFF2-40B4-BE49-F238E27FC236}">
                <a16:creationId xmlns:a16="http://schemas.microsoft.com/office/drawing/2014/main" id="{09053BF8-D7CC-DB91-582F-E404F742399B}"/>
              </a:ext>
            </a:extLst>
          </p:cNvPr>
          <p:cNvSpPr>
            <a:spLocks noGrp="1"/>
          </p:cNvSpPr>
          <p:nvPr>
            <p:ph type="body" sz="quarter" idx="13"/>
          </p:nvPr>
        </p:nvSpPr>
        <p:spPr/>
        <p:txBody>
          <a:bodyPr/>
          <a:lstStyle/>
          <a:p>
            <a:r>
              <a:rPr lang="en-US"/>
              <a:t>Documentation and several usage examples available today</a:t>
            </a:r>
          </a:p>
        </p:txBody>
      </p:sp>
      <p:sp>
        <p:nvSpPr>
          <p:cNvPr id="4" name="Content Placeholder 3">
            <a:extLst>
              <a:ext uri="{FF2B5EF4-FFF2-40B4-BE49-F238E27FC236}">
                <a16:creationId xmlns:a16="http://schemas.microsoft.com/office/drawing/2014/main" id="{B0AA335F-95DE-3154-4285-752184F2480F}"/>
              </a:ext>
            </a:extLst>
          </p:cNvPr>
          <p:cNvSpPr>
            <a:spLocks noGrp="1"/>
          </p:cNvSpPr>
          <p:nvPr>
            <p:ph idx="1"/>
          </p:nvPr>
        </p:nvSpPr>
        <p:spPr>
          <a:xfrm>
            <a:off x="479425" y="1554490"/>
            <a:ext cx="7920891" cy="1888896"/>
          </a:xfrm>
        </p:spPr>
        <p:txBody>
          <a:bodyPr/>
          <a:lstStyle/>
          <a:p>
            <a:pPr>
              <a:spcBef>
                <a:spcPts val="300"/>
              </a:spcBef>
            </a:pPr>
            <a:r>
              <a:rPr lang="en-US" sz="1800"/>
              <a:t>Usage Steps with current tool flow:</a:t>
            </a:r>
          </a:p>
          <a:p>
            <a:pPr marL="687388" lvl="1" indent="-273050">
              <a:spcBef>
                <a:spcPts val="300"/>
              </a:spcBef>
              <a:buFont typeface="+mj-lt"/>
              <a:buAutoNum type="arabicPeriod"/>
            </a:pPr>
            <a:r>
              <a:rPr lang="en-US" sz="1600"/>
              <a:t>Describe the graph using Python</a:t>
            </a:r>
          </a:p>
          <a:p>
            <a:pPr marL="854075" lvl="2">
              <a:spcBef>
                <a:spcPts val="300"/>
              </a:spcBef>
              <a:buFont typeface="Arial" panose="020B0604020202020204" pitchFamily="34" charset="0"/>
              <a:buChar char="•"/>
            </a:pPr>
            <a:r>
              <a:rPr lang="en-US" sz="1400"/>
              <a:t>Consider: No. of I/O of each node, data types, number of I/O samples produced/consumed</a:t>
            </a:r>
          </a:p>
          <a:p>
            <a:pPr marL="687388" lvl="1" indent="-273050">
              <a:spcBef>
                <a:spcPts val="300"/>
              </a:spcBef>
              <a:buFont typeface="+mj-lt"/>
              <a:buAutoNum type="arabicPeriod"/>
            </a:pPr>
            <a:r>
              <a:rPr lang="en-US" sz="1600"/>
              <a:t>Compute the optimized static scheduling from the graph (using Python)</a:t>
            </a:r>
          </a:p>
          <a:p>
            <a:pPr marL="687388" lvl="1" indent="-273050">
              <a:spcBef>
                <a:spcPts val="300"/>
              </a:spcBef>
              <a:buFont typeface="+mj-lt"/>
              <a:buAutoNum type="arabicPeriod"/>
            </a:pPr>
            <a:r>
              <a:rPr lang="en-US" sz="1600"/>
              <a:t>Generate the C++ scheduler</a:t>
            </a:r>
          </a:p>
          <a:p>
            <a:pPr marL="687388" lvl="1" indent="-273050">
              <a:spcBef>
                <a:spcPts val="300"/>
              </a:spcBef>
              <a:buFont typeface="+mj-lt"/>
              <a:buAutoNum type="arabicPeriod"/>
            </a:pPr>
            <a:r>
              <a:rPr lang="en-US" sz="1600"/>
              <a:t>Create C++ wrapper for the algorithm nodes (if they are not already available)</a:t>
            </a:r>
          </a:p>
          <a:p>
            <a:pPr lvl="1"/>
            <a:endParaRPr lang="en-US"/>
          </a:p>
        </p:txBody>
      </p:sp>
      <p:pic>
        <p:nvPicPr>
          <p:cNvPr id="6" name="Picture 5">
            <a:extLst>
              <a:ext uri="{FF2B5EF4-FFF2-40B4-BE49-F238E27FC236}">
                <a16:creationId xmlns:a16="http://schemas.microsoft.com/office/drawing/2014/main" id="{79EAD8E9-99C0-FEC8-9FA9-BBFD6B650341}"/>
              </a:ext>
            </a:extLst>
          </p:cNvPr>
          <p:cNvPicPr>
            <a:picLocks noChangeAspect="1"/>
          </p:cNvPicPr>
          <p:nvPr/>
        </p:nvPicPr>
        <p:blipFill>
          <a:blip r:embed="rId4"/>
          <a:stretch>
            <a:fillRect/>
          </a:stretch>
        </p:blipFill>
        <p:spPr>
          <a:xfrm>
            <a:off x="8809301" y="973846"/>
            <a:ext cx="3199570" cy="5243244"/>
          </a:xfrm>
          <a:prstGeom prst="rect">
            <a:avLst/>
          </a:prstGeom>
          <a:effectLst>
            <a:glow rad="63500">
              <a:schemeClr val="accent2">
                <a:satMod val="175000"/>
                <a:alpha val="40000"/>
              </a:schemeClr>
            </a:glow>
          </a:effectLst>
        </p:spPr>
      </p:pic>
      <p:cxnSp>
        <p:nvCxnSpPr>
          <p:cNvPr id="8" name="Straight Connector 7">
            <a:extLst>
              <a:ext uri="{FF2B5EF4-FFF2-40B4-BE49-F238E27FC236}">
                <a16:creationId xmlns:a16="http://schemas.microsoft.com/office/drawing/2014/main" id="{F18289E2-6C0B-C9DC-63E2-894CF6EE6717}"/>
              </a:ext>
            </a:extLst>
          </p:cNvPr>
          <p:cNvCxnSpPr>
            <a:cxnSpLocks/>
          </p:cNvCxnSpPr>
          <p:nvPr/>
        </p:nvCxnSpPr>
        <p:spPr>
          <a:xfrm flipV="1">
            <a:off x="5487718" y="4218450"/>
            <a:ext cx="589418" cy="1"/>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sp>
        <p:nvSpPr>
          <p:cNvPr id="9" name="Content Placeholder 3">
            <a:extLst>
              <a:ext uri="{FF2B5EF4-FFF2-40B4-BE49-F238E27FC236}">
                <a16:creationId xmlns:a16="http://schemas.microsoft.com/office/drawing/2014/main" id="{3D52C7F6-A741-78A0-609E-D5A3562D1A25}"/>
              </a:ext>
            </a:extLst>
          </p:cNvPr>
          <p:cNvSpPr txBox="1">
            <a:spLocks/>
          </p:cNvSpPr>
          <p:nvPr/>
        </p:nvSpPr>
        <p:spPr bwMode="auto">
          <a:xfrm>
            <a:off x="1155856" y="3771717"/>
            <a:ext cx="1797769" cy="991507"/>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lnSpc>
                <a:spcPct val="100000"/>
              </a:lnSpc>
              <a:spcAft>
                <a:spcPts val="0"/>
              </a:spcAft>
            </a:pPr>
            <a:r>
              <a:rPr lang="en-US" sz="1600" b="1">
                <a:solidFill>
                  <a:schemeClr val="tx2"/>
                </a:solidFill>
              </a:rPr>
              <a:t>Signal conditioning</a:t>
            </a:r>
          </a:p>
          <a:p>
            <a:pPr>
              <a:lnSpc>
                <a:spcPct val="100000"/>
              </a:lnSpc>
              <a:spcAft>
                <a:spcPts val="0"/>
              </a:spcAft>
            </a:pPr>
            <a:r>
              <a:rPr lang="en-US" sz="1600">
                <a:solidFill>
                  <a:schemeClr val="tx2"/>
                </a:solidFill>
              </a:rPr>
              <a:t>Filters</a:t>
            </a:r>
          </a:p>
          <a:p>
            <a:pPr>
              <a:lnSpc>
                <a:spcPct val="100000"/>
              </a:lnSpc>
              <a:spcAft>
                <a:spcPts val="0"/>
              </a:spcAft>
            </a:pPr>
            <a:r>
              <a:rPr lang="en-US" sz="1600">
                <a:solidFill>
                  <a:schemeClr val="tx2"/>
                </a:solidFill>
              </a:rPr>
              <a:t>Echo, noise canceller</a:t>
            </a:r>
          </a:p>
          <a:p>
            <a:pPr>
              <a:lnSpc>
                <a:spcPct val="100000"/>
              </a:lnSpc>
              <a:spcAft>
                <a:spcPts val="0"/>
              </a:spcAft>
            </a:pPr>
            <a:r>
              <a:rPr lang="en-US" sz="1600">
                <a:solidFill>
                  <a:schemeClr val="tx2"/>
                </a:solidFill>
              </a:rPr>
              <a:t>White balance</a:t>
            </a:r>
          </a:p>
        </p:txBody>
      </p:sp>
      <p:sp>
        <p:nvSpPr>
          <p:cNvPr id="10" name="Content Placeholder 3">
            <a:extLst>
              <a:ext uri="{FF2B5EF4-FFF2-40B4-BE49-F238E27FC236}">
                <a16:creationId xmlns:a16="http://schemas.microsoft.com/office/drawing/2014/main" id="{BA57D39C-D722-111B-D92F-4B1F8E333E2E}"/>
              </a:ext>
            </a:extLst>
          </p:cNvPr>
          <p:cNvSpPr txBox="1">
            <a:spLocks/>
          </p:cNvSpPr>
          <p:nvPr/>
        </p:nvSpPr>
        <p:spPr bwMode="auto">
          <a:xfrm>
            <a:off x="3763102" y="3754522"/>
            <a:ext cx="1655509" cy="1025898"/>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lnSpc>
                <a:spcPct val="100000"/>
              </a:lnSpc>
              <a:spcAft>
                <a:spcPts val="0"/>
              </a:spcAft>
            </a:pPr>
            <a:r>
              <a:rPr lang="en-US" sz="1600" b="1">
                <a:solidFill>
                  <a:schemeClr val="tx2"/>
                </a:solidFill>
              </a:rPr>
              <a:t>Feature extraction</a:t>
            </a:r>
          </a:p>
          <a:p>
            <a:pPr>
              <a:lnSpc>
                <a:spcPct val="100000"/>
              </a:lnSpc>
              <a:spcAft>
                <a:spcPts val="0"/>
              </a:spcAft>
            </a:pPr>
            <a:r>
              <a:rPr lang="en-US" sz="1600">
                <a:solidFill>
                  <a:schemeClr val="tx2"/>
                </a:solidFill>
              </a:rPr>
              <a:t>Spectral data</a:t>
            </a:r>
          </a:p>
          <a:p>
            <a:pPr>
              <a:lnSpc>
                <a:spcPct val="100000"/>
              </a:lnSpc>
              <a:spcAft>
                <a:spcPts val="0"/>
              </a:spcAft>
            </a:pPr>
            <a:r>
              <a:rPr lang="en-US" sz="1600">
                <a:solidFill>
                  <a:schemeClr val="tx2"/>
                </a:solidFill>
              </a:rPr>
              <a:t>MFCC (audio)</a:t>
            </a:r>
          </a:p>
          <a:p>
            <a:pPr>
              <a:lnSpc>
                <a:spcPct val="100000"/>
              </a:lnSpc>
              <a:spcAft>
                <a:spcPts val="0"/>
              </a:spcAft>
            </a:pPr>
            <a:r>
              <a:rPr lang="en-US" sz="1600">
                <a:solidFill>
                  <a:schemeClr val="tx2"/>
                </a:solidFill>
              </a:rPr>
              <a:t>Convolution (pixel)</a:t>
            </a:r>
          </a:p>
        </p:txBody>
      </p:sp>
      <p:sp>
        <p:nvSpPr>
          <p:cNvPr id="11" name="Content Placeholder 3">
            <a:extLst>
              <a:ext uri="{FF2B5EF4-FFF2-40B4-BE49-F238E27FC236}">
                <a16:creationId xmlns:a16="http://schemas.microsoft.com/office/drawing/2014/main" id="{F693053D-8950-6687-FCB1-43188291964C}"/>
              </a:ext>
            </a:extLst>
          </p:cNvPr>
          <p:cNvSpPr txBox="1">
            <a:spLocks/>
          </p:cNvSpPr>
          <p:nvPr/>
        </p:nvSpPr>
        <p:spPr bwMode="auto">
          <a:xfrm>
            <a:off x="6246167" y="3794267"/>
            <a:ext cx="2057144" cy="1037984"/>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spcAft>
                <a:spcPts val="600"/>
              </a:spcAft>
            </a:pPr>
            <a:r>
              <a:rPr lang="en-US" sz="1600" b="1">
                <a:solidFill>
                  <a:schemeClr val="tx2"/>
                </a:solidFill>
              </a:rPr>
              <a:t>Classifier</a:t>
            </a:r>
          </a:p>
          <a:p>
            <a:pPr>
              <a:spcAft>
                <a:spcPts val="600"/>
              </a:spcAft>
            </a:pPr>
            <a:r>
              <a:rPr lang="en-US" sz="1600">
                <a:solidFill>
                  <a:schemeClr val="tx2"/>
                </a:solidFill>
              </a:rPr>
              <a:t>Classical ML</a:t>
            </a:r>
            <a:br>
              <a:rPr lang="en-US" sz="1600">
                <a:solidFill>
                  <a:schemeClr val="tx2"/>
                </a:solidFill>
              </a:rPr>
            </a:br>
            <a:r>
              <a:rPr lang="en-US" sz="1600">
                <a:solidFill>
                  <a:schemeClr val="tx2"/>
                </a:solidFill>
              </a:rPr>
              <a:t>Deep learning (NN)</a:t>
            </a:r>
          </a:p>
        </p:txBody>
      </p:sp>
      <p:grpSp>
        <p:nvGrpSpPr>
          <p:cNvPr id="12" name="Group 11">
            <a:extLst>
              <a:ext uri="{FF2B5EF4-FFF2-40B4-BE49-F238E27FC236}">
                <a16:creationId xmlns:a16="http://schemas.microsoft.com/office/drawing/2014/main" id="{49F516C4-E6F7-F722-A287-4039F5FCE00E}"/>
              </a:ext>
            </a:extLst>
          </p:cNvPr>
          <p:cNvGrpSpPr/>
          <p:nvPr/>
        </p:nvGrpSpPr>
        <p:grpSpPr>
          <a:xfrm>
            <a:off x="931290" y="3604330"/>
            <a:ext cx="2079242" cy="1227921"/>
            <a:chOff x="2775118" y="3738777"/>
            <a:chExt cx="1831547" cy="1424033"/>
          </a:xfrm>
        </p:grpSpPr>
        <p:sp>
          <p:nvSpPr>
            <p:cNvPr id="25" name="Freeform 7">
              <a:extLst>
                <a:ext uri="{FF2B5EF4-FFF2-40B4-BE49-F238E27FC236}">
                  <a16:creationId xmlns:a16="http://schemas.microsoft.com/office/drawing/2014/main" id="{64A148EA-C49C-EA56-2201-8A38C285080C}"/>
                </a:ext>
              </a:extLst>
            </p:cNvPr>
            <p:cNvSpPr/>
            <p:nvPr/>
          </p:nvSpPr>
          <p:spPr>
            <a:xfrm>
              <a:off x="2830671" y="3795105"/>
              <a:ext cx="1775994" cy="136770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26" name="Graphic 25">
              <a:extLst>
                <a:ext uri="{FF2B5EF4-FFF2-40B4-BE49-F238E27FC236}">
                  <a16:creationId xmlns:a16="http://schemas.microsoft.com/office/drawing/2014/main" id="{A24B315B-67FB-13F8-3E20-C969C12D697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2775118" y="3738777"/>
              <a:ext cx="111105" cy="111105"/>
            </a:xfrm>
            <a:prstGeom prst="rect">
              <a:avLst/>
            </a:prstGeom>
          </p:spPr>
        </p:pic>
      </p:grpSp>
      <p:grpSp>
        <p:nvGrpSpPr>
          <p:cNvPr id="13" name="Group 12">
            <a:extLst>
              <a:ext uri="{FF2B5EF4-FFF2-40B4-BE49-F238E27FC236}">
                <a16:creationId xmlns:a16="http://schemas.microsoft.com/office/drawing/2014/main" id="{1E1EF496-14DB-CD24-36EB-C60EF9AF5EC2}"/>
              </a:ext>
            </a:extLst>
          </p:cNvPr>
          <p:cNvGrpSpPr/>
          <p:nvPr/>
        </p:nvGrpSpPr>
        <p:grpSpPr>
          <a:xfrm>
            <a:off x="6034480" y="3604330"/>
            <a:ext cx="1854726" cy="1227922"/>
            <a:chOff x="7823289" y="3738776"/>
            <a:chExt cx="2167876" cy="1424033"/>
          </a:xfrm>
        </p:grpSpPr>
        <p:sp>
          <p:nvSpPr>
            <p:cNvPr id="23" name="Freeform 11">
              <a:extLst>
                <a:ext uri="{FF2B5EF4-FFF2-40B4-BE49-F238E27FC236}">
                  <a16:creationId xmlns:a16="http://schemas.microsoft.com/office/drawing/2014/main" id="{636FDA2C-8CE7-CF63-4E3F-621F8157C0CC}"/>
                </a:ext>
              </a:extLst>
            </p:cNvPr>
            <p:cNvSpPr/>
            <p:nvPr/>
          </p:nvSpPr>
          <p:spPr>
            <a:xfrm>
              <a:off x="7874303" y="3795105"/>
              <a:ext cx="2116862" cy="1367704"/>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24" name="Graphic 23">
              <a:extLst>
                <a:ext uri="{FF2B5EF4-FFF2-40B4-BE49-F238E27FC236}">
                  <a16:creationId xmlns:a16="http://schemas.microsoft.com/office/drawing/2014/main" id="{A9E1BA50-8920-AD4F-072E-1994F8EC1A67}"/>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823289" y="3738776"/>
              <a:ext cx="111105" cy="111105"/>
            </a:xfrm>
            <a:prstGeom prst="rect">
              <a:avLst/>
            </a:prstGeom>
          </p:spPr>
        </p:pic>
      </p:grpSp>
      <p:sp>
        <p:nvSpPr>
          <p:cNvPr id="14" name="Right Arrow 22">
            <a:extLst>
              <a:ext uri="{FF2B5EF4-FFF2-40B4-BE49-F238E27FC236}">
                <a16:creationId xmlns:a16="http://schemas.microsoft.com/office/drawing/2014/main" id="{C978E200-4CCA-B67A-F271-2C40BF31C0A6}"/>
              </a:ext>
            </a:extLst>
          </p:cNvPr>
          <p:cNvSpPr/>
          <p:nvPr/>
        </p:nvSpPr>
        <p:spPr>
          <a:xfrm>
            <a:off x="457357" y="3979733"/>
            <a:ext cx="533801" cy="47743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t>In</a:t>
            </a:r>
          </a:p>
        </p:txBody>
      </p:sp>
      <p:sp>
        <p:nvSpPr>
          <p:cNvPr id="15" name="Right Arrow 23">
            <a:extLst>
              <a:ext uri="{FF2B5EF4-FFF2-40B4-BE49-F238E27FC236}">
                <a16:creationId xmlns:a16="http://schemas.microsoft.com/office/drawing/2014/main" id="{3C1629C8-2966-C605-8996-B9F59599BFB9}"/>
              </a:ext>
            </a:extLst>
          </p:cNvPr>
          <p:cNvSpPr/>
          <p:nvPr/>
        </p:nvSpPr>
        <p:spPr>
          <a:xfrm>
            <a:off x="7889205" y="4018399"/>
            <a:ext cx="511111" cy="47743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t>Out</a:t>
            </a:r>
          </a:p>
        </p:txBody>
      </p:sp>
      <p:grpSp>
        <p:nvGrpSpPr>
          <p:cNvPr id="16" name="Group 15">
            <a:extLst>
              <a:ext uri="{FF2B5EF4-FFF2-40B4-BE49-F238E27FC236}">
                <a16:creationId xmlns:a16="http://schemas.microsoft.com/office/drawing/2014/main" id="{89208AE2-345F-65AE-61C0-9336D2C64F7F}"/>
              </a:ext>
            </a:extLst>
          </p:cNvPr>
          <p:cNvGrpSpPr/>
          <p:nvPr/>
        </p:nvGrpSpPr>
        <p:grpSpPr>
          <a:xfrm>
            <a:off x="3032645" y="4119689"/>
            <a:ext cx="578193" cy="275018"/>
            <a:chOff x="3726396" y="5695672"/>
            <a:chExt cx="1571726" cy="138979"/>
          </a:xfrm>
        </p:grpSpPr>
        <p:cxnSp>
          <p:nvCxnSpPr>
            <p:cNvPr id="20" name="Straight Connector 19">
              <a:extLst>
                <a:ext uri="{FF2B5EF4-FFF2-40B4-BE49-F238E27FC236}">
                  <a16:creationId xmlns:a16="http://schemas.microsoft.com/office/drawing/2014/main" id="{AF25D424-58CC-BDC6-0879-1CACC3ED7F80}"/>
                </a:ext>
              </a:extLst>
            </p:cNvPr>
            <p:cNvCxnSpPr>
              <a:cxnSpLocks/>
            </p:cNvCxnSpPr>
            <p:nvPr/>
          </p:nvCxnSpPr>
          <p:spPr>
            <a:xfrm>
              <a:off x="3726396" y="5765120"/>
              <a:ext cx="1571255"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C28E212-C834-380A-ACDB-7B57816AA9E3}"/>
                </a:ext>
              </a:extLst>
            </p:cNvPr>
            <p:cNvCxnSpPr>
              <a:cxnSpLocks/>
            </p:cNvCxnSpPr>
            <p:nvPr/>
          </p:nvCxnSpPr>
          <p:spPr>
            <a:xfrm>
              <a:off x="3726396" y="5695672"/>
              <a:ext cx="1571726"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B2BA50-26EA-B01B-320E-FD09F845D3FE}"/>
                </a:ext>
              </a:extLst>
            </p:cNvPr>
            <p:cNvCxnSpPr>
              <a:cxnSpLocks/>
            </p:cNvCxnSpPr>
            <p:nvPr/>
          </p:nvCxnSpPr>
          <p:spPr>
            <a:xfrm>
              <a:off x="3726396" y="5834651"/>
              <a:ext cx="1571726"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765170E0-B20C-3258-54E6-2AC578B2E620}"/>
              </a:ext>
            </a:extLst>
          </p:cNvPr>
          <p:cNvGrpSpPr/>
          <p:nvPr/>
        </p:nvGrpSpPr>
        <p:grpSpPr>
          <a:xfrm>
            <a:off x="3562988" y="3619151"/>
            <a:ext cx="1913738" cy="1213101"/>
            <a:chOff x="5298122" y="3755964"/>
            <a:chExt cx="1884724" cy="1406845"/>
          </a:xfrm>
        </p:grpSpPr>
        <p:sp>
          <p:nvSpPr>
            <p:cNvPr id="18" name="Freeform 9">
              <a:extLst>
                <a:ext uri="{FF2B5EF4-FFF2-40B4-BE49-F238E27FC236}">
                  <a16:creationId xmlns:a16="http://schemas.microsoft.com/office/drawing/2014/main" id="{F1EC4E7B-2ED2-3A7C-2C15-6B34F3C54048}"/>
                </a:ext>
              </a:extLst>
            </p:cNvPr>
            <p:cNvSpPr/>
            <p:nvPr/>
          </p:nvSpPr>
          <p:spPr>
            <a:xfrm>
              <a:off x="5358478" y="3795104"/>
              <a:ext cx="1824368" cy="136770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rgbClr val="95D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19" name="Graphic 18">
              <a:extLst>
                <a:ext uri="{FF2B5EF4-FFF2-40B4-BE49-F238E27FC236}">
                  <a16:creationId xmlns:a16="http://schemas.microsoft.com/office/drawing/2014/main" id="{A289FF69-625A-5381-57DF-DF833D5BECCC}"/>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298122" y="3755964"/>
              <a:ext cx="111105" cy="111105"/>
            </a:xfrm>
            <a:prstGeom prst="rect">
              <a:avLst/>
            </a:prstGeom>
          </p:spPr>
        </p:pic>
      </p:grpSp>
      <p:sp>
        <p:nvSpPr>
          <p:cNvPr id="27" name="Rectangle: Rounded Corners 26">
            <a:extLst>
              <a:ext uri="{FF2B5EF4-FFF2-40B4-BE49-F238E27FC236}">
                <a16:creationId xmlns:a16="http://schemas.microsoft.com/office/drawing/2014/main" id="{E2953792-334A-FB9A-0C84-350962AAA75F}"/>
              </a:ext>
            </a:extLst>
          </p:cNvPr>
          <p:cNvSpPr/>
          <p:nvPr/>
        </p:nvSpPr>
        <p:spPr>
          <a:xfrm>
            <a:off x="843584" y="3415650"/>
            <a:ext cx="2301467" cy="1571400"/>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A962F2A0-C63F-79C9-B13F-3DFC0B1F3F07}"/>
              </a:ext>
            </a:extLst>
          </p:cNvPr>
          <p:cNvSpPr/>
          <p:nvPr/>
        </p:nvSpPr>
        <p:spPr>
          <a:xfrm>
            <a:off x="3466139" y="3415651"/>
            <a:ext cx="2182114" cy="1571400"/>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67A4225F-7650-56B9-AFB4-E50F067A9B00}"/>
              </a:ext>
            </a:extLst>
          </p:cNvPr>
          <p:cNvSpPr/>
          <p:nvPr/>
        </p:nvSpPr>
        <p:spPr>
          <a:xfrm>
            <a:off x="5876992" y="3415528"/>
            <a:ext cx="2213345" cy="1641679"/>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
            <a:extLst>
              <a:ext uri="{FF2B5EF4-FFF2-40B4-BE49-F238E27FC236}">
                <a16:creationId xmlns:a16="http://schemas.microsoft.com/office/drawing/2014/main" id="{2C429E3A-A838-6A53-D8B4-B95391DD5052}"/>
              </a:ext>
            </a:extLst>
          </p:cNvPr>
          <p:cNvSpPr txBox="1">
            <a:spLocks/>
          </p:cNvSpPr>
          <p:nvPr/>
        </p:nvSpPr>
        <p:spPr>
          <a:xfrm>
            <a:off x="535714" y="5131489"/>
            <a:ext cx="7920891" cy="73538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9">
                  <a:extLst>
                    <a:ext uri="{96DAC541-7B7A-43D3-8B79-37D633B846F1}">
                      <asvg:svgBlip xmlns:asvg="http://schemas.microsoft.com/office/drawing/2016/SVG/main" r:embed="rId10"/>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11">
                  <a:extLst>
                    <a:ext uri="{96DAC541-7B7A-43D3-8B79-37D633B846F1}">
                      <asvg:svgBlip xmlns:asvg="http://schemas.microsoft.com/office/drawing/2016/SVG/main" r:embed="rId12"/>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11">
                  <a:extLst>
                    <a:ext uri="{96DAC541-7B7A-43D3-8B79-37D633B846F1}">
                      <asvg:svgBlip xmlns:asvg="http://schemas.microsoft.com/office/drawing/2016/SVG/main" r:embed="rId12"/>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spcBef>
                <a:spcPts val="300"/>
              </a:spcBef>
            </a:pPr>
            <a:r>
              <a:rPr lang="en-US" sz="1800">
                <a:latin typeface="+mn-lt"/>
                <a:ea typeface="+mn-ea"/>
              </a:rPr>
              <a:t>The smarter the features, the lower the complexity of the classifier.</a:t>
            </a:r>
          </a:p>
          <a:p>
            <a:pPr marL="700088" lvl="1" indent="-285750">
              <a:spcBef>
                <a:spcPts val="300"/>
              </a:spcBef>
            </a:pPr>
            <a:r>
              <a:rPr lang="en-US" sz="1600">
                <a:latin typeface="+mn-lt"/>
                <a:ea typeface="+mn-ea"/>
              </a:rPr>
              <a:t>More “DSP” pre-processing helps lowering the system complexity</a:t>
            </a:r>
          </a:p>
        </p:txBody>
      </p:sp>
      <p:sp>
        <p:nvSpPr>
          <p:cNvPr id="32" name="Rectangle 31">
            <a:extLst>
              <a:ext uri="{FF2B5EF4-FFF2-40B4-BE49-F238E27FC236}">
                <a16:creationId xmlns:a16="http://schemas.microsoft.com/office/drawing/2014/main" id="{D827463B-04FA-47E3-4880-B0128852D562}"/>
              </a:ext>
            </a:extLst>
          </p:cNvPr>
          <p:cNvSpPr/>
          <p:nvPr/>
        </p:nvSpPr>
        <p:spPr>
          <a:xfrm>
            <a:off x="479425" y="5807793"/>
            <a:ext cx="7920891" cy="3696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We propose to form a working group with eco-system partners</a:t>
            </a:r>
          </a:p>
        </p:txBody>
      </p:sp>
      <p:sp>
        <p:nvSpPr>
          <p:cNvPr id="5" name="TextBox 4">
            <a:extLst>
              <a:ext uri="{FF2B5EF4-FFF2-40B4-BE49-F238E27FC236}">
                <a16:creationId xmlns:a16="http://schemas.microsoft.com/office/drawing/2014/main" id="{34EAA947-2749-8750-9B4F-EA9EB2A65DFE}"/>
              </a:ext>
            </a:extLst>
          </p:cNvPr>
          <p:cNvSpPr txBox="1"/>
          <p:nvPr/>
        </p:nvSpPr>
        <p:spPr>
          <a:xfrm>
            <a:off x="4124324" y="6281180"/>
            <a:ext cx="4789752"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sym typeface="Wingdings" panose="05000000000000000000" pitchFamily="2" charset="2"/>
                <a:hlinkClick r:id="rId13"/>
              </a:rPr>
              <a:t> </a:t>
            </a:r>
            <a:r>
              <a:rPr lang="en-US" sz="2100" kern="1200">
                <a:solidFill>
                  <a:schemeClr val="tx2"/>
                </a:solidFill>
                <a:latin typeface="+mn-lt"/>
                <a:ea typeface="+mn-ea"/>
                <a:cs typeface="+mn-cs"/>
                <a:hlinkClick r:id="rId13"/>
              </a:rPr>
              <a:t>Video Recording of partner meeting</a:t>
            </a:r>
            <a:endParaRPr lang="en-US" sz="2100" kern="1200">
              <a:solidFill>
                <a:schemeClr val="tx2"/>
              </a:solidFill>
              <a:latin typeface="+mn-lt"/>
              <a:ea typeface="+mn-ea"/>
              <a:cs typeface="+mn-cs"/>
            </a:endParaRPr>
          </a:p>
        </p:txBody>
      </p:sp>
    </p:spTree>
    <p:extLst>
      <p:ext uri="{BB962C8B-B14F-4D97-AF65-F5344CB8AC3E}">
        <p14:creationId xmlns:p14="http://schemas.microsoft.com/office/powerpoint/2010/main" val="1067095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Arrow: Right 71">
            <a:extLst>
              <a:ext uri="{FF2B5EF4-FFF2-40B4-BE49-F238E27FC236}">
                <a16:creationId xmlns:a16="http://schemas.microsoft.com/office/drawing/2014/main" id="{B1E6D580-BEAE-DE2B-1736-C3A6A759FA3C}"/>
              </a:ext>
            </a:extLst>
          </p:cNvPr>
          <p:cNvSpPr/>
          <p:nvPr/>
        </p:nvSpPr>
        <p:spPr>
          <a:xfrm>
            <a:off x="3802964" y="4633290"/>
            <a:ext cx="5359421" cy="1401750"/>
          </a:xfrm>
          <a:prstGeom prst="rightArrow">
            <a:avLst>
              <a:gd name="adj1" fmla="val 76804"/>
              <a:gd name="adj2" fmla="val 50633"/>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94907D93-F7DB-BD8E-57B1-E3F11C1B3EA3}"/>
              </a:ext>
            </a:extLst>
          </p:cNvPr>
          <p:cNvSpPr/>
          <p:nvPr/>
        </p:nvSpPr>
        <p:spPr>
          <a:xfrm>
            <a:off x="5862076" y="4636304"/>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a:extLst>
              <a:ext uri="{FF2B5EF4-FFF2-40B4-BE49-F238E27FC236}">
                <a16:creationId xmlns:a16="http://schemas.microsoft.com/office/drawing/2014/main" id="{4FEC25A1-A170-8E83-866B-0FC32F66399C}"/>
              </a:ext>
            </a:extLst>
          </p:cNvPr>
          <p:cNvSpPr/>
          <p:nvPr/>
        </p:nvSpPr>
        <p:spPr>
          <a:xfrm>
            <a:off x="4792437" y="4641209"/>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a:xfrm>
            <a:off x="479424" y="478302"/>
            <a:ext cx="11362055" cy="512830"/>
          </a:xfrm>
        </p:spPr>
        <p:txBody>
          <a:bodyPr/>
          <a:lstStyle/>
          <a:p>
            <a:r>
              <a:rPr lang="en-US"/>
              <a:t>Record real-world data with Synchronous Data Streaming (SDS)</a:t>
            </a: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p:txBody>
          <a:bodyPr/>
          <a:lstStyle/>
          <a:p>
            <a:r>
              <a:rPr lang="en-US" sz="2000"/>
              <a:t>Simplify Development of Embedded Applications that utilize DSP or ML algorithms with Sensor/Audio Input</a:t>
            </a:r>
          </a:p>
        </p:txBody>
      </p:sp>
      <p:sp>
        <p:nvSpPr>
          <p:cNvPr id="12" name="Rectangle 11">
            <a:extLst>
              <a:ext uri="{FF2B5EF4-FFF2-40B4-BE49-F238E27FC236}">
                <a16:creationId xmlns:a16="http://schemas.microsoft.com/office/drawing/2014/main" id="{8DA0B430-5BE2-2F85-F9B6-9C6775666444}"/>
              </a:ext>
            </a:extLst>
          </p:cNvPr>
          <p:cNvSpPr/>
          <p:nvPr/>
        </p:nvSpPr>
        <p:spPr>
          <a:xfrm>
            <a:off x="497195" y="3811770"/>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MCU </a:t>
            </a:r>
            <a:br>
              <a:rPr lang="en-US" sz="1400" kern="0">
                <a:solidFill>
                  <a:srgbClr val="000000"/>
                </a:solidFill>
                <a:latin typeface="+mn-lt"/>
                <a:ea typeface="ＭＳ Ｐゴシック"/>
              </a:rPr>
            </a:br>
            <a:r>
              <a:rPr lang="en-US" sz="1400" kern="0">
                <a:solidFill>
                  <a:srgbClr val="000000"/>
                </a:solidFill>
                <a:latin typeface="+mn-lt"/>
                <a:ea typeface="ＭＳ Ｐゴシック"/>
              </a:rPr>
              <a:t>Device</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13" name="Rectangle 12">
            <a:extLst>
              <a:ext uri="{FF2B5EF4-FFF2-40B4-BE49-F238E27FC236}">
                <a16:creationId xmlns:a16="http://schemas.microsoft.com/office/drawing/2014/main" id="{1A98AAAD-88E6-0C10-AEB3-48717A7579D4}"/>
              </a:ext>
            </a:extLst>
          </p:cNvPr>
          <p:cNvSpPr/>
          <p:nvPr/>
        </p:nvSpPr>
        <p:spPr>
          <a:xfrm>
            <a:off x="501894" y="1686436"/>
            <a:ext cx="5907766"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Physical Board</a:t>
            </a:r>
          </a:p>
        </p:txBody>
      </p:sp>
      <p:sp>
        <p:nvSpPr>
          <p:cNvPr id="20" name="TextBox 19">
            <a:extLst>
              <a:ext uri="{FF2B5EF4-FFF2-40B4-BE49-F238E27FC236}">
                <a16:creationId xmlns:a16="http://schemas.microsoft.com/office/drawing/2014/main" id="{A2D01D13-FCCC-7437-D057-5AC572AE0769}"/>
              </a:ext>
            </a:extLst>
          </p:cNvPr>
          <p:cNvSpPr txBox="1"/>
          <p:nvPr/>
        </p:nvSpPr>
        <p:spPr>
          <a:xfrm>
            <a:off x="445155" y="1435738"/>
            <a:ext cx="2283618" cy="2215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a:solidFill>
                  <a:schemeClr val="tx1">
                    <a:lumMod val="65000"/>
                    <a:lumOff val="35000"/>
                  </a:schemeClr>
                </a:solidFill>
                <a:latin typeface="Calibri"/>
              </a:rPr>
              <a:t>Microcontroller Hardware</a:t>
            </a:r>
            <a:endParaRPr kumimoji="0" lang="en-US" sz="1600" b="1" u="none" strike="noStrike" kern="1200" cap="none" spc="0" normalizeH="0" baseline="0" noProof="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F1205476-69EF-4F42-D82A-5722C3446FD6}"/>
              </a:ext>
            </a:extLst>
          </p:cNvPr>
          <p:cNvSpPr/>
          <p:nvPr/>
        </p:nvSpPr>
        <p:spPr>
          <a:xfrm>
            <a:off x="4617046" y="3029649"/>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SDS Recorder Interface</a:t>
            </a:r>
          </a:p>
        </p:txBody>
      </p:sp>
      <p:sp>
        <p:nvSpPr>
          <p:cNvPr id="24" name="Rectangle 23">
            <a:extLst>
              <a:ext uri="{FF2B5EF4-FFF2-40B4-BE49-F238E27FC236}">
                <a16:creationId xmlns:a16="http://schemas.microsoft.com/office/drawing/2014/main" id="{6A2C54A5-7D46-A555-7CC2-D7EEFD4A943A}"/>
              </a:ext>
            </a:extLst>
          </p:cNvPr>
          <p:cNvSpPr/>
          <p:nvPr/>
        </p:nvSpPr>
        <p:spPr>
          <a:xfrm>
            <a:off x="4617046" y="3840920"/>
            <a:ext cx="1645062" cy="80028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SDS Recorder </a:t>
            </a:r>
            <a:br>
              <a:rPr lang="en-US" sz="1400"/>
            </a:br>
            <a:r>
              <a:rPr lang="en-US" sz="1400"/>
              <a:t>connects via</a:t>
            </a:r>
            <a:br>
              <a:rPr lang="en-US" sz="1400"/>
            </a:br>
            <a:r>
              <a:rPr lang="en-US" sz="1400"/>
              <a:t>different channels</a:t>
            </a:r>
          </a:p>
        </p:txBody>
      </p:sp>
      <p:sp>
        <p:nvSpPr>
          <p:cNvPr id="26" name="Rectangle 25">
            <a:extLst>
              <a:ext uri="{FF2B5EF4-FFF2-40B4-BE49-F238E27FC236}">
                <a16:creationId xmlns:a16="http://schemas.microsoft.com/office/drawing/2014/main" id="{4DCFE2CE-10B5-CA3E-A0C4-FC7BD9BBD70A}"/>
              </a:ext>
            </a:extLst>
          </p:cNvPr>
          <p:cNvSpPr/>
          <p:nvPr/>
        </p:nvSpPr>
        <p:spPr>
          <a:xfrm>
            <a:off x="1217341" y="1845963"/>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1513221" y="2427854"/>
            <a:ext cx="752474" cy="608479"/>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TextBox 33">
            <a:extLst>
              <a:ext uri="{FF2B5EF4-FFF2-40B4-BE49-F238E27FC236}">
                <a16:creationId xmlns:a16="http://schemas.microsoft.com/office/drawing/2014/main" id="{D53BE90B-4D86-D9A5-B205-C538A0764B18}"/>
              </a:ext>
            </a:extLst>
          </p:cNvPr>
          <p:cNvSpPr txBox="1"/>
          <p:nvPr/>
        </p:nvSpPr>
        <p:spPr>
          <a:xfrm>
            <a:off x="479148" y="6024119"/>
            <a:ext cx="6889392" cy="180049"/>
          </a:xfrm>
          <a:prstGeom prst="rect">
            <a:avLst/>
          </a:prstGeom>
          <a:noFill/>
        </p:spPr>
        <p:txBody>
          <a:bodyPr wrap="square" lIns="0" tIns="0" rIns="0" bIns="0" rtlCol="0">
            <a:spAutoFit/>
          </a:bodyPr>
          <a:lstStyle/>
          <a:p>
            <a:pPr marL="0" indent="0"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Capture physical sensor (real-world) data using the original Microcontroller target hardware</a:t>
            </a:r>
            <a:endParaRPr lang="en-US" sz="1300" i="1" kern="1200">
              <a:solidFill>
                <a:schemeClr val="tx2"/>
              </a:solidFill>
              <a:latin typeface="+mn-lt"/>
              <a:ea typeface="+mn-ea"/>
              <a:cs typeface="+mn-cs"/>
            </a:endParaRPr>
          </a:p>
        </p:txBody>
      </p:sp>
      <p:sp>
        <p:nvSpPr>
          <p:cNvPr id="4" name="Arrow: Bent 3">
            <a:extLst>
              <a:ext uri="{FF2B5EF4-FFF2-40B4-BE49-F238E27FC236}">
                <a16:creationId xmlns:a16="http://schemas.microsoft.com/office/drawing/2014/main" id="{3E88BDDA-55CA-E63A-5E5A-A9E4AA32F97E}"/>
              </a:ext>
            </a:extLst>
          </p:cNvPr>
          <p:cNvSpPr/>
          <p:nvPr/>
        </p:nvSpPr>
        <p:spPr>
          <a:xfrm rot="16200000" flipH="1" flipV="1">
            <a:off x="3257443" y="1270656"/>
            <a:ext cx="259340" cy="3292047"/>
          </a:xfrm>
          <a:prstGeom prst="bentArrow">
            <a:avLst>
              <a:gd name="adj1" fmla="val 40727"/>
              <a:gd name="adj2" fmla="val 50000"/>
              <a:gd name="adj3" fmla="val 34437"/>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Bent 7">
            <a:extLst>
              <a:ext uri="{FF2B5EF4-FFF2-40B4-BE49-F238E27FC236}">
                <a16:creationId xmlns:a16="http://schemas.microsoft.com/office/drawing/2014/main" id="{477327DB-2866-7E56-81FD-7D83D03708AD}"/>
              </a:ext>
            </a:extLst>
          </p:cNvPr>
          <p:cNvSpPr/>
          <p:nvPr/>
        </p:nvSpPr>
        <p:spPr>
          <a:xfrm rot="16200000" flipH="1" flipV="1">
            <a:off x="4570203" y="1528576"/>
            <a:ext cx="401131" cy="2601014"/>
          </a:xfrm>
          <a:prstGeom prst="bentArrow">
            <a:avLst>
              <a:gd name="adj1" fmla="val 22172"/>
              <a:gd name="adj2" fmla="val 27469"/>
              <a:gd name="adj3" fmla="val 23834"/>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lowchart: Multidocument 38">
            <a:extLst>
              <a:ext uri="{FF2B5EF4-FFF2-40B4-BE49-F238E27FC236}">
                <a16:creationId xmlns:a16="http://schemas.microsoft.com/office/drawing/2014/main" id="{6193044B-2FCC-9359-8E26-0A20861A8FEA}"/>
              </a:ext>
            </a:extLst>
          </p:cNvPr>
          <p:cNvSpPr/>
          <p:nvPr/>
        </p:nvSpPr>
        <p:spPr>
          <a:xfrm>
            <a:off x="3909304" y="4907268"/>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gyroscope.sds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40" name="Down Arrow 26">
            <a:extLst>
              <a:ext uri="{FF2B5EF4-FFF2-40B4-BE49-F238E27FC236}">
                <a16:creationId xmlns:a16="http://schemas.microsoft.com/office/drawing/2014/main" id="{1EAD3655-FDEF-BF50-5A78-87EF66BDA904}"/>
              </a:ext>
            </a:extLst>
          </p:cNvPr>
          <p:cNvSpPr/>
          <p:nvPr/>
        </p:nvSpPr>
        <p:spPr>
          <a:xfrm rot="10800000">
            <a:off x="2995761" y="3603513"/>
            <a:ext cx="752474" cy="1446089"/>
          </a:xfrm>
          <a:prstGeom prst="downArrow">
            <a:avLst>
              <a:gd name="adj1" fmla="val 50000"/>
              <a:gd name="adj2" fmla="val 21225"/>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1" name="Rectangle 40">
            <a:extLst>
              <a:ext uri="{FF2B5EF4-FFF2-40B4-BE49-F238E27FC236}">
                <a16:creationId xmlns:a16="http://schemas.microsoft.com/office/drawing/2014/main" id="{655BE0BA-F5B9-2DD1-09C8-E8C71D36A477}"/>
              </a:ext>
            </a:extLst>
          </p:cNvPr>
          <p:cNvSpPr/>
          <p:nvPr/>
        </p:nvSpPr>
        <p:spPr>
          <a:xfrm>
            <a:off x="2697058" y="3018040"/>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42" name="Rectangle 41">
            <a:extLst>
              <a:ext uri="{FF2B5EF4-FFF2-40B4-BE49-F238E27FC236}">
                <a16:creationId xmlns:a16="http://schemas.microsoft.com/office/drawing/2014/main" id="{C1C16E15-EEC3-213B-0844-32F0ADD7F714}"/>
              </a:ext>
            </a:extLst>
          </p:cNvPr>
          <p:cNvSpPr/>
          <p:nvPr/>
        </p:nvSpPr>
        <p:spPr>
          <a:xfrm>
            <a:off x="2697058" y="3940003"/>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Microphone Input</a:t>
            </a:r>
            <a:endParaRPr lang="en-US" sz="1400" kern="0">
              <a:solidFill>
                <a:srgbClr val="FFFFFF"/>
              </a:solidFill>
              <a:latin typeface="+mn-lt"/>
              <a:ea typeface="ＭＳ Ｐゴシック"/>
              <a:cs typeface="Calibri"/>
            </a:endParaRPr>
          </a:p>
        </p:txBody>
      </p:sp>
      <p:sp>
        <p:nvSpPr>
          <p:cNvPr id="43" name="Oval 42">
            <a:extLst>
              <a:ext uri="{FF2B5EF4-FFF2-40B4-BE49-F238E27FC236}">
                <a16:creationId xmlns:a16="http://schemas.microsoft.com/office/drawing/2014/main" id="{27E1E34D-8E26-FEC0-1E0D-3BB698181541}"/>
              </a:ext>
            </a:extLst>
          </p:cNvPr>
          <p:cNvSpPr/>
          <p:nvPr/>
        </p:nvSpPr>
        <p:spPr>
          <a:xfrm>
            <a:off x="3194357" y="4889897"/>
            <a:ext cx="365760" cy="365760"/>
          </a:xfrm>
          <a:prstGeom prst="ellipse">
            <a:avLst/>
          </a:prstGeom>
          <a:solidFill>
            <a:schemeClr val="bg1"/>
          </a:solid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4" name="Freeform 38">
            <a:extLst>
              <a:ext uri="{FF2B5EF4-FFF2-40B4-BE49-F238E27FC236}">
                <a16:creationId xmlns:a16="http://schemas.microsoft.com/office/drawing/2014/main" id="{E11562BA-F2A6-40A1-E3C6-4790D55AAFAF}"/>
              </a:ext>
            </a:extLst>
          </p:cNvPr>
          <p:cNvSpPr/>
          <p:nvPr/>
        </p:nvSpPr>
        <p:spPr>
          <a:xfrm rot="16200000">
            <a:off x="3213464" y="4646195"/>
            <a:ext cx="311426" cy="616226"/>
          </a:xfrm>
          <a:custGeom>
            <a:avLst/>
            <a:gdLst>
              <a:gd name="connsiteX0" fmla="*/ 0 w 311426"/>
              <a:gd name="connsiteY0" fmla="*/ 0 h 616226"/>
              <a:gd name="connsiteX1" fmla="*/ 311426 w 311426"/>
              <a:gd name="connsiteY1" fmla="*/ 318052 h 616226"/>
              <a:gd name="connsiteX2" fmla="*/ 0 w 311426"/>
              <a:gd name="connsiteY2" fmla="*/ 616226 h 616226"/>
            </a:gdLst>
            <a:ahLst/>
            <a:cxnLst>
              <a:cxn ang="0">
                <a:pos x="connsiteX0" y="connsiteY0"/>
              </a:cxn>
              <a:cxn ang="0">
                <a:pos x="connsiteX1" y="connsiteY1"/>
              </a:cxn>
              <a:cxn ang="0">
                <a:pos x="connsiteX2" y="connsiteY2"/>
              </a:cxn>
            </a:cxnLst>
            <a:rect l="l" t="t" r="r" b="b"/>
            <a:pathLst>
              <a:path w="311426" h="616226">
                <a:moveTo>
                  <a:pt x="0" y="0"/>
                </a:moveTo>
                <a:lnTo>
                  <a:pt x="311426" y="318052"/>
                </a:lnTo>
                <a:lnTo>
                  <a:pt x="0" y="616226"/>
                </a:lnTo>
              </a:path>
            </a:pathLst>
          </a:custGeom>
          <a:no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Down Arrow 26">
            <a:extLst>
              <a:ext uri="{FF2B5EF4-FFF2-40B4-BE49-F238E27FC236}">
                <a16:creationId xmlns:a16="http://schemas.microsoft.com/office/drawing/2014/main" id="{82BBF620-0286-156B-0511-C1AFFDFDB8D6}"/>
              </a:ext>
            </a:extLst>
          </p:cNvPr>
          <p:cNvSpPr/>
          <p:nvPr/>
        </p:nvSpPr>
        <p:spPr>
          <a:xfrm rot="10800000">
            <a:off x="2992938" y="2432563"/>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Flowchart: Multidocument 46">
            <a:extLst>
              <a:ext uri="{FF2B5EF4-FFF2-40B4-BE49-F238E27FC236}">
                <a16:creationId xmlns:a16="http://schemas.microsoft.com/office/drawing/2014/main" id="{104072A0-E58B-BC26-BCBF-960338B5FC54}"/>
              </a:ext>
            </a:extLst>
          </p:cNvPr>
          <p:cNvSpPr/>
          <p:nvPr/>
        </p:nvSpPr>
        <p:spPr>
          <a:xfrm>
            <a:off x="5492079" y="4907268"/>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microphone.sds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grpSp>
        <p:nvGrpSpPr>
          <p:cNvPr id="64" name="Group 63">
            <a:extLst>
              <a:ext uri="{FF2B5EF4-FFF2-40B4-BE49-F238E27FC236}">
                <a16:creationId xmlns:a16="http://schemas.microsoft.com/office/drawing/2014/main" id="{222F9367-A31E-1E1C-4BB9-100116808E48}"/>
              </a:ext>
            </a:extLst>
          </p:cNvPr>
          <p:cNvGrpSpPr/>
          <p:nvPr/>
        </p:nvGrpSpPr>
        <p:grpSpPr>
          <a:xfrm>
            <a:off x="1659235" y="4821259"/>
            <a:ext cx="888848" cy="624892"/>
            <a:chOff x="1688415" y="4757232"/>
            <a:chExt cx="888848" cy="624892"/>
          </a:xfrm>
        </p:grpSpPr>
        <p:cxnSp>
          <p:nvCxnSpPr>
            <p:cNvPr id="51" name="Straight Connector 50">
              <a:extLst>
                <a:ext uri="{FF2B5EF4-FFF2-40B4-BE49-F238E27FC236}">
                  <a16:creationId xmlns:a16="http://schemas.microsoft.com/office/drawing/2014/main" id="{70235F0C-BA95-555A-0338-43F528D8F905}"/>
                </a:ext>
              </a:extLst>
            </p:cNvPr>
            <p:cNvCxnSpPr>
              <a:cxnSpLocks/>
            </p:cNvCxnSpPr>
            <p:nvPr/>
          </p:nvCxnSpPr>
          <p:spPr>
            <a:xfrm>
              <a:off x="1688415" y="4879737"/>
              <a:ext cx="0" cy="48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D4E18F4-B0B4-14DB-703B-BFA361F3E7F3}"/>
                </a:ext>
              </a:extLst>
            </p:cNvPr>
            <p:cNvCxnSpPr>
              <a:cxnSpLocks/>
            </p:cNvCxnSpPr>
            <p:nvPr/>
          </p:nvCxnSpPr>
          <p:spPr>
            <a:xfrm flipH="1">
              <a:off x="1688415" y="5351109"/>
              <a:ext cx="4756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591D32D-8BE5-71A5-850C-4A9DA392AF55}"/>
                </a:ext>
              </a:extLst>
            </p:cNvPr>
            <p:cNvCxnSpPr>
              <a:cxnSpLocks/>
            </p:cNvCxnSpPr>
            <p:nvPr/>
          </p:nvCxnSpPr>
          <p:spPr>
            <a:xfrm flipH="1">
              <a:off x="1688415" y="5081988"/>
              <a:ext cx="232015" cy="2691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5797B95-23EC-ED25-FFEC-2011373C3A10}"/>
                </a:ext>
              </a:extLst>
            </p:cNvPr>
            <p:cNvSpPr txBox="1"/>
            <p:nvPr/>
          </p:nvSpPr>
          <p:spPr>
            <a:xfrm>
              <a:off x="2116526" y="5091275"/>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z</a:t>
              </a:r>
            </a:p>
          </p:txBody>
        </p:sp>
        <p:sp>
          <p:nvSpPr>
            <p:cNvPr id="62" name="TextBox 61">
              <a:extLst>
                <a:ext uri="{FF2B5EF4-FFF2-40B4-BE49-F238E27FC236}">
                  <a16:creationId xmlns:a16="http://schemas.microsoft.com/office/drawing/2014/main" id="{81532A2B-5DC6-CC5E-425E-DE417C630ACE}"/>
                </a:ext>
              </a:extLst>
            </p:cNvPr>
            <p:cNvSpPr txBox="1"/>
            <p:nvPr/>
          </p:nvSpPr>
          <p:spPr>
            <a:xfrm>
              <a:off x="1965389" y="4873473"/>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y</a:t>
              </a:r>
            </a:p>
          </p:txBody>
        </p:sp>
        <p:sp>
          <p:nvSpPr>
            <p:cNvPr id="63" name="TextBox 62">
              <a:extLst>
                <a:ext uri="{FF2B5EF4-FFF2-40B4-BE49-F238E27FC236}">
                  <a16:creationId xmlns:a16="http://schemas.microsoft.com/office/drawing/2014/main" id="{957E264D-8E6F-3357-0420-8DBE764359B2}"/>
                </a:ext>
              </a:extLst>
            </p:cNvPr>
            <p:cNvSpPr txBox="1"/>
            <p:nvPr/>
          </p:nvSpPr>
          <p:spPr>
            <a:xfrm>
              <a:off x="1745471" y="4757232"/>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a:solidFill>
                    <a:schemeClr val="tx2"/>
                  </a:solidFill>
                  <a:latin typeface="+mn-lt"/>
                  <a:ea typeface="+mn-ea"/>
                </a:rPr>
                <a:t>x</a:t>
              </a:r>
              <a:endParaRPr lang="en-US" sz="2100" kern="1200">
                <a:solidFill>
                  <a:schemeClr val="tx2"/>
                </a:solidFill>
                <a:latin typeface="+mn-lt"/>
                <a:ea typeface="+mn-ea"/>
                <a:cs typeface="+mn-cs"/>
              </a:endParaRPr>
            </a:p>
          </p:txBody>
        </p:sp>
      </p:grpSp>
      <p:grpSp>
        <p:nvGrpSpPr>
          <p:cNvPr id="67" name="Group 66">
            <a:extLst>
              <a:ext uri="{FF2B5EF4-FFF2-40B4-BE49-F238E27FC236}">
                <a16:creationId xmlns:a16="http://schemas.microsoft.com/office/drawing/2014/main" id="{C6FDB7E6-EAC7-FD7B-03BA-423E551E4F7A}"/>
              </a:ext>
            </a:extLst>
          </p:cNvPr>
          <p:cNvGrpSpPr/>
          <p:nvPr/>
        </p:nvGrpSpPr>
        <p:grpSpPr>
          <a:xfrm>
            <a:off x="9162385" y="4494543"/>
            <a:ext cx="1985675" cy="1530354"/>
            <a:chOff x="902969" y="1781833"/>
            <a:chExt cx="2579242" cy="2749240"/>
          </a:xfrm>
        </p:grpSpPr>
        <p:sp>
          <p:nvSpPr>
            <p:cNvPr id="68" name="Flowchart: Magnetic Disk 1">
              <a:extLst>
                <a:ext uri="{FF2B5EF4-FFF2-40B4-BE49-F238E27FC236}">
                  <a16:creationId xmlns:a16="http://schemas.microsoft.com/office/drawing/2014/main" id="{DE85156B-FCA7-35B5-186A-612E8FA2BCC4}"/>
                </a:ext>
              </a:extLst>
            </p:cNvPr>
            <p:cNvSpPr/>
            <p:nvPr/>
          </p:nvSpPr>
          <p:spPr>
            <a:xfrm>
              <a:off x="902969" y="3002279"/>
              <a:ext cx="2579242" cy="1528794"/>
            </a:xfrm>
            <a:prstGeom prst="flowChartMagneticDisk">
              <a:avLst/>
            </a:prstGeom>
            <a:solidFill>
              <a:schemeClr val="accent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215944" rIns="71981" bIns="107972" rtlCol="0" anchor="ctr"/>
            <a:lstStyle/>
            <a:p>
              <a:pPr algn="ctr"/>
              <a:r>
                <a:rPr lang="en-US" sz="1200"/>
                <a:t>Training Data</a:t>
              </a:r>
              <a:endParaRPr lang="en-GB" sz="1200"/>
            </a:p>
          </p:txBody>
        </p:sp>
        <p:sp>
          <p:nvSpPr>
            <p:cNvPr id="69" name="Flowchart: Magnetic Disk 5">
              <a:extLst>
                <a:ext uri="{FF2B5EF4-FFF2-40B4-BE49-F238E27FC236}">
                  <a16:creationId xmlns:a16="http://schemas.microsoft.com/office/drawing/2014/main" id="{38490AA5-B7CC-0771-9391-8BE8181BD040}"/>
                </a:ext>
              </a:extLst>
            </p:cNvPr>
            <p:cNvSpPr/>
            <p:nvPr/>
          </p:nvSpPr>
          <p:spPr>
            <a:xfrm>
              <a:off x="1312552" y="2304211"/>
              <a:ext cx="1760079" cy="1033874"/>
            </a:xfrm>
            <a:prstGeom prst="flowChartMagneticDisk">
              <a:avLst/>
            </a:prstGeom>
            <a:solidFill>
              <a:schemeClr val="accent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179953" rIns="71981" bIns="107972" rtlCol="0" anchor="ctr"/>
            <a:lstStyle/>
            <a:p>
              <a:pPr algn="ctr"/>
              <a:r>
                <a:rPr lang="en-US" sz="1200"/>
                <a:t>Validation Data</a:t>
              </a:r>
              <a:endParaRPr lang="en-GB" sz="1200"/>
            </a:p>
          </p:txBody>
        </p:sp>
        <p:sp>
          <p:nvSpPr>
            <p:cNvPr id="70" name="Flowchart: Magnetic Disk 69">
              <a:extLst>
                <a:ext uri="{FF2B5EF4-FFF2-40B4-BE49-F238E27FC236}">
                  <a16:creationId xmlns:a16="http://schemas.microsoft.com/office/drawing/2014/main" id="{31A04169-216A-8996-6456-C3C17D96A057}"/>
                </a:ext>
              </a:extLst>
            </p:cNvPr>
            <p:cNvSpPr/>
            <p:nvPr/>
          </p:nvSpPr>
          <p:spPr>
            <a:xfrm>
              <a:off x="1660804" y="1781833"/>
              <a:ext cx="1063573" cy="718271"/>
            </a:xfrm>
            <a:prstGeom prst="flowChartMagneticDisk">
              <a:avLst/>
            </a:prstGeom>
            <a:solidFill>
              <a:schemeClr val="accent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179953" rIns="71981" bIns="107972" rtlCol="0" anchor="ctr"/>
            <a:lstStyle/>
            <a:p>
              <a:pPr algn="ctr"/>
              <a:r>
                <a:rPr lang="en-US" sz="1200"/>
                <a:t>Test Data</a:t>
              </a:r>
              <a:endParaRPr lang="en-GB" sz="1200"/>
            </a:p>
          </p:txBody>
        </p:sp>
      </p:grpSp>
      <p:sp>
        <p:nvSpPr>
          <p:cNvPr id="73" name="TextBox 72">
            <a:extLst>
              <a:ext uri="{FF2B5EF4-FFF2-40B4-BE49-F238E27FC236}">
                <a16:creationId xmlns:a16="http://schemas.microsoft.com/office/drawing/2014/main" id="{7F185636-86E9-16E7-9745-00AB518BF5A2}"/>
              </a:ext>
            </a:extLst>
          </p:cNvPr>
          <p:cNvSpPr txBox="1"/>
          <p:nvPr/>
        </p:nvSpPr>
        <p:spPr>
          <a:xfrm>
            <a:off x="7231945" y="4966988"/>
            <a:ext cx="1512550" cy="720197"/>
          </a:xfrm>
          <a:prstGeom prst="rect">
            <a:avLst/>
          </a:prstGeom>
          <a:noFill/>
        </p:spPr>
        <p:txBody>
          <a:bodyPr wrap="square" lIns="0" tIns="0" rIns="0" bIns="0" rtlCol="0">
            <a:spAutoFit/>
          </a:bodyPr>
          <a:lstStyle/>
          <a:p>
            <a:pPr marL="0" indent="0"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Data conversion</a:t>
            </a:r>
            <a:br>
              <a:rPr lang="en-US" sz="1300" i="1">
                <a:solidFill>
                  <a:schemeClr val="tx2"/>
                </a:solidFill>
                <a:latin typeface="+mn-lt"/>
                <a:ea typeface="+mn-ea"/>
              </a:rPr>
            </a:br>
            <a:r>
              <a:rPr lang="en-US" sz="1300" i="1">
                <a:solidFill>
                  <a:schemeClr val="tx2"/>
                </a:solidFill>
                <a:latin typeface="+mn-lt"/>
                <a:ea typeface="+mn-ea"/>
              </a:rPr>
              <a:t>to ML training</a:t>
            </a:r>
            <a:br>
              <a:rPr lang="en-US" sz="1300" i="1">
                <a:solidFill>
                  <a:schemeClr val="tx2"/>
                </a:solidFill>
                <a:latin typeface="+mn-lt"/>
                <a:ea typeface="+mn-ea"/>
              </a:rPr>
            </a:br>
            <a:r>
              <a:rPr lang="en-US" sz="1300" i="1">
                <a:solidFill>
                  <a:schemeClr val="tx2"/>
                </a:solidFill>
                <a:latin typeface="+mn-lt"/>
                <a:ea typeface="+mn-ea"/>
              </a:rPr>
              <a:t>platform can be</a:t>
            </a:r>
            <a:br>
              <a:rPr lang="en-US" sz="1300" i="1">
                <a:solidFill>
                  <a:schemeClr val="tx2"/>
                </a:solidFill>
                <a:latin typeface="+mn-lt"/>
                <a:ea typeface="+mn-ea"/>
              </a:rPr>
            </a:br>
            <a:r>
              <a:rPr lang="en-US" sz="1300" i="1">
                <a:solidFill>
                  <a:schemeClr val="tx2"/>
                </a:solidFill>
                <a:latin typeface="+mn-lt"/>
                <a:ea typeface="+mn-ea"/>
              </a:rPr>
              <a:t>automated.</a:t>
            </a:r>
            <a:endParaRPr lang="en-US" sz="1300" i="1" kern="1200">
              <a:solidFill>
                <a:schemeClr val="tx2"/>
              </a:solidFill>
              <a:latin typeface="+mn-lt"/>
              <a:ea typeface="+mn-ea"/>
              <a:cs typeface="+mn-cs"/>
            </a:endParaRPr>
          </a:p>
        </p:txBody>
      </p:sp>
      <p:sp>
        <p:nvSpPr>
          <p:cNvPr id="3" name="Content Placeholder 2">
            <a:extLst>
              <a:ext uri="{FF2B5EF4-FFF2-40B4-BE49-F238E27FC236}">
                <a16:creationId xmlns:a16="http://schemas.microsoft.com/office/drawing/2014/main" id="{2E10102F-553F-CF4B-A0E5-2208DA682E8E}"/>
              </a:ext>
            </a:extLst>
          </p:cNvPr>
          <p:cNvSpPr txBox="1">
            <a:spLocks/>
          </p:cNvSpPr>
          <p:nvPr/>
        </p:nvSpPr>
        <p:spPr>
          <a:xfrm>
            <a:off x="6781072" y="1618123"/>
            <a:ext cx="4875839" cy="444521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indent="0" defTabSz="914126" eaLnBrk="1" hangingPunct="1">
              <a:lnSpc>
                <a:spcPct val="90000"/>
              </a:lnSpc>
              <a:spcAft>
                <a:spcPts val="1200"/>
              </a:spcAft>
              <a:buNone/>
            </a:pPr>
            <a:r>
              <a:rPr lang="en-US" sz="1600" dirty="0">
                <a:solidFill>
                  <a:schemeClr val="tx1">
                    <a:lumMod val="65000"/>
                    <a:lumOff val="35000"/>
                  </a:schemeClr>
                </a:solidFill>
                <a:latin typeface="+mn-lt"/>
                <a:ea typeface="+mn-ea"/>
              </a:rPr>
              <a:t>The SDS framework provides methods to record real-world data for analysis and development.</a:t>
            </a:r>
          </a:p>
          <a:p>
            <a:pPr defTabSz="914126">
              <a:lnSpc>
                <a:spcPct val="90000"/>
              </a:lnSpc>
              <a:spcAft>
                <a:spcPts val="1200"/>
              </a:spcAft>
            </a:pPr>
            <a:r>
              <a:rPr lang="en-US" sz="1400" dirty="0">
                <a:solidFill>
                  <a:schemeClr val="tx1">
                    <a:lumMod val="65000"/>
                    <a:lumOff val="35000"/>
                  </a:schemeClr>
                </a:solidFill>
                <a:latin typeface="+mn-lt"/>
                <a:ea typeface="+mn-ea"/>
              </a:rPr>
              <a:t>Input to Digital Signal Processing (DSP) development tools such as filter designers</a:t>
            </a:r>
          </a:p>
          <a:p>
            <a:pPr defTabSz="914126">
              <a:lnSpc>
                <a:spcPct val="90000"/>
              </a:lnSpc>
              <a:spcAft>
                <a:spcPts val="1200"/>
              </a:spcAft>
            </a:pPr>
            <a:r>
              <a:rPr lang="en-US" sz="1400" dirty="0">
                <a:solidFill>
                  <a:schemeClr val="tx1">
                    <a:lumMod val="65000"/>
                    <a:lumOff val="35000"/>
                  </a:schemeClr>
                </a:solidFill>
                <a:latin typeface="+mn-lt"/>
                <a:ea typeface="+mn-ea"/>
              </a:rPr>
              <a:t>Input to Machine Learning (ML) model classification, training, and performance optimization.</a:t>
            </a:r>
          </a:p>
          <a:p>
            <a:pPr marL="0" indent="0" defTabSz="914126" eaLnBrk="1" hangingPunct="1">
              <a:lnSpc>
                <a:spcPct val="90000"/>
              </a:lnSpc>
              <a:spcAft>
                <a:spcPts val="1200"/>
              </a:spcAft>
              <a:buNone/>
            </a:pPr>
            <a:r>
              <a:rPr lang="en-US" sz="1600" dirty="0">
                <a:solidFill>
                  <a:schemeClr val="tx1">
                    <a:lumMod val="65000"/>
                    <a:lumOff val="35000"/>
                  </a:schemeClr>
                </a:solidFill>
                <a:latin typeface="+mn-lt"/>
                <a:ea typeface="+mn-ea"/>
              </a:rPr>
              <a:t>SDS framework is an open-source project:</a:t>
            </a:r>
            <a:br>
              <a:rPr lang="en-US" sz="1600" dirty="0">
                <a:solidFill>
                  <a:schemeClr val="tx1">
                    <a:lumMod val="65000"/>
                    <a:lumOff val="35000"/>
                  </a:schemeClr>
                </a:solidFill>
                <a:latin typeface="+mn-lt"/>
                <a:ea typeface="+mn-ea"/>
              </a:rPr>
            </a:br>
            <a:r>
              <a:rPr lang="en-US" sz="1600" dirty="0">
                <a:solidFill>
                  <a:schemeClr val="tx1">
                    <a:lumMod val="65000"/>
                    <a:lumOff val="35000"/>
                  </a:schemeClr>
                </a:solidFill>
                <a:latin typeface="+mn-lt"/>
                <a:ea typeface="+mn-ea"/>
                <a:hlinkClick r:id="rId7"/>
              </a:rPr>
              <a:t>github.com/Arm-Software/SDS-Framework</a:t>
            </a:r>
            <a:endParaRPr lang="en-US" sz="1600" dirty="0">
              <a:solidFill>
                <a:schemeClr val="tx1">
                  <a:lumMod val="65000"/>
                  <a:lumOff val="35000"/>
                </a:schemeClr>
              </a:solidFill>
              <a:ea typeface="+mn-ea"/>
            </a:endParaRPr>
          </a:p>
          <a:p>
            <a:pPr marL="0" indent="0" defTabSz="914126" eaLnBrk="1" hangingPunct="1">
              <a:lnSpc>
                <a:spcPct val="90000"/>
              </a:lnSpc>
              <a:spcBef>
                <a:spcPts val="0"/>
              </a:spcBef>
              <a:spcAft>
                <a:spcPts val="600"/>
              </a:spcAft>
              <a:buNone/>
            </a:pPr>
            <a:endParaRPr lang="en-US" sz="1400" dirty="0">
              <a:solidFill>
                <a:schemeClr val="tx1">
                  <a:lumMod val="65000"/>
                  <a:lumOff val="35000"/>
                </a:schemeClr>
              </a:solidFill>
              <a:latin typeface="+mn-lt"/>
              <a:ea typeface="+mn-ea"/>
            </a:endParaRPr>
          </a:p>
          <a:p>
            <a:endParaRPr lang="en-GB" sz="2000" dirty="0">
              <a:solidFill>
                <a:schemeClr val="tx1">
                  <a:lumMod val="65000"/>
                  <a:lumOff val="35000"/>
                </a:schemeClr>
              </a:solidFill>
            </a:endParaRPr>
          </a:p>
          <a:p>
            <a:endParaRPr lang="en-GB" sz="2000" dirty="0">
              <a:solidFill>
                <a:srgbClr val="000000"/>
              </a:solidFill>
            </a:endParaRPr>
          </a:p>
          <a:p>
            <a:endParaRPr lang="en-GB" sz="2000" dirty="0">
              <a:solidFill>
                <a:srgbClr val="000000"/>
              </a:solidFill>
            </a:endParaRPr>
          </a:p>
        </p:txBody>
      </p:sp>
      <p:sp>
        <p:nvSpPr>
          <p:cNvPr id="14" name="Rectangle 13">
            <a:extLst>
              <a:ext uri="{FF2B5EF4-FFF2-40B4-BE49-F238E27FC236}">
                <a16:creationId xmlns:a16="http://schemas.microsoft.com/office/drawing/2014/main" id="{1761512D-CB7A-2C42-2327-AEC81369D41F}"/>
              </a:ext>
            </a:extLst>
          </p:cNvPr>
          <p:cNvSpPr/>
          <p:nvPr/>
        </p:nvSpPr>
        <p:spPr>
          <a:xfrm>
            <a:off x="1217341" y="3030695"/>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MEMS Sensor Interface</a:t>
            </a: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1516044" y="3616167"/>
            <a:ext cx="752474" cy="1236497"/>
          </a:xfrm>
          <a:prstGeom prst="downArrow">
            <a:avLst>
              <a:gd name="adj1" fmla="val 50000"/>
              <a:gd name="adj2" fmla="val 21225"/>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5" name="Rectangle 14">
            <a:extLst>
              <a:ext uri="{FF2B5EF4-FFF2-40B4-BE49-F238E27FC236}">
                <a16:creationId xmlns:a16="http://schemas.microsoft.com/office/drawing/2014/main" id="{AA4295CC-AC9F-D42F-6FC6-0E2D994FF65A}"/>
              </a:ext>
            </a:extLst>
          </p:cNvPr>
          <p:cNvSpPr/>
          <p:nvPr/>
        </p:nvSpPr>
        <p:spPr>
          <a:xfrm>
            <a:off x="1217341" y="3952658"/>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Gyroscope</a:t>
            </a:r>
            <a:br>
              <a:rPr lang="en-US" sz="1400" kern="0">
                <a:solidFill>
                  <a:srgbClr val="FFFFFF"/>
                </a:solidFill>
                <a:latin typeface="+mn-lt"/>
                <a:ea typeface="ＭＳ Ｐゴシック"/>
              </a:rPr>
            </a:br>
            <a:r>
              <a:rPr lang="en-US" sz="1400" kern="0">
                <a:solidFill>
                  <a:srgbClr val="FFFFFF"/>
                </a:solidFill>
                <a:latin typeface="+mn-lt"/>
                <a:ea typeface="ＭＳ Ｐゴシック"/>
              </a:rPr>
              <a:t>Sensor</a:t>
            </a:r>
            <a:endParaRPr lang="en-US" sz="1400" kern="0">
              <a:solidFill>
                <a:srgbClr val="FFFFFF"/>
              </a:solidFill>
              <a:latin typeface="+mn-lt"/>
              <a:ea typeface="ＭＳ Ｐゴシック"/>
              <a:cs typeface="Calibri"/>
            </a:endParaRPr>
          </a:p>
        </p:txBody>
      </p:sp>
    </p:spTree>
    <p:extLst>
      <p:ext uri="{BB962C8B-B14F-4D97-AF65-F5344CB8AC3E}">
        <p14:creationId xmlns:p14="http://schemas.microsoft.com/office/powerpoint/2010/main" val="488544288"/>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7173</TotalTime>
  <Words>2041</Words>
  <Application>Microsoft Office PowerPoint</Application>
  <PresentationFormat>Widescreen</PresentationFormat>
  <Paragraphs>278</Paragraphs>
  <Slides>11</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Aeonik</vt:lpstr>
      <vt:lpstr>Aeonik Fono</vt:lpstr>
      <vt:lpstr>-apple-system</vt:lpstr>
      <vt:lpstr>Arial</vt:lpstr>
      <vt:lpstr>Calibri</vt:lpstr>
      <vt:lpstr>Consolas</vt:lpstr>
      <vt:lpstr>Courier New</vt:lpstr>
      <vt:lpstr>Wingdings</vt:lpstr>
      <vt:lpstr>Arm_PPT_Public</vt:lpstr>
      <vt:lpstr>Development Flow for Edge AI Devices</vt:lpstr>
      <vt:lpstr>Development Flow for Edge AI Devices</vt:lpstr>
      <vt:lpstr>SDS-Framework: Record Real-world Data and Playback to AVH</vt:lpstr>
      <vt:lpstr>Development Flow for Edge AI Devices</vt:lpstr>
      <vt:lpstr>SDS: flexible stream management for sensor and audio data</vt:lpstr>
      <vt:lpstr>SDS Data Buffer and Record / Playback Interface</vt:lpstr>
      <vt:lpstr>SDS Recorder https://github.com/Arm-Examples/sds-examples </vt:lpstr>
      <vt:lpstr>Current Status of CMSIS-DSP Compute Graph</vt:lpstr>
      <vt:lpstr>Record real-world data with Synchronous Data Streaming (SDS)</vt:lpstr>
      <vt:lpstr>SDS enables playback of real-world data for algorithm testing</vt:lpstr>
      <vt:lpstr>SDS Data Buffer and Record / Playback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82</cp:revision>
  <dcterms:created xsi:type="dcterms:W3CDTF">2021-11-12T09:09:53Z</dcterms:created>
  <dcterms:modified xsi:type="dcterms:W3CDTF">2025-03-05T16:19:24Z</dcterms:modified>
</cp:coreProperties>
</file>