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
  </p:notesMasterIdLst>
  <p:handoutMasterIdLst>
    <p:handoutMasterId r:id="rId18"/>
  </p:handoutMasterIdLst>
  <p:sldIdLst>
    <p:sldId id="2147476961" r:id="rId2"/>
    <p:sldId id="2147476962" r:id="rId3"/>
    <p:sldId id="14952" r:id="rId4"/>
    <p:sldId id="2147476965" r:id="rId5"/>
    <p:sldId id="2147479520" r:id="rId6"/>
    <p:sldId id="2147476966" r:id="rId7"/>
    <p:sldId id="2145705724" r:id="rId8"/>
    <p:sldId id="2147476963" r:id="rId9"/>
    <p:sldId id="2147476964" r:id="rId10"/>
    <p:sldId id="2147479521" r:id="rId11"/>
    <p:sldId id="2145705746" r:id="rId12"/>
    <p:sldId id="2145705721" r:id="rId13"/>
    <p:sldId id="2145705723" r:id="rId14"/>
    <p:sldId id="2123260229" r:id="rId15"/>
    <p:sldId id="21474769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7F7F7F"/>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36" autoAdjust="0"/>
    <p:restoredTop sz="94660"/>
  </p:normalViewPr>
  <p:slideViewPr>
    <p:cSldViewPr snapToGrid="0" showGuides="1">
      <p:cViewPr varScale="1">
        <p:scale>
          <a:sx n="147" d="100"/>
          <a:sy n="147" d="100"/>
        </p:scale>
        <p:origin x="1170" y="34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25/05/2025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25/05/2025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278964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F6ADD-E28E-8E11-EDC7-4B14FEE82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1DBC32-348D-6E7D-A338-06D6A7AF20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32E6C-6EA0-3861-A60F-ADD796420CC1}"/>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3C390F65-C09D-BC13-4195-E4561A223ACA}"/>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08894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73BD1-5EB5-4076-82E6-D2BE11BD6F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EC33E-EF86-DAFE-96E7-A75CA9BB5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7DAFF-4A0A-AF20-1E91-F110A0FB8FCC}"/>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4B0CA354-A2B4-9935-B863-93EF55A61960}"/>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55305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73BD1-5EB5-4076-82E6-D2BE11BD6F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EC33E-EF86-DAFE-96E7-A75CA9BB5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7DAFF-4A0A-AF20-1E91-F110A0FB8FCC}"/>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4B0CA354-A2B4-9935-B863-93EF55A61960}"/>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5530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8817B-2C84-0240-CBFF-6FBDB30E1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670C1B-945F-1E17-0244-4ADEF577A4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F37F04-4715-B148-FFB9-3A4189AFF42D}"/>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2602E900-68FF-3523-8D51-2970DF37A819}"/>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585039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CB62A-DBFB-5410-53CE-F61970721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E3BA2-0AB1-4719-49C2-1579C2074F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A9746-1E83-2340-F673-B0190474BBF9}"/>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718389DC-ECAC-04FD-57BB-E96D654EF431}"/>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99548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3958759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126825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sv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4.png"/><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6.png"/><Relationship Id="rId5" Type="http://schemas.openxmlformats.org/officeDocument/2006/relationships/image" Target="../media/image12.png"/><Relationship Id="rId10" Type="http://schemas.openxmlformats.org/officeDocument/2006/relationships/image" Target="../media/image5.svg"/><Relationship Id="rId4" Type="http://schemas.openxmlformats.org/officeDocument/2006/relationships/hyperlink" Target="https://github.com/ARM-software/SDS-Framework" TargetMode="Externa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hyperlink" Target="https://armkeil.blob.core.windows.net/developer/Files/videos/CMSIS/20230510_CMSIS-Stream_and_SDS_Technical_Review.mp4" TargetMode="External"/><Relationship Id="rId3" Type="http://schemas.openxmlformats.org/officeDocument/2006/relationships/hyperlink" Target="https://github.com/ARM-software/CMSIS-DSP/tree/main/ComputeGraph" TargetMode="External"/><Relationship Id="rId7" Type="http://schemas.openxmlformats.org/officeDocument/2006/relationships/image" Target="../media/image23.png"/><Relationship Id="rId12" Type="http://schemas.openxmlformats.org/officeDocument/2006/relationships/image" Target="../media/image5.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4.png"/><Relationship Id="rId5" Type="http://schemas.openxmlformats.org/officeDocument/2006/relationships/image" Target="../media/image21.png"/><Relationship Id="rId10" Type="http://schemas.openxmlformats.org/officeDocument/2006/relationships/image" Target="../media/image3.svg"/><Relationship Id="rId4" Type="http://schemas.openxmlformats.org/officeDocument/2006/relationships/image" Target="../media/image20.png"/><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arm-software/SDS-Framewor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11.emf"/><Relationship Id="rId5" Type="http://schemas.openxmlformats.org/officeDocument/2006/relationships/image" Target="../media/image3.svg"/><Relationship Id="rId10" Type="http://schemas.openxmlformats.org/officeDocument/2006/relationships/image" Target="../media/image10.emf"/><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github.com/RobertRostohar/SDS-Framework" TargetMode="External"/><Relationship Id="rId7" Type="http://schemas.openxmlformats.org/officeDocument/2006/relationships/image" Target="../media/image2.png"/><Relationship Id="rId12" Type="http://schemas.openxmlformats.org/officeDocument/2006/relationships/image" Target="../media/image13.png"/><Relationship Id="rId2" Type="http://schemas.openxmlformats.org/officeDocument/2006/relationships/hyperlink" Target="https://github.com/ARM-software/CMSIS-DSP/tree/main/ComputeGraph" TargetMode="Externa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5.svg"/><Relationship Id="rId4" Type="http://schemas.openxmlformats.org/officeDocument/2006/relationships/image" Target="../media/image1.emf"/><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1.e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5.svg"/><Relationship Id="rId11" Type="http://schemas.openxmlformats.org/officeDocument/2006/relationships/image" Target="../media/image1.emf"/><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emf"/><Relationship Id="rId3" Type="http://schemas.openxmlformats.org/officeDocument/2006/relationships/image" Target="../media/image14.png"/><Relationship Id="rId7" Type="http://schemas.openxmlformats.org/officeDocument/2006/relationships/image" Target="../media/image4.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12.png"/><Relationship Id="rId5" Type="http://schemas.openxmlformats.org/officeDocument/2006/relationships/image" Target="../media/image2.png"/><Relationship Id="rId15" Type="http://schemas.openxmlformats.org/officeDocument/2006/relationships/image" Target="../media/image11.emf"/><Relationship Id="rId10" Type="http://schemas.openxmlformats.org/officeDocument/2006/relationships/image" Target="../media/image7.svg"/><Relationship Id="rId4" Type="http://schemas.openxmlformats.org/officeDocument/2006/relationships/hyperlink" Target="https://github.com/ARM-software/SDS-Framework" TargetMode="External"/><Relationship Id="rId9" Type="http://schemas.openxmlformats.org/officeDocument/2006/relationships/image" Target="../media/image6.png"/><Relationship Id="rId14" Type="http://schemas.openxmlformats.org/officeDocument/2006/relationships/image" Target="../media/image10.emf"/></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5.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5.svg"/><Relationship Id="rId11" Type="http://schemas.openxmlformats.org/officeDocument/2006/relationships/image" Target="../media/image11.emf"/><Relationship Id="rId5" Type="http://schemas.openxmlformats.org/officeDocument/2006/relationships/image" Target="../media/image4.png"/><Relationship Id="rId10" Type="http://schemas.openxmlformats.org/officeDocument/2006/relationships/image" Target="../media/image10.emf"/><Relationship Id="rId4" Type="http://schemas.openxmlformats.org/officeDocument/2006/relationships/image" Target="../media/image3.svg"/><Relationship Id="rId9" Type="http://schemas.openxmlformats.org/officeDocument/2006/relationships/image" Target="../media/image1.emf"/></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rm-Examples/sds-examples"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C7AC4C-D5E7-82F9-9443-CA8DEA261FB5}"/>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93CE2DDC-4EBC-E095-5F8B-FAD236886CBC}"/>
              </a:ext>
            </a:extLst>
          </p:cNvPr>
          <p:cNvSpPr/>
          <p:nvPr/>
        </p:nvSpPr>
        <p:spPr>
          <a:xfrm>
            <a:off x="1400848" y="1195848"/>
            <a:ext cx="9390303" cy="1976097"/>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C63569F6-A60A-77A7-6D7A-58B01E26F3BC}"/>
              </a:ext>
            </a:extLst>
          </p:cNvPr>
          <p:cNvPicPr>
            <a:picLocks noChangeAspect="1"/>
          </p:cNvPicPr>
          <p:nvPr/>
        </p:nvPicPr>
        <p:blipFill>
          <a:blip r:embed="rId3"/>
          <a:stretch>
            <a:fillRect/>
          </a:stretch>
        </p:blipFill>
        <p:spPr>
          <a:xfrm>
            <a:off x="584450" y="1253392"/>
            <a:ext cx="371504" cy="471311"/>
          </a:xfrm>
          <a:prstGeom prst="rect">
            <a:avLst/>
          </a:prstGeom>
        </p:spPr>
      </p:pic>
      <p:sp>
        <p:nvSpPr>
          <p:cNvPr id="61" name="Rectangle 60">
            <a:extLst>
              <a:ext uri="{FF2B5EF4-FFF2-40B4-BE49-F238E27FC236}">
                <a16:creationId xmlns:a16="http://schemas.microsoft.com/office/drawing/2014/main" id="{D5E81CF3-8DF1-E0DE-DA9A-ED5A306E970D}"/>
              </a:ext>
            </a:extLst>
          </p:cNvPr>
          <p:cNvSpPr/>
          <p:nvPr/>
        </p:nvSpPr>
        <p:spPr>
          <a:xfrm>
            <a:off x="1400848" y="3702523"/>
            <a:ext cx="9390303" cy="1976097"/>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   </a:t>
            </a:r>
          </a:p>
        </p:txBody>
      </p:sp>
      <p:sp>
        <p:nvSpPr>
          <p:cNvPr id="62" name="Content Placeholder 2">
            <a:extLst>
              <a:ext uri="{FF2B5EF4-FFF2-40B4-BE49-F238E27FC236}">
                <a16:creationId xmlns:a16="http://schemas.microsoft.com/office/drawing/2014/main" id="{25AE0B0B-6A53-EFFB-4086-95C0FA7795BD}"/>
              </a:ext>
            </a:extLst>
          </p:cNvPr>
          <p:cNvSpPr txBox="1">
            <a:spLocks/>
          </p:cNvSpPr>
          <p:nvPr/>
        </p:nvSpPr>
        <p:spPr>
          <a:xfrm>
            <a:off x="3683501" y="3846779"/>
            <a:ext cx="4824995" cy="170332"/>
          </a:xfrm>
          <a:prstGeom prst="rect">
            <a:avLst/>
          </a:prstGeom>
        </p:spPr>
        <p:txBody>
          <a:bodyPr vert="horz" lIns="0" tIns="0" rIns="0" bIns="0" rtlCol="0" anchor="t">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ML MODEL DEVELOPMENT  (</a:t>
            </a:r>
            <a:r>
              <a:rPr kumimoji="0" lang="en-US" sz="1067" b="1" i="0" u="none" strike="noStrike" kern="1200" cap="none" spc="400" normalizeH="0" baseline="0" noProof="0" dirty="0" err="1">
                <a:ln>
                  <a:noFill/>
                </a:ln>
                <a:solidFill>
                  <a:schemeClr val="tx1"/>
                </a:solidFill>
                <a:effectLst/>
                <a:uLnTx/>
                <a:uFillTx/>
                <a:latin typeface="Aeonik Fono" panose="020B0504030300000000" pitchFamily="34" charset="0"/>
                <a:ea typeface="ＭＳ Ｐゴシック"/>
              </a:rPr>
              <a:t>MLOps</a:t>
            </a: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a:t>
            </a:r>
            <a:endParaRPr kumimoji="0" lang="en-US" sz="3200" b="0" i="0" u="none" strike="noStrike" kern="1200" cap="none" spc="0" normalizeH="0" baseline="0" noProof="0" dirty="0">
              <a:ln>
                <a:noFill/>
              </a:ln>
              <a:solidFill>
                <a:schemeClr val="tx1"/>
              </a:solidFill>
              <a:effectLst/>
              <a:uLnTx/>
              <a:uFillTx/>
              <a:latin typeface="Aeonik Fono" panose="020B0504030300000000" pitchFamily="34" charset="0"/>
              <a:ea typeface="ＭＳ Ｐゴシック" charset="0"/>
            </a:endParaRPr>
          </a:p>
        </p:txBody>
      </p:sp>
      <p:sp>
        <p:nvSpPr>
          <p:cNvPr id="63" name="Content Placeholder 2">
            <a:extLst>
              <a:ext uri="{FF2B5EF4-FFF2-40B4-BE49-F238E27FC236}">
                <a16:creationId xmlns:a16="http://schemas.microsoft.com/office/drawing/2014/main" id="{E554E16E-5F94-4AE6-8A6F-F8B05C9E3B5A}"/>
              </a:ext>
            </a:extLst>
          </p:cNvPr>
          <p:cNvSpPr txBox="1">
            <a:spLocks/>
          </p:cNvSpPr>
          <p:nvPr/>
        </p:nvSpPr>
        <p:spPr>
          <a:xfrm>
            <a:off x="3683501" y="1354117"/>
            <a:ext cx="4824995" cy="170332"/>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CLASSIC EMBEDDED DEVELOPMENT</a:t>
            </a:r>
          </a:p>
        </p:txBody>
      </p:sp>
      <p:cxnSp>
        <p:nvCxnSpPr>
          <p:cNvPr id="64" name="Straight Arrow Connector 63">
            <a:extLst>
              <a:ext uri="{FF2B5EF4-FFF2-40B4-BE49-F238E27FC236}">
                <a16:creationId xmlns:a16="http://schemas.microsoft.com/office/drawing/2014/main" id="{2DF12995-E1F4-A79D-48FE-F0FD35567F92}"/>
              </a:ext>
            </a:extLst>
          </p:cNvPr>
          <p:cNvCxnSpPr>
            <a:cxnSpLocks/>
            <a:stCxn id="105" idx="3"/>
            <a:endCxn id="106" idx="1"/>
          </p:cNvCxnSpPr>
          <p:nvPr/>
        </p:nvCxnSpPr>
        <p:spPr>
          <a:xfrm flipV="1">
            <a:off x="2530486" y="2075356"/>
            <a:ext cx="1125202" cy="257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0DDAA98-768A-B12E-36EC-0A18003089C9}"/>
              </a:ext>
            </a:extLst>
          </p:cNvPr>
          <p:cNvCxnSpPr>
            <a:cxnSpLocks/>
          </p:cNvCxnSpPr>
          <p:nvPr/>
        </p:nvCxnSpPr>
        <p:spPr>
          <a:xfrm>
            <a:off x="4559008" y="2066546"/>
            <a:ext cx="3071484"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8CB076A-B072-9746-94A8-4183A249271A}"/>
              </a:ext>
            </a:extLst>
          </p:cNvPr>
          <p:cNvCxnSpPr>
            <a:cxnSpLocks/>
            <a:stCxn id="107" idx="3"/>
            <a:endCxn id="108" idx="1"/>
          </p:cNvCxnSpPr>
          <p:nvPr/>
        </p:nvCxnSpPr>
        <p:spPr>
          <a:xfrm>
            <a:off x="8533812" y="2085099"/>
            <a:ext cx="1115596" cy="492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DE0AE95-9447-6940-3399-6DF72E90AD5B}"/>
              </a:ext>
            </a:extLst>
          </p:cNvPr>
          <p:cNvCxnSpPr>
            <a:cxnSpLocks/>
            <a:endCxn id="109" idx="0"/>
          </p:cNvCxnSpPr>
          <p:nvPr/>
        </p:nvCxnSpPr>
        <p:spPr>
          <a:xfrm>
            <a:off x="6074551" y="2063138"/>
            <a:ext cx="183" cy="18130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Process 67">
            <a:extLst>
              <a:ext uri="{FF2B5EF4-FFF2-40B4-BE49-F238E27FC236}">
                <a16:creationId xmlns:a16="http://schemas.microsoft.com/office/drawing/2014/main" id="{9DB73541-6A6C-6F76-9E18-987ED5A78667}"/>
              </a:ext>
            </a:extLst>
          </p:cNvPr>
          <p:cNvSpPr/>
          <p:nvPr/>
        </p:nvSpPr>
        <p:spPr>
          <a:xfrm>
            <a:off x="1625073" y="4270414"/>
            <a:ext cx="828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searcher</a:t>
            </a:r>
          </a:p>
        </p:txBody>
      </p:sp>
      <p:sp>
        <p:nvSpPr>
          <p:cNvPr id="69" name="Process 68">
            <a:extLst>
              <a:ext uri="{FF2B5EF4-FFF2-40B4-BE49-F238E27FC236}">
                <a16:creationId xmlns:a16="http://schemas.microsoft.com/office/drawing/2014/main" id="{2EFA5281-C84E-9F01-8B98-7320D43CA1CB}"/>
              </a:ext>
            </a:extLst>
          </p:cNvPr>
          <p:cNvSpPr/>
          <p:nvPr/>
        </p:nvSpPr>
        <p:spPr>
          <a:xfrm>
            <a:off x="2696760" y="4280388"/>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Compressor</a:t>
            </a:r>
          </a:p>
        </p:txBody>
      </p:sp>
      <p:sp>
        <p:nvSpPr>
          <p:cNvPr id="70" name="Process 69">
            <a:extLst>
              <a:ext uri="{FF2B5EF4-FFF2-40B4-BE49-F238E27FC236}">
                <a16:creationId xmlns:a16="http://schemas.microsoft.com/office/drawing/2014/main" id="{B71D20CD-A234-BE6F-813E-A40411B4171E}"/>
              </a:ext>
            </a:extLst>
          </p:cNvPr>
          <p:cNvSpPr/>
          <p:nvPr/>
        </p:nvSpPr>
        <p:spPr>
          <a:xfrm>
            <a:off x="3922446"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Trained</a:t>
            </a:r>
          </a:p>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 ML Model</a:t>
            </a:r>
          </a:p>
        </p:txBody>
      </p:sp>
      <p:sp>
        <p:nvSpPr>
          <p:cNvPr id="71" name="Process 70">
            <a:extLst>
              <a:ext uri="{FF2B5EF4-FFF2-40B4-BE49-F238E27FC236}">
                <a16:creationId xmlns:a16="http://schemas.microsoft.com/office/drawing/2014/main" id="{27E6EF38-B513-9A31-6027-0CA5A6782FAD}"/>
              </a:ext>
            </a:extLst>
          </p:cNvPr>
          <p:cNvSpPr/>
          <p:nvPr/>
        </p:nvSpPr>
        <p:spPr>
          <a:xfrm>
            <a:off x="5071133"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Weight clustering</a:t>
            </a:r>
          </a:p>
        </p:txBody>
      </p:sp>
      <p:sp>
        <p:nvSpPr>
          <p:cNvPr id="72" name="Process 71">
            <a:extLst>
              <a:ext uri="{FF2B5EF4-FFF2-40B4-BE49-F238E27FC236}">
                <a16:creationId xmlns:a16="http://schemas.microsoft.com/office/drawing/2014/main" id="{CC6F8FFB-7729-3D2E-C7AD-F956999810BC}"/>
              </a:ext>
            </a:extLst>
          </p:cNvPr>
          <p:cNvSpPr/>
          <p:nvPr/>
        </p:nvSpPr>
        <p:spPr>
          <a:xfrm>
            <a:off x="6219820"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Quantization</a:t>
            </a:r>
          </a:p>
        </p:txBody>
      </p:sp>
      <p:sp>
        <p:nvSpPr>
          <p:cNvPr id="73" name="Process 72">
            <a:extLst>
              <a:ext uri="{FF2B5EF4-FFF2-40B4-BE49-F238E27FC236}">
                <a16:creationId xmlns:a16="http://schemas.microsoft.com/office/drawing/2014/main" id="{DE3024F2-0E86-9CA0-D0AA-712F8AC78F6E}"/>
              </a:ext>
            </a:extLst>
          </p:cNvPr>
          <p:cNvSpPr/>
          <p:nvPr/>
        </p:nvSpPr>
        <p:spPr>
          <a:xfrm>
            <a:off x="7368506"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Compile</a:t>
            </a:r>
          </a:p>
        </p:txBody>
      </p:sp>
      <p:sp>
        <p:nvSpPr>
          <p:cNvPr id="74" name="Process 73">
            <a:extLst>
              <a:ext uri="{FF2B5EF4-FFF2-40B4-BE49-F238E27FC236}">
                <a16:creationId xmlns:a16="http://schemas.microsoft.com/office/drawing/2014/main" id="{095C26A6-0A7C-7944-02BB-D9D9A3B48962}"/>
              </a:ext>
            </a:extLst>
          </p:cNvPr>
          <p:cNvSpPr/>
          <p:nvPr/>
        </p:nvSpPr>
        <p:spPr>
          <a:xfrm>
            <a:off x="8517193"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Validate</a:t>
            </a:r>
          </a:p>
        </p:txBody>
      </p:sp>
      <p:sp>
        <p:nvSpPr>
          <p:cNvPr id="75" name="Process 74">
            <a:extLst>
              <a:ext uri="{FF2B5EF4-FFF2-40B4-BE49-F238E27FC236}">
                <a16:creationId xmlns:a16="http://schemas.microsoft.com/office/drawing/2014/main" id="{38E0B00B-329B-EA78-303C-D3657EA55559}"/>
              </a:ext>
            </a:extLst>
          </p:cNvPr>
          <p:cNvSpPr/>
          <p:nvPr/>
        </p:nvSpPr>
        <p:spPr>
          <a:xfrm>
            <a:off x="9665881"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a:t>
            </a:r>
            <a:b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ML Model</a:t>
            </a:r>
          </a:p>
        </p:txBody>
      </p:sp>
      <p:cxnSp>
        <p:nvCxnSpPr>
          <p:cNvPr id="76" name="Straight Arrow Connector 75">
            <a:extLst>
              <a:ext uri="{FF2B5EF4-FFF2-40B4-BE49-F238E27FC236}">
                <a16:creationId xmlns:a16="http://schemas.microsoft.com/office/drawing/2014/main" id="{93FC76BD-2D00-C945-A25E-6FB14E8BFC6F}"/>
              </a:ext>
            </a:extLst>
          </p:cNvPr>
          <p:cNvCxnSpPr>
            <a:cxnSpLocks/>
            <a:stCxn id="68" idx="3"/>
            <a:endCxn id="69" idx="1"/>
          </p:cNvCxnSpPr>
          <p:nvPr/>
        </p:nvCxnSpPr>
        <p:spPr>
          <a:xfrm>
            <a:off x="2453073" y="4694773"/>
            <a:ext cx="243687" cy="997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28E9E9F-648E-8AF4-9007-04A683E17689}"/>
              </a:ext>
            </a:extLst>
          </p:cNvPr>
          <p:cNvCxnSpPr>
            <a:cxnSpLocks/>
          </p:cNvCxnSpPr>
          <p:nvPr/>
        </p:nvCxnSpPr>
        <p:spPr>
          <a:xfrm>
            <a:off x="368078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DAF665-C791-36CF-7DFD-5E9B318F4178}"/>
              </a:ext>
            </a:extLst>
          </p:cNvPr>
          <p:cNvCxnSpPr>
            <a:cxnSpLocks/>
          </p:cNvCxnSpPr>
          <p:nvPr/>
        </p:nvCxnSpPr>
        <p:spPr>
          <a:xfrm>
            <a:off x="4824832"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A375EB7-6A71-D1D1-3E31-71C406508A19}"/>
              </a:ext>
            </a:extLst>
          </p:cNvPr>
          <p:cNvCxnSpPr>
            <a:cxnSpLocks/>
          </p:cNvCxnSpPr>
          <p:nvPr/>
        </p:nvCxnSpPr>
        <p:spPr>
          <a:xfrm>
            <a:off x="5977227"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FFB8326-F43A-959C-5B31-A8339057E149}"/>
              </a:ext>
            </a:extLst>
          </p:cNvPr>
          <p:cNvCxnSpPr>
            <a:cxnSpLocks/>
          </p:cNvCxnSpPr>
          <p:nvPr/>
        </p:nvCxnSpPr>
        <p:spPr>
          <a:xfrm>
            <a:off x="7121270"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2538364-F6D7-EB83-0386-DE07D9A9E806}"/>
              </a:ext>
            </a:extLst>
          </p:cNvPr>
          <p:cNvCxnSpPr>
            <a:cxnSpLocks/>
          </p:cNvCxnSpPr>
          <p:nvPr/>
        </p:nvCxnSpPr>
        <p:spPr>
          <a:xfrm>
            <a:off x="8273664"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531DFD8-7525-F140-DEAE-1C77B15D3D4E}"/>
              </a:ext>
            </a:extLst>
          </p:cNvPr>
          <p:cNvCxnSpPr>
            <a:cxnSpLocks/>
          </p:cNvCxnSpPr>
          <p:nvPr/>
        </p:nvCxnSpPr>
        <p:spPr>
          <a:xfrm>
            <a:off x="941770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C38D22B-EEA3-A40C-E7CA-EB78F7E3731D}"/>
              </a:ext>
            </a:extLst>
          </p:cNvPr>
          <p:cNvSpPr txBox="1"/>
          <p:nvPr/>
        </p:nvSpPr>
        <p:spPr>
          <a:xfrm>
            <a:off x="8172164" y="5711835"/>
            <a:ext cx="1593379" cy="387798"/>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chemeClr val="accent4">
                    <a:lumMod val="75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Arm tools integrate here</a:t>
            </a:r>
            <a:r>
              <a:rPr kumimoji="0" lang="en-US" sz="1400" b="0" i="0" u="none" strike="noStrike" kern="1200" cap="none" spc="0" normalizeH="0" baseline="0" noProof="0" dirty="0">
                <a:ln>
                  <a:noFill/>
                </a:ln>
                <a:solidFill>
                  <a:schemeClr val="accent4">
                    <a:lumMod val="50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 </a:t>
            </a:r>
          </a:p>
        </p:txBody>
      </p:sp>
      <p:cxnSp>
        <p:nvCxnSpPr>
          <p:cNvPr id="84" name="Elbow Connector 83">
            <a:extLst>
              <a:ext uri="{FF2B5EF4-FFF2-40B4-BE49-F238E27FC236}">
                <a16:creationId xmlns:a16="http://schemas.microsoft.com/office/drawing/2014/main" id="{CB5E31E8-34D9-5559-2689-DABCABE130E7}"/>
              </a:ext>
            </a:extLst>
          </p:cNvPr>
          <p:cNvCxnSpPr>
            <a:cxnSpLocks/>
            <a:stCxn id="83" idx="3"/>
            <a:endCxn id="75" idx="2"/>
          </p:cNvCxnSpPr>
          <p:nvPr/>
        </p:nvCxnSpPr>
        <p:spPr>
          <a:xfrm flipV="1">
            <a:off x="9765543" y="5119131"/>
            <a:ext cx="351998" cy="786603"/>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6359C07C-A059-5F73-395E-B11E613F8E2A}"/>
              </a:ext>
            </a:extLst>
          </p:cNvPr>
          <p:cNvCxnSpPr>
            <a:cxnSpLocks/>
            <a:stCxn id="83" idx="1"/>
          </p:cNvCxnSpPr>
          <p:nvPr/>
        </p:nvCxnSpPr>
        <p:spPr>
          <a:xfrm rot="10800000">
            <a:off x="7820380" y="5162686"/>
            <a:ext cx="351784" cy="743049"/>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Right Brace 85">
            <a:extLst>
              <a:ext uri="{FF2B5EF4-FFF2-40B4-BE49-F238E27FC236}">
                <a16:creationId xmlns:a16="http://schemas.microsoft.com/office/drawing/2014/main" id="{677E5F34-932D-54C9-7C02-E51E52113F0A}"/>
              </a:ext>
            </a:extLst>
          </p:cNvPr>
          <p:cNvSpPr/>
          <p:nvPr/>
        </p:nvSpPr>
        <p:spPr>
          <a:xfrm>
            <a:off x="1015847" y="3715676"/>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sp>
        <p:nvSpPr>
          <p:cNvPr id="87" name="Right Brace 86">
            <a:extLst>
              <a:ext uri="{FF2B5EF4-FFF2-40B4-BE49-F238E27FC236}">
                <a16:creationId xmlns:a16="http://schemas.microsoft.com/office/drawing/2014/main" id="{C378C90B-7754-9314-A605-52A84D682B6E}"/>
              </a:ext>
            </a:extLst>
          </p:cNvPr>
          <p:cNvSpPr/>
          <p:nvPr/>
        </p:nvSpPr>
        <p:spPr>
          <a:xfrm>
            <a:off x="1015847" y="1207453"/>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659A476D-B190-B4E1-1AEC-3E38D72D97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123" y="4031123"/>
            <a:ext cx="306905" cy="391304"/>
          </a:xfrm>
          <a:prstGeom prst="rect">
            <a:avLst/>
          </a:prstGeom>
        </p:spPr>
      </p:pic>
      <p:grpSp>
        <p:nvGrpSpPr>
          <p:cNvPr id="89" name="Group 88">
            <a:extLst>
              <a:ext uri="{FF2B5EF4-FFF2-40B4-BE49-F238E27FC236}">
                <a16:creationId xmlns:a16="http://schemas.microsoft.com/office/drawing/2014/main" id="{A3F9FBCD-8D00-2004-19A1-EE6018529468}"/>
              </a:ext>
            </a:extLst>
          </p:cNvPr>
          <p:cNvGrpSpPr/>
          <p:nvPr/>
        </p:nvGrpSpPr>
        <p:grpSpPr>
          <a:xfrm>
            <a:off x="595278" y="4854133"/>
            <a:ext cx="384503" cy="384503"/>
            <a:chOff x="721725" y="3919501"/>
            <a:chExt cx="313433" cy="313433"/>
          </a:xfrm>
        </p:grpSpPr>
        <p:pic>
          <p:nvPicPr>
            <p:cNvPr id="90" name="Graphic 89">
              <a:extLst>
                <a:ext uri="{FF2B5EF4-FFF2-40B4-BE49-F238E27FC236}">
                  <a16:creationId xmlns:a16="http://schemas.microsoft.com/office/drawing/2014/main" id="{088CFFA5-A18D-2C3F-1EF5-4A34435CCF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1725" y="3919501"/>
              <a:ext cx="313433" cy="313433"/>
            </a:xfrm>
            <a:prstGeom prst="rect">
              <a:avLst/>
            </a:prstGeom>
          </p:spPr>
        </p:pic>
        <p:sp>
          <p:nvSpPr>
            <p:cNvPr id="91" name="Freeform 90">
              <a:extLst>
                <a:ext uri="{FF2B5EF4-FFF2-40B4-BE49-F238E27FC236}">
                  <a16:creationId xmlns:a16="http://schemas.microsoft.com/office/drawing/2014/main" id="{8FF94315-0F1B-3B7B-5DE3-CE37FDB2B649}"/>
                </a:ext>
              </a:extLst>
            </p:cNvPr>
            <p:cNvSpPr/>
            <p:nvPr/>
          </p:nvSpPr>
          <p:spPr>
            <a:xfrm>
              <a:off x="758702" y="3988434"/>
              <a:ext cx="165333" cy="112834"/>
            </a:xfrm>
            <a:custGeom>
              <a:avLst/>
              <a:gdLst>
                <a:gd name="connsiteX0" fmla="*/ 181043 w 217634"/>
                <a:gd name="connsiteY0" fmla="*/ 67879 h 148528"/>
                <a:gd name="connsiteX1" fmla="*/ 147055 w 217634"/>
                <a:gd name="connsiteY1" fmla="*/ 22643 h 148528"/>
                <a:gd name="connsiteX2" fmla="*/ 113115 w 217634"/>
                <a:gd name="connsiteY2" fmla="*/ 113164 h 148528"/>
                <a:gd name="connsiteX3" fmla="*/ 79176 w 217634"/>
                <a:gd name="connsiteY3" fmla="*/ 0 h 148528"/>
                <a:gd name="connsiteX4" fmla="*/ 45236 w 217634"/>
                <a:gd name="connsiteY4" fmla="*/ 67879 h 148528"/>
                <a:gd name="connsiteX5" fmla="*/ 0 w 217634"/>
                <a:gd name="connsiteY5" fmla="*/ 67879 h 148528"/>
                <a:gd name="connsiteX6" fmla="*/ 0 w 217634"/>
                <a:gd name="connsiteY6" fmla="*/ 79176 h 148528"/>
                <a:gd name="connsiteX7" fmla="*/ 45236 w 217634"/>
                <a:gd name="connsiteY7" fmla="*/ 79176 h 148528"/>
                <a:gd name="connsiteX8" fmla="*/ 52211 w 217634"/>
                <a:gd name="connsiteY8" fmla="*/ 79176 h 148528"/>
                <a:gd name="connsiteX9" fmla="*/ 55354 w 217634"/>
                <a:gd name="connsiteY9" fmla="*/ 72938 h 148528"/>
                <a:gd name="connsiteX10" fmla="*/ 76523 w 217634"/>
                <a:gd name="connsiteY10" fmla="*/ 30550 h 148528"/>
                <a:gd name="connsiteX11" fmla="*/ 102310 w 217634"/>
                <a:gd name="connsiteY11" fmla="*/ 116406 h 148528"/>
                <a:gd name="connsiteX12" fmla="*/ 111936 w 217634"/>
                <a:gd name="connsiteY12" fmla="*/ 148528 h 148528"/>
                <a:gd name="connsiteX13" fmla="*/ 123724 w 217634"/>
                <a:gd name="connsiteY13" fmla="*/ 117143 h 148528"/>
                <a:gd name="connsiteX14" fmla="*/ 150395 w 217634"/>
                <a:gd name="connsiteY14" fmla="*/ 45924 h 148528"/>
                <a:gd name="connsiteX15" fmla="*/ 171957 w 217634"/>
                <a:gd name="connsiteY15" fmla="*/ 74657 h 148528"/>
                <a:gd name="connsiteX16" fmla="*/ 175346 w 217634"/>
                <a:gd name="connsiteY16" fmla="*/ 79176 h 148528"/>
                <a:gd name="connsiteX17" fmla="*/ 181043 w 217634"/>
                <a:gd name="connsiteY17" fmla="*/ 79176 h 148528"/>
                <a:gd name="connsiteX18" fmla="*/ 217635 w 217634"/>
                <a:gd name="connsiteY18" fmla="*/ 79176 h 148528"/>
                <a:gd name="connsiteX19" fmla="*/ 217635 w 217634"/>
                <a:gd name="connsiteY19" fmla="*/ 67879 h 148528"/>
                <a:gd name="connsiteX20" fmla="*/ 181043 w 217634"/>
                <a:gd name="connsiteY20" fmla="*/ 67879 h 14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634" h="148528">
                  <a:moveTo>
                    <a:pt x="181043" y="67879"/>
                  </a:moveTo>
                  <a:lnTo>
                    <a:pt x="147055" y="22643"/>
                  </a:lnTo>
                  <a:lnTo>
                    <a:pt x="113115" y="113164"/>
                  </a:lnTo>
                  <a:lnTo>
                    <a:pt x="79176" y="0"/>
                  </a:lnTo>
                  <a:lnTo>
                    <a:pt x="45236" y="67879"/>
                  </a:lnTo>
                  <a:lnTo>
                    <a:pt x="0" y="67879"/>
                  </a:lnTo>
                  <a:lnTo>
                    <a:pt x="0" y="79176"/>
                  </a:lnTo>
                  <a:lnTo>
                    <a:pt x="45236" y="79176"/>
                  </a:lnTo>
                  <a:lnTo>
                    <a:pt x="52211" y="79176"/>
                  </a:lnTo>
                  <a:lnTo>
                    <a:pt x="55354" y="72938"/>
                  </a:lnTo>
                  <a:lnTo>
                    <a:pt x="76523" y="30550"/>
                  </a:lnTo>
                  <a:lnTo>
                    <a:pt x="102310" y="116406"/>
                  </a:lnTo>
                  <a:lnTo>
                    <a:pt x="111936" y="148528"/>
                  </a:lnTo>
                  <a:lnTo>
                    <a:pt x="123724" y="117143"/>
                  </a:lnTo>
                  <a:lnTo>
                    <a:pt x="150395" y="45924"/>
                  </a:lnTo>
                  <a:lnTo>
                    <a:pt x="171957" y="74657"/>
                  </a:lnTo>
                  <a:lnTo>
                    <a:pt x="175346" y="79176"/>
                  </a:lnTo>
                  <a:lnTo>
                    <a:pt x="181043" y="79176"/>
                  </a:lnTo>
                  <a:lnTo>
                    <a:pt x="217635" y="79176"/>
                  </a:lnTo>
                  <a:lnTo>
                    <a:pt x="217635" y="67879"/>
                  </a:lnTo>
                  <a:lnTo>
                    <a:pt x="181043" y="67879"/>
                  </a:lnTo>
                  <a:close/>
                </a:path>
              </a:pathLst>
            </a:custGeom>
            <a:solidFill>
              <a:srgbClr val="00C1DE"/>
            </a:solidFill>
            <a:ln w="0" cap="flat">
              <a:noFill/>
              <a:prstDash val="solid"/>
              <a:miter/>
            </a:ln>
          </p:spPr>
          <p:txBody>
            <a:bodyPr rtlCol="0" anchor="ct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grpSp>
      <p:sp>
        <p:nvSpPr>
          <p:cNvPr id="92" name="TextBox 91">
            <a:extLst>
              <a:ext uri="{FF2B5EF4-FFF2-40B4-BE49-F238E27FC236}">
                <a16:creationId xmlns:a16="http://schemas.microsoft.com/office/drawing/2014/main" id="{AA74B722-2323-F62B-B3E1-16E469FB7964}"/>
              </a:ext>
            </a:extLst>
          </p:cNvPr>
          <p:cNvSpPr txBox="1"/>
          <p:nvPr/>
        </p:nvSpPr>
        <p:spPr>
          <a:xfrm>
            <a:off x="407084" y="447742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3" name="TextBox 92">
            <a:extLst>
              <a:ext uri="{FF2B5EF4-FFF2-40B4-BE49-F238E27FC236}">
                <a16:creationId xmlns:a16="http://schemas.microsoft.com/office/drawing/2014/main" id="{E57F4ACE-94E0-94A3-07F4-A85891CF5569}"/>
              </a:ext>
            </a:extLst>
          </p:cNvPr>
          <p:cNvSpPr txBox="1"/>
          <p:nvPr/>
        </p:nvSpPr>
        <p:spPr>
          <a:xfrm>
            <a:off x="407084" y="5278291"/>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Use-Case</a:t>
            </a:r>
          </a:p>
        </p:txBody>
      </p:sp>
      <p:cxnSp>
        <p:nvCxnSpPr>
          <p:cNvPr id="94" name="Elbow Connector 93">
            <a:extLst>
              <a:ext uri="{FF2B5EF4-FFF2-40B4-BE49-F238E27FC236}">
                <a16:creationId xmlns:a16="http://schemas.microsoft.com/office/drawing/2014/main" id="{B6D485EA-56F2-BD1C-1879-2F706F9DB4DA}"/>
              </a:ext>
            </a:extLst>
          </p:cNvPr>
          <p:cNvCxnSpPr>
            <a:cxnSpLocks/>
            <a:stCxn id="88" idx="0"/>
          </p:cNvCxnSpPr>
          <p:nvPr/>
        </p:nvCxnSpPr>
        <p:spPr>
          <a:xfrm rot="5400000" flipH="1" flipV="1">
            <a:off x="2841073" y="776195"/>
            <a:ext cx="1185433" cy="5324424"/>
          </a:xfrm>
          <a:prstGeom prst="bentConnector3">
            <a:avLst>
              <a:gd name="adj1" fmla="val 50000"/>
            </a:avLst>
          </a:prstGeom>
          <a:ln w="15875">
            <a:solidFill>
              <a:srgbClr val="00C1DE"/>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CA9A8856-45C0-1FAC-3414-0E2AE934D9C5}"/>
              </a:ext>
            </a:extLst>
          </p:cNvPr>
          <p:cNvCxnSpPr>
            <a:cxnSpLocks/>
            <a:stCxn id="75" idx="0"/>
            <a:endCxn id="107" idx="2"/>
          </p:cNvCxnSpPr>
          <p:nvPr/>
        </p:nvCxnSpPr>
        <p:spPr>
          <a:xfrm rot="16200000" flipV="1">
            <a:off x="8219369" y="2372241"/>
            <a:ext cx="1760956" cy="2035389"/>
          </a:xfrm>
          <a:prstGeom prst="bentConnector3">
            <a:avLst>
              <a:gd name="adj1" fmla="val 47527"/>
            </a:avLst>
          </a:prstGeom>
          <a:ln w="15875">
            <a:solidFill>
              <a:srgbClr val="00C1DE"/>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7" name="Picture 96">
            <a:extLst>
              <a:ext uri="{FF2B5EF4-FFF2-40B4-BE49-F238E27FC236}">
                <a16:creationId xmlns:a16="http://schemas.microsoft.com/office/drawing/2014/main" id="{A407F476-5C48-045A-71CB-CEB6964B5D7B}"/>
              </a:ext>
            </a:extLst>
          </p:cNvPr>
          <p:cNvPicPr>
            <a:picLocks noChangeAspect="1"/>
          </p:cNvPicPr>
          <p:nvPr/>
        </p:nvPicPr>
        <p:blipFill>
          <a:blip r:embed="rId12"/>
          <a:stretch>
            <a:fillRect/>
          </a:stretch>
        </p:blipFill>
        <p:spPr>
          <a:xfrm>
            <a:off x="594437" y="2057178"/>
            <a:ext cx="354609" cy="323203"/>
          </a:xfrm>
          <a:prstGeom prst="rect">
            <a:avLst/>
          </a:prstGeom>
        </p:spPr>
      </p:pic>
      <p:pic>
        <p:nvPicPr>
          <p:cNvPr id="98" name="Picture 97">
            <a:extLst>
              <a:ext uri="{FF2B5EF4-FFF2-40B4-BE49-F238E27FC236}">
                <a16:creationId xmlns:a16="http://schemas.microsoft.com/office/drawing/2014/main" id="{A5DA6120-8656-A10B-5900-9F26602E0E56}"/>
              </a:ext>
            </a:extLst>
          </p:cNvPr>
          <p:cNvPicPr>
            <a:picLocks noChangeAspect="1"/>
          </p:cNvPicPr>
          <p:nvPr/>
        </p:nvPicPr>
        <p:blipFill>
          <a:blip r:embed="rId13"/>
          <a:stretch>
            <a:fillRect/>
          </a:stretch>
        </p:blipFill>
        <p:spPr>
          <a:xfrm>
            <a:off x="568754" y="2718662"/>
            <a:ext cx="405975" cy="194161"/>
          </a:xfrm>
          <a:prstGeom prst="rect">
            <a:avLst/>
          </a:prstGeom>
        </p:spPr>
      </p:pic>
      <p:sp>
        <p:nvSpPr>
          <p:cNvPr id="99" name="TextBox 98">
            <a:extLst>
              <a:ext uri="{FF2B5EF4-FFF2-40B4-BE49-F238E27FC236}">
                <a16:creationId xmlns:a16="http://schemas.microsoft.com/office/drawing/2014/main" id="{13DCAD84-6BC9-65D1-AB58-4ADA12794E9D}"/>
              </a:ext>
            </a:extLst>
          </p:cNvPr>
          <p:cNvSpPr txBox="1"/>
          <p:nvPr/>
        </p:nvSpPr>
        <p:spPr>
          <a:xfrm>
            <a:off x="407084" y="176698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ECE5047F-FA79-2B97-6C48-FCFC8578D0CC}"/>
              </a:ext>
            </a:extLst>
          </p:cNvPr>
          <p:cNvSpPr txBox="1"/>
          <p:nvPr/>
        </p:nvSpPr>
        <p:spPr>
          <a:xfrm>
            <a:off x="407084" y="242503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CBF4C396-F9E5-ACE5-0562-F47D668A1729}"/>
              </a:ext>
            </a:extLst>
          </p:cNvPr>
          <p:cNvSpPr txBox="1"/>
          <p:nvPr/>
        </p:nvSpPr>
        <p:spPr>
          <a:xfrm>
            <a:off x="407084" y="296450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9891F9A3-2BB2-4E1D-FB09-E1505912E8ED}"/>
              </a:ext>
            </a:extLst>
          </p:cNvPr>
          <p:cNvSpPr/>
          <p:nvPr/>
        </p:nvSpPr>
        <p:spPr>
          <a:xfrm>
            <a:off x="1627166" y="1653568"/>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52327F87-9796-DEF5-0A24-1FA9F9C1F321}"/>
              </a:ext>
            </a:extLst>
          </p:cNvPr>
          <p:cNvSpPr/>
          <p:nvPr/>
        </p:nvSpPr>
        <p:spPr>
          <a:xfrm>
            <a:off x="3655688" y="1650997"/>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B1E7EA4A-F99A-ACAC-2315-10231DEA82E2}"/>
              </a:ext>
            </a:extLst>
          </p:cNvPr>
          <p:cNvSpPr/>
          <p:nvPr/>
        </p:nvSpPr>
        <p:spPr>
          <a:xfrm>
            <a:off x="7630492" y="1660741"/>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FC89442F-A6EE-AEE5-B553-1E97356FEE8D}"/>
              </a:ext>
            </a:extLst>
          </p:cNvPr>
          <p:cNvSpPr/>
          <p:nvPr/>
        </p:nvSpPr>
        <p:spPr>
          <a:xfrm>
            <a:off x="9649408" y="166566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AF85A236-F649-A5FC-B9FE-3F5A80C4A13D}"/>
              </a:ext>
            </a:extLst>
          </p:cNvPr>
          <p:cNvSpPr/>
          <p:nvPr/>
        </p:nvSpPr>
        <p:spPr>
          <a:xfrm>
            <a:off x="5623073" y="2244442"/>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Data Capturing</a:t>
            </a:r>
          </a:p>
        </p:txBody>
      </p:sp>
      <p:cxnSp>
        <p:nvCxnSpPr>
          <p:cNvPr id="110" name="Straight Arrow Connector 109">
            <a:extLst>
              <a:ext uri="{FF2B5EF4-FFF2-40B4-BE49-F238E27FC236}">
                <a16:creationId xmlns:a16="http://schemas.microsoft.com/office/drawing/2014/main" id="{6C2C968F-2058-ECCA-58C7-8D18F9AB09D1}"/>
              </a:ext>
            </a:extLst>
          </p:cNvPr>
          <p:cNvCxnSpPr>
            <a:cxnSpLocks/>
          </p:cNvCxnSpPr>
          <p:nvPr/>
        </p:nvCxnSpPr>
        <p:spPr>
          <a:xfrm flipV="1">
            <a:off x="8968854" y="5129105"/>
            <a:ext cx="6591" cy="539185"/>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628339"/>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144F2-CF8D-2512-3394-F5BA8456CB66}"/>
            </a:ext>
          </a:extLst>
        </p:cNvPr>
        <p:cNvGrpSpPr/>
        <p:nvPr/>
      </p:nvGrpSpPr>
      <p:grpSpPr>
        <a:xfrm>
          <a:off x="0" y="0"/>
          <a:ext cx="0" cy="0"/>
          <a:chOff x="0" y="0"/>
          <a:chExt cx="0" cy="0"/>
        </a:xfrm>
      </p:grpSpPr>
      <p:pic>
        <p:nvPicPr>
          <p:cNvPr id="24" name="Picture 23">
            <a:extLst>
              <a:ext uri="{FF2B5EF4-FFF2-40B4-BE49-F238E27FC236}">
                <a16:creationId xmlns:a16="http://schemas.microsoft.com/office/drawing/2014/main" id="{37BFEDB3-B3D6-2C10-8FDA-BB0D92CB186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999499" y="4183639"/>
            <a:ext cx="583661" cy="583661"/>
          </a:xfrm>
          <a:prstGeom prst="rect">
            <a:avLst/>
          </a:prstGeom>
        </p:spPr>
      </p:pic>
      <p:sp>
        <p:nvSpPr>
          <p:cNvPr id="41" name="Rectangle 40">
            <a:extLst>
              <a:ext uri="{FF2B5EF4-FFF2-40B4-BE49-F238E27FC236}">
                <a16:creationId xmlns:a16="http://schemas.microsoft.com/office/drawing/2014/main" id="{C8527290-3EF0-E61B-B20A-69AF735B4578}"/>
              </a:ext>
            </a:extLst>
          </p:cNvPr>
          <p:cNvSpPr/>
          <p:nvPr/>
        </p:nvSpPr>
        <p:spPr>
          <a:xfrm>
            <a:off x="5193588" y="2048559"/>
            <a:ext cx="4327727"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D1A1CFD5-D12C-F7F1-986D-C54D0AB93D77}"/>
              </a:ext>
            </a:extLst>
          </p:cNvPr>
          <p:cNvSpPr>
            <a:spLocks noGrp="1"/>
          </p:cNvSpPr>
          <p:nvPr>
            <p:ph type="title"/>
          </p:nvPr>
        </p:nvSpPr>
        <p:spPr/>
        <p:txBody>
          <a:bodyPr/>
          <a:lstStyle/>
          <a:p>
            <a:r>
              <a:rPr lang="en-US" sz="3200" dirty="0"/>
              <a:t>Challenge: Validate and Optimize Algorithms with Real World Data</a:t>
            </a:r>
          </a:p>
        </p:txBody>
      </p:sp>
      <p:sp>
        <p:nvSpPr>
          <p:cNvPr id="39" name="Text Placeholder 38">
            <a:extLst>
              <a:ext uri="{FF2B5EF4-FFF2-40B4-BE49-F238E27FC236}">
                <a16:creationId xmlns:a16="http://schemas.microsoft.com/office/drawing/2014/main" id="{13D8F53C-BBB9-85C8-DD5D-44A43D56565C}"/>
              </a:ext>
            </a:extLst>
          </p:cNvPr>
          <p:cNvSpPr>
            <a:spLocks noGrp="1"/>
          </p:cNvSpPr>
          <p:nvPr>
            <p:ph type="body" sz="quarter" idx="13"/>
          </p:nvPr>
        </p:nvSpPr>
        <p:spPr/>
        <p:txBody>
          <a:bodyPr/>
          <a:lstStyle/>
          <a:p>
            <a:r>
              <a:rPr lang="en-US">
                <a:hlinkClick r:id="rId4"/>
              </a:rPr>
              <a:t>github.com/ARM-software/SDS-Framework</a:t>
            </a:r>
            <a:endParaRPr lang="en-US"/>
          </a:p>
          <a:p>
            <a:endParaRPr lang="en-US"/>
          </a:p>
        </p:txBody>
      </p:sp>
      <p:sp>
        <p:nvSpPr>
          <p:cNvPr id="18" name="Process 108">
            <a:extLst>
              <a:ext uri="{FF2B5EF4-FFF2-40B4-BE49-F238E27FC236}">
                <a16:creationId xmlns:a16="http://schemas.microsoft.com/office/drawing/2014/main" id="{1F661DBA-D929-7A33-1889-F9F876D960B5}"/>
              </a:ext>
            </a:extLst>
          </p:cNvPr>
          <p:cNvSpPr/>
          <p:nvPr/>
        </p:nvSpPr>
        <p:spPr>
          <a:xfrm>
            <a:off x="6040376" y="312979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207E24AA-E047-B462-7131-5C8856B0CC22}"/>
              </a:ext>
            </a:extLst>
          </p:cNvPr>
          <p:cNvCxnSpPr>
            <a:cxnSpLocks/>
          </p:cNvCxnSpPr>
          <p:nvPr/>
        </p:nvCxnSpPr>
        <p:spPr>
          <a:xfrm flipV="1">
            <a:off x="6550824" y="5094182"/>
            <a:ext cx="0" cy="21402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A21D529-1776-708D-9726-1A44511AD9CD}"/>
              </a:ext>
            </a:extLst>
          </p:cNvPr>
          <p:cNvCxnSpPr>
            <a:cxnSpLocks/>
            <a:stCxn id="18" idx="0"/>
          </p:cNvCxnSpPr>
          <p:nvPr/>
        </p:nvCxnSpPr>
        <p:spPr>
          <a:xfrm rot="5400000" flipH="1" flipV="1">
            <a:off x="6491676" y="2721416"/>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6C903232-ADC0-5A08-225F-89C2A9E62E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4480" y="4275966"/>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5AF3852-5AAA-A92A-81F9-643570854D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9880" y="4348456"/>
            <a:ext cx="486465" cy="233503"/>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03A8E324-75E5-41B6-A782-5D4DFE3121B9}"/>
              </a:ext>
            </a:extLst>
          </p:cNvPr>
          <p:cNvSpPr/>
          <p:nvPr/>
        </p:nvSpPr>
        <p:spPr>
          <a:xfrm>
            <a:off x="7269774" y="4084661"/>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98EC138A-8EB3-9461-A4DF-DAB5DF9B1F36}"/>
              </a:ext>
            </a:extLst>
          </p:cNvPr>
          <p:cNvCxnSpPr>
            <a:cxnSpLocks/>
            <a:endCxn id="18" idx="2"/>
          </p:cNvCxnSpPr>
          <p:nvPr/>
        </p:nvCxnSpPr>
        <p:spPr>
          <a:xfrm flipV="1">
            <a:off x="6575046" y="3524755"/>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6F3DD64-481E-19A5-8A12-4AA7AD55C322}"/>
              </a:ext>
            </a:extLst>
          </p:cNvPr>
          <p:cNvSpPr/>
          <p:nvPr/>
        </p:nvSpPr>
        <p:spPr>
          <a:xfrm>
            <a:off x="548139" y="2020669"/>
            <a:ext cx="4327727"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 name="Content Placeholder 2">
            <a:extLst>
              <a:ext uri="{FF2B5EF4-FFF2-40B4-BE49-F238E27FC236}">
                <a16:creationId xmlns:a16="http://schemas.microsoft.com/office/drawing/2014/main" id="{E8BE8F26-4D42-8AF2-9DCD-F283D38678E0}"/>
              </a:ext>
            </a:extLst>
          </p:cNvPr>
          <p:cNvSpPr txBox="1">
            <a:spLocks/>
          </p:cNvSpPr>
          <p:nvPr/>
        </p:nvSpPr>
        <p:spPr>
          <a:xfrm>
            <a:off x="548139" y="2075177"/>
            <a:ext cx="4327727"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ALGORITHM UNDER DEVELOPMENT  </a:t>
            </a:r>
          </a:p>
        </p:txBody>
      </p:sp>
      <p:cxnSp>
        <p:nvCxnSpPr>
          <p:cNvPr id="13" name="Straight Arrow Connector 12">
            <a:extLst>
              <a:ext uri="{FF2B5EF4-FFF2-40B4-BE49-F238E27FC236}">
                <a16:creationId xmlns:a16="http://schemas.microsoft.com/office/drawing/2014/main" id="{5E12FDCE-DCB1-C05A-479F-054B342DBC31}"/>
              </a:ext>
            </a:extLst>
          </p:cNvPr>
          <p:cNvCxnSpPr>
            <a:cxnSpLocks/>
          </p:cNvCxnSpPr>
          <p:nvPr/>
        </p:nvCxnSpPr>
        <p:spPr>
          <a:xfrm flipV="1">
            <a:off x="1571731" y="2642167"/>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8690EA-4651-5674-CE79-1777AA4E9E5E}"/>
              </a:ext>
            </a:extLst>
          </p:cNvPr>
          <p:cNvCxnSpPr>
            <a:cxnSpLocks/>
            <a:stCxn id="37" idx="3"/>
          </p:cNvCxnSpPr>
          <p:nvPr/>
        </p:nvCxnSpPr>
        <p:spPr>
          <a:xfrm flipV="1">
            <a:off x="3161456" y="2640398"/>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Process 104">
            <a:extLst>
              <a:ext uri="{FF2B5EF4-FFF2-40B4-BE49-F238E27FC236}">
                <a16:creationId xmlns:a16="http://schemas.microsoft.com/office/drawing/2014/main" id="{3F2D5B05-99F5-422C-155A-D55895C4EAC4}"/>
              </a:ext>
            </a:extLst>
          </p:cNvPr>
          <p:cNvSpPr/>
          <p:nvPr/>
        </p:nvSpPr>
        <p:spPr>
          <a:xfrm>
            <a:off x="707321" y="2423190"/>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7" name="Process 106">
            <a:extLst>
              <a:ext uri="{FF2B5EF4-FFF2-40B4-BE49-F238E27FC236}">
                <a16:creationId xmlns:a16="http://schemas.microsoft.com/office/drawing/2014/main" id="{FF93A55A-EF3D-3743-1F2F-10BFA9962F8A}"/>
              </a:ext>
            </a:extLst>
          </p:cNvPr>
          <p:cNvSpPr/>
          <p:nvPr/>
        </p:nvSpPr>
        <p:spPr>
          <a:xfrm>
            <a:off x="2258136" y="2428186"/>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Algorithm</a:t>
            </a:r>
          </a:p>
        </p:txBody>
      </p:sp>
      <p:sp>
        <p:nvSpPr>
          <p:cNvPr id="54" name="TextBox 53">
            <a:extLst>
              <a:ext uri="{FF2B5EF4-FFF2-40B4-BE49-F238E27FC236}">
                <a16:creationId xmlns:a16="http://schemas.microsoft.com/office/drawing/2014/main" id="{B08AD49D-BC5D-A4A3-EF3F-FD0D54BA4865}"/>
              </a:ext>
            </a:extLst>
          </p:cNvPr>
          <p:cNvSpPr txBox="1"/>
          <p:nvPr/>
        </p:nvSpPr>
        <p:spPr>
          <a:xfrm>
            <a:off x="3253760" y="244260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84" name="Straight Arrow Connector 83">
            <a:extLst>
              <a:ext uri="{FF2B5EF4-FFF2-40B4-BE49-F238E27FC236}">
                <a16:creationId xmlns:a16="http://schemas.microsoft.com/office/drawing/2014/main" id="{38D71C36-3974-EF12-2B49-2BF5EFC0FD4E}"/>
              </a:ext>
            </a:extLst>
          </p:cNvPr>
          <p:cNvCxnSpPr>
            <a:cxnSpLocks/>
          </p:cNvCxnSpPr>
          <p:nvPr/>
        </p:nvCxnSpPr>
        <p:spPr>
          <a:xfrm>
            <a:off x="3479178" y="264129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D1090A28-DB10-FE27-AEF9-17CE1B7190C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346409" y="5318948"/>
            <a:ext cx="306905" cy="391304"/>
          </a:xfrm>
          <a:prstGeom prst="rect">
            <a:avLst/>
          </a:prstGeom>
        </p:spPr>
      </p:pic>
      <p:sp>
        <p:nvSpPr>
          <p:cNvPr id="86" name="TextBox 85">
            <a:extLst>
              <a:ext uri="{FF2B5EF4-FFF2-40B4-BE49-F238E27FC236}">
                <a16:creationId xmlns:a16="http://schemas.microsoft.com/office/drawing/2014/main" id="{4766513E-9BA2-1CA6-BB0E-9A1C3DB84B26}"/>
              </a:ext>
            </a:extLst>
          </p:cNvPr>
          <p:cNvSpPr txBox="1"/>
          <p:nvPr/>
        </p:nvSpPr>
        <p:spPr>
          <a:xfrm>
            <a:off x="3135370" y="57652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Algorithm</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Output Data</a:t>
            </a:r>
          </a:p>
        </p:txBody>
      </p:sp>
      <p:cxnSp>
        <p:nvCxnSpPr>
          <p:cNvPr id="87" name="Straight Arrow Connector 86">
            <a:extLst>
              <a:ext uri="{FF2B5EF4-FFF2-40B4-BE49-F238E27FC236}">
                <a16:creationId xmlns:a16="http://schemas.microsoft.com/office/drawing/2014/main" id="{B810580E-F006-9CC9-E9AB-999F8AD7BE5B}"/>
              </a:ext>
            </a:extLst>
          </p:cNvPr>
          <p:cNvCxnSpPr>
            <a:cxnSpLocks/>
            <a:endCxn id="85" idx="0"/>
          </p:cNvCxnSpPr>
          <p:nvPr/>
        </p:nvCxnSpPr>
        <p:spPr>
          <a:xfrm>
            <a:off x="3499862" y="4867995"/>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a:extLst>
              <a:ext uri="{FF2B5EF4-FFF2-40B4-BE49-F238E27FC236}">
                <a16:creationId xmlns:a16="http://schemas.microsoft.com/office/drawing/2014/main" id="{D33578FE-F6A9-C661-4D58-6728AEF4D12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43892" y="5311452"/>
            <a:ext cx="306905" cy="391304"/>
          </a:xfrm>
          <a:prstGeom prst="rect">
            <a:avLst/>
          </a:prstGeom>
        </p:spPr>
      </p:pic>
      <p:sp>
        <p:nvSpPr>
          <p:cNvPr id="90" name="TextBox 89">
            <a:extLst>
              <a:ext uri="{FF2B5EF4-FFF2-40B4-BE49-F238E27FC236}">
                <a16:creationId xmlns:a16="http://schemas.microsoft.com/office/drawing/2014/main" id="{7911F9B4-E486-5702-62E1-DD75884E61E7}"/>
              </a:ext>
            </a:extLst>
          </p:cNvPr>
          <p:cNvSpPr txBox="1"/>
          <p:nvPr/>
        </p:nvSpPr>
        <p:spPr>
          <a:xfrm>
            <a:off x="1279971" y="5757754"/>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91" name="Process 108">
            <a:extLst>
              <a:ext uri="{FF2B5EF4-FFF2-40B4-BE49-F238E27FC236}">
                <a16:creationId xmlns:a16="http://schemas.microsoft.com/office/drawing/2014/main" id="{1661AFFA-91DB-81E8-1594-57188B7F8E28}"/>
              </a:ext>
            </a:extLst>
          </p:cNvPr>
          <p:cNvSpPr/>
          <p:nvPr/>
        </p:nvSpPr>
        <p:spPr>
          <a:xfrm>
            <a:off x="1373558" y="313303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9C3F7AC2-A6FF-CF0E-9FE7-EDE9DF86DF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176" y="4279211"/>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56EDC944-7479-BE3D-44B6-2402C39D93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1755" y="4326981"/>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D225A149-B37E-E143-7D2F-1894A1123467}"/>
              </a:ext>
            </a:extLst>
          </p:cNvPr>
          <p:cNvSpPr/>
          <p:nvPr/>
        </p:nvSpPr>
        <p:spPr>
          <a:xfrm>
            <a:off x="707322" y="3692943"/>
            <a:ext cx="4052656"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1" name="Straight Arrow Connector 100">
            <a:extLst>
              <a:ext uri="{FF2B5EF4-FFF2-40B4-BE49-F238E27FC236}">
                <a16:creationId xmlns:a16="http://schemas.microsoft.com/office/drawing/2014/main" id="{20753DE5-FA83-7C13-4855-9778247EECAF}"/>
              </a:ext>
            </a:extLst>
          </p:cNvPr>
          <p:cNvCxnSpPr>
            <a:cxnSpLocks/>
            <a:stCxn id="104" idx="2"/>
          </p:cNvCxnSpPr>
          <p:nvPr/>
        </p:nvCxnSpPr>
        <p:spPr>
          <a:xfrm>
            <a:off x="3479178" y="351733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9A40FB03-FB05-94AF-ED54-FD26A12003B3}"/>
              </a:ext>
            </a:extLst>
          </p:cNvPr>
          <p:cNvSpPr txBox="1">
            <a:spLocks/>
          </p:cNvSpPr>
          <p:nvPr/>
        </p:nvSpPr>
        <p:spPr>
          <a:xfrm>
            <a:off x="595345" y="380569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SDSIO  INTERFACE</a:t>
            </a:r>
          </a:p>
        </p:txBody>
      </p:sp>
      <p:sp>
        <p:nvSpPr>
          <p:cNvPr id="104" name="Process 108">
            <a:extLst>
              <a:ext uri="{FF2B5EF4-FFF2-40B4-BE49-F238E27FC236}">
                <a16:creationId xmlns:a16="http://schemas.microsoft.com/office/drawing/2014/main" id="{0159F00E-0273-4B94-DAD2-4D0F9786BF5C}"/>
              </a:ext>
            </a:extLst>
          </p:cNvPr>
          <p:cNvSpPr/>
          <p:nvPr/>
        </p:nvSpPr>
        <p:spPr>
          <a:xfrm>
            <a:off x="2944508" y="312237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5DEC47CE-8A01-7046-CCA8-58B01F1A9114}"/>
              </a:ext>
            </a:extLst>
          </p:cNvPr>
          <p:cNvSpPr/>
          <p:nvPr/>
        </p:nvSpPr>
        <p:spPr>
          <a:xfrm>
            <a:off x="2608972" y="4087212"/>
            <a:ext cx="233251" cy="61205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A7DC6A8B-11D0-7D9C-1373-7AC5E0525372}"/>
              </a:ext>
            </a:extLst>
          </p:cNvPr>
          <p:cNvCxnSpPr>
            <a:cxnSpLocks/>
          </p:cNvCxnSpPr>
          <p:nvPr/>
        </p:nvCxnSpPr>
        <p:spPr>
          <a:xfrm>
            <a:off x="1919739" y="264453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7B78252F-43F9-C956-E2B6-4EDC5C062FB5}"/>
              </a:ext>
            </a:extLst>
          </p:cNvPr>
          <p:cNvCxnSpPr>
            <a:cxnSpLocks/>
          </p:cNvCxnSpPr>
          <p:nvPr/>
        </p:nvCxnSpPr>
        <p:spPr>
          <a:xfrm>
            <a:off x="1911326" y="489616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CE83CBA-BE70-A2F1-36A1-1D162A514961}"/>
              </a:ext>
            </a:extLst>
          </p:cNvPr>
          <p:cNvCxnSpPr>
            <a:cxnSpLocks/>
          </p:cNvCxnSpPr>
          <p:nvPr/>
        </p:nvCxnSpPr>
        <p:spPr>
          <a:xfrm>
            <a:off x="1926368" y="353773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Process 108">
            <a:extLst>
              <a:ext uri="{FF2B5EF4-FFF2-40B4-BE49-F238E27FC236}">
                <a16:creationId xmlns:a16="http://schemas.microsoft.com/office/drawing/2014/main" id="{F9DAC316-C282-BE0C-289C-78B9EBD977A5}"/>
              </a:ext>
            </a:extLst>
          </p:cNvPr>
          <p:cNvSpPr/>
          <p:nvPr/>
        </p:nvSpPr>
        <p:spPr>
          <a:xfrm>
            <a:off x="548139" y="4699269"/>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 or file system on target</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
        <p:nvSpPr>
          <p:cNvPr id="22" name="Flowchart: Multidocument 21">
            <a:extLst>
              <a:ext uri="{FF2B5EF4-FFF2-40B4-BE49-F238E27FC236}">
                <a16:creationId xmlns:a16="http://schemas.microsoft.com/office/drawing/2014/main" id="{6E80B3F3-05D3-9637-DA97-9DC8517032E9}"/>
              </a:ext>
            </a:extLst>
          </p:cNvPr>
          <p:cNvSpPr/>
          <p:nvPr/>
        </p:nvSpPr>
        <p:spPr>
          <a:xfrm>
            <a:off x="4272850" y="4301964"/>
            <a:ext cx="395021" cy="316559"/>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D1357933-623B-E9E1-1157-7D9F0180E021}"/>
              </a:ext>
            </a:extLst>
          </p:cNvPr>
          <p:cNvSpPr txBox="1"/>
          <p:nvPr/>
        </p:nvSpPr>
        <p:spPr>
          <a:xfrm>
            <a:off x="1404490" y="1461323"/>
            <a:ext cx="5365218" cy="2769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2000" kern="1200" dirty="0">
                <a:solidFill>
                  <a:schemeClr val="tx2"/>
                </a:solidFill>
                <a:latin typeface="+mn-lt"/>
                <a:ea typeface="+mn-ea"/>
                <a:cs typeface="+mn-cs"/>
              </a:rPr>
              <a:t>Capture real-world data streams in hardware</a:t>
            </a:r>
          </a:p>
        </p:txBody>
      </p:sp>
      <p:sp>
        <p:nvSpPr>
          <p:cNvPr id="38" name="TextBox 37">
            <a:extLst>
              <a:ext uri="{FF2B5EF4-FFF2-40B4-BE49-F238E27FC236}">
                <a16:creationId xmlns:a16="http://schemas.microsoft.com/office/drawing/2014/main" id="{A8820AA6-2F4A-43B0-7319-B63B60D8B295}"/>
              </a:ext>
            </a:extLst>
          </p:cNvPr>
          <p:cNvSpPr txBox="1"/>
          <p:nvPr/>
        </p:nvSpPr>
        <p:spPr>
          <a:xfrm>
            <a:off x="7101185" y="1461323"/>
            <a:ext cx="4559035" cy="2769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2000" kern="1200" dirty="0">
                <a:solidFill>
                  <a:schemeClr val="tx2"/>
                </a:solidFill>
                <a:latin typeface="+mn-lt"/>
                <a:ea typeface="+mn-ea"/>
                <a:cs typeface="+mn-cs"/>
              </a:rPr>
              <a:t>Use same data streams to repeat tests</a:t>
            </a:r>
          </a:p>
        </p:txBody>
      </p:sp>
      <p:sp>
        <p:nvSpPr>
          <p:cNvPr id="40" name="Flowchart: Multidocument 39">
            <a:extLst>
              <a:ext uri="{FF2B5EF4-FFF2-40B4-BE49-F238E27FC236}">
                <a16:creationId xmlns:a16="http://schemas.microsoft.com/office/drawing/2014/main" id="{7AA3461B-7757-8F75-8586-51A2DB5B9F93}"/>
              </a:ext>
            </a:extLst>
          </p:cNvPr>
          <p:cNvSpPr/>
          <p:nvPr/>
        </p:nvSpPr>
        <p:spPr>
          <a:xfrm>
            <a:off x="8588393" y="4322743"/>
            <a:ext cx="395021" cy="316559"/>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Content Placeholder 2">
            <a:extLst>
              <a:ext uri="{FF2B5EF4-FFF2-40B4-BE49-F238E27FC236}">
                <a16:creationId xmlns:a16="http://schemas.microsoft.com/office/drawing/2014/main" id="{1D010D44-A9D6-B6F2-5912-AA94D0DB8365}"/>
              </a:ext>
            </a:extLst>
          </p:cNvPr>
          <p:cNvSpPr txBox="1">
            <a:spLocks/>
          </p:cNvSpPr>
          <p:nvPr/>
        </p:nvSpPr>
        <p:spPr>
          <a:xfrm>
            <a:off x="5193588" y="2075177"/>
            <a:ext cx="4327727"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ALGORITHM UNDER DEVELOPMENT  </a:t>
            </a:r>
          </a:p>
        </p:txBody>
      </p:sp>
      <p:cxnSp>
        <p:nvCxnSpPr>
          <p:cNvPr id="45" name="Straight Arrow Connector 44">
            <a:extLst>
              <a:ext uri="{FF2B5EF4-FFF2-40B4-BE49-F238E27FC236}">
                <a16:creationId xmlns:a16="http://schemas.microsoft.com/office/drawing/2014/main" id="{395B8862-3D44-5B8C-90ED-7DCABF1364C4}"/>
              </a:ext>
            </a:extLst>
          </p:cNvPr>
          <p:cNvCxnSpPr>
            <a:cxnSpLocks/>
            <a:stCxn id="47" idx="3"/>
          </p:cNvCxnSpPr>
          <p:nvPr/>
        </p:nvCxnSpPr>
        <p:spPr>
          <a:xfrm flipV="1">
            <a:off x="7806905" y="2640398"/>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Process 106">
            <a:extLst>
              <a:ext uri="{FF2B5EF4-FFF2-40B4-BE49-F238E27FC236}">
                <a16:creationId xmlns:a16="http://schemas.microsoft.com/office/drawing/2014/main" id="{0C3BF947-A407-D937-A7F6-FEFCE6D6164F}"/>
              </a:ext>
            </a:extLst>
          </p:cNvPr>
          <p:cNvSpPr/>
          <p:nvPr/>
        </p:nvSpPr>
        <p:spPr>
          <a:xfrm>
            <a:off x="6903585" y="2428186"/>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Algorithm</a:t>
            </a:r>
          </a:p>
        </p:txBody>
      </p:sp>
      <p:sp>
        <p:nvSpPr>
          <p:cNvPr id="48" name="TextBox 47">
            <a:extLst>
              <a:ext uri="{FF2B5EF4-FFF2-40B4-BE49-F238E27FC236}">
                <a16:creationId xmlns:a16="http://schemas.microsoft.com/office/drawing/2014/main" id="{561B7875-E95C-1B64-DA1B-3A09132FA1D7}"/>
              </a:ext>
            </a:extLst>
          </p:cNvPr>
          <p:cNvSpPr txBox="1"/>
          <p:nvPr/>
        </p:nvSpPr>
        <p:spPr>
          <a:xfrm>
            <a:off x="7899209" y="244260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49" name="Straight Arrow Connector 48">
            <a:extLst>
              <a:ext uri="{FF2B5EF4-FFF2-40B4-BE49-F238E27FC236}">
                <a16:creationId xmlns:a16="http://schemas.microsoft.com/office/drawing/2014/main" id="{0A1BDBEE-B96F-66E9-EF2B-1F486EE1264C}"/>
              </a:ext>
            </a:extLst>
          </p:cNvPr>
          <p:cNvCxnSpPr>
            <a:cxnSpLocks/>
          </p:cNvCxnSpPr>
          <p:nvPr/>
        </p:nvCxnSpPr>
        <p:spPr>
          <a:xfrm>
            <a:off x="8124627" y="264129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0" name="Graphic 49">
            <a:extLst>
              <a:ext uri="{FF2B5EF4-FFF2-40B4-BE49-F238E27FC236}">
                <a16:creationId xmlns:a16="http://schemas.microsoft.com/office/drawing/2014/main" id="{5DA65F25-FB9C-754E-AD03-629223E3E5C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91858" y="5318948"/>
            <a:ext cx="306905" cy="391304"/>
          </a:xfrm>
          <a:prstGeom prst="rect">
            <a:avLst/>
          </a:prstGeom>
        </p:spPr>
      </p:pic>
      <p:sp>
        <p:nvSpPr>
          <p:cNvPr id="51" name="TextBox 50">
            <a:extLst>
              <a:ext uri="{FF2B5EF4-FFF2-40B4-BE49-F238E27FC236}">
                <a16:creationId xmlns:a16="http://schemas.microsoft.com/office/drawing/2014/main" id="{6B169750-C1C8-0655-5EF1-FC0136E979E4}"/>
              </a:ext>
            </a:extLst>
          </p:cNvPr>
          <p:cNvSpPr txBox="1"/>
          <p:nvPr/>
        </p:nvSpPr>
        <p:spPr>
          <a:xfrm>
            <a:off x="7780819" y="57652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Algorithm</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Output Data</a:t>
            </a:r>
          </a:p>
        </p:txBody>
      </p:sp>
      <p:cxnSp>
        <p:nvCxnSpPr>
          <p:cNvPr id="52" name="Straight Arrow Connector 51">
            <a:extLst>
              <a:ext uri="{FF2B5EF4-FFF2-40B4-BE49-F238E27FC236}">
                <a16:creationId xmlns:a16="http://schemas.microsoft.com/office/drawing/2014/main" id="{AC2B926D-57F1-ABE3-CAD2-17AF53E61814}"/>
              </a:ext>
            </a:extLst>
          </p:cNvPr>
          <p:cNvCxnSpPr>
            <a:cxnSpLocks/>
            <a:endCxn id="50" idx="0"/>
          </p:cNvCxnSpPr>
          <p:nvPr/>
        </p:nvCxnSpPr>
        <p:spPr>
          <a:xfrm>
            <a:off x="8145311" y="4867995"/>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5" name="Graphic 54">
            <a:extLst>
              <a:ext uri="{FF2B5EF4-FFF2-40B4-BE49-F238E27FC236}">
                <a16:creationId xmlns:a16="http://schemas.microsoft.com/office/drawing/2014/main" id="{0E41A6B2-5C30-5097-D889-2636D43C2AD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89341" y="5311452"/>
            <a:ext cx="306905" cy="391304"/>
          </a:xfrm>
          <a:prstGeom prst="rect">
            <a:avLst/>
          </a:prstGeom>
        </p:spPr>
      </p:pic>
      <p:sp>
        <p:nvSpPr>
          <p:cNvPr id="56" name="TextBox 55">
            <a:extLst>
              <a:ext uri="{FF2B5EF4-FFF2-40B4-BE49-F238E27FC236}">
                <a16:creationId xmlns:a16="http://schemas.microsoft.com/office/drawing/2014/main" id="{904EB29D-33AF-3555-4527-E2C8EC198BCB}"/>
              </a:ext>
            </a:extLst>
          </p:cNvPr>
          <p:cNvSpPr txBox="1"/>
          <p:nvPr/>
        </p:nvSpPr>
        <p:spPr>
          <a:xfrm>
            <a:off x="5925420" y="5757754"/>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61" name="Process 108">
            <a:extLst>
              <a:ext uri="{FF2B5EF4-FFF2-40B4-BE49-F238E27FC236}">
                <a16:creationId xmlns:a16="http://schemas.microsoft.com/office/drawing/2014/main" id="{9D8577CC-A5D5-4CFC-E93B-3801C19C6301}"/>
              </a:ext>
            </a:extLst>
          </p:cNvPr>
          <p:cNvSpPr/>
          <p:nvPr/>
        </p:nvSpPr>
        <p:spPr>
          <a:xfrm>
            <a:off x="5352771" y="3692943"/>
            <a:ext cx="4052656"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62" name="Straight Arrow Connector 61">
            <a:extLst>
              <a:ext uri="{FF2B5EF4-FFF2-40B4-BE49-F238E27FC236}">
                <a16:creationId xmlns:a16="http://schemas.microsoft.com/office/drawing/2014/main" id="{3836A6E2-B805-EF64-A429-2569C8878214}"/>
              </a:ext>
            </a:extLst>
          </p:cNvPr>
          <p:cNvCxnSpPr>
            <a:cxnSpLocks/>
            <a:stCxn id="68" idx="2"/>
          </p:cNvCxnSpPr>
          <p:nvPr/>
        </p:nvCxnSpPr>
        <p:spPr>
          <a:xfrm>
            <a:off x="8124627" y="351733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Content Placeholder 2">
            <a:extLst>
              <a:ext uri="{FF2B5EF4-FFF2-40B4-BE49-F238E27FC236}">
                <a16:creationId xmlns:a16="http://schemas.microsoft.com/office/drawing/2014/main" id="{EF852423-7865-FF64-D352-89E990C8626E}"/>
              </a:ext>
            </a:extLst>
          </p:cNvPr>
          <p:cNvSpPr txBox="1">
            <a:spLocks/>
          </p:cNvSpPr>
          <p:nvPr/>
        </p:nvSpPr>
        <p:spPr>
          <a:xfrm>
            <a:off x="5240794" y="380569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SDSIO  INTERFACE</a:t>
            </a:r>
          </a:p>
        </p:txBody>
      </p:sp>
      <p:sp>
        <p:nvSpPr>
          <p:cNvPr id="68" name="Process 108">
            <a:extLst>
              <a:ext uri="{FF2B5EF4-FFF2-40B4-BE49-F238E27FC236}">
                <a16:creationId xmlns:a16="http://schemas.microsoft.com/office/drawing/2014/main" id="{0A95AB2E-136A-3673-CFC7-C52C8F99E73B}"/>
              </a:ext>
            </a:extLst>
          </p:cNvPr>
          <p:cNvSpPr/>
          <p:nvPr/>
        </p:nvSpPr>
        <p:spPr>
          <a:xfrm>
            <a:off x="7589957" y="312237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29" name="Process 108">
            <a:extLst>
              <a:ext uri="{FF2B5EF4-FFF2-40B4-BE49-F238E27FC236}">
                <a16:creationId xmlns:a16="http://schemas.microsoft.com/office/drawing/2014/main" id="{AD737D51-C9A0-ED5A-9117-D6D63FF217B9}"/>
              </a:ext>
            </a:extLst>
          </p:cNvPr>
          <p:cNvSpPr/>
          <p:nvPr/>
        </p:nvSpPr>
        <p:spPr>
          <a:xfrm>
            <a:off x="5189963" y="4696024"/>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a:t>
            </a:r>
            <a:r>
              <a:rPr lang="en-GB" sz="1200" dirty="0">
                <a:solidFill>
                  <a:srgbClr val="FFFFFF"/>
                </a:solidFill>
                <a:latin typeface="Aeonik" panose="020B0503030300000000" pitchFamily="34" charset="0"/>
                <a:cs typeface="Calibri" panose="020F0502020204030204" pitchFamily="34" charset="0"/>
              </a:rPr>
              <a:t>or AVH simulation </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Tree>
    <p:extLst>
      <p:ext uri="{BB962C8B-B14F-4D97-AF65-F5344CB8AC3E}">
        <p14:creationId xmlns:p14="http://schemas.microsoft.com/office/powerpoint/2010/main" val="105401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C171-DBC2-14FC-149F-17AFEB55EBE8}"/>
              </a:ext>
            </a:extLst>
          </p:cNvPr>
          <p:cNvSpPr>
            <a:spLocks noGrp="1"/>
          </p:cNvSpPr>
          <p:nvPr>
            <p:ph type="title"/>
          </p:nvPr>
        </p:nvSpPr>
        <p:spPr/>
        <p:txBody>
          <a:bodyPr/>
          <a:lstStyle/>
          <a:p>
            <a:r>
              <a:rPr lang="en-US"/>
              <a:t>Current Status of </a:t>
            </a:r>
            <a:r>
              <a:rPr lang="en-US">
                <a:hlinkClick r:id="rId3"/>
              </a:rPr>
              <a:t>CMSIS-DSP Compute Graph</a:t>
            </a:r>
            <a:endParaRPr lang="en-US"/>
          </a:p>
        </p:txBody>
      </p:sp>
      <p:sp>
        <p:nvSpPr>
          <p:cNvPr id="3" name="Text Placeholder 2">
            <a:extLst>
              <a:ext uri="{FF2B5EF4-FFF2-40B4-BE49-F238E27FC236}">
                <a16:creationId xmlns:a16="http://schemas.microsoft.com/office/drawing/2014/main" id="{09053BF8-D7CC-DB91-582F-E404F742399B}"/>
              </a:ext>
            </a:extLst>
          </p:cNvPr>
          <p:cNvSpPr>
            <a:spLocks noGrp="1"/>
          </p:cNvSpPr>
          <p:nvPr>
            <p:ph type="body" sz="quarter" idx="13"/>
          </p:nvPr>
        </p:nvSpPr>
        <p:spPr/>
        <p:txBody>
          <a:bodyPr/>
          <a:lstStyle/>
          <a:p>
            <a:r>
              <a:rPr lang="en-US"/>
              <a:t>Documentation and several usage examples available today</a:t>
            </a:r>
          </a:p>
        </p:txBody>
      </p:sp>
      <p:sp>
        <p:nvSpPr>
          <p:cNvPr id="4" name="Content Placeholder 3">
            <a:extLst>
              <a:ext uri="{FF2B5EF4-FFF2-40B4-BE49-F238E27FC236}">
                <a16:creationId xmlns:a16="http://schemas.microsoft.com/office/drawing/2014/main" id="{B0AA335F-95DE-3154-4285-752184F2480F}"/>
              </a:ext>
            </a:extLst>
          </p:cNvPr>
          <p:cNvSpPr>
            <a:spLocks noGrp="1"/>
          </p:cNvSpPr>
          <p:nvPr>
            <p:ph idx="1"/>
          </p:nvPr>
        </p:nvSpPr>
        <p:spPr>
          <a:xfrm>
            <a:off x="479425" y="1554490"/>
            <a:ext cx="7920891" cy="1888896"/>
          </a:xfrm>
        </p:spPr>
        <p:txBody>
          <a:bodyPr/>
          <a:lstStyle/>
          <a:p>
            <a:pPr>
              <a:spcBef>
                <a:spcPts val="300"/>
              </a:spcBef>
            </a:pPr>
            <a:r>
              <a:rPr lang="en-US" sz="1800"/>
              <a:t>Usage Steps with current tool flow:</a:t>
            </a:r>
          </a:p>
          <a:p>
            <a:pPr marL="687388" lvl="1" indent="-273050">
              <a:spcBef>
                <a:spcPts val="300"/>
              </a:spcBef>
              <a:buFont typeface="+mj-lt"/>
              <a:buAutoNum type="arabicPeriod"/>
            </a:pPr>
            <a:r>
              <a:rPr lang="en-US" sz="1600"/>
              <a:t>Describe the graph using Python</a:t>
            </a:r>
          </a:p>
          <a:p>
            <a:pPr marL="854075" lvl="2">
              <a:spcBef>
                <a:spcPts val="300"/>
              </a:spcBef>
              <a:buFont typeface="Arial" panose="020B0604020202020204" pitchFamily="34" charset="0"/>
              <a:buChar char="•"/>
            </a:pPr>
            <a:r>
              <a:rPr lang="en-US" sz="1400"/>
              <a:t>Consider: No. of I/O of each node, data types, number of I/O samples produced/consumed</a:t>
            </a:r>
          </a:p>
          <a:p>
            <a:pPr marL="687388" lvl="1" indent="-273050">
              <a:spcBef>
                <a:spcPts val="300"/>
              </a:spcBef>
              <a:buFont typeface="+mj-lt"/>
              <a:buAutoNum type="arabicPeriod"/>
            </a:pPr>
            <a:r>
              <a:rPr lang="en-US" sz="1600"/>
              <a:t>Compute the optimized static scheduling from the graph (using Python)</a:t>
            </a:r>
          </a:p>
          <a:p>
            <a:pPr marL="687388" lvl="1" indent="-273050">
              <a:spcBef>
                <a:spcPts val="300"/>
              </a:spcBef>
              <a:buFont typeface="+mj-lt"/>
              <a:buAutoNum type="arabicPeriod"/>
            </a:pPr>
            <a:r>
              <a:rPr lang="en-US" sz="1600"/>
              <a:t>Generate the C++ scheduler</a:t>
            </a:r>
          </a:p>
          <a:p>
            <a:pPr marL="687388" lvl="1" indent="-273050">
              <a:spcBef>
                <a:spcPts val="300"/>
              </a:spcBef>
              <a:buFont typeface="+mj-lt"/>
              <a:buAutoNum type="arabicPeriod"/>
            </a:pPr>
            <a:r>
              <a:rPr lang="en-US" sz="1600"/>
              <a:t>Create C++ wrapper for the algorithm nodes (if they are not already available)</a:t>
            </a:r>
          </a:p>
          <a:p>
            <a:pPr lvl="1"/>
            <a:endParaRPr lang="en-US"/>
          </a:p>
        </p:txBody>
      </p:sp>
      <p:pic>
        <p:nvPicPr>
          <p:cNvPr id="6" name="Picture 5">
            <a:extLst>
              <a:ext uri="{FF2B5EF4-FFF2-40B4-BE49-F238E27FC236}">
                <a16:creationId xmlns:a16="http://schemas.microsoft.com/office/drawing/2014/main" id="{79EAD8E9-99C0-FEC8-9FA9-BBFD6B650341}"/>
              </a:ext>
            </a:extLst>
          </p:cNvPr>
          <p:cNvPicPr>
            <a:picLocks noChangeAspect="1"/>
          </p:cNvPicPr>
          <p:nvPr/>
        </p:nvPicPr>
        <p:blipFill>
          <a:blip r:embed="rId4"/>
          <a:stretch>
            <a:fillRect/>
          </a:stretch>
        </p:blipFill>
        <p:spPr>
          <a:xfrm>
            <a:off x="8809301" y="973846"/>
            <a:ext cx="3199570" cy="5243244"/>
          </a:xfrm>
          <a:prstGeom prst="rect">
            <a:avLst/>
          </a:prstGeom>
          <a:effectLst>
            <a:glow rad="63500">
              <a:schemeClr val="accent2">
                <a:satMod val="175000"/>
                <a:alpha val="40000"/>
              </a:schemeClr>
            </a:glow>
          </a:effectLst>
        </p:spPr>
      </p:pic>
      <p:cxnSp>
        <p:nvCxnSpPr>
          <p:cNvPr id="8" name="Straight Connector 7">
            <a:extLst>
              <a:ext uri="{FF2B5EF4-FFF2-40B4-BE49-F238E27FC236}">
                <a16:creationId xmlns:a16="http://schemas.microsoft.com/office/drawing/2014/main" id="{F18289E2-6C0B-C9DC-63E2-894CF6EE6717}"/>
              </a:ext>
            </a:extLst>
          </p:cNvPr>
          <p:cNvCxnSpPr>
            <a:cxnSpLocks/>
          </p:cNvCxnSpPr>
          <p:nvPr/>
        </p:nvCxnSpPr>
        <p:spPr>
          <a:xfrm flipV="1">
            <a:off x="5487718" y="4218450"/>
            <a:ext cx="589418" cy="1"/>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3D52C7F6-A741-78A0-609E-D5A3562D1A25}"/>
              </a:ext>
            </a:extLst>
          </p:cNvPr>
          <p:cNvSpPr txBox="1">
            <a:spLocks/>
          </p:cNvSpPr>
          <p:nvPr/>
        </p:nvSpPr>
        <p:spPr bwMode="auto">
          <a:xfrm>
            <a:off x="1155856" y="3771717"/>
            <a:ext cx="1797769" cy="991507"/>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Signal conditioning</a:t>
            </a:r>
          </a:p>
          <a:p>
            <a:pPr>
              <a:lnSpc>
                <a:spcPct val="100000"/>
              </a:lnSpc>
              <a:spcAft>
                <a:spcPts val="0"/>
              </a:spcAft>
            </a:pPr>
            <a:r>
              <a:rPr lang="en-US" sz="1600">
                <a:solidFill>
                  <a:schemeClr val="tx2"/>
                </a:solidFill>
              </a:rPr>
              <a:t>Filters</a:t>
            </a:r>
          </a:p>
          <a:p>
            <a:pPr>
              <a:lnSpc>
                <a:spcPct val="100000"/>
              </a:lnSpc>
              <a:spcAft>
                <a:spcPts val="0"/>
              </a:spcAft>
            </a:pPr>
            <a:r>
              <a:rPr lang="en-US" sz="1600">
                <a:solidFill>
                  <a:schemeClr val="tx2"/>
                </a:solidFill>
              </a:rPr>
              <a:t>Echo, noise canceller</a:t>
            </a:r>
          </a:p>
          <a:p>
            <a:pPr>
              <a:lnSpc>
                <a:spcPct val="100000"/>
              </a:lnSpc>
              <a:spcAft>
                <a:spcPts val="0"/>
              </a:spcAft>
            </a:pPr>
            <a:r>
              <a:rPr lang="en-US" sz="1600">
                <a:solidFill>
                  <a:schemeClr val="tx2"/>
                </a:solidFill>
              </a:rPr>
              <a:t>White balance</a:t>
            </a:r>
          </a:p>
        </p:txBody>
      </p:sp>
      <p:sp>
        <p:nvSpPr>
          <p:cNvPr id="10" name="Content Placeholder 3">
            <a:extLst>
              <a:ext uri="{FF2B5EF4-FFF2-40B4-BE49-F238E27FC236}">
                <a16:creationId xmlns:a16="http://schemas.microsoft.com/office/drawing/2014/main" id="{BA57D39C-D722-111B-D92F-4B1F8E333E2E}"/>
              </a:ext>
            </a:extLst>
          </p:cNvPr>
          <p:cNvSpPr txBox="1">
            <a:spLocks/>
          </p:cNvSpPr>
          <p:nvPr/>
        </p:nvSpPr>
        <p:spPr bwMode="auto">
          <a:xfrm>
            <a:off x="3763102" y="3754522"/>
            <a:ext cx="1655509" cy="1025898"/>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Feature extraction</a:t>
            </a:r>
          </a:p>
          <a:p>
            <a:pPr>
              <a:lnSpc>
                <a:spcPct val="100000"/>
              </a:lnSpc>
              <a:spcAft>
                <a:spcPts val="0"/>
              </a:spcAft>
            </a:pPr>
            <a:r>
              <a:rPr lang="en-US" sz="1600">
                <a:solidFill>
                  <a:schemeClr val="tx2"/>
                </a:solidFill>
              </a:rPr>
              <a:t>Spectral data</a:t>
            </a:r>
          </a:p>
          <a:p>
            <a:pPr>
              <a:lnSpc>
                <a:spcPct val="100000"/>
              </a:lnSpc>
              <a:spcAft>
                <a:spcPts val="0"/>
              </a:spcAft>
            </a:pPr>
            <a:r>
              <a:rPr lang="en-US" sz="1600">
                <a:solidFill>
                  <a:schemeClr val="tx2"/>
                </a:solidFill>
              </a:rPr>
              <a:t>MFCC (audio)</a:t>
            </a:r>
          </a:p>
          <a:p>
            <a:pPr>
              <a:lnSpc>
                <a:spcPct val="100000"/>
              </a:lnSpc>
              <a:spcAft>
                <a:spcPts val="0"/>
              </a:spcAft>
            </a:pPr>
            <a:r>
              <a:rPr lang="en-US" sz="1600">
                <a:solidFill>
                  <a:schemeClr val="tx2"/>
                </a:solidFill>
              </a:rPr>
              <a:t>Convolution (pixel)</a:t>
            </a:r>
          </a:p>
        </p:txBody>
      </p:sp>
      <p:sp>
        <p:nvSpPr>
          <p:cNvPr id="11" name="Content Placeholder 3">
            <a:extLst>
              <a:ext uri="{FF2B5EF4-FFF2-40B4-BE49-F238E27FC236}">
                <a16:creationId xmlns:a16="http://schemas.microsoft.com/office/drawing/2014/main" id="{F693053D-8950-6687-FCB1-43188291964C}"/>
              </a:ext>
            </a:extLst>
          </p:cNvPr>
          <p:cNvSpPr txBox="1">
            <a:spLocks/>
          </p:cNvSpPr>
          <p:nvPr/>
        </p:nvSpPr>
        <p:spPr bwMode="auto">
          <a:xfrm>
            <a:off x="6246167" y="3794267"/>
            <a:ext cx="2057144" cy="1037984"/>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spcAft>
                <a:spcPts val="600"/>
              </a:spcAft>
            </a:pPr>
            <a:r>
              <a:rPr lang="en-US" sz="1600" b="1">
                <a:solidFill>
                  <a:schemeClr val="tx2"/>
                </a:solidFill>
              </a:rPr>
              <a:t>Classifier</a:t>
            </a:r>
          </a:p>
          <a:p>
            <a:pPr>
              <a:spcAft>
                <a:spcPts val="600"/>
              </a:spcAft>
            </a:pPr>
            <a:r>
              <a:rPr lang="en-US" sz="1600">
                <a:solidFill>
                  <a:schemeClr val="tx2"/>
                </a:solidFill>
              </a:rPr>
              <a:t>Classical ML</a:t>
            </a:r>
            <a:br>
              <a:rPr lang="en-US" sz="1600">
                <a:solidFill>
                  <a:schemeClr val="tx2"/>
                </a:solidFill>
              </a:rPr>
            </a:br>
            <a:r>
              <a:rPr lang="en-US" sz="1600">
                <a:solidFill>
                  <a:schemeClr val="tx2"/>
                </a:solidFill>
              </a:rPr>
              <a:t>Deep learning (NN)</a:t>
            </a:r>
          </a:p>
        </p:txBody>
      </p:sp>
      <p:grpSp>
        <p:nvGrpSpPr>
          <p:cNvPr id="12" name="Group 11">
            <a:extLst>
              <a:ext uri="{FF2B5EF4-FFF2-40B4-BE49-F238E27FC236}">
                <a16:creationId xmlns:a16="http://schemas.microsoft.com/office/drawing/2014/main" id="{49F516C4-E6F7-F722-A287-4039F5FCE00E}"/>
              </a:ext>
            </a:extLst>
          </p:cNvPr>
          <p:cNvGrpSpPr/>
          <p:nvPr/>
        </p:nvGrpSpPr>
        <p:grpSpPr>
          <a:xfrm>
            <a:off x="931290" y="3604330"/>
            <a:ext cx="2079242" cy="1227921"/>
            <a:chOff x="2775118" y="3738777"/>
            <a:chExt cx="1831547" cy="1424033"/>
          </a:xfrm>
        </p:grpSpPr>
        <p:sp>
          <p:nvSpPr>
            <p:cNvPr id="25" name="Freeform 7">
              <a:extLst>
                <a:ext uri="{FF2B5EF4-FFF2-40B4-BE49-F238E27FC236}">
                  <a16:creationId xmlns:a16="http://schemas.microsoft.com/office/drawing/2014/main" id="{64A148EA-C49C-EA56-2201-8A38C285080C}"/>
                </a:ext>
              </a:extLst>
            </p:cNvPr>
            <p:cNvSpPr/>
            <p:nvPr/>
          </p:nvSpPr>
          <p:spPr>
            <a:xfrm>
              <a:off x="2830671" y="3795105"/>
              <a:ext cx="1775994"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6" name="Graphic 25">
              <a:extLst>
                <a:ext uri="{FF2B5EF4-FFF2-40B4-BE49-F238E27FC236}">
                  <a16:creationId xmlns:a16="http://schemas.microsoft.com/office/drawing/2014/main" id="{A24B315B-67FB-13F8-3E20-C969C12D697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775118" y="3738777"/>
              <a:ext cx="111105" cy="111105"/>
            </a:xfrm>
            <a:prstGeom prst="rect">
              <a:avLst/>
            </a:prstGeom>
          </p:spPr>
        </p:pic>
      </p:grpSp>
      <p:grpSp>
        <p:nvGrpSpPr>
          <p:cNvPr id="13" name="Group 12">
            <a:extLst>
              <a:ext uri="{FF2B5EF4-FFF2-40B4-BE49-F238E27FC236}">
                <a16:creationId xmlns:a16="http://schemas.microsoft.com/office/drawing/2014/main" id="{1E1EF496-14DB-CD24-36EB-C60EF9AF5EC2}"/>
              </a:ext>
            </a:extLst>
          </p:cNvPr>
          <p:cNvGrpSpPr/>
          <p:nvPr/>
        </p:nvGrpSpPr>
        <p:grpSpPr>
          <a:xfrm>
            <a:off x="6034480" y="3604330"/>
            <a:ext cx="1854726" cy="1227922"/>
            <a:chOff x="7823289" y="3738776"/>
            <a:chExt cx="2167876" cy="1424033"/>
          </a:xfrm>
        </p:grpSpPr>
        <p:sp>
          <p:nvSpPr>
            <p:cNvPr id="23" name="Freeform 11">
              <a:extLst>
                <a:ext uri="{FF2B5EF4-FFF2-40B4-BE49-F238E27FC236}">
                  <a16:creationId xmlns:a16="http://schemas.microsoft.com/office/drawing/2014/main" id="{636FDA2C-8CE7-CF63-4E3F-621F8157C0CC}"/>
                </a:ext>
              </a:extLst>
            </p:cNvPr>
            <p:cNvSpPr/>
            <p:nvPr/>
          </p:nvSpPr>
          <p:spPr>
            <a:xfrm>
              <a:off x="7874303" y="3795105"/>
              <a:ext cx="2116862" cy="1367704"/>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4" name="Graphic 23">
              <a:extLst>
                <a:ext uri="{FF2B5EF4-FFF2-40B4-BE49-F238E27FC236}">
                  <a16:creationId xmlns:a16="http://schemas.microsoft.com/office/drawing/2014/main" id="{A9E1BA50-8920-AD4F-072E-1994F8EC1A6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823289" y="3738776"/>
              <a:ext cx="111105" cy="111105"/>
            </a:xfrm>
            <a:prstGeom prst="rect">
              <a:avLst/>
            </a:prstGeom>
          </p:spPr>
        </p:pic>
      </p:grpSp>
      <p:sp>
        <p:nvSpPr>
          <p:cNvPr id="14" name="Right Arrow 22">
            <a:extLst>
              <a:ext uri="{FF2B5EF4-FFF2-40B4-BE49-F238E27FC236}">
                <a16:creationId xmlns:a16="http://schemas.microsoft.com/office/drawing/2014/main" id="{C978E200-4CCA-B67A-F271-2C40BF31C0A6}"/>
              </a:ext>
            </a:extLst>
          </p:cNvPr>
          <p:cNvSpPr/>
          <p:nvPr/>
        </p:nvSpPr>
        <p:spPr>
          <a:xfrm>
            <a:off x="457357" y="3979733"/>
            <a:ext cx="53380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In</a:t>
            </a:r>
          </a:p>
        </p:txBody>
      </p:sp>
      <p:sp>
        <p:nvSpPr>
          <p:cNvPr id="15" name="Right Arrow 23">
            <a:extLst>
              <a:ext uri="{FF2B5EF4-FFF2-40B4-BE49-F238E27FC236}">
                <a16:creationId xmlns:a16="http://schemas.microsoft.com/office/drawing/2014/main" id="{3C1629C8-2966-C605-8996-B9F59599BFB9}"/>
              </a:ext>
            </a:extLst>
          </p:cNvPr>
          <p:cNvSpPr/>
          <p:nvPr/>
        </p:nvSpPr>
        <p:spPr>
          <a:xfrm>
            <a:off x="7889205" y="4018399"/>
            <a:ext cx="51111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Out</a:t>
            </a:r>
          </a:p>
        </p:txBody>
      </p:sp>
      <p:grpSp>
        <p:nvGrpSpPr>
          <p:cNvPr id="16" name="Group 15">
            <a:extLst>
              <a:ext uri="{FF2B5EF4-FFF2-40B4-BE49-F238E27FC236}">
                <a16:creationId xmlns:a16="http://schemas.microsoft.com/office/drawing/2014/main" id="{89208AE2-345F-65AE-61C0-9336D2C64F7F}"/>
              </a:ext>
            </a:extLst>
          </p:cNvPr>
          <p:cNvGrpSpPr/>
          <p:nvPr/>
        </p:nvGrpSpPr>
        <p:grpSpPr>
          <a:xfrm>
            <a:off x="3032645" y="4119689"/>
            <a:ext cx="578193" cy="275018"/>
            <a:chOff x="3726396" y="5695672"/>
            <a:chExt cx="1571726" cy="138979"/>
          </a:xfrm>
        </p:grpSpPr>
        <p:cxnSp>
          <p:nvCxnSpPr>
            <p:cNvPr id="20" name="Straight Connector 19">
              <a:extLst>
                <a:ext uri="{FF2B5EF4-FFF2-40B4-BE49-F238E27FC236}">
                  <a16:creationId xmlns:a16="http://schemas.microsoft.com/office/drawing/2014/main" id="{AF25D424-58CC-BDC6-0879-1CACC3ED7F80}"/>
                </a:ext>
              </a:extLst>
            </p:cNvPr>
            <p:cNvCxnSpPr>
              <a:cxnSpLocks/>
            </p:cNvCxnSpPr>
            <p:nvPr/>
          </p:nvCxnSpPr>
          <p:spPr>
            <a:xfrm>
              <a:off x="3726396" y="5765120"/>
              <a:ext cx="1571255"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C28E212-C834-380A-ACDB-7B57816AA9E3}"/>
                </a:ext>
              </a:extLst>
            </p:cNvPr>
            <p:cNvCxnSpPr>
              <a:cxnSpLocks/>
            </p:cNvCxnSpPr>
            <p:nvPr/>
          </p:nvCxnSpPr>
          <p:spPr>
            <a:xfrm>
              <a:off x="3726396" y="5695672"/>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B2BA50-26EA-B01B-320E-FD09F845D3FE}"/>
                </a:ext>
              </a:extLst>
            </p:cNvPr>
            <p:cNvCxnSpPr>
              <a:cxnSpLocks/>
            </p:cNvCxnSpPr>
            <p:nvPr/>
          </p:nvCxnSpPr>
          <p:spPr>
            <a:xfrm>
              <a:off x="3726396" y="5834651"/>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765170E0-B20C-3258-54E6-2AC578B2E620}"/>
              </a:ext>
            </a:extLst>
          </p:cNvPr>
          <p:cNvGrpSpPr/>
          <p:nvPr/>
        </p:nvGrpSpPr>
        <p:grpSpPr>
          <a:xfrm>
            <a:off x="3562988" y="3619151"/>
            <a:ext cx="1913738" cy="1213101"/>
            <a:chOff x="5298122" y="3755964"/>
            <a:chExt cx="1884724" cy="1406845"/>
          </a:xfrm>
        </p:grpSpPr>
        <p:sp>
          <p:nvSpPr>
            <p:cNvPr id="18" name="Freeform 9">
              <a:extLst>
                <a:ext uri="{FF2B5EF4-FFF2-40B4-BE49-F238E27FC236}">
                  <a16:creationId xmlns:a16="http://schemas.microsoft.com/office/drawing/2014/main" id="{F1EC4E7B-2ED2-3A7C-2C15-6B34F3C54048}"/>
                </a:ext>
              </a:extLst>
            </p:cNvPr>
            <p:cNvSpPr/>
            <p:nvPr/>
          </p:nvSpPr>
          <p:spPr>
            <a:xfrm>
              <a:off x="5358478" y="3795104"/>
              <a:ext cx="1824368"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rgbClr val="95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9" name="Graphic 18">
              <a:extLst>
                <a:ext uri="{FF2B5EF4-FFF2-40B4-BE49-F238E27FC236}">
                  <a16:creationId xmlns:a16="http://schemas.microsoft.com/office/drawing/2014/main" id="{A289FF69-625A-5381-57DF-DF833D5BECC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298122" y="3755964"/>
              <a:ext cx="111105" cy="111105"/>
            </a:xfrm>
            <a:prstGeom prst="rect">
              <a:avLst/>
            </a:prstGeom>
          </p:spPr>
        </p:pic>
      </p:grpSp>
      <p:sp>
        <p:nvSpPr>
          <p:cNvPr id="27" name="Rectangle: Rounded Corners 26">
            <a:extLst>
              <a:ext uri="{FF2B5EF4-FFF2-40B4-BE49-F238E27FC236}">
                <a16:creationId xmlns:a16="http://schemas.microsoft.com/office/drawing/2014/main" id="{E2953792-334A-FB9A-0C84-350962AAA75F}"/>
              </a:ext>
            </a:extLst>
          </p:cNvPr>
          <p:cNvSpPr/>
          <p:nvPr/>
        </p:nvSpPr>
        <p:spPr>
          <a:xfrm>
            <a:off x="843584" y="3415650"/>
            <a:ext cx="2301467"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962F2A0-C63F-79C9-B13F-3DFC0B1F3F07}"/>
              </a:ext>
            </a:extLst>
          </p:cNvPr>
          <p:cNvSpPr/>
          <p:nvPr/>
        </p:nvSpPr>
        <p:spPr>
          <a:xfrm>
            <a:off x="3466139" y="3415651"/>
            <a:ext cx="2182114"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67A4225F-7650-56B9-AFB4-E50F067A9B00}"/>
              </a:ext>
            </a:extLst>
          </p:cNvPr>
          <p:cNvSpPr/>
          <p:nvPr/>
        </p:nvSpPr>
        <p:spPr>
          <a:xfrm>
            <a:off x="5876992" y="3415528"/>
            <a:ext cx="2213345" cy="1641679"/>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
            <a:extLst>
              <a:ext uri="{FF2B5EF4-FFF2-40B4-BE49-F238E27FC236}">
                <a16:creationId xmlns:a16="http://schemas.microsoft.com/office/drawing/2014/main" id="{2C429E3A-A838-6A53-D8B4-B95391DD5052}"/>
              </a:ext>
            </a:extLst>
          </p:cNvPr>
          <p:cNvSpPr txBox="1">
            <a:spLocks/>
          </p:cNvSpPr>
          <p:nvPr/>
        </p:nvSpPr>
        <p:spPr>
          <a:xfrm>
            <a:off x="535714" y="5131489"/>
            <a:ext cx="7920891" cy="73538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9">
                  <a:extLst>
                    <a:ext uri="{96DAC541-7B7A-43D3-8B79-37D633B846F1}">
                      <asvg:svgBlip xmlns:asvg="http://schemas.microsoft.com/office/drawing/2016/SVG/main" r:embed="rId10"/>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spcBef>
                <a:spcPts val="300"/>
              </a:spcBef>
            </a:pPr>
            <a:r>
              <a:rPr lang="en-US" sz="1800">
                <a:latin typeface="+mn-lt"/>
                <a:ea typeface="+mn-ea"/>
              </a:rPr>
              <a:t>The smarter the features, the lower the complexity of the classifier.</a:t>
            </a:r>
          </a:p>
          <a:p>
            <a:pPr marL="700088" lvl="1" indent="-285750">
              <a:spcBef>
                <a:spcPts val="300"/>
              </a:spcBef>
            </a:pPr>
            <a:r>
              <a:rPr lang="en-US" sz="1600">
                <a:latin typeface="+mn-lt"/>
                <a:ea typeface="+mn-ea"/>
              </a:rPr>
              <a:t>More “DSP” pre-processing helps lowering the system complexity</a:t>
            </a:r>
          </a:p>
        </p:txBody>
      </p:sp>
      <p:sp>
        <p:nvSpPr>
          <p:cNvPr id="32" name="Rectangle 31">
            <a:extLst>
              <a:ext uri="{FF2B5EF4-FFF2-40B4-BE49-F238E27FC236}">
                <a16:creationId xmlns:a16="http://schemas.microsoft.com/office/drawing/2014/main" id="{D827463B-04FA-47E3-4880-B0128852D562}"/>
              </a:ext>
            </a:extLst>
          </p:cNvPr>
          <p:cNvSpPr/>
          <p:nvPr/>
        </p:nvSpPr>
        <p:spPr>
          <a:xfrm>
            <a:off x="479425" y="5807793"/>
            <a:ext cx="7920891" cy="369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We propose to form a working group with eco-system partners</a:t>
            </a:r>
          </a:p>
        </p:txBody>
      </p:sp>
      <p:sp>
        <p:nvSpPr>
          <p:cNvPr id="5" name="TextBox 4">
            <a:extLst>
              <a:ext uri="{FF2B5EF4-FFF2-40B4-BE49-F238E27FC236}">
                <a16:creationId xmlns:a16="http://schemas.microsoft.com/office/drawing/2014/main" id="{34EAA947-2749-8750-9B4F-EA9EB2A65DFE}"/>
              </a:ext>
            </a:extLst>
          </p:cNvPr>
          <p:cNvSpPr txBox="1"/>
          <p:nvPr/>
        </p:nvSpPr>
        <p:spPr>
          <a:xfrm>
            <a:off x="4124324" y="6281180"/>
            <a:ext cx="478975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sym typeface="Wingdings" panose="05000000000000000000" pitchFamily="2" charset="2"/>
                <a:hlinkClick r:id="rId13"/>
              </a:rPr>
              <a:t> </a:t>
            </a:r>
            <a:r>
              <a:rPr lang="en-US" sz="2100" kern="1200">
                <a:solidFill>
                  <a:schemeClr val="tx2"/>
                </a:solidFill>
                <a:latin typeface="+mn-lt"/>
                <a:ea typeface="+mn-ea"/>
                <a:cs typeface="+mn-cs"/>
                <a:hlinkClick r:id="rId13"/>
              </a:rPr>
              <a:t>Video Recording of partner meeting</a:t>
            </a:r>
            <a:endParaRPr lang="en-US" sz="2100" kern="1200">
              <a:solidFill>
                <a:schemeClr val="tx2"/>
              </a:solidFill>
              <a:latin typeface="+mn-lt"/>
              <a:ea typeface="+mn-ea"/>
              <a:cs typeface="+mn-cs"/>
            </a:endParaRPr>
          </a:p>
        </p:txBody>
      </p:sp>
    </p:spTree>
    <p:extLst>
      <p:ext uri="{BB962C8B-B14F-4D97-AF65-F5344CB8AC3E}">
        <p14:creationId xmlns:p14="http://schemas.microsoft.com/office/powerpoint/2010/main" val="106709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Right 71">
            <a:extLst>
              <a:ext uri="{FF2B5EF4-FFF2-40B4-BE49-F238E27FC236}">
                <a16:creationId xmlns:a16="http://schemas.microsoft.com/office/drawing/2014/main" id="{B1E6D580-BEAE-DE2B-1736-C3A6A759FA3C}"/>
              </a:ext>
            </a:extLst>
          </p:cNvPr>
          <p:cNvSpPr/>
          <p:nvPr/>
        </p:nvSpPr>
        <p:spPr>
          <a:xfrm>
            <a:off x="3802964" y="4633290"/>
            <a:ext cx="5359421"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62076" y="4636304"/>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92437" y="4641209"/>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479424" y="478302"/>
            <a:ext cx="11362055" cy="512830"/>
          </a:xfrm>
        </p:spPr>
        <p:txBody>
          <a:bodyPr/>
          <a:lstStyle/>
          <a:p>
            <a:r>
              <a:rPr lang="en-US"/>
              <a:t>Record real-world data with Synchronous Data Streaming (SDS)</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Simplify Development of Embedded Applications that utilize DSP or ML algorithms with Sensor/Audio Input</a:t>
            </a:r>
          </a:p>
        </p:txBody>
      </p:sp>
      <p:sp>
        <p:nvSpPr>
          <p:cNvPr id="12" name="Rectangle 11">
            <a:extLst>
              <a:ext uri="{FF2B5EF4-FFF2-40B4-BE49-F238E27FC236}">
                <a16:creationId xmlns:a16="http://schemas.microsoft.com/office/drawing/2014/main" id="{8DA0B430-5BE2-2F85-F9B6-9C6775666444}"/>
              </a:ext>
            </a:extLst>
          </p:cNvPr>
          <p:cNvSpPr/>
          <p:nvPr/>
        </p:nvSpPr>
        <p:spPr>
          <a:xfrm>
            <a:off x="497195" y="3811770"/>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13" name="Rectangle 12">
            <a:extLst>
              <a:ext uri="{FF2B5EF4-FFF2-40B4-BE49-F238E27FC236}">
                <a16:creationId xmlns:a16="http://schemas.microsoft.com/office/drawing/2014/main" id="{1A98AAAD-88E6-0C10-AEB3-48717A7579D4}"/>
              </a:ext>
            </a:extLst>
          </p:cNvPr>
          <p:cNvSpPr/>
          <p:nvPr/>
        </p:nvSpPr>
        <p:spPr>
          <a:xfrm>
            <a:off x="501894" y="1686436"/>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20" name="TextBox 19">
            <a:extLst>
              <a:ext uri="{FF2B5EF4-FFF2-40B4-BE49-F238E27FC236}">
                <a16:creationId xmlns:a16="http://schemas.microsoft.com/office/drawing/2014/main" id="{A2D01D13-FCCC-7437-D057-5AC572AE0769}"/>
              </a:ext>
            </a:extLst>
          </p:cNvPr>
          <p:cNvSpPr txBox="1"/>
          <p:nvPr/>
        </p:nvSpPr>
        <p:spPr>
          <a:xfrm>
            <a:off x="445155" y="1435738"/>
            <a:ext cx="2283618" cy="2215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17046" y="3029649"/>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17046" y="3840920"/>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17341" y="1845963"/>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13221" y="2427854"/>
            <a:ext cx="752474" cy="60847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79148" y="6024119"/>
            <a:ext cx="6889392" cy="180049"/>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Capture physical sensor (real-world) data using the original Microcontroller target hardware</a:t>
            </a:r>
            <a:endParaRPr lang="en-US" sz="1300" i="1" kern="1200">
              <a:solidFill>
                <a:schemeClr val="tx2"/>
              </a:solidFill>
              <a:latin typeface="+mn-lt"/>
              <a:ea typeface="+mn-ea"/>
              <a:cs typeface="+mn-cs"/>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7443" y="1270656"/>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70203" y="1528576"/>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9304" y="49072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95761" y="3603513"/>
            <a:ext cx="752474" cy="1446089"/>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97058" y="3018040"/>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97058" y="3940003"/>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94357" y="4889897"/>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13464" y="4646195"/>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92938" y="2432563"/>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92079" y="49072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9235" y="4821259"/>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688415" y="5351109"/>
              <a:ext cx="4756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grpSp>
        <p:nvGrpSpPr>
          <p:cNvPr id="67" name="Group 66">
            <a:extLst>
              <a:ext uri="{FF2B5EF4-FFF2-40B4-BE49-F238E27FC236}">
                <a16:creationId xmlns:a16="http://schemas.microsoft.com/office/drawing/2014/main" id="{C6FDB7E6-EAC7-FD7B-03BA-423E551E4F7A}"/>
              </a:ext>
            </a:extLst>
          </p:cNvPr>
          <p:cNvGrpSpPr/>
          <p:nvPr/>
        </p:nvGrpSpPr>
        <p:grpSpPr>
          <a:xfrm>
            <a:off x="9162385" y="4494543"/>
            <a:ext cx="1985675" cy="1530354"/>
            <a:chOff x="902969" y="1781833"/>
            <a:chExt cx="2579242" cy="2749240"/>
          </a:xfrm>
        </p:grpSpPr>
        <p:sp>
          <p:nvSpPr>
            <p:cNvPr id="68" name="Flowchart: Magnetic Disk 1">
              <a:extLst>
                <a:ext uri="{FF2B5EF4-FFF2-40B4-BE49-F238E27FC236}">
                  <a16:creationId xmlns:a16="http://schemas.microsoft.com/office/drawing/2014/main" id="{DE85156B-FCA7-35B5-186A-612E8FA2BCC4}"/>
                </a:ext>
              </a:extLst>
            </p:cNvPr>
            <p:cNvSpPr/>
            <p:nvPr/>
          </p:nvSpPr>
          <p:spPr>
            <a:xfrm>
              <a:off x="902969" y="3002279"/>
              <a:ext cx="2579242" cy="1528794"/>
            </a:xfrm>
            <a:prstGeom prst="flowChartMagneticDisk">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215944" rIns="71981" bIns="107972" rtlCol="0" anchor="ctr"/>
            <a:lstStyle/>
            <a:p>
              <a:pPr algn="ctr"/>
              <a:r>
                <a:rPr lang="en-US" sz="1200"/>
                <a:t>Training Data</a:t>
              </a:r>
              <a:endParaRPr lang="en-GB" sz="1200"/>
            </a:p>
          </p:txBody>
        </p:sp>
        <p:sp>
          <p:nvSpPr>
            <p:cNvPr id="69" name="Flowchart: Magnetic Disk 5">
              <a:extLst>
                <a:ext uri="{FF2B5EF4-FFF2-40B4-BE49-F238E27FC236}">
                  <a16:creationId xmlns:a16="http://schemas.microsoft.com/office/drawing/2014/main" id="{38490AA5-B7CC-0771-9391-8BE8181BD040}"/>
                </a:ext>
              </a:extLst>
            </p:cNvPr>
            <p:cNvSpPr/>
            <p:nvPr/>
          </p:nvSpPr>
          <p:spPr>
            <a:xfrm>
              <a:off x="1312552" y="2304211"/>
              <a:ext cx="1760079" cy="1033874"/>
            </a:xfrm>
            <a:prstGeom prst="flowChartMagneticDisk">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Validation Data</a:t>
              </a:r>
              <a:endParaRPr lang="en-GB" sz="1200"/>
            </a:p>
          </p:txBody>
        </p:sp>
        <p:sp>
          <p:nvSpPr>
            <p:cNvPr id="70" name="Flowchart: Magnetic Disk 69">
              <a:extLst>
                <a:ext uri="{FF2B5EF4-FFF2-40B4-BE49-F238E27FC236}">
                  <a16:creationId xmlns:a16="http://schemas.microsoft.com/office/drawing/2014/main" id="{31A04169-216A-8996-6456-C3C17D96A057}"/>
                </a:ext>
              </a:extLst>
            </p:cNvPr>
            <p:cNvSpPr/>
            <p:nvPr/>
          </p:nvSpPr>
          <p:spPr>
            <a:xfrm>
              <a:off x="1660804" y="1781833"/>
              <a:ext cx="1063573" cy="718271"/>
            </a:xfrm>
            <a:prstGeom prst="flowChartMagneticDisk">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Test Data</a:t>
              </a:r>
              <a:endParaRPr lang="en-GB" sz="1200"/>
            </a:p>
          </p:txBody>
        </p:sp>
      </p:grpSp>
      <p:sp>
        <p:nvSpPr>
          <p:cNvPr id="73" name="TextBox 72">
            <a:extLst>
              <a:ext uri="{FF2B5EF4-FFF2-40B4-BE49-F238E27FC236}">
                <a16:creationId xmlns:a16="http://schemas.microsoft.com/office/drawing/2014/main" id="{7F185636-86E9-16E7-9745-00AB518BF5A2}"/>
              </a:ext>
            </a:extLst>
          </p:cNvPr>
          <p:cNvSpPr txBox="1"/>
          <p:nvPr/>
        </p:nvSpPr>
        <p:spPr>
          <a:xfrm>
            <a:off x="7231945" y="4966988"/>
            <a:ext cx="1512550" cy="720197"/>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Data conversion</a:t>
            </a:r>
            <a:br>
              <a:rPr lang="en-US" sz="1300" i="1">
                <a:solidFill>
                  <a:schemeClr val="tx2"/>
                </a:solidFill>
                <a:latin typeface="+mn-lt"/>
                <a:ea typeface="+mn-ea"/>
              </a:rPr>
            </a:br>
            <a:r>
              <a:rPr lang="en-US" sz="1300" i="1">
                <a:solidFill>
                  <a:schemeClr val="tx2"/>
                </a:solidFill>
                <a:latin typeface="+mn-lt"/>
                <a:ea typeface="+mn-ea"/>
              </a:rPr>
              <a:t>to ML training</a:t>
            </a:r>
            <a:br>
              <a:rPr lang="en-US" sz="1300" i="1">
                <a:solidFill>
                  <a:schemeClr val="tx2"/>
                </a:solidFill>
                <a:latin typeface="+mn-lt"/>
                <a:ea typeface="+mn-ea"/>
              </a:rPr>
            </a:br>
            <a:r>
              <a:rPr lang="en-US" sz="1300" i="1">
                <a:solidFill>
                  <a:schemeClr val="tx2"/>
                </a:solidFill>
                <a:latin typeface="+mn-lt"/>
                <a:ea typeface="+mn-ea"/>
              </a:rPr>
              <a:t>platform can be</a:t>
            </a:r>
            <a:br>
              <a:rPr lang="en-US" sz="1300" i="1">
                <a:solidFill>
                  <a:schemeClr val="tx2"/>
                </a:solidFill>
                <a:latin typeface="+mn-lt"/>
                <a:ea typeface="+mn-ea"/>
              </a:rPr>
            </a:br>
            <a:r>
              <a:rPr lang="en-US" sz="1300" i="1">
                <a:solidFill>
                  <a:schemeClr val="tx2"/>
                </a:solidFill>
                <a:latin typeface="+mn-lt"/>
                <a:ea typeface="+mn-ea"/>
              </a:rPr>
              <a:t>automated.</a:t>
            </a:r>
            <a:endParaRPr lang="en-US" sz="1300" i="1" kern="1200">
              <a:solidFill>
                <a:schemeClr val="tx2"/>
              </a:solidFill>
              <a:latin typeface="+mn-lt"/>
              <a:ea typeface="+mn-ea"/>
              <a:cs typeface="+mn-cs"/>
            </a:endParaRPr>
          </a:p>
        </p:txBody>
      </p:sp>
      <p:sp>
        <p:nvSpPr>
          <p:cNvPr id="3" name="Content Placeholder 2">
            <a:extLst>
              <a:ext uri="{FF2B5EF4-FFF2-40B4-BE49-F238E27FC236}">
                <a16:creationId xmlns:a16="http://schemas.microsoft.com/office/drawing/2014/main" id="{2E10102F-553F-CF4B-A0E5-2208DA682E8E}"/>
              </a:ext>
            </a:extLst>
          </p:cNvPr>
          <p:cNvSpPr txBox="1">
            <a:spLocks/>
          </p:cNvSpPr>
          <p:nvPr/>
        </p:nvSpPr>
        <p:spPr>
          <a:xfrm>
            <a:off x="6781072" y="1618123"/>
            <a:ext cx="4875839" cy="444521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The SDS framework provides methods to record real-world data for analysis and development.</a:t>
            </a:r>
          </a:p>
          <a:p>
            <a:pPr defTabSz="914126">
              <a:lnSpc>
                <a:spcPct val="90000"/>
              </a:lnSpc>
              <a:spcAft>
                <a:spcPts val="1200"/>
              </a:spcAft>
            </a:pPr>
            <a:r>
              <a:rPr lang="en-US" sz="1400" dirty="0">
                <a:solidFill>
                  <a:schemeClr val="tx1">
                    <a:lumMod val="65000"/>
                    <a:lumOff val="35000"/>
                  </a:schemeClr>
                </a:solidFill>
                <a:latin typeface="+mn-lt"/>
                <a:ea typeface="+mn-ea"/>
              </a:rPr>
              <a:t>Input to Digital Signal Processing (DSP) development tools such as filter designers</a:t>
            </a:r>
          </a:p>
          <a:p>
            <a:pPr defTabSz="914126">
              <a:lnSpc>
                <a:spcPct val="90000"/>
              </a:lnSpc>
              <a:spcAft>
                <a:spcPts val="1200"/>
              </a:spcAft>
            </a:pPr>
            <a:r>
              <a:rPr lang="en-US" sz="1400" dirty="0">
                <a:solidFill>
                  <a:schemeClr val="tx1">
                    <a:lumMod val="65000"/>
                    <a:lumOff val="35000"/>
                  </a:schemeClr>
                </a:solidFill>
                <a:latin typeface="+mn-lt"/>
                <a:ea typeface="+mn-ea"/>
              </a:rPr>
              <a:t>Input to Machine Learning (ML) model classification, training, and performance optimization.</a:t>
            </a:r>
          </a:p>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SDS framework is an open-source project:</a:t>
            </a:r>
            <a:br>
              <a:rPr lang="en-US" sz="1600" dirty="0">
                <a:solidFill>
                  <a:schemeClr val="tx1">
                    <a:lumMod val="65000"/>
                    <a:lumOff val="35000"/>
                  </a:schemeClr>
                </a:solidFill>
                <a:latin typeface="+mn-lt"/>
                <a:ea typeface="+mn-ea"/>
              </a:rPr>
            </a:br>
            <a:r>
              <a:rPr lang="en-US" sz="1600" dirty="0">
                <a:solidFill>
                  <a:schemeClr val="tx1">
                    <a:lumMod val="65000"/>
                    <a:lumOff val="35000"/>
                  </a:schemeClr>
                </a:solidFill>
                <a:latin typeface="+mn-lt"/>
                <a:ea typeface="+mn-ea"/>
                <a:hlinkClick r:id="rId7"/>
              </a:rPr>
              <a:t>github.com/Arm-Software/SDS-Framework</a:t>
            </a:r>
            <a:endParaRPr lang="en-US" sz="1600" dirty="0">
              <a:solidFill>
                <a:schemeClr val="tx1">
                  <a:lumMod val="65000"/>
                  <a:lumOff val="35000"/>
                </a:schemeClr>
              </a:solidFill>
              <a:ea typeface="+mn-ea"/>
            </a:endParaRPr>
          </a:p>
          <a:p>
            <a:pPr marL="0" indent="0" defTabSz="914126" eaLnBrk="1" hangingPunct="1">
              <a:lnSpc>
                <a:spcPct val="90000"/>
              </a:lnSpc>
              <a:spcBef>
                <a:spcPts val="0"/>
              </a:spcBef>
              <a:spcAft>
                <a:spcPts val="600"/>
              </a:spcAft>
              <a:buNone/>
            </a:pPr>
            <a:endParaRPr lang="en-US" sz="1400" dirty="0">
              <a:solidFill>
                <a:schemeClr val="tx1">
                  <a:lumMod val="65000"/>
                  <a:lumOff val="35000"/>
                </a:schemeClr>
              </a:solidFill>
              <a:latin typeface="+mn-lt"/>
              <a:ea typeface="+mn-ea"/>
            </a:endParaRPr>
          </a:p>
          <a:p>
            <a:endParaRPr lang="en-GB" sz="2000" dirty="0">
              <a:solidFill>
                <a:schemeClr val="tx1">
                  <a:lumMod val="65000"/>
                  <a:lumOff val="35000"/>
                </a:schemeClr>
              </a:solidFill>
            </a:endParaRPr>
          </a:p>
          <a:p>
            <a:endParaRPr lang="en-GB" sz="2000" dirty="0">
              <a:solidFill>
                <a:srgbClr val="000000"/>
              </a:solidFill>
            </a:endParaRPr>
          </a:p>
          <a:p>
            <a:endParaRPr lang="en-GB" sz="2000" dirty="0">
              <a:solidFill>
                <a:srgbClr val="000000"/>
              </a:solidFill>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17341" y="3030695"/>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16044" y="3616167"/>
            <a:ext cx="752474" cy="1236497"/>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5" name="Rectangle 14">
            <a:extLst>
              <a:ext uri="{FF2B5EF4-FFF2-40B4-BE49-F238E27FC236}">
                <a16:creationId xmlns:a16="http://schemas.microsoft.com/office/drawing/2014/main" id="{AA4295CC-AC9F-D42F-6FC6-0E2D994FF65A}"/>
              </a:ext>
            </a:extLst>
          </p:cNvPr>
          <p:cNvSpPr/>
          <p:nvPr/>
        </p:nvSpPr>
        <p:spPr>
          <a:xfrm>
            <a:off x="1217341" y="3952658"/>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Tree>
    <p:extLst>
      <p:ext uri="{BB962C8B-B14F-4D97-AF65-F5344CB8AC3E}">
        <p14:creationId xmlns:p14="http://schemas.microsoft.com/office/powerpoint/2010/main" val="48854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3D7126-F9C2-BBDF-5F52-CDE599C24D38}"/>
              </a:ext>
            </a:extLst>
          </p:cNvPr>
          <p:cNvSpPr/>
          <p:nvPr/>
        </p:nvSpPr>
        <p:spPr>
          <a:xfrm>
            <a:off x="7556749"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AVH VSI</a:t>
            </a:r>
            <a:endParaRPr lang="en-GB" sz="1400" kern="0">
              <a:solidFill>
                <a:srgbClr val="000000"/>
              </a:solidFill>
              <a:latin typeface="+mn-lt"/>
              <a:ea typeface="ＭＳ Ｐゴシック"/>
            </a:endParaRPr>
          </a:p>
        </p:txBody>
      </p:sp>
      <p:sp>
        <p:nvSpPr>
          <p:cNvPr id="11" name="Rectangle 10">
            <a:extLst>
              <a:ext uri="{FF2B5EF4-FFF2-40B4-BE49-F238E27FC236}">
                <a16:creationId xmlns:a16="http://schemas.microsoft.com/office/drawing/2014/main" id="{751CB4DD-5B94-C9CD-A823-73AD6CCDCA10}"/>
              </a:ext>
            </a:extLst>
          </p:cNvPr>
          <p:cNvSpPr/>
          <p:nvPr/>
        </p:nvSpPr>
        <p:spPr>
          <a:xfrm>
            <a:off x="7561448" y="1775148"/>
            <a:ext cx="3706004"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Arm Virtual Hardware</a:t>
            </a:r>
          </a:p>
        </p:txBody>
      </p:sp>
      <p:sp>
        <p:nvSpPr>
          <p:cNvPr id="13" name="Rectangle 12">
            <a:extLst>
              <a:ext uri="{FF2B5EF4-FFF2-40B4-BE49-F238E27FC236}">
                <a16:creationId xmlns:a16="http://schemas.microsoft.com/office/drawing/2014/main" id="{1A98AAAD-88E6-0C10-AEB3-48717A7579D4}"/>
              </a:ext>
            </a:extLst>
          </p:cNvPr>
          <p:cNvSpPr/>
          <p:nvPr/>
        </p:nvSpPr>
        <p:spPr>
          <a:xfrm>
            <a:off x="494274" y="1775148"/>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12" name="Rectangle 11">
            <a:extLst>
              <a:ext uri="{FF2B5EF4-FFF2-40B4-BE49-F238E27FC236}">
                <a16:creationId xmlns:a16="http://schemas.microsoft.com/office/drawing/2014/main" id="{8DA0B430-5BE2-2F85-F9B6-9C6775666444}"/>
              </a:ext>
            </a:extLst>
          </p:cNvPr>
          <p:cNvSpPr/>
          <p:nvPr/>
        </p:nvSpPr>
        <p:spPr>
          <a:xfrm>
            <a:off x="489575"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53" name="Arrow: Right 52">
            <a:extLst>
              <a:ext uri="{FF2B5EF4-FFF2-40B4-BE49-F238E27FC236}">
                <a16:creationId xmlns:a16="http://schemas.microsoft.com/office/drawing/2014/main" id="{D8731AD1-FD33-44D7-7A1C-E51E28D3CB6A}"/>
              </a:ext>
            </a:extLst>
          </p:cNvPr>
          <p:cNvSpPr/>
          <p:nvPr/>
        </p:nvSpPr>
        <p:spPr>
          <a:xfrm>
            <a:off x="3802964" y="4760102"/>
            <a:ext cx="4182755"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54456" y="4725016"/>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84817" y="4729921"/>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p:txBody>
          <a:bodyPr/>
          <a:lstStyle/>
          <a:p>
            <a:r>
              <a:rPr lang="en-US"/>
              <a:t>SDS enables playback of real-world data for algorithm testing</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Combined with AVH it enables repeatable test automation in CI systems and </a:t>
            </a:r>
            <a:r>
              <a:rPr lang="en-US" sz="2000" err="1"/>
              <a:t>MLOps</a:t>
            </a:r>
            <a:r>
              <a:rPr lang="en-US" sz="2000"/>
              <a:t> cloud services</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08424" y="3704879"/>
            <a:ext cx="752474" cy="123649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09721"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1209721"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
        <p:nvSpPr>
          <p:cNvPr id="20" name="TextBox 19">
            <a:extLst>
              <a:ext uri="{FF2B5EF4-FFF2-40B4-BE49-F238E27FC236}">
                <a16:creationId xmlns:a16="http://schemas.microsoft.com/office/drawing/2014/main" id="{A2D01D13-FCCC-7437-D057-5AC572AE0769}"/>
              </a:ext>
            </a:extLst>
          </p:cNvPr>
          <p:cNvSpPr txBox="1"/>
          <p:nvPr/>
        </p:nvSpPr>
        <p:spPr>
          <a:xfrm>
            <a:off x="489575" y="1531598"/>
            <a:ext cx="2283618"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09426" y="3118361"/>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09426" y="3929632"/>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09721"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05601"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0786" y="1342668"/>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62583" y="1617288"/>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1684" y="49964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gyroscope.*.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88141" y="3692225"/>
            <a:ext cx="752474" cy="144608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89438"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89438"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86737" y="4978609"/>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05844" y="4734907"/>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85318"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84459" y="49964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microphone.*.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1615" y="4909971"/>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703343" y="5351109"/>
              <a:ext cx="4607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sp>
        <p:nvSpPr>
          <p:cNvPr id="9" name="Down Arrow 26">
            <a:extLst>
              <a:ext uri="{FF2B5EF4-FFF2-40B4-BE49-F238E27FC236}">
                <a16:creationId xmlns:a16="http://schemas.microsoft.com/office/drawing/2014/main" id="{441FFD83-78B5-53CC-6550-BD70183D1C05}"/>
              </a:ext>
            </a:extLst>
          </p:cNvPr>
          <p:cNvSpPr/>
          <p:nvPr/>
        </p:nvSpPr>
        <p:spPr>
          <a:xfrm rot="10800000">
            <a:off x="8575598" y="3704878"/>
            <a:ext cx="752474" cy="445643"/>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6" name="Rectangle 15">
            <a:extLst>
              <a:ext uri="{FF2B5EF4-FFF2-40B4-BE49-F238E27FC236}">
                <a16:creationId xmlns:a16="http://schemas.microsoft.com/office/drawing/2014/main" id="{1BFE31F5-540A-BE6E-7F6A-3746970A01C1}"/>
              </a:ext>
            </a:extLst>
          </p:cNvPr>
          <p:cNvSpPr/>
          <p:nvPr/>
        </p:nvSpPr>
        <p:spPr>
          <a:xfrm>
            <a:off x="8276895"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Sensor Interface</a:t>
            </a:r>
          </a:p>
        </p:txBody>
      </p:sp>
      <p:sp>
        <p:nvSpPr>
          <p:cNvPr id="17" name="Rectangle 16">
            <a:extLst>
              <a:ext uri="{FF2B5EF4-FFF2-40B4-BE49-F238E27FC236}">
                <a16:creationId xmlns:a16="http://schemas.microsoft.com/office/drawing/2014/main" id="{7F7B505C-7ECE-0D90-9B1D-EBD93B912392}"/>
              </a:ext>
            </a:extLst>
          </p:cNvPr>
          <p:cNvSpPr/>
          <p:nvPr/>
        </p:nvSpPr>
        <p:spPr>
          <a:xfrm>
            <a:off x="8276895"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#1</a:t>
            </a:r>
            <a:endParaRPr lang="en-US" sz="1400" kern="0">
              <a:solidFill>
                <a:srgbClr val="FFFFFF"/>
              </a:solidFill>
              <a:latin typeface="+mn-lt"/>
              <a:ea typeface="ＭＳ Ｐゴシック"/>
              <a:cs typeface="Calibri"/>
            </a:endParaRPr>
          </a:p>
        </p:txBody>
      </p:sp>
      <p:sp>
        <p:nvSpPr>
          <p:cNvPr id="18" name="TextBox 17">
            <a:extLst>
              <a:ext uri="{FF2B5EF4-FFF2-40B4-BE49-F238E27FC236}">
                <a16:creationId xmlns:a16="http://schemas.microsoft.com/office/drawing/2014/main" id="{6E7F4D3A-E332-2E5D-AC85-6B520774E3F3}"/>
              </a:ext>
            </a:extLst>
          </p:cNvPr>
          <p:cNvSpPr txBox="1"/>
          <p:nvPr/>
        </p:nvSpPr>
        <p:spPr>
          <a:xfrm>
            <a:off x="7556748" y="1518071"/>
            <a:ext cx="3530644"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dirty="0">
                <a:solidFill>
                  <a:schemeClr val="tx1">
                    <a:lumMod val="65000"/>
                    <a:lumOff val="35000"/>
                  </a:schemeClr>
                </a:solidFill>
                <a:latin typeface="Calibri"/>
              </a:rPr>
              <a:t>Arm Virtual Hardware (AVH-FVP)</a:t>
            </a:r>
            <a:endParaRPr kumimoji="0" lang="en-US" sz="1600" b="1" u="none" strike="noStrike" kern="1200" cap="none" spc="0" normalizeH="0" baseline="0" noProof="0" dirty="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7FB3BAD2-B518-4EDA-46AF-077AA0E893EF}"/>
              </a:ext>
            </a:extLst>
          </p:cNvPr>
          <p:cNvSpPr/>
          <p:nvPr/>
        </p:nvSpPr>
        <p:spPr>
          <a:xfrm>
            <a:off x="8276895"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5" name="Down Arrow 26">
            <a:extLst>
              <a:ext uri="{FF2B5EF4-FFF2-40B4-BE49-F238E27FC236}">
                <a16:creationId xmlns:a16="http://schemas.microsoft.com/office/drawing/2014/main" id="{EB30945D-5703-60AE-465D-BEBD921DADFC}"/>
              </a:ext>
            </a:extLst>
          </p:cNvPr>
          <p:cNvSpPr/>
          <p:nvPr/>
        </p:nvSpPr>
        <p:spPr>
          <a:xfrm rot="10800000">
            <a:off x="8572775"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0" name="Down Arrow 26">
            <a:extLst>
              <a:ext uri="{FF2B5EF4-FFF2-40B4-BE49-F238E27FC236}">
                <a16:creationId xmlns:a16="http://schemas.microsoft.com/office/drawing/2014/main" id="{501A8498-EE9F-FCFC-813B-F6919DD66191}"/>
              </a:ext>
            </a:extLst>
          </p:cNvPr>
          <p:cNvSpPr/>
          <p:nvPr/>
        </p:nvSpPr>
        <p:spPr>
          <a:xfrm rot="10800000">
            <a:off x="10055315" y="3692224"/>
            <a:ext cx="752474" cy="51890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1" name="Rectangle 30">
            <a:extLst>
              <a:ext uri="{FF2B5EF4-FFF2-40B4-BE49-F238E27FC236}">
                <a16:creationId xmlns:a16="http://schemas.microsoft.com/office/drawing/2014/main" id="{17A7F578-0DAA-08C6-4FAF-3B7BFDC106C7}"/>
              </a:ext>
            </a:extLst>
          </p:cNvPr>
          <p:cNvSpPr/>
          <p:nvPr/>
        </p:nvSpPr>
        <p:spPr>
          <a:xfrm>
            <a:off x="9756612"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32" name="Rectangle 31">
            <a:extLst>
              <a:ext uri="{FF2B5EF4-FFF2-40B4-BE49-F238E27FC236}">
                <a16:creationId xmlns:a16="http://schemas.microsoft.com/office/drawing/2014/main" id="{AEA087F2-E796-807A-41C1-461D85BB11D3}"/>
              </a:ext>
            </a:extLst>
          </p:cNvPr>
          <p:cNvSpPr/>
          <p:nvPr/>
        </p:nvSpPr>
        <p:spPr>
          <a:xfrm>
            <a:off x="9756612"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#2</a:t>
            </a:r>
            <a:endParaRPr lang="en-US" sz="1400" kern="0">
              <a:solidFill>
                <a:srgbClr val="FFFFFF"/>
              </a:solidFill>
              <a:latin typeface="+mn-lt"/>
              <a:ea typeface="ＭＳ Ｐゴシック"/>
              <a:cs typeface="Calibri"/>
            </a:endParaRPr>
          </a:p>
        </p:txBody>
      </p:sp>
      <p:sp>
        <p:nvSpPr>
          <p:cNvPr id="35" name="Down Arrow 26">
            <a:extLst>
              <a:ext uri="{FF2B5EF4-FFF2-40B4-BE49-F238E27FC236}">
                <a16:creationId xmlns:a16="http://schemas.microsoft.com/office/drawing/2014/main" id="{E0947B19-8EBB-7498-3DF2-9E7F02D287EC}"/>
              </a:ext>
            </a:extLst>
          </p:cNvPr>
          <p:cNvSpPr/>
          <p:nvPr/>
        </p:nvSpPr>
        <p:spPr>
          <a:xfrm rot="10800000">
            <a:off x="10052492"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Flowchart: Multidocument 35">
            <a:extLst>
              <a:ext uri="{FF2B5EF4-FFF2-40B4-BE49-F238E27FC236}">
                <a16:creationId xmlns:a16="http://schemas.microsoft.com/office/drawing/2014/main" id="{014E8722-ADC5-9101-EC42-FAF43480BADD}"/>
              </a:ext>
            </a:extLst>
          </p:cNvPr>
          <p:cNvSpPr/>
          <p:nvPr/>
        </p:nvSpPr>
        <p:spPr>
          <a:xfrm>
            <a:off x="8173837" y="4909971"/>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gyroscope.</a:t>
            </a:r>
            <a:r>
              <a:rPr lang="en-US" sz="1200" dirty="0">
                <a:solidFill>
                  <a:schemeClr val="bg2">
                    <a:lumMod val="25000"/>
                  </a:schemeClr>
                </a:solidFill>
                <a:latin typeface="Calibri"/>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6283D8F6-734B-7E5C-504B-E90F4F25A4E5}"/>
              </a:ext>
            </a:extLst>
          </p:cNvPr>
          <p:cNvSpPr/>
          <p:nvPr/>
        </p:nvSpPr>
        <p:spPr>
          <a:xfrm>
            <a:off x="9756612" y="4909971"/>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microphone.*.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8" name="Arrow: Down 37">
            <a:extLst>
              <a:ext uri="{FF2B5EF4-FFF2-40B4-BE49-F238E27FC236}">
                <a16:creationId xmlns:a16="http://schemas.microsoft.com/office/drawing/2014/main" id="{D0AAAC15-4169-9C9E-C2F4-A52102DBEF9A}"/>
              </a:ext>
            </a:extLst>
          </p:cNvPr>
          <p:cNvSpPr/>
          <p:nvPr/>
        </p:nvSpPr>
        <p:spPr>
          <a:xfrm flipV="1">
            <a:off x="10343564" y="4474008"/>
            <a:ext cx="190693" cy="435962"/>
          </a:xfrm>
          <a:prstGeom prst="downArrow">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AD4AA5AF-2530-B2FC-446D-C085612059E6}"/>
              </a:ext>
            </a:extLst>
          </p:cNvPr>
          <p:cNvSpPr/>
          <p:nvPr/>
        </p:nvSpPr>
        <p:spPr>
          <a:xfrm flipV="1">
            <a:off x="8864646" y="4486061"/>
            <a:ext cx="190693" cy="4239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Left-Right 55">
            <a:extLst>
              <a:ext uri="{FF2B5EF4-FFF2-40B4-BE49-F238E27FC236}">
                <a16:creationId xmlns:a16="http://schemas.microsoft.com/office/drawing/2014/main" id="{277C2BF9-4D21-A639-3A36-A78E78E80E44}"/>
              </a:ext>
            </a:extLst>
          </p:cNvPr>
          <p:cNvSpPr/>
          <p:nvPr/>
        </p:nvSpPr>
        <p:spPr>
          <a:xfrm>
            <a:off x="4119837" y="1871184"/>
            <a:ext cx="3530644" cy="698436"/>
          </a:xfrm>
          <a:prstGeom prst="leftRightArrow">
            <a:avLst>
              <a:gd name="adj1" fmla="val 65798"/>
              <a:gd name="adj2" fmla="val 35815"/>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accent6">
                    <a:lumMod val="75000"/>
                  </a:schemeClr>
                </a:solidFill>
              </a:rPr>
              <a:t>Same algorithm is verified on</a:t>
            </a:r>
            <a:br>
              <a:rPr lang="en-US" sz="1400" i="1">
                <a:solidFill>
                  <a:schemeClr val="accent6">
                    <a:lumMod val="75000"/>
                  </a:schemeClr>
                </a:solidFill>
              </a:rPr>
            </a:br>
            <a:r>
              <a:rPr lang="en-US" sz="1400" i="1">
                <a:solidFill>
                  <a:schemeClr val="accent6">
                    <a:lumMod val="75000"/>
                  </a:schemeClr>
                </a:solidFill>
              </a:rPr>
              <a:t> precise processor simulation model</a:t>
            </a:r>
          </a:p>
        </p:txBody>
      </p:sp>
    </p:spTree>
    <p:extLst>
      <p:ext uri="{BB962C8B-B14F-4D97-AF65-F5344CB8AC3E}">
        <p14:creationId xmlns:p14="http://schemas.microsoft.com/office/powerpoint/2010/main" val="318206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246AE9B-BDB7-18DF-BD31-EC39CDD4B817}"/>
              </a:ext>
            </a:extLst>
          </p:cNvPr>
          <p:cNvSpPr/>
          <p:nvPr/>
        </p:nvSpPr>
        <p:spPr>
          <a:xfrm>
            <a:off x="323850" y="4428848"/>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8C900ED-6746-F846-D1B1-5F96E64F1387}"/>
              </a:ext>
            </a:extLst>
          </p:cNvPr>
          <p:cNvSpPr txBox="1"/>
          <p:nvPr/>
        </p:nvSpPr>
        <p:spPr>
          <a:xfrm>
            <a:off x="479425" y="4518774"/>
            <a:ext cx="2016125"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I/O via blocking devices (</a:t>
            </a:r>
            <a:r>
              <a:rPr lang="en-US" sz="1600" kern="1200" err="1">
                <a:solidFill>
                  <a:schemeClr val="tx2"/>
                </a:solidFill>
                <a:latin typeface="+mn-lt"/>
                <a:ea typeface="+mn-ea"/>
                <a:cs typeface="+mn-cs"/>
              </a:rPr>
              <a:t>fread</a:t>
            </a:r>
            <a:r>
              <a:rPr lang="en-US" sz="1600" kern="1200">
                <a:solidFill>
                  <a:schemeClr val="tx2"/>
                </a:solidFill>
                <a:latin typeface="+mn-lt"/>
                <a:ea typeface="+mn-ea"/>
                <a:cs typeface="+mn-cs"/>
              </a:rPr>
              <a:t>, </a:t>
            </a:r>
            <a:r>
              <a:rPr lang="en-US" sz="1600" kern="1200" err="1">
                <a:solidFill>
                  <a:schemeClr val="tx2"/>
                </a:solidFill>
                <a:latin typeface="+mn-lt"/>
                <a:ea typeface="+mn-ea"/>
                <a:cs typeface="+mn-cs"/>
              </a:rPr>
              <a:t>fwrite</a:t>
            </a:r>
            <a:r>
              <a:rPr lang="en-US" sz="1600" kern="1200">
                <a:solidFill>
                  <a:schemeClr val="tx2"/>
                </a:solidFill>
                <a:latin typeface="+mn-lt"/>
                <a:ea typeface="+mn-ea"/>
                <a:cs typeface="+mn-cs"/>
              </a:rPr>
              <a:t>)</a:t>
            </a:r>
          </a:p>
        </p:txBody>
      </p:sp>
      <p:sp>
        <p:nvSpPr>
          <p:cNvPr id="25" name="Rectangle 24">
            <a:extLst>
              <a:ext uri="{FF2B5EF4-FFF2-40B4-BE49-F238E27FC236}">
                <a16:creationId xmlns:a16="http://schemas.microsoft.com/office/drawing/2014/main" id="{9E747376-006D-4772-DCB5-355E5A59BCB4}"/>
              </a:ext>
            </a:extLst>
          </p:cNvPr>
          <p:cNvSpPr/>
          <p:nvPr/>
        </p:nvSpPr>
        <p:spPr>
          <a:xfrm>
            <a:off x="323850" y="3344401"/>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0BA77F-6DB3-8A54-7183-8DBDEA524476}"/>
              </a:ext>
            </a:extLst>
          </p:cNvPr>
          <p:cNvSpPr txBox="1"/>
          <p:nvPr/>
        </p:nvSpPr>
        <p:spPr>
          <a:xfrm>
            <a:off x="479424" y="3434327"/>
            <a:ext cx="2435225"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Data Recording via </a:t>
            </a:r>
            <a:br>
              <a:rPr lang="en-US" sz="1600" kern="1200" dirty="0">
                <a:solidFill>
                  <a:schemeClr val="tx2"/>
                </a:solidFill>
                <a:latin typeface="+mn-lt"/>
                <a:ea typeface="+mn-ea"/>
                <a:cs typeface="+mn-cs"/>
              </a:rPr>
            </a:br>
            <a:r>
              <a:rPr lang="en-US" sz="1600" kern="1200" dirty="0">
                <a:solidFill>
                  <a:schemeClr val="tx2"/>
                </a:solidFill>
                <a:latin typeface="+mn-lt"/>
                <a:ea typeface="+mn-ea"/>
                <a:cs typeface="+mn-cs"/>
              </a:rPr>
              <a:t>File I/O, STDIO, Socket</a:t>
            </a:r>
            <a:br>
              <a:rPr lang="en-US" sz="1600" kern="1200" dirty="0">
                <a:solidFill>
                  <a:schemeClr val="tx2"/>
                </a:solidFill>
                <a:latin typeface="+mn-lt"/>
                <a:ea typeface="+mn-ea"/>
                <a:cs typeface="+mn-cs"/>
              </a:rPr>
            </a:br>
            <a:endParaRPr lang="en-US" sz="1600" kern="1200" dirty="0">
              <a:solidFill>
                <a:schemeClr val="tx2"/>
              </a:solidFill>
              <a:latin typeface="+mn-lt"/>
              <a:ea typeface="+mn-ea"/>
              <a:cs typeface="+mn-cs"/>
            </a:endParaRPr>
          </a:p>
        </p:txBody>
      </p:sp>
      <p:sp>
        <p:nvSpPr>
          <p:cNvPr id="24" name="Rectangle 23">
            <a:extLst>
              <a:ext uri="{FF2B5EF4-FFF2-40B4-BE49-F238E27FC236}">
                <a16:creationId xmlns:a16="http://schemas.microsoft.com/office/drawing/2014/main" id="{DB4052FA-78A8-D32C-99AB-6C5B14C0717C}"/>
              </a:ext>
            </a:extLst>
          </p:cNvPr>
          <p:cNvSpPr/>
          <p:nvPr/>
        </p:nvSpPr>
        <p:spPr>
          <a:xfrm>
            <a:off x="323850" y="2257425"/>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778E8-2E31-E640-B76E-AC1AA4820F06}"/>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841B294D-61A2-15EE-668E-517678D4D2DE}"/>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E263AC06-A9A7-75A6-AD0F-6C725E4DC4C6}"/>
              </a:ext>
            </a:extLst>
          </p:cNvPr>
          <p:cNvSpPr/>
          <p:nvPr/>
        </p:nvSpPr>
        <p:spPr>
          <a:xfrm>
            <a:off x="8400531" y="3344547"/>
            <a:ext cx="1308096" cy="8446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Circular Data Buffers</a:t>
            </a:r>
          </a:p>
        </p:txBody>
      </p:sp>
      <p:sp>
        <p:nvSpPr>
          <p:cNvPr id="9" name="Rectangle 8">
            <a:extLst>
              <a:ext uri="{FF2B5EF4-FFF2-40B4-BE49-F238E27FC236}">
                <a16:creationId xmlns:a16="http://schemas.microsoft.com/office/drawing/2014/main" id="{F4BD4D46-29C9-E324-B874-756C9D3C1C50}"/>
              </a:ext>
            </a:extLst>
          </p:cNvPr>
          <p:cNvSpPr/>
          <p:nvPr/>
        </p:nvSpPr>
        <p:spPr>
          <a:xfrm>
            <a:off x="6515100" y="3344547"/>
            <a:ext cx="1644133"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sds.h</a:t>
            </a:r>
            <a:br>
              <a:rPr lang="en-US" sz="1600"/>
            </a:br>
            <a:r>
              <a:rPr lang="en-US" sz="1200"/>
              <a:t>Circular Buffer Handling</a:t>
            </a:r>
          </a:p>
        </p:txBody>
      </p:sp>
      <p:sp>
        <p:nvSpPr>
          <p:cNvPr id="10" name="Rectangle 9">
            <a:extLst>
              <a:ext uri="{FF2B5EF4-FFF2-40B4-BE49-F238E27FC236}">
                <a16:creationId xmlns:a16="http://schemas.microsoft.com/office/drawing/2014/main" id="{8493B056-B0D5-7C8F-A303-D0F320A407DF}"/>
              </a:ext>
            </a:extLst>
          </p:cNvPr>
          <p:cNvSpPr/>
          <p:nvPr/>
        </p:nvSpPr>
        <p:spPr>
          <a:xfrm>
            <a:off x="4648200" y="4431669"/>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sdsio.h</a:t>
            </a:r>
            <a:br>
              <a:rPr lang="en-US" sz="1600" dirty="0"/>
            </a:br>
            <a:r>
              <a:rPr lang="en-US" sz="1200" dirty="0"/>
              <a:t>Blocking R/W Interface</a:t>
            </a:r>
            <a:br>
              <a:rPr lang="en-US" sz="1200" dirty="0"/>
            </a:br>
            <a:r>
              <a:rPr lang="en-US" sz="1200" dirty="0"/>
              <a:t>(i.e. file I/O)</a:t>
            </a:r>
          </a:p>
        </p:txBody>
      </p:sp>
      <p:sp>
        <p:nvSpPr>
          <p:cNvPr id="11" name="Rectangle 10">
            <a:extLst>
              <a:ext uri="{FF2B5EF4-FFF2-40B4-BE49-F238E27FC236}">
                <a16:creationId xmlns:a16="http://schemas.microsoft.com/office/drawing/2014/main" id="{AB8DF9BF-F859-86EE-5E99-149B23268ECB}"/>
              </a:ext>
            </a:extLst>
          </p:cNvPr>
          <p:cNvSpPr/>
          <p:nvPr/>
        </p:nvSpPr>
        <p:spPr>
          <a:xfrm>
            <a:off x="4648200" y="3344547"/>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sdsRec.h</a:t>
            </a:r>
            <a:br>
              <a:rPr lang="en-US" sz="1600"/>
            </a:br>
            <a:r>
              <a:rPr lang="en-US" sz="1200"/>
              <a:t>Data Recording</a:t>
            </a:r>
            <a:br>
              <a:rPr lang="en-US" sz="1200"/>
            </a:br>
            <a:r>
              <a:rPr lang="en-US" sz="1200"/>
              <a:t>Interface</a:t>
            </a:r>
          </a:p>
        </p:txBody>
      </p:sp>
      <p:sp>
        <p:nvSpPr>
          <p:cNvPr id="12" name="Rectangle 11">
            <a:extLst>
              <a:ext uri="{FF2B5EF4-FFF2-40B4-BE49-F238E27FC236}">
                <a16:creationId xmlns:a16="http://schemas.microsoft.com/office/drawing/2014/main" id="{A70BB772-5504-D875-659E-BB1BB290EEEA}"/>
              </a:ext>
            </a:extLst>
          </p:cNvPr>
          <p:cNvSpPr/>
          <p:nvPr/>
        </p:nvSpPr>
        <p:spPr>
          <a:xfrm>
            <a:off x="4648200" y="2257425"/>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sdsPlay.h</a:t>
            </a:r>
            <a:br>
              <a:rPr lang="en-US" sz="1600"/>
            </a:br>
            <a:r>
              <a:rPr lang="en-US" sz="1200"/>
              <a:t>Data Playback </a:t>
            </a:r>
            <a:br>
              <a:rPr lang="en-US" sz="1200"/>
            </a:br>
            <a:r>
              <a:rPr lang="en-US" sz="1200"/>
              <a:t>Interface</a:t>
            </a:r>
          </a:p>
        </p:txBody>
      </p:sp>
      <p:sp>
        <p:nvSpPr>
          <p:cNvPr id="14" name="Flowchart: Multidocument 13">
            <a:extLst>
              <a:ext uri="{FF2B5EF4-FFF2-40B4-BE49-F238E27FC236}">
                <a16:creationId xmlns:a16="http://schemas.microsoft.com/office/drawing/2014/main" id="{1AD63602-867A-A1BE-E147-DFD466A0FBE9}"/>
              </a:ext>
            </a:extLst>
          </p:cNvPr>
          <p:cNvSpPr/>
          <p:nvPr/>
        </p:nvSpPr>
        <p:spPr>
          <a:xfrm>
            <a:off x="2730020" y="33445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a:solidFill>
                  <a:schemeClr val="bg2">
                    <a:lumMod val="25000"/>
                  </a:schemeClr>
                </a:solidFill>
                <a:latin typeface="Calibri"/>
              </a:rPr>
              <a:t>ensorX.0.sds’</a:t>
            </a:r>
            <a:br>
              <a:rPr lang="en-US" sz="1000" dirty="0">
                <a:solidFill>
                  <a:schemeClr val="bg2">
                    <a:lumMod val="25000"/>
                  </a:schemeClr>
                </a:solidFill>
                <a:latin typeface="Calibri"/>
              </a:rPr>
            </a:br>
            <a:r>
              <a:rPr lang="en-US" sz="1000" dirty="0">
                <a:solidFill>
                  <a:schemeClr val="bg2">
                    <a:lumMod val="25000"/>
                  </a:schemeClr>
                </a:solidFill>
                <a:latin typeface="Calibri"/>
              </a:rPr>
              <a:t>‘sensorX.1.sds’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7" name="Arrow: Right 16">
            <a:extLst>
              <a:ext uri="{FF2B5EF4-FFF2-40B4-BE49-F238E27FC236}">
                <a16:creationId xmlns:a16="http://schemas.microsoft.com/office/drawing/2014/main" id="{132C0BA8-0769-3A57-E9ED-0C2A12E2760A}"/>
              </a:ext>
            </a:extLst>
          </p:cNvPr>
          <p:cNvSpPr/>
          <p:nvPr/>
        </p:nvSpPr>
        <p:spPr>
          <a:xfrm rot="20046025">
            <a:off x="3869818" y="2692350"/>
            <a:ext cx="74032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A6067DD-00A3-5395-6D91-46B9666A9A45}"/>
              </a:ext>
            </a:extLst>
          </p:cNvPr>
          <p:cNvSpPr/>
          <p:nvPr/>
        </p:nvSpPr>
        <p:spPr>
          <a:xfrm rot="10800000">
            <a:off x="4239979" y="3548687"/>
            <a:ext cx="32249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 18">
            <a:extLst>
              <a:ext uri="{FF2B5EF4-FFF2-40B4-BE49-F238E27FC236}">
                <a16:creationId xmlns:a16="http://schemas.microsoft.com/office/drawing/2014/main" id="{38265C7B-E2D7-203F-ED4F-B233C25AF95A}"/>
              </a:ext>
            </a:extLst>
          </p:cNvPr>
          <p:cNvSpPr/>
          <p:nvPr/>
        </p:nvSpPr>
        <p:spPr>
          <a:xfrm rot="1639324">
            <a:off x="3823745" y="4399893"/>
            <a:ext cx="787626" cy="344489"/>
          </a:xfrm>
          <a:prstGeom prst="lef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ocument 21">
            <a:extLst>
              <a:ext uri="{FF2B5EF4-FFF2-40B4-BE49-F238E27FC236}">
                <a16:creationId xmlns:a16="http://schemas.microsoft.com/office/drawing/2014/main" id="{AEE4F8CE-4ED0-3075-6AE6-73F37BE47717}"/>
              </a:ext>
            </a:extLst>
          </p:cNvPr>
          <p:cNvSpPr/>
          <p:nvPr/>
        </p:nvSpPr>
        <p:spPr>
          <a:xfrm>
            <a:off x="2730020" y="5463995"/>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
        <p:nvSpPr>
          <p:cNvPr id="23" name="TextBox 22">
            <a:extLst>
              <a:ext uri="{FF2B5EF4-FFF2-40B4-BE49-F238E27FC236}">
                <a16:creationId xmlns:a16="http://schemas.microsoft.com/office/drawing/2014/main" id="{1F631D3F-C128-8058-0E68-7E198839B98E}"/>
              </a:ext>
            </a:extLst>
          </p:cNvPr>
          <p:cNvSpPr txBox="1"/>
          <p:nvPr/>
        </p:nvSpPr>
        <p:spPr>
          <a:xfrm>
            <a:off x="479425" y="2347351"/>
            <a:ext cx="217805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Playback via File I/O,</a:t>
            </a:r>
            <a:br>
              <a:rPr lang="en-US" sz="1600" kern="1200">
                <a:solidFill>
                  <a:schemeClr val="tx2"/>
                </a:solidFill>
                <a:latin typeface="+mn-lt"/>
                <a:ea typeface="+mn-ea"/>
                <a:cs typeface="+mn-cs"/>
              </a:rPr>
            </a:br>
            <a:r>
              <a:rPr lang="en-US" sz="1600" kern="1200">
                <a:solidFill>
                  <a:schemeClr val="tx2"/>
                </a:solidFill>
                <a:latin typeface="+mn-lt"/>
                <a:ea typeface="+mn-ea"/>
                <a:cs typeface="+mn-cs"/>
              </a:rPr>
              <a:t>STDIO, Socket, or AVH VSI</a:t>
            </a:r>
          </a:p>
        </p:txBody>
      </p:sp>
    </p:spTree>
    <p:extLst>
      <p:ext uri="{BB962C8B-B14F-4D97-AF65-F5344CB8AC3E}">
        <p14:creationId xmlns:p14="http://schemas.microsoft.com/office/powerpoint/2010/main" val="2773656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ultidocument 6">
            <a:extLst>
              <a:ext uri="{FF2B5EF4-FFF2-40B4-BE49-F238E27FC236}">
                <a16:creationId xmlns:a16="http://schemas.microsoft.com/office/drawing/2014/main" id="{9D178475-1D09-C4AB-6B64-E395C632C67F}"/>
              </a:ext>
            </a:extLst>
          </p:cNvPr>
          <p:cNvSpPr/>
          <p:nvPr/>
        </p:nvSpPr>
        <p:spPr>
          <a:xfrm>
            <a:off x="2882420" y="34969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a:solidFill>
                  <a:schemeClr val="bg2">
                    <a:lumMod val="25000"/>
                  </a:schemeClr>
                </a:solidFill>
                <a:latin typeface="Calibri"/>
              </a:rPr>
              <a:t>ensorX.0.sds’</a:t>
            </a:r>
            <a:br>
              <a:rPr lang="en-US" sz="1000" dirty="0">
                <a:solidFill>
                  <a:schemeClr val="bg2">
                    <a:lumMod val="25000"/>
                  </a:schemeClr>
                </a:solidFill>
                <a:latin typeface="Calibri"/>
              </a:rPr>
            </a:br>
            <a:r>
              <a:rPr lang="en-US" sz="1000" dirty="0">
                <a:solidFill>
                  <a:schemeClr val="bg2">
                    <a:lumMod val="25000"/>
                  </a:schemeClr>
                </a:solidFill>
                <a:latin typeface="Calibri"/>
              </a:rPr>
              <a:t>‘sensorX.1.sds’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8" name="Flowchart: Document 7">
            <a:extLst>
              <a:ext uri="{FF2B5EF4-FFF2-40B4-BE49-F238E27FC236}">
                <a16:creationId xmlns:a16="http://schemas.microsoft.com/office/drawing/2014/main" id="{2A04F68D-B2C0-BBA3-DC16-05C7B017D06D}"/>
              </a:ext>
            </a:extLst>
          </p:cNvPr>
          <p:cNvSpPr/>
          <p:nvPr/>
        </p:nvSpPr>
        <p:spPr>
          <a:xfrm>
            <a:off x="4724189" y="3496947"/>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Tree>
    <p:extLst>
      <p:ext uri="{BB962C8B-B14F-4D97-AF65-F5344CB8AC3E}">
        <p14:creationId xmlns:p14="http://schemas.microsoft.com/office/powerpoint/2010/main" val="116834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B3DF9-D78E-4BFF-EB7B-49B9468108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A0E3294-86D8-D002-3C1C-AA94B216DCD4}"/>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F5C68DC5-F54D-46E9-86EE-880C23DD9037}"/>
              </a:ext>
            </a:extLst>
          </p:cNvPr>
          <p:cNvSpPr/>
          <p:nvPr/>
        </p:nvSpPr>
        <p:spPr>
          <a:xfrm>
            <a:off x="1742636" y="1195848"/>
            <a:ext cx="6071917" cy="20374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86809350-057E-6915-A9D1-06C94B7AEEB9}"/>
              </a:ext>
            </a:extLst>
          </p:cNvPr>
          <p:cNvPicPr>
            <a:picLocks noChangeAspect="1"/>
          </p:cNvPicPr>
          <p:nvPr/>
        </p:nvPicPr>
        <p:blipFill>
          <a:blip r:embed="rId3"/>
          <a:stretch>
            <a:fillRect/>
          </a:stretch>
        </p:blipFill>
        <p:spPr>
          <a:xfrm>
            <a:off x="1031922" y="1292302"/>
            <a:ext cx="371504" cy="471311"/>
          </a:xfrm>
          <a:prstGeom prst="rect">
            <a:avLst/>
          </a:prstGeom>
        </p:spPr>
      </p:pic>
      <p:sp>
        <p:nvSpPr>
          <p:cNvPr id="63" name="Content Placeholder 2">
            <a:extLst>
              <a:ext uri="{FF2B5EF4-FFF2-40B4-BE49-F238E27FC236}">
                <a16:creationId xmlns:a16="http://schemas.microsoft.com/office/drawing/2014/main" id="{28F59114-99DB-93D6-37A4-A2D8A960CD9B}"/>
              </a:ext>
            </a:extLst>
          </p:cNvPr>
          <p:cNvSpPr txBox="1">
            <a:spLocks/>
          </p:cNvSpPr>
          <p:nvPr/>
        </p:nvSpPr>
        <p:spPr>
          <a:xfrm>
            <a:off x="2075195" y="1354116"/>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a:t>
            </a:r>
          </a:p>
        </p:txBody>
      </p:sp>
      <p:cxnSp>
        <p:nvCxnSpPr>
          <p:cNvPr id="64" name="Straight Arrow Connector 63">
            <a:extLst>
              <a:ext uri="{FF2B5EF4-FFF2-40B4-BE49-F238E27FC236}">
                <a16:creationId xmlns:a16="http://schemas.microsoft.com/office/drawing/2014/main" id="{ECA076AE-94D4-6380-BC94-154A09ABE810}"/>
              </a:ext>
            </a:extLst>
          </p:cNvPr>
          <p:cNvCxnSpPr>
            <a:cxnSpLocks/>
            <a:endCxn id="106" idx="1"/>
          </p:cNvCxnSpPr>
          <p:nvPr/>
        </p:nvCxnSpPr>
        <p:spPr>
          <a:xfrm flipV="1">
            <a:off x="2776921" y="2070265"/>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DE3F56F-54BD-FD48-FA2B-3D3042B567BB}"/>
              </a:ext>
            </a:extLst>
          </p:cNvPr>
          <p:cNvCxnSpPr>
            <a:cxnSpLocks/>
            <a:stCxn id="106" idx="3"/>
            <a:endCxn id="107" idx="1"/>
          </p:cNvCxnSpPr>
          <p:nvPr/>
        </p:nvCxnSpPr>
        <p:spPr>
          <a:xfrm>
            <a:off x="4425719" y="2070265"/>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087E769-7669-BBE4-F556-ACD2E97CCA57}"/>
              </a:ext>
            </a:extLst>
          </p:cNvPr>
          <p:cNvCxnSpPr>
            <a:cxnSpLocks/>
            <a:stCxn id="107" idx="3"/>
            <a:endCxn id="108" idx="1"/>
          </p:cNvCxnSpPr>
          <p:nvPr/>
        </p:nvCxnSpPr>
        <p:spPr>
          <a:xfrm flipV="1">
            <a:off x="6020348" y="2068496"/>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7DB83F-3575-2BAC-5DE6-39DB665C0037}"/>
              </a:ext>
            </a:extLst>
          </p:cNvPr>
          <p:cNvCxnSpPr>
            <a:cxnSpLocks/>
          </p:cNvCxnSpPr>
          <p:nvPr/>
        </p:nvCxnSpPr>
        <p:spPr>
          <a:xfrm>
            <a:off x="4764743"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7" name="Right Brace 86">
            <a:extLst>
              <a:ext uri="{FF2B5EF4-FFF2-40B4-BE49-F238E27FC236}">
                <a16:creationId xmlns:a16="http://schemas.microsoft.com/office/drawing/2014/main" id="{8C112194-03FE-3DC1-3E1C-5806FCC07BE8}"/>
              </a:ext>
            </a:extLst>
          </p:cNvPr>
          <p:cNvSpPr/>
          <p:nvPr/>
        </p:nvSpPr>
        <p:spPr>
          <a:xfrm>
            <a:off x="1381727" y="1245140"/>
            <a:ext cx="529177" cy="1906072"/>
          </a:xfrm>
          <a:prstGeom prst="rightBrace">
            <a:avLst>
              <a:gd name="adj1" fmla="val 0"/>
              <a:gd name="adj2" fmla="val 4470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ACCCA5A1-AB23-0834-F936-49BF56A570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17927" y="3508248"/>
            <a:ext cx="306905" cy="391304"/>
          </a:xfrm>
          <a:prstGeom prst="rect">
            <a:avLst/>
          </a:prstGeom>
        </p:spPr>
      </p:pic>
      <p:sp>
        <p:nvSpPr>
          <p:cNvPr id="92" name="TextBox 91">
            <a:extLst>
              <a:ext uri="{FF2B5EF4-FFF2-40B4-BE49-F238E27FC236}">
                <a16:creationId xmlns:a16="http://schemas.microsoft.com/office/drawing/2014/main" id="{B6A3333B-020D-8376-6E00-541781E846D4}"/>
              </a:ext>
            </a:extLst>
          </p:cNvPr>
          <p:cNvSpPr txBox="1"/>
          <p:nvPr/>
        </p:nvSpPr>
        <p:spPr>
          <a:xfrm>
            <a:off x="4406888" y="39545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97" name="Picture 96">
            <a:extLst>
              <a:ext uri="{FF2B5EF4-FFF2-40B4-BE49-F238E27FC236}">
                <a16:creationId xmlns:a16="http://schemas.microsoft.com/office/drawing/2014/main" id="{D7741C1F-CEDE-33D4-89BE-3B56FDA87A60}"/>
              </a:ext>
            </a:extLst>
          </p:cNvPr>
          <p:cNvPicPr>
            <a:picLocks noChangeAspect="1"/>
          </p:cNvPicPr>
          <p:nvPr/>
        </p:nvPicPr>
        <p:blipFill>
          <a:blip r:embed="rId10"/>
          <a:stretch>
            <a:fillRect/>
          </a:stretch>
        </p:blipFill>
        <p:spPr>
          <a:xfrm>
            <a:off x="1041909" y="2096088"/>
            <a:ext cx="354609" cy="323203"/>
          </a:xfrm>
          <a:prstGeom prst="rect">
            <a:avLst/>
          </a:prstGeom>
        </p:spPr>
      </p:pic>
      <p:pic>
        <p:nvPicPr>
          <p:cNvPr id="98" name="Picture 97">
            <a:extLst>
              <a:ext uri="{FF2B5EF4-FFF2-40B4-BE49-F238E27FC236}">
                <a16:creationId xmlns:a16="http://schemas.microsoft.com/office/drawing/2014/main" id="{E03D6B50-AE1D-2616-FC8D-F5BC9D5F760A}"/>
              </a:ext>
            </a:extLst>
          </p:cNvPr>
          <p:cNvPicPr>
            <a:picLocks noChangeAspect="1"/>
          </p:cNvPicPr>
          <p:nvPr/>
        </p:nvPicPr>
        <p:blipFill>
          <a:blip r:embed="rId11"/>
          <a:stretch>
            <a:fillRect/>
          </a:stretch>
        </p:blipFill>
        <p:spPr>
          <a:xfrm>
            <a:off x="1016226" y="2757572"/>
            <a:ext cx="405975" cy="194161"/>
          </a:xfrm>
          <a:prstGeom prst="rect">
            <a:avLst/>
          </a:prstGeom>
        </p:spPr>
      </p:pic>
      <p:sp>
        <p:nvSpPr>
          <p:cNvPr id="99" name="TextBox 98">
            <a:extLst>
              <a:ext uri="{FF2B5EF4-FFF2-40B4-BE49-F238E27FC236}">
                <a16:creationId xmlns:a16="http://schemas.microsoft.com/office/drawing/2014/main" id="{698AAE85-B5EB-4225-416F-47AAE18FB631}"/>
              </a:ext>
            </a:extLst>
          </p:cNvPr>
          <p:cNvSpPr txBox="1"/>
          <p:nvPr/>
        </p:nvSpPr>
        <p:spPr>
          <a:xfrm>
            <a:off x="854556" y="180589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6C6CC81C-699D-31E2-55E4-5F4BBA7A6370}"/>
              </a:ext>
            </a:extLst>
          </p:cNvPr>
          <p:cNvSpPr txBox="1"/>
          <p:nvPr/>
        </p:nvSpPr>
        <p:spPr>
          <a:xfrm>
            <a:off x="854556" y="246394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EC8BDCB0-0293-074E-1D13-C97CA15D03D3}"/>
              </a:ext>
            </a:extLst>
          </p:cNvPr>
          <p:cNvSpPr txBox="1"/>
          <p:nvPr/>
        </p:nvSpPr>
        <p:spPr>
          <a:xfrm>
            <a:off x="854556" y="300341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4EA3C087-30A4-D008-88C0-B78D0F138CDC}"/>
              </a:ext>
            </a:extLst>
          </p:cNvPr>
          <p:cNvSpPr/>
          <p:nvPr/>
        </p:nvSpPr>
        <p:spPr>
          <a:xfrm>
            <a:off x="1912511" y="1851288"/>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4712F299-AE26-F47B-7800-D773E27AD664}"/>
              </a:ext>
            </a:extLst>
          </p:cNvPr>
          <p:cNvSpPr/>
          <p:nvPr/>
        </p:nvSpPr>
        <p:spPr>
          <a:xfrm>
            <a:off x="3453719" y="1851288"/>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6345F138-573E-70C0-BB8C-3618D2C77528}"/>
              </a:ext>
            </a:extLst>
          </p:cNvPr>
          <p:cNvSpPr/>
          <p:nvPr/>
        </p:nvSpPr>
        <p:spPr>
          <a:xfrm>
            <a:off x="5117028" y="1856284"/>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9119A571-F198-F4EA-7CCD-AEC51E5B68FA}"/>
              </a:ext>
            </a:extLst>
          </p:cNvPr>
          <p:cNvSpPr/>
          <p:nvPr/>
        </p:nvSpPr>
        <p:spPr>
          <a:xfrm>
            <a:off x="6711657" y="184951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7DDEB015-083A-16EA-8CBE-86D0E054020B}"/>
              </a:ext>
            </a:extLst>
          </p:cNvPr>
          <p:cNvSpPr/>
          <p:nvPr/>
        </p:nvSpPr>
        <p:spPr>
          <a:xfrm>
            <a:off x="4234627"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lang="en-GB" sz="1200" dirty="0">
                <a:solidFill>
                  <a:srgbClr val="FFFFFF"/>
                </a:solidFill>
                <a:latin typeface="Aeonik" panose="020B0503030300000000" pitchFamily="34" charset="0"/>
                <a:cs typeface="Calibri" panose="020F0502020204030204" pitchFamily="34" charset="0"/>
              </a:rPr>
              <a:t>Interface</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2" name="Straight Arrow Connector 1">
            <a:extLst>
              <a:ext uri="{FF2B5EF4-FFF2-40B4-BE49-F238E27FC236}">
                <a16:creationId xmlns:a16="http://schemas.microsoft.com/office/drawing/2014/main" id="{615281C5-21E3-6DFC-33B7-A3E2EF2078BE}"/>
              </a:ext>
            </a:extLst>
          </p:cNvPr>
          <p:cNvCxnSpPr>
            <a:cxnSpLocks/>
            <a:stCxn id="109" idx="2"/>
            <a:endCxn id="88" idx="0"/>
          </p:cNvCxnSpPr>
          <p:nvPr/>
        </p:nvCxnSpPr>
        <p:spPr>
          <a:xfrm>
            <a:off x="4769297"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441D6E7-DDD2-D43D-FE70-ADEEE3878CAA}"/>
              </a:ext>
            </a:extLst>
          </p:cNvPr>
          <p:cNvCxnSpPr>
            <a:cxnSpLocks/>
            <a:endCxn id="9" idx="0"/>
          </p:cNvCxnSpPr>
          <p:nvPr/>
        </p:nvCxnSpPr>
        <p:spPr>
          <a:xfrm>
            <a:off x="6334807" y="2083604"/>
            <a:ext cx="4736" cy="6350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D3C11432-2645-AE42-E6D6-2674D3ADE1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8173" y="3528714"/>
            <a:ext cx="306905" cy="391304"/>
          </a:xfrm>
          <a:prstGeom prst="rect">
            <a:avLst/>
          </a:prstGeom>
        </p:spPr>
      </p:pic>
      <p:sp>
        <p:nvSpPr>
          <p:cNvPr id="8" name="TextBox 7">
            <a:extLst>
              <a:ext uri="{FF2B5EF4-FFF2-40B4-BE49-F238E27FC236}">
                <a16:creationId xmlns:a16="http://schemas.microsoft.com/office/drawing/2014/main" id="{0AA8E4A6-27EB-65D6-7132-F6DE0A4AE322}"/>
              </a:ext>
            </a:extLst>
          </p:cNvPr>
          <p:cNvSpPr txBox="1"/>
          <p:nvPr/>
        </p:nvSpPr>
        <p:spPr>
          <a:xfrm>
            <a:off x="5977134" y="3975016"/>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 name="Process 108">
            <a:extLst>
              <a:ext uri="{FF2B5EF4-FFF2-40B4-BE49-F238E27FC236}">
                <a16:creationId xmlns:a16="http://schemas.microsoft.com/office/drawing/2014/main" id="{8821022E-3437-D4F9-0D41-745FD2AB1CB0}"/>
              </a:ext>
            </a:extLst>
          </p:cNvPr>
          <p:cNvSpPr/>
          <p:nvPr/>
        </p:nvSpPr>
        <p:spPr>
          <a:xfrm>
            <a:off x="5804873" y="271866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0" name="Straight Arrow Connector 9">
            <a:extLst>
              <a:ext uri="{FF2B5EF4-FFF2-40B4-BE49-F238E27FC236}">
                <a16:creationId xmlns:a16="http://schemas.microsoft.com/office/drawing/2014/main" id="{0BDDEA0B-9AA2-C2D2-CE14-323485BAC056}"/>
              </a:ext>
            </a:extLst>
          </p:cNvPr>
          <p:cNvCxnSpPr>
            <a:cxnSpLocks/>
            <a:stCxn id="9" idx="2"/>
            <a:endCxn id="7" idx="0"/>
          </p:cNvCxnSpPr>
          <p:nvPr/>
        </p:nvCxnSpPr>
        <p:spPr>
          <a:xfrm>
            <a:off x="6339543" y="3113625"/>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D9A77E-741A-BFD5-8A20-529803D4B2AA}"/>
              </a:ext>
            </a:extLst>
          </p:cNvPr>
          <p:cNvCxnSpPr>
            <a:cxnSpLocks/>
          </p:cNvCxnSpPr>
          <p:nvPr/>
        </p:nvCxnSpPr>
        <p:spPr>
          <a:xfrm>
            <a:off x="3124159"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3239D94-75E6-4260-6D8C-3BF3A40D81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77343" y="3508248"/>
            <a:ext cx="306905" cy="391304"/>
          </a:xfrm>
          <a:prstGeom prst="rect">
            <a:avLst/>
          </a:prstGeom>
        </p:spPr>
      </p:pic>
      <p:sp>
        <p:nvSpPr>
          <p:cNvPr id="17" name="TextBox 16">
            <a:extLst>
              <a:ext uri="{FF2B5EF4-FFF2-40B4-BE49-F238E27FC236}">
                <a16:creationId xmlns:a16="http://schemas.microsoft.com/office/drawing/2014/main" id="{75F421FD-EA19-4F1D-453A-A623578BB748}"/>
              </a:ext>
            </a:extLst>
          </p:cNvPr>
          <p:cNvSpPr txBox="1"/>
          <p:nvPr/>
        </p:nvSpPr>
        <p:spPr>
          <a:xfrm>
            <a:off x="2519907" y="3954550"/>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F1295B50-6278-1847-21EF-A66FF4A1ABB0}"/>
              </a:ext>
            </a:extLst>
          </p:cNvPr>
          <p:cNvSpPr/>
          <p:nvPr/>
        </p:nvSpPr>
        <p:spPr>
          <a:xfrm>
            <a:off x="2594043"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9" name="Straight Arrow Connector 18">
            <a:extLst>
              <a:ext uri="{FF2B5EF4-FFF2-40B4-BE49-F238E27FC236}">
                <a16:creationId xmlns:a16="http://schemas.microsoft.com/office/drawing/2014/main" id="{F1EA8D45-606D-4E30-FAE5-658D6321B069}"/>
              </a:ext>
            </a:extLst>
          </p:cNvPr>
          <p:cNvCxnSpPr>
            <a:cxnSpLocks/>
            <a:stCxn id="18" idx="2"/>
            <a:endCxn id="16" idx="0"/>
          </p:cNvCxnSpPr>
          <p:nvPr/>
        </p:nvCxnSpPr>
        <p:spPr>
          <a:xfrm>
            <a:off x="3128713"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050823"/>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98AAAD-88E6-0C10-AEB3-48717A7579D4}"/>
              </a:ext>
            </a:extLst>
          </p:cNvPr>
          <p:cNvSpPr/>
          <p:nvPr/>
        </p:nvSpPr>
        <p:spPr>
          <a:xfrm>
            <a:off x="4617396" y="1630412"/>
            <a:ext cx="3936459" cy="166599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200" kern="0" dirty="0">
              <a:solidFill>
                <a:srgbClr val="000000"/>
              </a:solidFill>
              <a:latin typeface="Aeonik" panose="020B0503030300000000"/>
              <a:ea typeface="ＭＳ Ｐゴシック"/>
            </a:endParaRPr>
          </a:p>
        </p:txBody>
      </p:sp>
      <p:sp>
        <p:nvSpPr>
          <p:cNvPr id="29" name="Rectangle 28">
            <a:extLst>
              <a:ext uri="{FF2B5EF4-FFF2-40B4-BE49-F238E27FC236}">
                <a16:creationId xmlns:a16="http://schemas.microsoft.com/office/drawing/2014/main" id="{478E63B5-EDB7-BBE1-E51B-557F60F5D78A}"/>
              </a:ext>
            </a:extLst>
          </p:cNvPr>
          <p:cNvSpPr/>
          <p:nvPr/>
        </p:nvSpPr>
        <p:spPr>
          <a:xfrm>
            <a:off x="9295413" y="1630412"/>
            <a:ext cx="1794126" cy="166599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200" kern="0" dirty="0">
              <a:solidFill>
                <a:srgbClr val="000000"/>
              </a:solidFill>
              <a:latin typeface="Aeonik" panose="020B0503030300000000"/>
              <a:ea typeface="ＭＳ Ｐゴシック"/>
            </a:endParaRPr>
          </a:p>
        </p:txBody>
      </p:sp>
      <p:sp>
        <p:nvSpPr>
          <p:cNvPr id="25" name="Down Arrow 26">
            <a:extLst>
              <a:ext uri="{FF2B5EF4-FFF2-40B4-BE49-F238E27FC236}">
                <a16:creationId xmlns:a16="http://schemas.microsoft.com/office/drawing/2014/main" id="{BDAF474E-A91E-0992-8FA2-D3BBE9D16013}"/>
              </a:ext>
            </a:extLst>
          </p:cNvPr>
          <p:cNvSpPr/>
          <p:nvPr/>
        </p:nvSpPr>
        <p:spPr>
          <a:xfrm>
            <a:off x="7533901" y="2674345"/>
            <a:ext cx="281741" cy="1297972"/>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547437" y="195251"/>
            <a:ext cx="11233150" cy="512830"/>
          </a:xfrm>
        </p:spPr>
        <p:txBody>
          <a:bodyPr/>
          <a:lstStyle/>
          <a:p>
            <a:r>
              <a:rPr lang="en-US"/>
              <a:t>SDS-Framework: Record Real-world Data and Playback to AVH</a:t>
            </a:r>
          </a:p>
        </p:txBody>
      </p:sp>
      <p:sp>
        <p:nvSpPr>
          <p:cNvPr id="5" name="Down Arrow 26">
            <a:extLst>
              <a:ext uri="{FF2B5EF4-FFF2-40B4-BE49-F238E27FC236}">
                <a16:creationId xmlns:a16="http://schemas.microsoft.com/office/drawing/2014/main" id="{7A38048A-BCBC-CF76-8D8B-2CB114EC692E}"/>
              </a:ext>
            </a:extLst>
          </p:cNvPr>
          <p:cNvSpPr/>
          <p:nvPr/>
        </p:nvSpPr>
        <p:spPr>
          <a:xfrm rot="10800000">
            <a:off x="10051624" y="3189689"/>
            <a:ext cx="281741" cy="769558"/>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5356306" y="3203345"/>
            <a:ext cx="281741" cy="755901"/>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10" name="Rectangle 9">
            <a:extLst>
              <a:ext uri="{FF2B5EF4-FFF2-40B4-BE49-F238E27FC236}">
                <a16:creationId xmlns:a16="http://schemas.microsoft.com/office/drawing/2014/main" id="{C50920E3-5DD6-01F3-B1A5-92118B18437D}"/>
              </a:ext>
            </a:extLst>
          </p:cNvPr>
          <p:cNvSpPr/>
          <p:nvPr/>
        </p:nvSpPr>
        <p:spPr>
          <a:xfrm>
            <a:off x="9395248" y="3416090"/>
            <a:ext cx="1581913"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err="1">
                <a:solidFill>
                  <a:srgbClr val="FFFFFF"/>
                </a:solidFill>
                <a:latin typeface="Aeonik" panose="020B0503030300000000" pitchFamily="34" charset="0"/>
                <a:cs typeface="Calibri" panose="020F0502020204030204" pitchFamily="34" charset="0"/>
              </a:rPr>
              <a:t>Semihosting</a:t>
            </a:r>
            <a:r>
              <a:rPr lang="en-US" sz="1200" dirty="0">
                <a:solidFill>
                  <a:srgbClr val="FFFFFF"/>
                </a:solidFill>
                <a:latin typeface="Aeonik" panose="020B0503030300000000" pitchFamily="34" charset="0"/>
                <a:cs typeface="Calibri" panose="020F0502020204030204" pitchFamily="34" charset="0"/>
              </a:rPr>
              <a:t> Interface</a:t>
            </a:r>
          </a:p>
        </p:txBody>
      </p:sp>
      <p:sp>
        <p:nvSpPr>
          <p:cNvPr id="14" name="Rectangle 13">
            <a:extLst>
              <a:ext uri="{FF2B5EF4-FFF2-40B4-BE49-F238E27FC236}">
                <a16:creationId xmlns:a16="http://schemas.microsoft.com/office/drawing/2014/main" id="{1761512D-CB7A-2C42-2327-AEC81369D41F}"/>
              </a:ext>
            </a:extLst>
          </p:cNvPr>
          <p:cNvSpPr/>
          <p:nvPr/>
        </p:nvSpPr>
        <p:spPr>
          <a:xfrm>
            <a:off x="4708576" y="2896732"/>
            <a:ext cx="158404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Input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4708576" y="3432688"/>
            <a:ext cx="158191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Sensor Input</a:t>
            </a:r>
          </a:p>
        </p:txBody>
      </p:sp>
      <p:sp>
        <p:nvSpPr>
          <p:cNvPr id="21" name="Rectangle 20">
            <a:extLst>
              <a:ext uri="{FF2B5EF4-FFF2-40B4-BE49-F238E27FC236}">
                <a16:creationId xmlns:a16="http://schemas.microsoft.com/office/drawing/2014/main" id="{F1205476-69EF-4F42-D82A-5722C3446FD6}"/>
              </a:ext>
            </a:extLst>
          </p:cNvPr>
          <p:cNvSpPr/>
          <p:nvPr/>
        </p:nvSpPr>
        <p:spPr>
          <a:xfrm>
            <a:off x="6887828" y="2499283"/>
            <a:ext cx="1584042" cy="304761"/>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 Recorder</a:t>
            </a:r>
          </a:p>
        </p:txBody>
      </p:sp>
      <p:sp>
        <p:nvSpPr>
          <p:cNvPr id="24" name="Rectangle 23">
            <a:extLst>
              <a:ext uri="{FF2B5EF4-FFF2-40B4-BE49-F238E27FC236}">
                <a16:creationId xmlns:a16="http://schemas.microsoft.com/office/drawing/2014/main" id="{6A2C54A5-7D46-A555-7CC2-D7EEFD4A943A}"/>
              </a:ext>
            </a:extLst>
          </p:cNvPr>
          <p:cNvSpPr/>
          <p:nvPr/>
        </p:nvSpPr>
        <p:spPr>
          <a:xfrm>
            <a:off x="6894314" y="3417024"/>
            <a:ext cx="158191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SDSIO Server</a:t>
            </a:r>
          </a:p>
        </p:txBody>
      </p:sp>
      <p:sp>
        <p:nvSpPr>
          <p:cNvPr id="26" name="Rectangle 25">
            <a:extLst>
              <a:ext uri="{FF2B5EF4-FFF2-40B4-BE49-F238E27FC236}">
                <a16:creationId xmlns:a16="http://schemas.microsoft.com/office/drawing/2014/main" id="{4DCFE2CE-10B5-CA3E-A0C4-FC7BD9BBD70A}"/>
              </a:ext>
            </a:extLst>
          </p:cNvPr>
          <p:cNvSpPr/>
          <p:nvPr/>
        </p:nvSpPr>
        <p:spPr>
          <a:xfrm>
            <a:off x="4708576" y="1720450"/>
            <a:ext cx="1584042" cy="584860"/>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5349332" y="2304511"/>
            <a:ext cx="281741" cy="584861"/>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8" name="Down Arrow 26">
            <a:extLst>
              <a:ext uri="{FF2B5EF4-FFF2-40B4-BE49-F238E27FC236}">
                <a16:creationId xmlns:a16="http://schemas.microsoft.com/office/drawing/2014/main" id="{61EC28D3-E07B-8E29-3C4F-11286816B5FC}"/>
              </a:ext>
            </a:extLst>
          </p:cNvPr>
          <p:cNvSpPr/>
          <p:nvPr/>
        </p:nvSpPr>
        <p:spPr>
          <a:xfrm rot="16200000">
            <a:off x="6070404" y="1987642"/>
            <a:ext cx="304762" cy="1330091"/>
          </a:xfrm>
          <a:prstGeom prst="downArrow">
            <a:avLst>
              <a:gd name="adj1" fmla="val 50000"/>
              <a:gd name="adj2" fmla="val 33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32" name="Rectangle 31">
            <a:extLst>
              <a:ext uri="{FF2B5EF4-FFF2-40B4-BE49-F238E27FC236}">
                <a16:creationId xmlns:a16="http://schemas.microsoft.com/office/drawing/2014/main" id="{D066F2CC-C0B1-B539-B5AE-42977C445BE7}"/>
              </a:ext>
            </a:extLst>
          </p:cNvPr>
          <p:cNvSpPr/>
          <p:nvPr/>
        </p:nvSpPr>
        <p:spPr>
          <a:xfrm>
            <a:off x="9395250" y="1692512"/>
            <a:ext cx="1584042" cy="584860"/>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Algorithm under Development</a:t>
            </a:r>
          </a:p>
        </p:txBody>
      </p:sp>
      <p:sp>
        <p:nvSpPr>
          <p:cNvPr id="33" name="Down Arrow 26">
            <a:extLst>
              <a:ext uri="{FF2B5EF4-FFF2-40B4-BE49-F238E27FC236}">
                <a16:creationId xmlns:a16="http://schemas.microsoft.com/office/drawing/2014/main" id="{2F7F728C-0C7E-2B34-DACD-C5CC104C1C4D}"/>
              </a:ext>
            </a:extLst>
          </p:cNvPr>
          <p:cNvSpPr/>
          <p:nvPr/>
        </p:nvSpPr>
        <p:spPr>
          <a:xfrm rot="10800000">
            <a:off x="10042490" y="2283855"/>
            <a:ext cx="281741" cy="605520"/>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115789" y="4707338"/>
            <a:ext cx="4663682" cy="1523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100" i="1" dirty="0">
                <a:solidFill>
                  <a:schemeClr val="tx2"/>
                </a:solidFill>
                <a:latin typeface="Aeonik" panose="020B0503030300000000"/>
              </a:rPr>
              <a:t>Record physical sensor (real-world) data using MCU hardware</a:t>
            </a:r>
            <a:endParaRPr lang="en-US" sz="1100" i="1" kern="1200" dirty="0">
              <a:solidFill>
                <a:schemeClr val="tx2"/>
              </a:solidFill>
              <a:latin typeface="Aeonik" panose="020B0503030300000000"/>
            </a:endParaRPr>
          </a:p>
        </p:txBody>
      </p:sp>
      <p:sp>
        <p:nvSpPr>
          <p:cNvPr id="35" name="TextBox 34">
            <a:extLst>
              <a:ext uri="{FF2B5EF4-FFF2-40B4-BE49-F238E27FC236}">
                <a16:creationId xmlns:a16="http://schemas.microsoft.com/office/drawing/2014/main" id="{637213C7-2C43-7E42-A48B-EE542420B65F}"/>
              </a:ext>
            </a:extLst>
          </p:cNvPr>
          <p:cNvSpPr txBox="1"/>
          <p:nvPr/>
        </p:nvSpPr>
        <p:spPr>
          <a:xfrm>
            <a:off x="8975217" y="4707338"/>
            <a:ext cx="2669346" cy="1523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100" i="1" dirty="0">
                <a:solidFill>
                  <a:schemeClr val="tx2"/>
                </a:solidFill>
                <a:latin typeface="Aeonik" panose="020B0503030300000000"/>
              </a:rPr>
              <a:t>Playback real-world data in CI</a:t>
            </a:r>
          </a:p>
        </p:txBody>
      </p:sp>
      <p:sp>
        <p:nvSpPr>
          <p:cNvPr id="36" name="TextBox 35">
            <a:extLst>
              <a:ext uri="{FF2B5EF4-FFF2-40B4-BE49-F238E27FC236}">
                <a16:creationId xmlns:a16="http://schemas.microsoft.com/office/drawing/2014/main" id="{2940D43A-A217-71DB-EDEA-2A009FE204A5}"/>
              </a:ext>
            </a:extLst>
          </p:cNvPr>
          <p:cNvSpPr txBox="1"/>
          <p:nvPr/>
        </p:nvSpPr>
        <p:spPr>
          <a:xfrm>
            <a:off x="547437" y="1146489"/>
            <a:ext cx="3052411" cy="5355312"/>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SDS Data Files have multiple use cases: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600" dirty="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dirty="0">
                <a:solidFill>
                  <a:schemeClr val="tx2"/>
                </a:solidFill>
                <a:latin typeface="+mn-lt"/>
                <a:ea typeface="+mn-ea"/>
                <a:cs typeface="+mn-cs"/>
              </a:rPr>
              <a:t>Input for ML Algorithm development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dirty="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dirty="0">
                <a:solidFill>
                  <a:schemeClr val="tx2"/>
                </a:solidFill>
                <a:latin typeface="+mn-lt"/>
                <a:ea typeface="+mn-ea"/>
              </a:rPr>
              <a:t>Input for Filter Designers (i.e. ASN)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kern="1200" dirty="0">
              <a:solidFill>
                <a:schemeClr val="tx2"/>
              </a:solidFill>
              <a:latin typeface="+mn-lt"/>
              <a:ea typeface="+mn-ea"/>
              <a:cs typeface="+mn-cs"/>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dirty="0">
                <a:solidFill>
                  <a:schemeClr val="tx2"/>
                </a:solidFill>
                <a:latin typeface="+mn-lt"/>
                <a:ea typeface="+mn-ea"/>
                <a:cs typeface="+mn-cs"/>
              </a:rPr>
              <a:t>When capturing Algorith</a:t>
            </a:r>
            <a:r>
              <a:rPr lang="en-US" sz="1600" dirty="0">
                <a:solidFill>
                  <a:schemeClr val="tx2"/>
                </a:solidFill>
                <a:latin typeface="+mn-lt"/>
                <a:ea typeface="+mn-ea"/>
              </a:rPr>
              <a:t>m outputs, validation for regression</a:t>
            </a:r>
            <a:br>
              <a:rPr lang="en-US" sz="1600" dirty="0">
                <a:solidFill>
                  <a:schemeClr val="tx2"/>
                </a:solidFill>
                <a:latin typeface="+mn-lt"/>
                <a:ea typeface="+mn-ea"/>
              </a:rPr>
            </a:br>
            <a:endParaRPr lang="en-US" sz="1600" dirty="0">
              <a:solidFill>
                <a:schemeClr val="tx2"/>
              </a:solidFill>
              <a:latin typeface="+mn-lt"/>
              <a:ea typeface="+mn-ea"/>
            </a:endParaRPr>
          </a:p>
          <a:p>
            <a:pPr algn="l" defTabSz="914400" rtl="0" eaLnBrk="1" latinLnBrk="0" hangingPunct="1">
              <a:lnSpc>
                <a:spcPct val="90000"/>
              </a:lnSpc>
              <a:spcBef>
                <a:spcPts val="0"/>
              </a:spcBef>
              <a:spcAft>
                <a:spcPts val="600"/>
              </a:spcAft>
            </a:pPr>
            <a:r>
              <a:rPr lang="en-US" sz="1600" dirty="0">
                <a:solidFill>
                  <a:schemeClr val="tx2"/>
                </a:solidFill>
                <a:latin typeface="+mn-lt"/>
                <a:ea typeface="+mn-ea"/>
              </a:rPr>
              <a:t>SDS Interfaces can be based on</a:t>
            </a:r>
          </a:p>
          <a:p>
            <a:pPr algn="l" defTabSz="914400" rtl="0" eaLnBrk="1" latinLnBrk="0" hangingPunct="1">
              <a:lnSpc>
                <a:spcPct val="90000"/>
              </a:lnSpc>
              <a:spcBef>
                <a:spcPts val="0"/>
              </a:spcBef>
              <a:spcAft>
                <a:spcPts val="600"/>
              </a:spcAft>
            </a:pPr>
            <a:r>
              <a:rPr lang="en-US" sz="1600" kern="1200" dirty="0">
                <a:solidFill>
                  <a:schemeClr val="tx2"/>
                </a:solidFill>
                <a:latin typeface="+mn-lt"/>
                <a:ea typeface="+mn-ea"/>
                <a:hlinkClick r:id="rId2">
                  <a:extLst>
                    <a:ext uri="{A12FA001-AC4F-418D-AE19-62706E023703}">
                      <ahyp:hlinkClr xmlns:ahyp="http://schemas.microsoft.com/office/drawing/2018/hyperlinkcolor" val="tx"/>
                    </a:ext>
                  </a:extLst>
                </a:hlinkClick>
              </a:rPr>
              <a:t>https://github.com/ARM-software/CMSIS-DSP/tree/main/ComputeGraph</a:t>
            </a:r>
            <a:endParaRPr lang="en-US" sz="1600" kern="1200" dirty="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600" dirty="0">
              <a:solidFill>
                <a:schemeClr val="tx2"/>
              </a:solidFill>
              <a:latin typeface="+mn-lt"/>
              <a:ea typeface="+mn-ea"/>
              <a:cs typeface="Calibri"/>
              <a:hlinkClick r:id="rId2"/>
            </a:endParaRPr>
          </a:p>
          <a:p>
            <a:pPr eaLnBrk="1" hangingPunct="1">
              <a:lnSpc>
                <a:spcPct val="90000"/>
              </a:lnSpc>
              <a:spcBef>
                <a:spcPts val="0"/>
              </a:spcBef>
              <a:spcAft>
                <a:spcPts val="600"/>
              </a:spcAft>
            </a:pPr>
            <a:r>
              <a:rPr lang="en-US" sz="1600" dirty="0">
                <a:solidFill>
                  <a:schemeClr val="tx2"/>
                </a:solidFill>
                <a:latin typeface="+mn-lt"/>
                <a:ea typeface="+mn-ea"/>
              </a:rPr>
              <a:t>Currently under development</a:t>
            </a:r>
          </a:p>
          <a:p>
            <a:pPr algn="l" defTabSz="914400" rtl="0" eaLnBrk="1" latinLnBrk="0" hangingPunct="1">
              <a:lnSpc>
                <a:spcPct val="90000"/>
              </a:lnSpc>
              <a:spcBef>
                <a:spcPts val="0"/>
              </a:spcBef>
              <a:spcAft>
                <a:spcPts val="600"/>
              </a:spcAft>
            </a:pPr>
            <a:r>
              <a:rPr lang="en-US" sz="1600" kern="1200" dirty="0">
                <a:solidFill>
                  <a:schemeClr val="tx2"/>
                </a:solidFill>
                <a:latin typeface="+mn-lt"/>
                <a:ea typeface="+mn-ea"/>
                <a:cs typeface="Calibri"/>
                <a:hlinkClick r:id="rId3"/>
              </a:rPr>
              <a:t>https://github.com/RobertRostohar/SDS-Framework</a:t>
            </a:r>
            <a:endParaRPr lang="en-US" sz="1600" kern="1200" dirty="0">
              <a:solidFill>
                <a:schemeClr val="tx2"/>
              </a:solidFill>
              <a:latin typeface="+mn-lt"/>
              <a:ea typeface="+mn-ea"/>
              <a:cs typeface="Calibri"/>
              <a:hlinkClick r:id="rId2"/>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a:xfrm>
            <a:off x="547437" y="648479"/>
            <a:ext cx="11233150" cy="344488"/>
          </a:xfrm>
        </p:spPr>
        <p:txBody>
          <a:bodyPr/>
          <a:lstStyle/>
          <a:p>
            <a:r>
              <a:rPr lang="en-US" sz="2000"/>
              <a:t>Simplify Development of Embedded Applications that utilize DSP or ML algorithms with Sensor/Audio Input</a:t>
            </a:r>
          </a:p>
        </p:txBody>
      </p:sp>
      <p:pic>
        <p:nvPicPr>
          <p:cNvPr id="3" name="Picture 2">
            <a:extLst>
              <a:ext uri="{FF2B5EF4-FFF2-40B4-BE49-F238E27FC236}">
                <a16:creationId xmlns:a16="http://schemas.microsoft.com/office/drawing/2014/main" id="{31FDDC19-4D58-1FA1-8AFA-10FE259C9BB0}"/>
              </a:ext>
            </a:extLst>
          </p:cNvPr>
          <p:cNvPicPr>
            <a:picLocks noChangeAspect="1"/>
          </p:cNvPicPr>
          <p:nvPr/>
        </p:nvPicPr>
        <p:blipFill>
          <a:blip r:embed="rId4"/>
          <a:stretch>
            <a:fillRect/>
          </a:stretch>
        </p:blipFill>
        <p:spPr>
          <a:xfrm>
            <a:off x="5311688" y="4003538"/>
            <a:ext cx="371504" cy="471311"/>
          </a:xfrm>
          <a:prstGeom prst="rect">
            <a:avLst/>
          </a:prstGeom>
        </p:spPr>
      </p:pic>
      <p:sp>
        <p:nvSpPr>
          <p:cNvPr id="4" name="TextBox 3">
            <a:extLst>
              <a:ext uri="{FF2B5EF4-FFF2-40B4-BE49-F238E27FC236}">
                <a16:creationId xmlns:a16="http://schemas.microsoft.com/office/drawing/2014/main" id="{2F9348C2-B53D-F0E4-0D57-D6FDAE5D44DB}"/>
              </a:ext>
            </a:extLst>
          </p:cNvPr>
          <p:cNvSpPr txBox="1"/>
          <p:nvPr/>
        </p:nvSpPr>
        <p:spPr>
          <a:xfrm>
            <a:off x="4968709" y="4495203"/>
            <a:ext cx="1110864"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Physical Sensor</a:t>
            </a:r>
          </a:p>
        </p:txBody>
      </p:sp>
      <p:pic>
        <p:nvPicPr>
          <p:cNvPr id="8" name="Graphic 7">
            <a:extLst>
              <a:ext uri="{FF2B5EF4-FFF2-40B4-BE49-F238E27FC236}">
                <a16:creationId xmlns:a16="http://schemas.microsoft.com/office/drawing/2014/main" id="{9A1A2EC0-AA5D-C72A-21B1-0A6A5810CF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16179" y="4037296"/>
            <a:ext cx="306905" cy="391304"/>
          </a:xfrm>
          <a:prstGeom prst="rect">
            <a:avLst/>
          </a:prstGeom>
        </p:spPr>
      </p:pic>
      <p:sp>
        <p:nvSpPr>
          <p:cNvPr id="9" name="TextBox 8">
            <a:extLst>
              <a:ext uri="{FF2B5EF4-FFF2-40B4-BE49-F238E27FC236}">
                <a16:creationId xmlns:a16="http://schemas.microsoft.com/office/drawing/2014/main" id="{70687AA2-3010-BDC4-2FC6-A371E410E427}"/>
              </a:ext>
            </a:extLst>
          </p:cNvPr>
          <p:cNvSpPr txBox="1"/>
          <p:nvPr/>
        </p:nvSpPr>
        <p:spPr>
          <a:xfrm>
            <a:off x="7033676" y="4495203"/>
            <a:ext cx="1266267"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11" name="Graphic 10">
            <a:extLst>
              <a:ext uri="{FF2B5EF4-FFF2-40B4-BE49-F238E27FC236}">
                <a16:creationId xmlns:a16="http://schemas.microsoft.com/office/drawing/2014/main" id="{1F999AC7-EC21-904F-EA9A-1EB89AE8BF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7318" y="4048901"/>
            <a:ext cx="306905" cy="391304"/>
          </a:xfrm>
          <a:prstGeom prst="rect">
            <a:avLst/>
          </a:prstGeom>
        </p:spPr>
      </p:pic>
      <p:sp>
        <p:nvSpPr>
          <p:cNvPr id="37" name="TextBox 36">
            <a:extLst>
              <a:ext uri="{FF2B5EF4-FFF2-40B4-BE49-F238E27FC236}">
                <a16:creationId xmlns:a16="http://schemas.microsoft.com/office/drawing/2014/main" id="{D01455D9-4168-FFEB-FEF6-160A6CFC43DC}"/>
              </a:ext>
            </a:extLst>
          </p:cNvPr>
          <p:cNvSpPr txBox="1"/>
          <p:nvPr/>
        </p:nvSpPr>
        <p:spPr>
          <a:xfrm>
            <a:off x="9586912" y="4495203"/>
            <a:ext cx="1266267"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38" name="Content Placeholder 2">
            <a:extLst>
              <a:ext uri="{FF2B5EF4-FFF2-40B4-BE49-F238E27FC236}">
                <a16:creationId xmlns:a16="http://schemas.microsoft.com/office/drawing/2014/main" id="{E0054CAA-E377-485A-1F88-42ECA9131783}"/>
              </a:ext>
            </a:extLst>
          </p:cNvPr>
          <p:cNvSpPr txBox="1">
            <a:spLocks/>
          </p:cNvSpPr>
          <p:nvPr/>
        </p:nvSpPr>
        <p:spPr>
          <a:xfrm>
            <a:off x="4539366" y="1420132"/>
            <a:ext cx="405278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MICROCONTROLLER HARDWARE</a:t>
            </a:r>
          </a:p>
        </p:txBody>
      </p:sp>
      <p:sp>
        <p:nvSpPr>
          <p:cNvPr id="39" name="Content Placeholder 2">
            <a:extLst>
              <a:ext uri="{FF2B5EF4-FFF2-40B4-BE49-F238E27FC236}">
                <a16:creationId xmlns:a16="http://schemas.microsoft.com/office/drawing/2014/main" id="{6070E878-6F99-986E-EE7F-0D36F759E1CD}"/>
              </a:ext>
            </a:extLst>
          </p:cNvPr>
          <p:cNvSpPr txBox="1">
            <a:spLocks/>
          </p:cNvSpPr>
          <p:nvPr/>
        </p:nvSpPr>
        <p:spPr>
          <a:xfrm>
            <a:off x="9295413" y="1415711"/>
            <a:ext cx="179412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SIMULATION</a:t>
            </a:r>
          </a:p>
        </p:txBody>
      </p:sp>
      <p:sp>
        <p:nvSpPr>
          <p:cNvPr id="40" name="Down Arrow 26">
            <a:extLst>
              <a:ext uri="{FF2B5EF4-FFF2-40B4-BE49-F238E27FC236}">
                <a16:creationId xmlns:a16="http://schemas.microsoft.com/office/drawing/2014/main" id="{0ADA9854-9042-A5CF-C5F6-F3DCF5BC762E}"/>
              </a:ext>
            </a:extLst>
          </p:cNvPr>
          <p:cNvSpPr/>
          <p:nvPr/>
        </p:nvSpPr>
        <p:spPr>
          <a:xfrm rot="16200000">
            <a:off x="8828181" y="3488523"/>
            <a:ext cx="290294" cy="1430460"/>
          </a:xfrm>
          <a:prstGeom prst="downArrow">
            <a:avLst>
              <a:gd name="adj1" fmla="val 50000"/>
              <a:gd name="adj2" fmla="val 33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pic>
        <p:nvPicPr>
          <p:cNvPr id="16" name="Picture 8">
            <a:extLst>
              <a:ext uri="{FF2B5EF4-FFF2-40B4-BE49-F238E27FC236}">
                <a16:creationId xmlns:a16="http://schemas.microsoft.com/office/drawing/2014/main" id="{CBA7BC1A-B6B5-154C-EC88-A218068B374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04610" y="2834057"/>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a:extLst>
              <a:ext uri="{FF2B5EF4-FFF2-40B4-BE49-F238E27FC236}">
                <a16:creationId xmlns:a16="http://schemas.microsoft.com/office/drawing/2014/main" id="{016F7E4B-2378-E147-179C-6CC719F15B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26639" y="2881827"/>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ABBB65E9-25A1-AAAF-EB93-229D3282C8BC}"/>
              </a:ext>
            </a:extLst>
          </p:cNvPr>
          <p:cNvSpPr/>
          <p:nvPr/>
        </p:nvSpPr>
        <p:spPr>
          <a:xfrm>
            <a:off x="9395248" y="2881453"/>
            <a:ext cx="1584043"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 Player</a:t>
            </a:r>
          </a:p>
        </p:txBody>
      </p:sp>
    </p:spTree>
    <p:extLst>
      <p:ext uri="{BB962C8B-B14F-4D97-AF65-F5344CB8AC3E}">
        <p14:creationId xmlns:p14="http://schemas.microsoft.com/office/powerpoint/2010/main" val="353652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83AB9-C6A4-77A9-1970-043838E2A7A0}"/>
            </a:ext>
          </a:extLst>
        </p:cNvPr>
        <p:cNvGrpSpPr/>
        <p:nvPr/>
      </p:nvGrpSpPr>
      <p:grpSpPr>
        <a:xfrm>
          <a:off x="0" y="0"/>
          <a:ext cx="0" cy="0"/>
          <a:chOff x="0" y="0"/>
          <a:chExt cx="0" cy="0"/>
        </a:xfrm>
      </p:grpSpPr>
      <p:sp>
        <p:nvSpPr>
          <p:cNvPr id="59" name="Rectangle 58">
            <a:extLst>
              <a:ext uri="{FF2B5EF4-FFF2-40B4-BE49-F238E27FC236}">
                <a16:creationId xmlns:a16="http://schemas.microsoft.com/office/drawing/2014/main" id="{1A423617-6E96-6304-ECA5-1DF0696D59BA}"/>
              </a:ext>
            </a:extLst>
          </p:cNvPr>
          <p:cNvSpPr/>
          <p:nvPr/>
        </p:nvSpPr>
        <p:spPr>
          <a:xfrm>
            <a:off x="7101186" y="1582588"/>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FAF04DC1-9CB2-5446-F6D0-DE153F4614E2}"/>
              </a:ext>
            </a:extLst>
          </p:cNvPr>
          <p:cNvSpPr>
            <a:spLocks noGrp="1"/>
          </p:cNvSpPr>
          <p:nvPr>
            <p:ph type="title"/>
          </p:nvPr>
        </p:nvSpPr>
        <p:spPr/>
        <p:txBody>
          <a:bodyPr/>
          <a:lstStyle/>
          <a:p>
            <a:r>
              <a:rPr lang="en-US" dirty="0"/>
              <a:t>Development Flow for Edge AI Devices</a:t>
            </a:r>
          </a:p>
        </p:txBody>
      </p:sp>
      <p:sp>
        <p:nvSpPr>
          <p:cNvPr id="63" name="Content Placeholder 2">
            <a:extLst>
              <a:ext uri="{FF2B5EF4-FFF2-40B4-BE49-F238E27FC236}">
                <a16:creationId xmlns:a16="http://schemas.microsoft.com/office/drawing/2014/main" id="{84350DDE-3EAD-71FF-B2D0-D9A856A08309}"/>
              </a:ext>
            </a:extLst>
          </p:cNvPr>
          <p:cNvSpPr txBox="1">
            <a:spLocks/>
          </p:cNvSpPr>
          <p:nvPr/>
        </p:nvSpPr>
        <p:spPr>
          <a:xfrm>
            <a:off x="7235415" y="1645794"/>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436855A0-EB14-DEBD-8C2E-744986E363E4}"/>
              </a:ext>
            </a:extLst>
          </p:cNvPr>
          <p:cNvCxnSpPr>
            <a:cxnSpLocks/>
            <a:stCxn id="106" idx="3"/>
            <a:endCxn id="107" idx="1"/>
          </p:cNvCxnSpPr>
          <p:nvPr/>
        </p:nvCxnSpPr>
        <p:spPr>
          <a:xfrm>
            <a:off x="9082020" y="2206450"/>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E2317C8-9401-CD03-3F8A-69A0BF79D73E}"/>
              </a:ext>
            </a:extLst>
          </p:cNvPr>
          <p:cNvCxnSpPr>
            <a:cxnSpLocks/>
            <a:stCxn id="107" idx="3"/>
          </p:cNvCxnSpPr>
          <p:nvPr/>
        </p:nvCxnSpPr>
        <p:spPr>
          <a:xfrm flipV="1">
            <a:off x="10676649" y="2204681"/>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B5CC032-59D2-8018-E0C2-E4F860380D2D}"/>
              </a:ext>
            </a:extLst>
          </p:cNvPr>
          <p:cNvCxnSpPr>
            <a:cxnSpLocks/>
          </p:cNvCxnSpPr>
          <p:nvPr/>
        </p:nvCxnSpPr>
        <p:spPr>
          <a:xfrm>
            <a:off x="9421045" y="220645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8" name="Graphic 87">
            <a:extLst>
              <a:ext uri="{FF2B5EF4-FFF2-40B4-BE49-F238E27FC236}">
                <a16:creationId xmlns:a16="http://schemas.microsoft.com/office/drawing/2014/main" id="{5DC246BF-00E3-FC1B-5B8F-2CBCBB22AB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74228" y="4863641"/>
            <a:ext cx="306905" cy="391304"/>
          </a:xfrm>
          <a:prstGeom prst="rect">
            <a:avLst/>
          </a:prstGeom>
        </p:spPr>
      </p:pic>
      <p:sp>
        <p:nvSpPr>
          <p:cNvPr id="92" name="TextBox 91">
            <a:extLst>
              <a:ext uri="{FF2B5EF4-FFF2-40B4-BE49-F238E27FC236}">
                <a16:creationId xmlns:a16="http://schemas.microsoft.com/office/drawing/2014/main" id="{E3E04F2C-7D9B-CC89-0AC9-4102428765A2}"/>
              </a:ext>
            </a:extLst>
          </p:cNvPr>
          <p:cNvSpPr txBox="1"/>
          <p:nvPr/>
        </p:nvSpPr>
        <p:spPr>
          <a:xfrm>
            <a:off x="9063189" y="5309943"/>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106" name="Process 105">
            <a:extLst>
              <a:ext uri="{FF2B5EF4-FFF2-40B4-BE49-F238E27FC236}">
                <a16:creationId xmlns:a16="http://schemas.microsoft.com/office/drawing/2014/main" id="{A8CFEFCD-2250-95E5-1F24-0A70E4E932D1}"/>
              </a:ext>
            </a:extLst>
          </p:cNvPr>
          <p:cNvSpPr/>
          <p:nvPr/>
        </p:nvSpPr>
        <p:spPr>
          <a:xfrm>
            <a:off x="8110020" y="1987473"/>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3C57EE90-2328-DFA6-4E4F-A385028476FD}"/>
              </a:ext>
            </a:extLst>
          </p:cNvPr>
          <p:cNvSpPr/>
          <p:nvPr/>
        </p:nvSpPr>
        <p:spPr>
          <a:xfrm>
            <a:off x="9773329" y="199246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F319E326-CB5B-9744-994A-4E8B3A55210A}"/>
              </a:ext>
            </a:extLst>
          </p:cNvPr>
          <p:cNvSpPr/>
          <p:nvPr/>
        </p:nvSpPr>
        <p:spPr>
          <a:xfrm>
            <a:off x="8890928"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2" name="Straight Arrow Connector 1">
            <a:extLst>
              <a:ext uri="{FF2B5EF4-FFF2-40B4-BE49-F238E27FC236}">
                <a16:creationId xmlns:a16="http://schemas.microsoft.com/office/drawing/2014/main" id="{169A0EAE-7522-7C0D-E02C-386F4435FE68}"/>
              </a:ext>
            </a:extLst>
          </p:cNvPr>
          <p:cNvCxnSpPr>
            <a:cxnSpLocks/>
            <a:endCxn id="88" idx="0"/>
          </p:cNvCxnSpPr>
          <p:nvPr/>
        </p:nvCxnSpPr>
        <p:spPr>
          <a:xfrm>
            <a:off x="9425598" y="444855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858462-5F0E-7DA9-4A5E-7866D4A7E7A8}"/>
              </a:ext>
            </a:extLst>
          </p:cNvPr>
          <p:cNvCxnSpPr>
            <a:cxnSpLocks/>
          </p:cNvCxnSpPr>
          <p:nvPr/>
        </p:nvCxnSpPr>
        <p:spPr>
          <a:xfrm>
            <a:off x="11009666" y="2206449"/>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0C9563CB-2541-150A-8EBA-F18E3A1700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44474" y="4884107"/>
            <a:ext cx="306905" cy="391304"/>
          </a:xfrm>
          <a:prstGeom prst="rect">
            <a:avLst/>
          </a:prstGeom>
        </p:spPr>
      </p:pic>
      <p:sp>
        <p:nvSpPr>
          <p:cNvPr id="8" name="TextBox 7">
            <a:extLst>
              <a:ext uri="{FF2B5EF4-FFF2-40B4-BE49-F238E27FC236}">
                <a16:creationId xmlns:a16="http://schemas.microsoft.com/office/drawing/2014/main" id="{3D32ECBD-6755-8397-13F7-63CA88FD3762}"/>
              </a:ext>
            </a:extLst>
          </p:cNvPr>
          <p:cNvSpPr txBox="1"/>
          <p:nvPr/>
        </p:nvSpPr>
        <p:spPr>
          <a:xfrm>
            <a:off x="10633435" y="5330409"/>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10" name="Straight Arrow Connector 9">
            <a:extLst>
              <a:ext uri="{FF2B5EF4-FFF2-40B4-BE49-F238E27FC236}">
                <a16:creationId xmlns:a16="http://schemas.microsoft.com/office/drawing/2014/main" id="{816F076D-F18F-CFA3-6B0D-0C5F16353608}"/>
              </a:ext>
            </a:extLst>
          </p:cNvPr>
          <p:cNvCxnSpPr>
            <a:cxnSpLocks/>
            <a:endCxn id="7" idx="0"/>
          </p:cNvCxnSpPr>
          <p:nvPr/>
        </p:nvCxnSpPr>
        <p:spPr>
          <a:xfrm>
            <a:off x="10997927" y="4433154"/>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45CD545-648C-795F-B9A5-71995D4A42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33644" y="4876611"/>
            <a:ext cx="306905" cy="391304"/>
          </a:xfrm>
          <a:prstGeom prst="rect">
            <a:avLst/>
          </a:prstGeom>
        </p:spPr>
      </p:pic>
      <p:sp>
        <p:nvSpPr>
          <p:cNvPr id="17" name="TextBox 16">
            <a:extLst>
              <a:ext uri="{FF2B5EF4-FFF2-40B4-BE49-F238E27FC236}">
                <a16:creationId xmlns:a16="http://schemas.microsoft.com/office/drawing/2014/main" id="{9DCAF2C2-D21F-8AC9-906A-9DC8C22BB132}"/>
              </a:ext>
            </a:extLst>
          </p:cNvPr>
          <p:cNvSpPr txBox="1"/>
          <p:nvPr/>
        </p:nvSpPr>
        <p:spPr>
          <a:xfrm>
            <a:off x="7176208" y="5322913"/>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8159314A-8B89-9EAA-972B-6D44367538D0}"/>
              </a:ext>
            </a:extLst>
          </p:cNvPr>
          <p:cNvSpPr/>
          <p:nvPr/>
        </p:nvSpPr>
        <p:spPr>
          <a:xfrm>
            <a:off x="7250344"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C8F07693-03D3-E691-160F-5F7A5EA721E2}"/>
              </a:ext>
            </a:extLst>
          </p:cNvPr>
          <p:cNvCxnSpPr>
            <a:cxnSpLocks/>
            <a:stCxn id="16" idx="0"/>
          </p:cNvCxnSpPr>
          <p:nvPr/>
        </p:nvCxnSpPr>
        <p:spPr>
          <a:xfrm flipH="1" flipV="1">
            <a:off x="7785014" y="4647159"/>
            <a:ext cx="2083" cy="22945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0BB4C5E7-02B2-19F3-8A2C-0B7A686CF844}"/>
              </a:ext>
            </a:extLst>
          </p:cNvPr>
          <p:cNvCxnSpPr>
            <a:stCxn id="18" idx="0"/>
            <a:endCxn id="106" idx="1"/>
          </p:cNvCxnSpPr>
          <p:nvPr/>
        </p:nvCxnSpPr>
        <p:spPr>
          <a:xfrm rot="5400000" flipH="1" flipV="1">
            <a:off x="7701644" y="2289820"/>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08D8862E-318B-CA0F-A39E-BF1D3B33DA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71570" y="3844370"/>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A954668-45C5-937B-39E5-82955CE546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93599" y="3892140"/>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89CAF07E-AF66-C3DF-3E04-AFF7DB5C4B97}"/>
              </a:ext>
            </a:extLst>
          </p:cNvPr>
          <p:cNvSpPr/>
          <p:nvPr/>
        </p:nvSpPr>
        <p:spPr>
          <a:xfrm>
            <a:off x="9328344" y="3653065"/>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rocess 108">
            <a:extLst>
              <a:ext uri="{FF2B5EF4-FFF2-40B4-BE49-F238E27FC236}">
                <a16:creationId xmlns:a16="http://schemas.microsoft.com/office/drawing/2014/main" id="{268B80DE-AFBC-59EC-388E-287C23A76D1C}"/>
              </a:ext>
            </a:extLst>
          </p:cNvPr>
          <p:cNvSpPr/>
          <p:nvPr/>
        </p:nvSpPr>
        <p:spPr>
          <a:xfrm>
            <a:off x="7248533" y="4264428"/>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cxnSp>
        <p:nvCxnSpPr>
          <p:cNvPr id="30" name="Straight Arrow Connector 29">
            <a:extLst>
              <a:ext uri="{FF2B5EF4-FFF2-40B4-BE49-F238E27FC236}">
                <a16:creationId xmlns:a16="http://schemas.microsoft.com/office/drawing/2014/main" id="{A5434FB5-0E2F-D7D7-53B5-8E98771D6A76}"/>
              </a:ext>
            </a:extLst>
          </p:cNvPr>
          <p:cNvCxnSpPr>
            <a:cxnSpLocks/>
            <a:endCxn id="18" idx="2"/>
          </p:cNvCxnSpPr>
          <p:nvPr/>
        </p:nvCxnSpPr>
        <p:spPr>
          <a:xfrm flipV="1">
            <a:off x="7785014" y="3093159"/>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4FADFCAC-AC6F-C1F3-3264-89A5CD7B5DCA}"/>
              </a:ext>
            </a:extLst>
          </p:cNvPr>
          <p:cNvSpPr/>
          <p:nvPr/>
        </p:nvSpPr>
        <p:spPr>
          <a:xfrm>
            <a:off x="7248533" y="3258102"/>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D2238A68-6006-8993-75A6-D6549A631D08}"/>
              </a:ext>
            </a:extLst>
          </p:cNvPr>
          <p:cNvCxnSpPr>
            <a:cxnSpLocks/>
          </p:cNvCxnSpPr>
          <p:nvPr/>
        </p:nvCxnSpPr>
        <p:spPr>
          <a:xfrm>
            <a:off x="9427674" y="309964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16249BE-16A4-21AE-154E-07C1E7F634B8}"/>
              </a:ext>
            </a:extLst>
          </p:cNvPr>
          <p:cNvCxnSpPr>
            <a:cxnSpLocks/>
            <a:stCxn id="53" idx="2"/>
          </p:cNvCxnSpPr>
          <p:nvPr/>
        </p:nvCxnSpPr>
        <p:spPr>
          <a:xfrm>
            <a:off x="11009666" y="3082496"/>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F4A924B9-8FA4-3A0C-F164-F9EFADE191C2}"/>
              </a:ext>
            </a:extLst>
          </p:cNvPr>
          <p:cNvSpPr txBox="1">
            <a:spLocks/>
          </p:cNvSpPr>
          <p:nvPr/>
        </p:nvSpPr>
        <p:spPr>
          <a:xfrm>
            <a:off x="7295739" y="3370857"/>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46" name="Content Placeholder 2">
            <a:extLst>
              <a:ext uri="{FF2B5EF4-FFF2-40B4-BE49-F238E27FC236}">
                <a16:creationId xmlns:a16="http://schemas.microsoft.com/office/drawing/2014/main" id="{E0CA8B45-7C41-742C-40A1-FB187CDBC346}"/>
              </a:ext>
            </a:extLst>
          </p:cNvPr>
          <p:cNvSpPr txBox="1">
            <a:spLocks/>
          </p:cNvSpPr>
          <p:nvPr/>
        </p:nvSpPr>
        <p:spPr>
          <a:xfrm>
            <a:off x="9520519" y="3938607"/>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53" name="Process 108">
            <a:extLst>
              <a:ext uri="{FF2B5EF4-FFF2-40B4-BE49-F238E27FC236}">
                <a16:creationId xmlns:a16="http://schemas.microsoft.com/office/drawing/2014/main" id="{14220803-880F-0B18-B97B-08FE7CFF834D}"/>
              </a:ext>
            </a:extLst>
          </p:cNvPr>
          <p:cNvSpPr/>
          <p:nvPr/>
        </p:nvSpPr>
        <p:spPr>
          <a:xfrm>
            <a:off x="10474996" y="2687533"/>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4AD38773-C51C-DA8C-1931-2486C1403F2A}"/>
              </a:ext>
            </a:extLst>
          </p:cNvPr>
          <p:cNvSpPr txBox="1"/>
          <p:nvPr/>
        </p:nvSpPr>
        <p:spPr>
          <a:xfrm>
            <a:off x="10720959" y="2012587"/>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C48699D6-41CC-D854-B90A-F5216016F70A}"/>
              </a:ext>
            </a:extLst>
          </p:cNvPr>
          <p:cNvSpPr/>
          <p:nvPr/>
        </p:nvSpPr>
        <p:spPr>
          <a:xfrm>
            <a:off x="1404490" y="1589073"/>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7AABE04A-CF4A-70F2-2CC5-6FD69DA3B177}"/>
              </a:ext>
            </a:extLst>
          </p:cNvPr>
          <p:cNvPicPr>
            <a:picLocks noChangeAspect="1"/>
          </p:cNvPicPr>
          <p:nvPr/>
        </p:nvPicPr>
        <p:blipFill>
          <a:blip r:embed="rId11"/>
          <a:stretch>
            <a:fillRect/>
          </a:stretch>
        </p:blipFill>
        <p:spPr>
          <a:xfrm>
            <a:off x="693775" y="1685527"/>
            <a:ext cx="371504" cy="471311"/>
          </a:xfrm>
          <a:prstGeom prst="rect">
            <a:avLst/>
          </a:prstGeom>
        </p:spPr>
      </p:pic>
      <p:sp>
        <p:nvSpPr>
          <p:cNvPr id="11" name="Content Placeholder 2">
            <a:extLst>
              <a:ext uri="{FF2B5EF4-FFF2-40B4-BE49-F238E27FC236}">
                <a16:creationId xmlns:a16="http://schemas.microsoft.com/office/drawing/2014/main" id="{598B223D-5F4B-116C-856D-EF124B2F8FF1}"/>
              </a:ext>
            </a:extLst>
          </p:cNvPr>
          <p:cNvSpPr txBox="1">
            <a:spLocks/>
          </p:cNvSpPr>
          <p:nvPr/>
        </p:nvSpPr>
        <p:spPr>
          <a:xfrm>
            <a:off x="1737048" y="1643581"/>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C795695-3C9F-8AEC-F702-B760A8430ADB}"/>
              </a:ext>
            </a:extLst>
          </p:cNvPr>
          <p:cNvCxnSpPr>
            <a:cxnSpLocks/>
            <a:endCxn id="36" idx="1"/>
          </p:cNvCxnSpPr>
          <p:nvPr/>
        </p:nvCxnSpPr>
        <p:spPr>
          <a:xfrm flipV="1">
            <a:off x="2438774" y="2210571"/>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27D51E-9721-D728-ADF9-BD0B5F6E9CA7}"/>
              </a:ext>
            </a:extLst>
          </p:cNvPr>
          <p:cNvCxnSpPr>
            <a:cxnSpLocks/>
            <a:stCxn id="36" idx="3"/>
            <a:endCxn id="37" idx="1"/>
          </p:cNvCxnSpPr>
          <p:nvPr/>
        </p:nvCxnSpPr>
        <p:spPr>
          <a:xfrm>
            <a:off x="4087572" y="2210571"/>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979F6B-10C0-2156-2FD3-267964CF2D01}"/>
              </a:ext>
            </a:extLst>
          </p:cNvPr>
          <p:cNvCxnSpPr>
            <a:cxnSpLocks/>
            <a:stCxn id="37" idx="3"/>
          </p:cNvCxnSpPr>
          <p:nvPr/>
        </p:nvCxnSpPr>
        <p:spPr>
          <a:xfrm flipV="1">
            <a:off x="5682201" y="2208802"/>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0D43B8A0-DA70-FCFA-4E4F-1E3E43AC408A}"/>
              </a:ext>
            </a:extLst>
          </p:cNvPr>
          <p:cNvSpPr/>
          <p:nvPr/>
        </p:nvSpPr>
        <p:spPr>
          <a:xfrm>
            <a:off x="1043580" y="1638365"/>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D4CB088E-9AA7-D923-1115-2A2ECF4EBE70}"/>
              </a:ext>
            </a:extLst>
          </p:cNvPr>
          <p:cNvPicPr>
            <a:picLocks noChangeAspect="1"/>
          </p:cNvPicPr>
          <p:nvPr/>
        </p:nvPicPr>
        <p:blipFill>
          <a:blip r:embed="rId12"/>
          <a:stretch>
            <a:fillRect/>
          </a:stretch>
        </p:blipFill>
        <p:spPr>
          <a:xfrm>
            <a:off x="703762" y="2593073"/>
            <a:ext cx="354609" cy="323203"/>
          </a:xfrm>
          <a:prstGeom prst="rect">
            <a:avLst/>
          </a:prstGeom>
        </p:spPr>
      </p:pic>
      <p:pic>
        <p:nvPicPr>
          <p:cNvPr id="28" name="Picture 27">
            <a:extLst>
              <a:ext uri="{FF2B5EF4-FFF2-40B4-BE49-F238E27FC236}">
                <a16:creationId xmlns:a16="http://schemas.microsoft.com/office/drawing/2014/main" id="{677A3955-C7B8-ADBD-F08D-45DCAB996F54}"/>
              </a:ext>
            </a:extLst>
          </p:cNvPr>
          <p:cNvPicPr>
            <a:picLocks noChangeAspect="1"/>
          </p:cNvPicPr>
          <p:nvPr/>
        </p:nvPicPr>
        <p:blipFill>
          <a:blip r:embed="rId13"/>
          <a:stretch>
            <a:fillRect/>
          </a:stretch>
        </p:blipFill>
        <p:spPr>
          <a:xfrm>
            <a:off x="678079" y="3325892"/>
            <a:ext cx="405975" cy="194161"/>
          </a:xfrm>
          <a:prstGeom prst="rect">
            <a:avLst/>
          </a:prstGeom>
        </p:spPr>
      </p:pic>
      <p:sp>
        <p:nvSpPr>
          <p:cNvPr id="31" name="TextBox 30">
            <a:extLst>
              <a:ext uri="{FF2B5EF4-FFF2-40B4-BE49-F238E27FC236}">
                <a16:creationId xmlns:a16="http://schemas.microsoft.com/office/drawing/2014/main" id="{F53D8B94-D83C-637E-3E74-1E7FE7AB5FC6}"/>
              </a:ext>
            </a:extLst>
          </p:cNvPr>
          <p:cNvSpPr txBox="1"/>
          <p:nvPr/>
        </p:nvSpPr>
        <p:spPr>
          <a:xfrm>
            <a:off x="516409" y="219911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8B3FCBA1-E978-C8BF-7253-6ED3B2E77968}"/>
              </a:ext>
            </a:extLst>
          </p:cNvPr>
          <p:cNvSpPr txBox="1"/>
          <p:nvPr/>
        </p:nvSpPr>
        <p:spPr>
          <a:xfrm>
            <a:off x="516409" y="2960927"/>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F117DD7A-F598-2241-533A-B3E1305FCEEE}"/>
              </a:ext>
            </a:extLst>
          </p:cNvPr>
          <p:cNvSpPr txBox="1"/>
          <p:nvPr/>
        </p:nvSpPr>
        <p:spPr>
          <a:xfrm>
            <a:off x="516409" y="357173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B92580A6-BCA0-9981-7DE9-0D40B660F49C}"/>
              </a:ext>
            </a:extLst>
          </p:cNvPr>
          <p:cNvSpPr/>
          <p:nvPr/>
        </p:nvSpPr>
        <p:spPr>
          <a:xfrm>
            <a:off x="1574364" y="1991594"/>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287607E7-D400-F5B3-52EC-65FBE06972FD}"/>
              </a:ext>
            </a:extLst>
          </p:cNvPr>
          <p:cNvSpPr/>
          <p:nvPr/>
        </p:nvSpPr>
        <p:spPr>
          <a:xfrm>
            <a:off x="3115572" y="1991594"/>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A5A3C365-334B-76C0-F033-D685EE8CAC56}"/>
              </a:ext>
            </a:extLst>
          </p:cNvPr>
          <p:cNvSpPr/>
          <p:nvPr/>
        </p:nvSpPr>
        <p:spPr>
          <a:xfrm>
            <a:off x="4778881" y="1996590"/>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73A8B302-25F1-0BCB-BE73-13661C78D339}"/>
              </a:ext>
            </a:extLst>
          </p:cNvPr>
          <p:cNvSpPr txBox="1"/>
          <p:nvPr/>
        </p:nvSpPr>
        <p:spPr>
          <a:xfrm>
            <a:off x="5774505" y="2011013"/>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14ED8852-B67E-8F0F-C91A-6B2E003036E6}"/>
              </a:ext>
            </a:extLst>
          </p:cNvPr>
          <p:cNvCxnSpPr>
            <a:cxnSpLocks/>
          </p:cNvCxnSpPr>
          <p:nvPr/>
        </p:nvCxnSpPr>
        <p:spPr>
          <a:xfrm>
            <a:off x="4411302" y="2209695"/>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0" name="Graphic 79">
            <a:extLst>
              <a:ext uri="{FF2B5EF4-FFF2-40B4-BE49-F238E27FC236}">
                <a16:creationId xmlns:a16="http://schemas.microsoft.com/office/drawing/2014/main" id="{D60901E0-A08C-578A-DD80-817305F9F2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4485" y="4866886"/>
            <a:ext cx="306905" cy="391304"/>
          </a:xfrm>
          <a:prstGeom prst="rect">
            <a:avLst/>
          </a:prstGeom>
        </p:spPr>
      </p:pic>
      <p:sp>
        <p:nvSpPr>
          <p:cNvPr id="81" name="TextBox 80">
            <a:extLst>
              <a:ext uri="{FF2B5EF4-FFF2-40B4-BE49-F238E27FC236}">
                <a16:creationId xmlns:a16="http://schemas.microsoft.com/office/drawing/2014/main" id="{14D085E1-C1CC-0B44-ACE8-02899206ECDC}"/>
              </a:ext>
            </a:extLst>
          </p:cNvPr>
          <p:cNvSpPr txBox="1"/>
          <p:nvPr/>
        </p:nvSpPr>
        <p:spPr>
          <a:xfrm>
            <a:off x="4053446" y="5313188"/>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82" name="Process 108">
            <a:extLst>
              <a:ext uri="{FF2B5EF4-FFF2-40B4-BE49-F238E27FC236}">
                <a16:creationId xmlns:a16="http://schemas.microsoft.com/office/drawing/2014/main" id="{06A4168A-EAD3-7078-808F-F26975C07FB5}"/>
              </a:ext>
            </a:extLst>
          </p:cNvPr>
          <p:cNvSpPr/>
          <p:nvPr/>
        </p:nvSpPr>
        <p:spPr>
          <a:xfrm>
            <a:off x="3881185" y="2701441"/>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3" name="Straight Arrow Connector 82">
            <a:extLst>
              <a:ext uri="{FF2B5EF4-FFF2-40B4-BE49-F238E27FC236}">
                <a16:creationId xmlns:a16="http://schemas.microsoft.com/office/drawing/2014/main" id="{84C3DCA9-AB3E-7731-9A13-B222019F67EF}"/>
              </a:ext>
            </a:extLst>
          </p:cNvPr>
          <p:cNvCxnSpPr>
            <a:cxnSpLocks/>
            <a:endCxn id="80" idx="0"/>
          </p:cNvCxnSpPr>
          <p:nvPr/>
        </p:nvCxnSpPr>
        <p:spPr>
          <a:xfrm>
            <a:off x="4415855" y="4451797"/>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38BBB96-AE4B-AF05-13EC-BF4E164BBCB1}"/>
              </a:ext>
            </a:extLst>
          </p:cNvPr>
          <p:cNvCxnSpPr>
            <a:cxnSpLocks/>
          </p:cNvCxnSpPr>
          <p:nvPr/>
        </p:nvCxnSpPr>
        <p:spPr>
          <a:xfrm>
            <a:off x="5999923" y="2209694"/>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74021FD8-8E50-0597-ABEB-56E8FB668D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34731" y="4887352"/>
            <a:ext cx="306905" cy="391304"/>
          </a:xfrm>
          <a:prstGeom prst="rect">
            <a:avLst/>
          </a:prstGeom>
        </p:spPr>
      </p:pic>
      <p:sp>
        <p:nvSpPr>
          <p:cNvPr id="86" name="TextBox 85">
            <a:extLst>
              <a:ext uri="{FF2B5EF4-FFF2-40B4-BE49-F238E27FC236}">
                <a16:creationId xmlns:a16="http://schemas.microsoft.com/office/drawing/2014/main" id="{0D628924-F6DB-FD10-2B2A-08C1263D7B0D}"/>
              </a:ext>
            </a:extLst>
          </p:cNvPr>
          <p:cNvSpPr txBox="1"/>
          <p:nvPr/>
        </p:nvSpPr>
        <p:spPr>
          <a:xfrm>
            <a:off x="5623692" y="5333654"/>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87" name="Straight Arrow Connector 86">
            <a:extLst>
              <a:ext uri="{FF2B5EF4-FFF2-40B4-BE49-F238E27FC236}">
                <a16:creationId xmlns:a16="http://schemas.microsoft.com/office/drawing/2014/main" id="{2C2AEF9B-6DC8-F029-8E44-7D1FCD9F8462}"/>
              </a:ext>
            </a:extLst>
          </p:cNvPr>
          <p:cNvCxnSpPr>
            <a:cxnSpLocks/>
            <a:endCxn id="85" idx="0"/>
          </p:cNvCxnSpPr>
          <p:nvPr/>
        </p:nvCxnSpPr>
        <p:spPr>
          <a:xfrm>
            <a:off x="5988184" y="4436399"/>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a:extLst>
              <a:ext uri="{FF2B5EF4-FFF2-40B4-BE49-F238E27FC236}">
                <a16:creationId xmlns:a16="http://schemas.microsoft.com/office/drawing/2014/main" id="{B308B638-F2D4-929C-26E9-24A499DB5A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23901" y="4879856"/>
            <a:ext cx="306905" cy="391304"/>
          </a:xfrm>
          <a:prstGeom prst="rect">
            <a:avLst/>
          </a:prstGeom>
        </p:spPr>
      </p:pic>
      <p:sp>
        <p:nvSpPr>
          <p:cNvPr id="90" name="TextBox 89">
            <a:extLst>
              <a:ext uri="{FF2B5EF4-FFF2-40B4-BE49-F238E27FC236}">
                <a16:creationId xmlns:a16="http://schemas.microsoft.com/office/drawing/2014/main" id="{7DB5B689-0B96-DFAF-CE6E-99A41391B8CB}"/>
              </a:ext>
            </a:extLst>
          </p:cNvPr>
          <p:cNvSpPr txBox="1"/>
          <p:nvPr/>
        </p:nvSpPr>
        <p:spPr>
          <a:xfrm>
            <a:off x="2166465" y="5326158"/>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91" name="Process 108">
            <a:extLst>
              <a:ext uri="{FF2B5EF4-FFF2-40B4-BE49-F238E27FC236}">
                <a16:creationId xmlns:a16="http://schemas.microsoft.com/office/drawing/2014/main" id="{4BE53C58-0049-5E23-6A06-2DF7231CE583}"/>
              </a:ext>
            </a:extLst>
          </p:cNvPr>
          <p:cNvSpPr/>
          <p:nvPr/>
        </p:nvSpPr>
        <p:spPr>
          <a:xfrm>
            <a:off x="2240601" y="2701441"/>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4E5C549A-B8FB-F85A-4D9A-E717AE0226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1827" y="3847615"/>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056B209F-1C4E-726F-6D97-8C2C1C4B94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3856" y="3895385"/>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36F026BE-6EFB-3301-CC14-084AE204C7D4}"/>
              </a:ext>
            </a:extLst>
          </p:cNvPr>
          <p:cNvSpPr/>
          <p:nvPr/>
        </p:nvSpPr>
        <p:spPr>
          <a:xfrm>
            <a:off x="2238790" y="3261347"/>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26E12478-B5DB-AC65-EC1E-947792A411B8}"/>
              </a:ext>
            </a:extLst>
          </p:cNvPr>
          <p:cNvCxnSpPr>
            <a:cxnSpLocks/>
          </p:cNvCxnSpPr>
          <p:nvPr/>
        </p:nvCxnSpPr>
        <p:spPr>
          <a:xfrm>
            <a:off x="4417931" y="3102889"/>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E6CCC72-E9A9-55EE-0BAC-B2AE84280362}"/>
              </a:ext>
            </a:extLst>
          </p:cNvPr>
          <p:cNvCxnSpPr>
            <a:cxnSpLocks/>
            <a:stCxn id="104" idx="2"/>
          </p:cNvCxnSpPr>
          <p:nvPr/>
        </p:nvCxnSpPr>
        <p:spPr>
          <a:xfrm>
            <a:off x="5999923" y="3085741"/>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D9AA43B2-FF68-DB13-9505-2BF0F01E16BC}"/>
              </a:ext>
            </a:extLst>
          </p:cNvPr>
          <p:cNvSpPr txBox="1">
            <a:spLocks/>
          </p:cNvSpPr>
          <p:nvPr/>
        </p:nvSpPr>
        <p:spPr>
          <a:xfrm>
            <a:off x="2285996" y="3374102"/>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103" name="Content Placeholder 2">
            <a:extLst>
              <a:ext uri="{FF2B5EF4-FFF2-40B4-BE49-F238E27FC236}">
                <a16:creationId xmlns:a16="http://schemas.microsoft.com/office/drawing/2014/main" id="{FD166784-B42C-F2C0-5034-6403E484D679}"/>
              </a:ext>
            </a:extLst>
          </p:cNvPr>
          <p:cNvSpPr txBox="1">
            <a:spLocks/>
          </p:cNvSpPr>
          <p:nvPr/>
        </p:nvSpPr>
        <p:spPr>
          <a:xfrm>
            <a:off x="4510776" y="3941852"/>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104" name="Process 108">
            <a:extLst>
              <a:ext uri="{FF2B5EF4-FFF2-40B4-BE49-F238E27FC236}">
                <a16:creationId xmlns:a16="http://schemas.microsoft.com/office/drawing/2014/main" id="{CE382B01-29A0-8760-5DC8-5FACF41FCF1F}"/>
              </a:ext>
            </a:extLst>
          </p:cNvPr>
          <p:cNvSpPr/>
          <p:nvPr/>
        </p:nvSpPr>
        <p:spPr>
          <a:xfrm>
            <a:off x="5465253" y="2690778"/>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4BE69476-D577-F35A-DEEB-0F76C95DC2A5}"/>
              </a:ext>
            </a:extLst>
          </p:cNvPr>
          <p:cNvSpPr/>
          <p:nvPr/>
        </p:nvSpPr>
        <p:spPr>
          <a:xfrm>
            <a:off x="4299623" y="3655616"/>
            <a:ext cx="233251" cy="61205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61E5C3-E103-C607-2FCA-A5F00A3EA125}"/>
              </a:ext>
            </a:extLst>
          </p:cNvPr>
          <p:cNvCxnSpPr>
            <a:cxnSpLocks/>
          </p:cNvCxnSpPr>
          <p:nvPr/>
        </p:nvCxnSpPr>
        <p:spPr>
          <a:xfrm>
            <a:off x="2786782" y="221294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BA3B29F-02B6-785B-AA35-7DAD924B76E2}"/>
              </a:ext>
            </a:extLst>
          </p:cNvPr>
          <p:cNvCxnSpPr>
            <a:cxnSpLocks/>
          </p:cNvCxnSpPr>
          <p:nvPr/>
        </p:nvCxnSpPr>
        <p:spPr>
          <a:xfrm>
            <a:off x="2791335" y="445504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36F3236-84A2-A5C7-2DE0-4A2164C07630}"/>
              </a:ext>
            </a:extLst>
          </p:cNvPr>
          <p:cNvCxnSpPr>
            <a:cxnSpLocks/>
          </p:cNvCxnSpPr>
          <p:nvPr/>
        </p:nvCxnSpPr>
        <p:spPr>
          <a:xfrm>
            <a:off x="2793411" y="310613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Process 108">
            <a:extLst>
              <a:ext uri="{FF2B5EF4-FFF2-40B4-BE49-F238E27FC236}">
                <a16:creationId xmlns:a16="http://schemas.microsoft.com/office/drawing/2014/main" id="{2F4CF59C-538C-CE2C-9997-D55E58F243BD}"/>
              </a:ext>
            </a:extLst>
          </p:cNvPr>
          <p:cNvSpPr/>
          <p:nvPr/>
        </p:nvSpPr>
        <p:spPr>
          <a:xfrm>
            <a:off x="2238790" y="4267673"/>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spTree>
    <p:extLst>
      <p:ext uri="{BB962C8B-B14F-4D97-AF65-F5344CB8AC3E}">
        <p14:creationId xmlns:p14="http://schemas.microsoft.com/office/powerpoint/2010/main" val="804298610"/>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83AB9-C6A4-77A9-1970-043838E2A7A0}"/>
            </a:ext>
          </a:extLst>
        </p:cNvPr>
        <p:cNvGrpSpPr/>
        <p:nvPr/>
      </p:nvGrpSpPr>
      <p:grpSpPr>
        <a:xfrm>
          <a:off x="0" y="0"/>
          <a:ext cx="0" cy="0"/>
          <a:chOff x="0" y="0"/>
          <a:chExt cx="0" cy="0"/>
        </a:xfrm>
      </p:grpSpPr>
      <p:pic>
        <p:nvPicPr>
          <p:cNvPr id="24" name="Picture 23">
            <a:extLst>
              <a:ext uri="{FF2B5EF4-FFF2-40B4-BE49-F238E27FC236}">
                <a16:creationId xmlns:a16="http://schemas.microsoft.com/office/drawing/2014/main" id="{8F944702-350C-9D54-64B1-E828B3E9A5A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1058069" y="4163905"/>
            <a:ext cx="583661" cy="583661"/>
          </a:xfrm>
          <a:prstGeom prst="rect">
            <a:avLst/>
          </a:prstGeom>
        </p:spPr>
      </p:pic>
      <p:sp>
        <p:nvSpPr>
          <p:cNvPr id="59" name="Rectangle 58">
            <a:extLst>
              <a:ext uri="{FF2B5EF4-FFF2-40B4-BE49-F238E27FC236}">
                <a16:creationId xmlns:a16="http://schemas.microsoft.com/office/drawing/2014/main" id="{1A423617-6E96-6304-ECA5-1DF0696D59BA}"/>
              </a:ext>
            </a:extLst>
          </p:cNvPr>
          <p:cNvSpPr/>
          <p:nvPr/>
        </p:nvSpPr>
        <p:spPr>
          <a:xfrm>
            <a:off x="7101186" y="2014184"/>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FAF04DC1-9CB2-5446-F6D0-DE153F4614E2}"/>
              </a:ext>
            </a:extLst>
          </p:cNvPr>
          <p:cNvSpPr>
            <a:spLocks noGrp="1"/>
          </p:cNvSpPr>
          <p:nvPr>
            <p:ph type="title"/>
          </p:nvPr>
        </p:nvSpPr>
        <p:spPr/>
        <p:txBody>
          <a:bodyPr/>
          <a:lstStyle/>
          <a:p>
            <a:r>
              <a:rPr lang="en-US" sz="3200" dirty="0"/>
              <a:t>Challenge: Validate and Optimize Algorithms with Real World Data</a:t>
            </a:r>
          </a:p>
        </p:txBody>
      </p:sp>
      <p:sp>
        <p:nvSpPr>
          <p:cNvPr id="39" name="Text Placeholder 38">
            <a:extLst>
              <a:ext uri="{FF2B5EF4-FFF2-40B4-BE49-F238E27FC236}">
                <a16:creationId xmlns:a16="http://schemas.microsoft.com/office/drawing/2014/main" id="{6410A9A6-3ABB-7199-1C34-2B0C1B96F62C}"/>
              </a:ext>
            </a:extLst>
          </p:cNvPr>
          <p:cNvSpPr>
            <a:spLocks noGrp="1"/>
          </p:cNvSpPr>
          <p:nvPr>
            <p:ph type="body" sz="quarter" idx="13"/>
          </p:nvPr>
        </p:nvSpPr>
        <p:spPr/>
        <p:txBody>
          <a:bodyPr/>
          <a:lstStyle/>
          <a:p>
            <a:r>
              <a:rPr lang="en-US">
                <a:hlinkClick r:id="rId4"/>
              </a:rPr>
              <a:t>github.com/ARM-software/SDS-Framework</a:t>
            </a:r>
            <a:endParaRPr lang="en-US"/>
          </a:p>
          <a:p>
            <a:endParaRPr lang="en-US"/>
          </a:p>
        </p:txBody>
      </p:sp>
      <p:sp>
        <p:nvSpPr>
          <p:cNvPr id="63" name="Content Placeholder 2">
            <a:extLst>
              <a:ext uri="{FF2B5EF4-FFF2-40B4-BE49-F238E27FC236}">
                <a16:creationId xmlns:a16="http://schemas.microsoft.com/office/drawing/2014/main" id="{84350DDE-3EAD-71FF-B2D0-D9A856A08309}"/>
              </a:ext>
            </a:extLst>
          </p:cNvPr>
          <p:cNvSpPr txBox="1">
            <a:spLocks/>
          </p:cNvSpPr>
          <p:nvPr/>
        </p:nvSpPr>
        <p:spPr>
          <a:xfrm>
            <a:off x="7235415" y="2077390"/>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436855A0-EB14-DEBD-8C2E-744986E363E4}"/>
              </a:ext>
            </a:extLst>
          </p:cNvPr>
          <p:cNvCxnSpPr>
            <a:cxnSpLocks/>
            <a:stCxn id="106" idx="3"/>
            <a:endCxn id="107" idx="1"/>
          </p:cNvCxnSpPr>
          <p:nvPr/>
        </p:nvCxnSpPr>
        <p:spPr>
          <a:xfrm>
            <a:off x="9082020" y="2638046"/>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E2317C8-9401-CD03-3F8A-69A0BF79D73E}"/>
              </a:ext>
            </a:extLst>
          </p:cNvPr>
          <p:cNvCxnSpPr>
            <a:cxnSpLocks/>
            <a:stCxn id="107" idx="3"/>
          </p:cNvCxnSpPr>
          <p:nvPr/>
        </p:nvCxnSpPr>
        <p:spPr>
          <a:xfrm flipV="1">
            <a:off x="10676649" y="2636277"/>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B5CC032-59D2-8018-E0C2-E4F860380D2D}"/>
              </a:ext>
            </a:extLst>
          </p:cNvPr>
          <p:cNvCxnSpPr>
            <a:cxnSpLocks/>
          </p:cNvCxnSpPr>
          <p:nvPr/>
        </p:nvCxnSpPr>
        <p:spPr>
          <a:xfrm>
            <a:off x="9421045" y="263804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8" name="Graphic 87">
            <a:extLst>
              <a:ext uri="{FF2B5EF4-FFF2-40B4-BE49-F238E27FC236}">
                <a16:creationId xmlns:a16="http://schemas.microsoft.com/office/drawing/2014/main" id="{5DC246BF-00E3-FC1B-5B8F-2CBCBB22AB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74228" y="5295237"/>
            <a:ext cx="306905" cy="391304"/>
          </a:xfrm>
          <a:prstGeom prst="rect">
            <a:avLst/>
          </a:prstGeom>
        </p:spPr>
      </p:pic>
      <p:sp>
        <p:nvSpPr>
          <p:cNvPr id="92" name="TextBox 91">
            <a:extLst>
              <a:ext uri="{FF2B5EF4-FFF2-40B4-BE49-F238E27FC236}">
                <a16:creationId xmlns:a16="http://schemas.microsoft.com/office/drawing/2014/main" id="{E3E04F2C-7D9B-CC89-0AC9-4102428765A2}"/>
              </a:ext>
            </a:extLst>
          </p:cNvPr>
          <p:cNvSpPr txBox="1"/>
          <p:nvPr/>
        </p:nvSpPr>
        <p:spPr>
          <a:xfrm>
            <a:off x="9063189" y="5741539"/>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106" name="Process 105">
            <a:extLst>
              <a:ext uri="{FF2B5EF4-FFF2-40B4-BE49-F238E27FC236}">
                <a16:creationId xmlns:a16="http://schemas.microsoft.com/office/drawing/2014/main" id="{A8CFEFCD-2250-95E5-1F24-0A70E4E932D1}"/>
              </a:ext>
            </a:extLst>
          </p:cNvPr>
          <p:cNvSpPr/>
          <p:nvPr/>
        </p:nvSpPr>
        <p:spPr>
          <a:xfrm>
            <a:off x="8110020" y="2419069"/>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3C57EE90-2328-DFA6-4E4F-A385028476FD}"/>
              </a:ext>
            </a:extLst>
          </p:cNvPr>
          <p:cNvSpPr/>
          <p:nvPr/>
        </p:nvSpPr>
        <p:spPr>
          <a:xfrm>
            <a:off x="9773329" y="2424065"/>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F319E326-CB5B-9744-994A-4E8B3A55210A}"/>
              </a:ext>
            </a:extLst>
          </p:cNvPr>
          <p:cNvSpPr/>
          <p:nvPr/>
        </p:nvSpPr>
        <p:spPr>
          <a:xfrm>
            <a:off x="8890928" y="312979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2" name="Straight Arrow Connector 1">
            <a:extLst>
              <a:ext uri="{FF2B5EF4-FFF2-40B4-BE49-F238E27FC236}">
                <a16:creationId xmlns:a16="http://schemas.microsoft.com/office/drawing/2014/main" id="{169A0EAE-7522-7C0D-E02C-386F4435FE68}"/>
              </a:ext>
            </a:extLst>
          </p:cNvPr>
          <p:cNvCxnSpPr>
            <a:cxnSpLocks/>
            <a:endCxn id="88" idx="0"/>
          </p:cNvCxnSpPr>
          <p:nvPr/>
        </p:nvCxnSpPr>
        <p:spPr>
          <a:xfrm>
            <a:off x="9425598" y="4880148"/>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858462-5F0E-7DA9-4A5E-7866D4A7E7A8}"/>
              </a:ext>
            </a:extLst>
          </p:cNvPr>
          <p:cNvCxnSpPr>
            <a:cxnSpLocks/>
          </p:cNvCxnSpPr>
          <p:nvPr/>
        </p:nvCxnSpPr>
        <p:spPr>
          <a:xfrm>
            <a:off x="11009666" y="2638045"/>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0C9563CB-2541-150A-8EBA-F18E3A1700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844474" y="5315703"/>
            <a:ext cx="306905" cy="391304"/>
          </a:xfrm>
          <a:prstGeom prst="rect">
            <a:avLst/>
          </a:prstGeom>
        </p:spPr>
      </p:pic>
      <p:sp>
        <p:nvSpPr>
          <p:cNvPr id="8" name="TextBox 7">
            <a:extLst>
              <a:ext uri="{FF2B5EF4-FFF2-40B4-BE49-F238E27FC236}">
                <a16:creationId xmlns:a16="http://schemas.microsoft.com/office/drawing/2014/main" id="{3D32ECBD-6755-8397-13F7-63CA88FD3762}"/>
              </a:ext>
            </a:extLst>
          </p:cNvPr>
          <p:cNvSpPr txBox="1"/>
          <p:nvPr/>
        </p:nvSpPr>
        <p:spPr>
          <a:xfrm>
            <a:off x="10633435" y="5762005"/>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10" name="Straight Arrow Connector 9">
            <a:extLst>
              <a:ext uri="{FF2B5EF4-FFF2-40B4-BE49-F238E27FC236}">
                <a16:creationId xmlns:a16="http://schemas.microsoft.com/office/drawing/2014/main" id="{816F076D-F18F-CFA3-6B0D-0C5F16353608}"/>
              </a:ext>
            </a:extLst>
          </p:cNvPr>
          <p:cNvCxnSpPr>
            <a:cxnSpLocks/>
            <a:endCxn id="7" idx="0"/>
          </p:cNvCxnSpPr>
          <p:nvPr/>
        </p:nvCxnSpPr>
        <p:spPr>
          <a:xfrm>
            <a:off x="10997927" y="4864750"/>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45CD545-648C-795F-B9A5-71995D4A42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33644" y="5308207"/>
            <a:ext cx="306905" cy="391304"/>
          </a:xfrm>
          <a:prstGeom prst="rect">
            <a:avLst/>
          </a:prstGeom>
        </p:spPr>
      </p:pic>
      <p:sp>
        <p:nvSpPr>
          <p:cNvPr id="17" name="TextBox 16">
            <a:extLst>
              <a:ext uri="{FF2B5EF4-FFF2-40B4-BE49-F238E27FC236}">
                <a16:creationId xmlns:a16="http://schemas.microsoft.com/office/drawing/2014/main" id="{9DCAF2C2-D21F-8AC9-906A-9DC8C22BB132}"/>
              </a:ext>
            </a:extLst>
          </p:cNvPr>
          <p:cNvSpPr txBox="1"/>
          <p:nvPr/>
        </p:nvSpPr>
        <p:spPr>
          <a:xfrm>
            <a:off x="7176208" y="5754509"/>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a:latin typeface="Aeonik" panose="020B0503030300000000" pitchFamily="34" charset="0"/>
                <a:ea typeface="ＭＳ Ｐゴシック" panose="020B0600070205080204" pitchFamily="34" charset="-128"/>
                <a:cs typeface="Calibri" panose="020F0502020204030204" pitchFamily="34" charset="0"/>
              </a:rPr>
            </a:br>
            <a:r>
              <a:rPr lang="en-US" sz="1067" b="1">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8159314A-8B89-9EAA-972B-6D44367538D0}"/>
              </a:ext>
            </a:extLst>
          </p:cNvPr>
          <p:cNvSpPr/>
          <p:nvPr/>
        </p:nvSpPr>
        <p:spPr>
          <a:xfrm>
            <a:off x="7250344" y="312979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C8F07693-03D3-E691-160F-5F7A5EA721E2}"/>
              </a:ext>
            </a:extLst>
          </p:cNvPr>
          <p:cNvCxnSpPr>
            <a:cxnSpLocks/>
            <a:stCxn id="16" idx="0"/>
          </p:cNvCxnSpPr>
          <p:nvPr/>
        </p:nvCxnSpPr>
        <p:spPr>
          <a:xfrm flipV="1">
            <a:off x="7787097" y="5094182"/>
            <a:ext cx="0" cy="21402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0BB4C5E7-02B2-19F3-8A2C-0B7A686CF844}"/>
              </a:ext>
            </a:extLst>
          </p:cNvPr>
          <p:cNvCxnSpPr>
            <a:stCxn id="18" idx="0"/>
            <a:endCxn id="106" idx="1"/>
          </p:cNvCxnSpPr>
          <p:nvPr/>
        </p:nvCxnSpPr>
        <p:spPr>
          <a:xfrm rot="5400000" flipH="1" flipV="1">
            <a:off x="7701644" y="2721416"/>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08D8862E-318B-CA0F-A39E-BF1D3B33DAF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13050" y="4275966"/>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A954668-45C5-937B-39E5-82955CE546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88450" y="4348456"/>
            <a:ext cx="486465" cy="233503"/>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89CAF07E-AF66-C3DF-3E04-AFF7DB5C4B97}"/>
              </a:ext>
            </a:extLst>
          </p:cNvPr>
          <p:cNvSpPr/>
          <p:nvPr/>
        </p:nvSpPr>
        <p:spPr>
          <a:xfrm>
            <a:off x="9328344" y="4084661"/>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rocess 108">
            <a:extLst>
              <a:ext uri="{FF2B5EF4-FFF2-40B4-BE49-F238E27FC236}">
                <a16:creationId xmlns:a16="http://schemas.microsoft.com/office/drawing/2014/main" id="{268B80DE-AFBC-59EC-388E-287C23A76D1C}"/>
              </a:ext>
            </a:extLst>
          </p:cNvPr>
          <p:cNvSpPr/>
          <p:nvPr/>
        </p:nvSpPr>
        <p:spPr>
          <a:xfrm>
            <a:off x="7248533" y="4696024"/>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a:t>
            </a:r>
            <a:r>
              <a:rPr lang="en-GB" sz="1200" dirty="0">
                <a:solidFill>
                  <a:srgbClr val="FFFFFF"/>
                </a:solidFill>
                <a:latin typeface="Aeonik" panose="020B0503030300000000" pitchFamily="34" charset="0"/>
                <a:cs typeface="Calibri" panose="020F0502020204030204" pitchFamily="34" charset="0"/>
              </a:rPr>
              <a:t>or AVH simulation </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0" name="Straight Arrow Connector 29">
            <a:extLst>
              <a:ext uri="{FF2B5EF4-FFF2-40B4-BE49-F238E27FC236}">
                <a16:creationId xmlns:a16="http://schemas.microsoft.com/office/drawing/2014/main" id="{A5434FB5-0E2F-D7D7-53B5-8E98771D6A76}"/>
              </a:ext>
            </a:extLst>
          </p:cNvPr>
          <p:cNvCxnSpPr>
            <a:cxnSpLocks/>
            <a:endCxn id="18" idx="2"/>
          </p:cNvCxnSpPr>
          <p:nvPr/>
        </p:nvCxnSpPr>
        <p:spPr>
          <a:xfrm flipV="1">
            <a:off x="7785014" y="3524755"/>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4FADFCAC-AC6F-C1F3-3264-89A5CD7B5DCA}"/>
              </a:ext>
            </a:extLst>
          </p:cNvPr>
          <p:cNvSpPr/>
          <p:nvPr/>
        </p:nvSpPr>
        <p:spPr>
          <a:xfrm>
            <a:off x="7248533" y="3689698"/>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D2238A68-6006-8993-75A6-D6549A631D08}"/>
              </a:ext>
            </a:extLst>
          </p:cNvPr>
          <p:cNvCxnSpPr>
            <a:cxnSpLocks/>
          </p:cNvCxnSpPr>
          <p:nvPr/>
        </p:nvCxnSpPr>
        <p:spPr>
          <a:xfrm>
            <a:off x="9427674" y="353124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16249BE-16A4-21AE-154E-07C1E7F634B8}"/>
              </a:ext>
            </a:extLst>
          </p:cNvPr>
          <p:cNvCxnSpPr>
            <a:cxnSpLocks/>
            <a:stCxn id="53" idx="2"/>
          </p:cNvCxnSpPr>
          <p:nvPr/>
        </p:nvCxnSpPr>
        <p:spPr>
          <a:xfrm>
            <a:off x="11009666" y="3514092"/>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F4A924B9-8FA4-3A0C-F164-F9EFADE191C2}"/>
              </a:ext>
            </a:extLst>
          </p:cNvPr>
          <p:cNvSpPr txBox="1">
            <a:spLocks/>
          </p:cNvSpPr>
          <p:nvPr/>
        </p:nvSpPr>
        <p:spPr>
          <a:xfrm>
            <a:off x="7295739" y="3802453"/>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SDSIO  INTERFACE</a:t>
            </a:r>
          </a:p>
        </p:txBody>
      </p:sp>
      <p:sp>
        <p:nvSpPr>
          <p:cNvPr id="53" name="Process 108">
            <a:extLst>
              <a:ext uri="{FF2B5EF4-FFF2-40B4-BE49-F238E27FC236}">
                <a16:creationId xmlns:a16="http://schemas.microsoft.com/office/drawing/2014/main" id="{14220803-880F-0B18-B97B-08FE7CFF834D}"/>
              </a:ext>
            </a:extLst>
          </p:cNvPr>
          <p:cNvSpPr/>
          <p:nvPr/>
        </p:nvSpPr>
        <p:spPr>
          <a:xfrm>
            <a:off x="10474996" y="3119129"/>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4AD38773-C51C-DA8C-1931-2486C1403F2A}"/>
              </a:ext>
            </a:extLst>
          </p:cNvPr>
          <p:cNvSpPr txBox="1"/>
          <p:nvPr/>
        </p:nvSpPr>
        <p:spPr>
          <a:xfrm>
            <a:off x="10720959" y="2444183"/>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C48699D6-41CC-D854-B90A-F5216016F70A}"/>
              </a:ext>
            </a:extLst>
          </p:cNvPr>
          <p:cNvSpPr/>
          <p:nvPr/>
        </p:nvSpPr>
        <p:spPr>
          <a:xfrm>
            <a:off x="1404490" y="2020669"/>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7AABE04A-CF4A-70F2-2CC5-6FD69DA3B177}"/>
              </a:ext>
            </a:extLst>
          </p:cNvPr>
          <p:cNvPicPr>
            <a:picLocks noChangeAspect="1"/>
          </p:cNvPicPr>
          <p:nvPr/>
        </p:nvPicPr>
        <p:blipFill>
          <a:blip r:embed="rId13"/>
          <a:stretch>
            <a:fillRect/>
          </a:stretch>
        </p:blipFill>
        <p:spPr>
          <a:xfrm>
            <a:off x="693775" y="2117123"/>
            <a:ext cx="371504" cy="471311"/>
          </a:xfrm>
          <a:prstGeom prst="rect">
            <a:avLst/>
          </a:prstGeom>
        </p:spPr>
      </p:pic>
      <p:sp>
        <p:nvSpPr>
          <p:cNvPr id="11" name="Content Placeholder 2">
            <a:extLst>
              <a:ext uri="{FF2B5EF4-FFF2-40B4-BE49-F238E27FC236}">
                <a16:creationId xmlns:a16="http://schemas.microsoft.com/office/drawing/2014/main" id="{598B223D-5F4B-116C-856D-EF124B2F8FF1}"/>
              </a:ext>
            </a:extLst>
          </p:cNvPr>
          <p:cNvSpPr txBox="1">
            <a:spLocks/>
          </p:cNvSpPr>
          <p:nvPr/>
        </p:nvSpPr>
        <p:spPr>
          <a:xfrm>
            <a:off x="1737048" y="2075177"/>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C795695-3C9F-8AEC-F702-B760A8430ADB}"/>
              </a:ext>
            </a:extLst>
          </p:cNvPr>
          <p:cNvCxnSpPr>
            <a:cxnSpLocks/>
            <a:endCxn id="36" idx="1"/>
          </p:cNvCxnSpPr>
          <p:nvPr/>
        </p:nvCxnSpPr>
        <p:spPr>
          <a:xfrm flipV="1">
            <a:off x="2438774" y="2642167"/>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27D51E-9721-D728-ADF9-BD0B5F6E9CA7}"/>
              </a:ext>
            </a:extLst>
          </p:cNvPr>
          <p:cNvCxnSpPr>
            <a:cxnSpLocks/>
            <a:stCxn id="36" idx="3"/>
            <a:endCxn id="37" idx="1"/>
          </p:cNvCxnSpPr>
          <p:nvPr/>
        </p:nvCxnSpPr>
        <p:spPr>
          <a:xfrm>
            <a:off x="4087572" y="2642167"/>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979F6B-10C0-2156-2FD3-267964CF2D01}"/>
              </a:ext>
            </a:extLst>
          </p:cNvPr>
          <p:cNvCxnSpPr>
            <a:cxnSpLocks/>
            <a:stCxn id="37" idx="3"/>
          </p:cNvCxnSpPr>
          <p:nvPr/>
        </p:nvCxnSpPr>
        <p:spPr>
          <a:xfrm flipV="1">
            <a:off x="5682201" y="2640398"/>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0D43B8A0-DA70-FCFA-4E4F-1E3E43AC408A}"/>
              </a:ext>
            </a:extLst>
          </p:cNvPr>
          <p:cNvSpPr/>
          <p:nvPr/>
        </p:nvSpPr>
        <p:spPr>
          <a:xfrm>
            <a:off x="1043580" y="2069961"/>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D4CB088E-9AA7-D923-1115-2A2ECF4EBE70}"/>
              </a:ext>
            </a:extLst>
          </p:cNvPr>
          <p:cNvPicPr>
            <a:picLocks noChangeAspect="1"/>
          </p:cNvPicPr>
          <p:nvPr/>
        </p:nvPicPr>
        <p:blipFill>
          <a:blip r:embed="rId14"/>
          <a:stretch>
            <a:fillRect/>
          </a:stretch>
        </p:blipFill>
        <p:spPr>
          <a:xfrm>
            <a:off x="703762" y="3024669"/>
            <a:ext cx="354609" cy="323203"/>
          </a:xfrm>
          <a:prstGeom prst="rect">
            <a:avLst/>
          </a:prstGeom>
        </p:spPr>
      </p:pic>
      <p:pic>
        <p:nvPicPr>
          <p:cNvPr id="28" name="Picture 27">
            <a:extLst>
              <a:ext uri="{FF2B5EF4-FFF2-40B4-BE49-F238E27FC236}">
                <a16:creationId xmlns:a16="http://schemas.microsoft.com/office/drawing/2014/main" id="{677A3955-C7B8-ADBD-F08D-45DCAB996F54}"/>
              </a:ext>
            </a:extLst>
          </p:cNvPr>
          <p:cNvPicPr>
            <a:picLocks noChangeAspect="1"/>
          </p:cNvPicPr>
          <p:nvPr/>
        </p:nvPicPr>
        <p:blipFill>
          <a:blip r:embed="rId15"/>
          <a:stretch>
            <a:fillRect/>
          </a:stretch>
        </p:blipFill>
        <p:spPr>
          <a:xfrm>
            <a:off x="678079" y="3757488"/>
            <a:ext cx="405975" cy="194161"/>
          </a:xfrm>
          <a:prstGeom prst="rect">
            <a:avLst/>
          </a:prstGeom>
        </p:spPr>
      </p:pic>
      <p:sp>
        <p:nvSpPr>
          <p:cNvPr id="31" name="TextBox 30">
            <a:extLst>
              <a:ext uri="{FF2B5EF4-FFF2-40B4-BE49-F238E27FC236}">
                <a16:creationId xmlns:a16="http://schemas.microsoft.com/office/drawing/2014/main" id="{F53D8B94-D83C-637E-3E74-1E7FE7AB5FC6}"/>
              </a:ext>
            </a:extLst>
          </p:cNvPr>
          <p:cNvSpPr txBox="1"/>
          <p:nvPr/>
        </p:nvSpPr>
        <p:spPr>
          <a:xfrm>
            <a:off x="516409" y="263071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8B3FCBA1-E978-C8BF-7253-6ED3B2E77968}"/>
              </a:ext>
            </a:extLst>
          </p:cNvPr>
          <p:cNvSpPr txBox="1"/>
          <p:nvPr/>
        </p:nvSpPr>
        <p:spPr>
          <a:xfrm>
            <a:off x="516409" y="3392523"/>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F117DD7A-F598-2241-533A-B3E1305FCEEE}"/>
              </a:ext>
            </a:extLst>
          </p:cNvPr>
          <p:cNvSpPr txBox="1"/>
          <p:nvPr/>
        </p:nvSpPr>
        <p:spPr>
          <a:xfrm>
            <a:off x="516409" y="4003331"/>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B92580A6-BCA0-9981-7DE9-0D40B660F49C}"/>
              </a:ext>
            </a:extLst>
          </p:cNvPr>
          <p:cNvSpPr/>
          <p:nvPr/>
        </p:nvSpPr>
        <p:spPr>
          <a:xfrm>
            <a:off x="1574364" y="2423190"/>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287607E7-D400-F5B3-52EC-65FBE06972FD}"/>
              </a:ext>
            </a:extLst>
          </p:cNvPr>
          <p:cNvSpPr/>
          <p:nvPr/>
        </p:nvSpPr>
        <p:spPr>
          <a:xfrm>
            <a:off x="3115572" y="2423190"/>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A5A3C365-334B-76C0-F033-D685EE8CAC56}"/>
              </a:ext>
            </a:extLst>
          </p:cNvPr>
          <p:cNvSpPr/>
          <p:nvPr/>
        </p:nvSpPr>
        <p:spPr>
          <a:xfrm>
            <a:off x="4778881" y="2428186"/>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73A8B302-25F1-0BCB-BE73-13661C78D339}"/>
              </a:ext>
            </a:extLst>
          </p:cNvPr>
          <p:cNvSpPr txBox="1"/>
          <p:nvPr/>
        </p:nvSpPr>
        <p:spPr>
          <a:xfrm>
            <a:off x="5774505" y="244260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14ED8852-B67E-8F0F-C91A-6B2E003036E6}"/>
              </a:ext>
            </a:extLst>
          </p:cNvPr>
          <p:cNvCxnSpPr>
            <a:cxnSpLocks/>
          </p:cNvCxnSpPr>
          <p:nvPr/>
        </p:nvCxnSpPr>
        <p:spPr>
          <a:xfrm>
            <a:off x="4411302" y="264129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0" name="Graphic 79">
            <a:extLst>
              <a:ext uri="{FF2B5EF4-FFF2-40B4-BE49-F238E27FC236}">
                <a16:creationId xmlns:a16="http://schemas.microsoft.com/office/drawing/2014/main" id="{D60901E0-A08C-578A-DD80-817305F9F2D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64485" y="5298482"/>
            <a:ext cx="306905" cy="391304"/>
          </a:xfrm>
          <a:prstGeom prst="rect">
            <a:avLst/>
          </a:prstGeom>
        </p:spPr>
      </p:pic>
      <p:sp>
        <p:nvSpPr>
          <p:cNvPr id="81" name="TextBox 80">
            <a:extLst>
              <a:ext uri="{FF2B5EF4-FFF2-40B4-BE49-F238E27FC236}">
                <a16:creationId xmlns:a16="http://schemas.microsoft.com/office/drawing/2014/main" id="{14D085E1-C1CC-0B44-ACE8-02899206ECDC}"/>
              </a:ext>
            </a:extLst>
          </p:cNvPr>
          <p:cNvSpPr txBox="1"/>
          <p:nvPr/>
        </p:nvSpPr>
        <p:spPr>
          <a:xfrm>
            <a:off x="4053446" y="5744784"/>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82" name="Process 108">
            <a:extLst>
              <a:ext uri="{FF2B5EF4-FFF2-40B4-BE49-F238E27FC236}">
                <a16:creationId xmlns:a16="http://schemas.microsoft.com/office/drawing/2014/main" id="{06A4168A-EAD3-7078-808F-F26975C07FB5}"/>
              </a:ext>
            </a:extLst>
          </p:cNvPr>
          <p:cNvSpPr/>
          <p:nvPr/>
        </p:nvSpPr>
        <p:spPr>
          <a:xfrm>
            <a:off x="3881185" y="313303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3" name="Straight Arrow Connector 82">
            <a:extLst>
              <a:ext uri="{FF2B5EF4-FFF2-40B4-BE49-F238E27FC236}">
                <a16:creationId xmlns:a16="http://schemas.microsoft.com/office/drawing/2014/main" id="{84C3DCA9-AB3E-7731-9A13-B222019F67EF}"/>
              </a:ext>
            </a:extLst>
          </p:cNvPr>
          <p:cNvCxnSpPr>
            <a:cxnSpLocks/>
            <a:endCxn id="80" idx="0"/>
          </p:cNvCxnSpPr>
          <p:nvPr/>
        </p:nvCxnSpPr>
        <p:spPr>
          <a:xfrm>
            <a:off x="4415855" y="4883393"/>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38BBB96-AE4B-AF05-13EC-BF4E164BBCB1}"/>
              </a:ext>
            </a:extLst>
          </p:cNvPr>
          <p:cNvCxnSpPr>
            <a:cxnSpLocks/>
          </p:cNvCxnSpPr>
          <p:nvPr/>
        </p:nvCxnSpPr>
        <p:spPr>
          <a:xfrm>
            <a:off x="5999923" y="264129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74021FD8-8E50-0597-ABEB-56E8FB668D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34731" y="5318948"/>
            <a:ext cx="306905" cy="391304"/>
          </a:xfrm>
          <a:prstGeom prst="rect">
            <a:avLst/>
          </a:prstGeom>
        </p:spPr>
      </p:pic>
      <p:sp>
        <p:nvSpPr>
          <p:cNvPr id="86" name="TextBox 85">
            <a:extLst>
              <a:ext uri="{FF2B5EF4-FFF2-40B4-BE49-F238E27FC236}">
                <a16:creationId xmlns:a16="http://schemas.microsoft.com/office/drawing/2014/main" id="{0D628924-F6DB-FD10-2B2A-08C1263D7B0D}"/>
              </a:ext>
            </a:extLst>
          </p:cNvPr>
          <p:cNvSpPr txBox="1"/>
          <p:nvPr/>
        </p:nvSpPr>
        <p:spPr>
          <a:xfrm>
            <a:off x="5623692" y="57652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87" name="Straight Arrow Connector 86">
            <a:extLst>
              <a:ext uri="{FF2B5EF4-FFF2-40B4-BE49-F238E27FC236}">
                <a16:creationId xmlns:a16="http://schemas.microsoft.com/office/drawing/2014/main" id="{2C2AEF9B-6DC8-F029-8E44-7D1FCD9F8462}"/>
              </a:ext>
            </a:extLst>
          </p:cNvPr>
          <p:cNvCxnSpPr>
            <a:cxnSpLocks/>
            <a:endCxn id="85" idx="0"/>
          </p:cNvCxnSpPr>
          <p:nvPr/>
        </p:nvCxnSpPr>
        <p:spPr>
          <a:xfrm>
            <a:off x="5988184" y="4867995"/>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a:extLst>
              <a:ext uri="{FF2B5EF4-FFF2-40B4-BE49-F238E27FC236}">
                <a16:creationId xmlns:a16="http://schemas.microsoft.com/office/drawing/2014/main" id="{B308B638-F2D4-929C-26E9-24A499DB5A8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23901" y="5311452"/>
            <a:ext cx="306905" cy="391304"/>
          </a:xfrm>
          <a:prstGeom prst="rect">
            <a:avLst/>
          </a:prstGeom>
        </p:spPr>
      </p:pic>
      <p:sp>
        <p:nvSpPr>
          <p:cNvPr id="90" name="TextBox 89">
            <a:extLst>
              <a:ext uri="{FF2B5EF4-FFF2-40B4-BE49-F238E27FC236}">
                <a16:creationId xmlns:a16="http://schemas.microsoft.com/office/drawing/2014/main" id="{7DB5B689-0B96-DFAF-CE6E-99A41391B8CB}"/>
              </a:ext>
            </a:extLst>
          </p:cNvPr>
          <p:cNvSpPr txBox="1"/>
          <p:nvPr/>
        </p:nvSpPr>
        <p:spPr>
          <a:xfrm>
            <a:off x="2166465" y="5757754"/>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a:latin typeface="Aeonik" panose="020B0503030300000000" pitchFamily="34" charset="0"/>
                <a:ea typeface="ＭＳ Ｐゴシック" panose="020B0600070205080204" pitchFamily="34" charset="-128"/>
                <a:cs typeface="Calibri" panose="020F0502020204030204" pitchFamily="34" charset="0"/>
              </a:rPr>
            </a:br>
            <a:r>
              <a:rPr lang="en-US" sz="1067" b="1">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91" name="Process 108">
            <a:extLst>
              <a:ext uri="{FF2B5EF4-FFF2-40B4-BE49-F238E27FC236}">
                <a16:creationId xmlns:a16="http://schemas.microsoft.com/office/drawing/2014/main" id="{4BE53C58-0049-5E23-6A06-2DF7231CE583}"/>
              </a:ext>
            </a:extLst>
          </p:cNvPr>
          <p:cNvSpPr/>
          <p:nvPr/>
        </p:nvSpPr>
        <p:spPr>
          <a:xfrm>
            <a:off x="2240601" y="313303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4E5C549A-B8FB-F85A-4D9A-E717AE02261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61827" y="4279211"/>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056B209F-1C4E-726F-6D97-8C2C1C4B94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2406" y="4326981"/>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36F026BE-6EFB-3301-CC14-084AE204C7D4}"/>
              </a:ext>
            </a:extLst>
          </p:cNvPr>
          <p:cNvSpPr/>
          <p:nvPr/>
        </p:nvSpPr>
        <p:spPr>
          <a:xfrm>
            <a:off x="2238790" y="369294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26E12478-B5DB-AC65-EC1E-947792A411B8}"/>
              </a:ext>
            </a:extLst>
          </p:cNvPr>
          <p:cNvCxnSpPr>
            <a:cxnSpLocks/>
          </p:cNvCxnSpPr>
          <p:nvPr/>
        </p:nvCxnSpPr>
        <p:spPr>
          <a:xfrm>
            <a:off x="4417931" y="353448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E6CCC72-E9A9-55EE-0BAC-B2AE84280362}"/>
              </a:ext>
            </a:extLst>
          </p:cNvPr>
          <p:cNvCxnSpPr>
            <a:cxnSpLocks/>
            <a:stCxn id="104" idx="2"/>
          </p:cNvCxnSpPr>
          <p:nvPr/>
        </p:nvCxnSpPr>
        <p:spPr>
          <a:xfrm>
            <a:off x="5999923" y="351733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D9AA43B2-FF68-DB13-9505-2BF0F01E16BC}"/>
              </a:ext>
            </a:extLst>
          </p:cNvPr>
          <p:cNvSpPr txBox="1">
            <a:spLocks/>
          </p:cNvSpPr>
          <p:nvPr/>
        </p:nvSpPr>
        <p:spPr>
          <a:xfrm>
            <a:off x="2285996" y="380569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SDSIO  INTERFACE</a:t>
            </a:r>
          </a:p>
        </p:txBody>
      </p:sp>
      <p:sp>
        <p:nvSpPr>
          <p:cNvPr id="104" name="Process 108">
            <a:extLst>
              <a:ext uri="{FF2B5EF4-FFF2-40B4-BE49-F238E27FC236}">
                <a16:creationId xmlns:a16="http://schemas.microsoft.com/office/drawing/2014/main" id="{CE382B01-29A0-8760-5DC8-5FACF41FCF1F}"/>
              </a:ext>
            </a:extLst>
          </p:cNvPr>
          <p:cNvSpPr/>
          <p:nvPr/>
        </p:nvSpPr>
        <p:spPr>
          <a:xfrm>
            <a:off x="5465253" y="312237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4BE69476-D577-F35A-DEEB-0F76C95DC2A5}"/>
              </a:ext>
            </a:extLst>
          </p:cNvPr>
          <p:cNvSpPr/>
          <p:nvPr/>
        </p:nvSpPr>
        <p:spPr>
          <a:xfrm>
            <a:off x="4299623" y="4087212"/>
            <a:ext cx="233251" cy="61205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61E5C3-E103-C607-2FCA-A5F00A3EA125}"/>
              </a:ext>
            </a:extLst>
          </p:cNvPr>
          <p:cNvCxnSpPr>
            <a:cxnSpLocks/>
          </p:cNvCxnSpPr>
          <p:nvPr/>
        </p:nvCxnSpPr>
        <p:spPr>
          <a:xfrm>
            <a:off x="2786782" y="264453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BA3B29F-02B6-785B-AA35-7DAD924B76E2}"/>
              </a:ext>
            </a:extLst>
          </p:cNvPr>
          <p:cNvCxnSpPr>
            <a:cxnSpLocks/>
          </p:cNvCxnSpPr>
          <p:nvPr/>
        </p:nvCxnSpPr>
        <p:spPr>
          <a:xfrm>
            <a:off x="2791335" y="489616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36F3236-84A2-A5C7-2DE0-4A2164C07630}"/>
              </a:ext>
            </a:extLst>
          </p:cNvPr>
          <p:cNvCxnSpPr>
            <a:cxnSpLocks/>
          </p:cNvCxnSpPr>
          <p:nvPr/>
        </p:nvCxnSpPr>
        <p:spPr>
          <a:xfrm>
            <a:off x="2793411" y="353773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Process 108">
            <a:extLst>
              <a:ext uri="{FF2B5EF4-FFF2-40B4-BE49-F238E27FC236}">
                <a16:creationId xmlns:a16="http://schemas.microsoft.com/office/drawing/2014/main" id="{2F4CF59C-538C-CE2C-9997-D55E58F243BD}"/>
              </a:ext>
            </a:extLst>
          </p:cNvPr>
          <p:cNvSpPr/>
          <p:nvPr/>
        </p:nvSpPr>
        <p:spPr>
          <a:xfrm>
            <a:off x="2238790" y="4699269"/>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 or file system on target</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
        <p:nvSpPr>
          <p:cNvPr id="22" name="Flowchart: Multidocument 21">
            <a:extLst>
              <a:ext uri="{FF2B5EF4-FFF2-40B4-BE49-F238E27FC236}">
                <a16:creationId xmlns:a16="http://schemas.microsoft.com/office/drawing/2014/main" id="{860236FB-48A1-5B56-4B13-A0FC6D523449}"/>
              </a:ext>
            </a:extLst>
          </p:cNvPr>
          <p:cNvSpPr/>
          <p:nvPr/>
        </p:nvSpPr>
        <p:spPr>
          <a:xfrm>
            <a:off x="5963501" y="4301964"/>
            <a:ext cx="395021" cy="316559"/>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06830A78-4724-358C-90F6-4F408C6A2931}"/>
              </a:ext>
            </a:extLst>
          </p:cNvPr>
          <p:cNvSpPr txBox="1"/>
          <p:nvPr/>
        </p:nvSpPr>
        <p:spPr>
          <a:xfrm>
            <a:off x="1404490" y="1675328"/>
            <a:ext cx="5365218" cy="2769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2000" kern="1200" dirty="0">
                <a:solidFill>
                  <a:schemeClr val="tx2"/>
                </a:solidFill>
                <a:latin typeface="+mn-lt"/>
                <a:ea typeface="+mn-ea"/>
                <a:cs typeface="+mn-cs"/>
              </a:rPr>
              <a:t>Capture real-world data streams in hardware</a:t>
            </a:r>
          </a:p>
        </p:txBody>
      </p:sp>
      <p:sp>
        <p:nvSpPr>
          <p:cNvPr id="38" name="TextBox 37">
            <a:extLst>
              <a:ext uri="{FF2B5EF4-FFF2-40B4-BE49-F238E27FC236}">
                <a16:creationId xmlns:a16="http://schemas.microsoft.com/office/drawing/2014/main" id="{E1618D25-F062-AA5D-1791-495E209BFA7C}"/>
              </a:ext>
            </a:extLst>
          </p:cNvPr>
          <p:cNvSpPr txBox="1"/>
          <p:nvPr/>
        </p:nvSpPr>
        <p:spPr>
          <a:xfrm>
            <a:off x="7101186" y="1675328"/>
            <a:ext cx="4559035" cy="2769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2000" kern="1200" dirty="0">
                <a:solidFill>
                  <a:schemeClr val="tx2"/>
                </a:solidFill>
                <a:latin typeface="+mn-lt"/>
                <a:ea typeface="+mn-ea"/>
                <a:cs typeface="+mn-cs"/>
              </a:rPr>
              <a:t>Use same data streams to repeat tests</a:t>
            </a:r>
          </a:p>
        </p:txBody>
      </p:sp>
      <p:sp>
        <p:nvSpPr>
          <p:cNvPr id="40" name="Flowchart: Multidocument 39">
            <a:extLst>
              <a:ext uri="{FF2B5EF4-FFF2-40B4-BE49-F238E27FC236}">
                <a16:creationId xmlns:a16="http://schemas.microsoft.com/office/drawing/2014/main" id="{03A174CA-292C-51AB-4F87-D8040EE8AE82}"/>
              </a:ext>
            </a:extLst>
          </p:cNvPr>
          <p:cNvSpPr/>
          <p:nvPr/>
        </p:nvSpPr>
        <p:spPr>
          <a:xfrm>
            <a:off x="10646963" y="4289853"/>
            <a:ext cx="395021" cy="316559"/>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46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E2765-0772-9C4D-3FF6-5A384ADA7D8C}"/>
            </a:ext>
          </a:extLst>
        </p:cNvPr>
        <p:cNvGrpSpPr/>
        <p:nvPr/>
      </p:nvGrpSpPr>
      <p:grpSpPr>
        <a:xfrm>
          <a:off x="0" y="0"/>
          <a:ext cx="0" cy="0"/>
          <a:chOff x="0" y="0"/>
          <a:chExt cx="0" cy="0"/>
        </a:xfrm>
      </p:grpSpPr>
      <p:sp>
        <p:nvSpPr>
          <p:cNvPr id="39" name="Process 108">
            <a:extLst>
              <a:ext uri="{FF2B5EF4-FFF2-40B4-BE49-F238E27FC236}">
                <a16:creationId xmlns:a16="http://schemas.microsoft.com/office/drawing/2014/main" id="{5E826A8F-8E11-D31D-1BF8-43653DBE1387}"/>
              </a:ext>
            </a:extLst>
          </p:cNvPr>
          <p:cNvSpPr/>
          <p:nvPr/>
        </p:nvSpPr>
        <p:spPr>
          <a:xfrm>
            <a:off x="2232780" y="276143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
        <p:nvSpPr>
          <p:cNvPr id="59" name="Rectangle 58">
            <a:extLst>
              <a:ext uri="{FF2B5EF4-FFF2-40B4-BE49-F238E27FC236}">
                <a16:creationId xmlns:a16="http://schemas.microsoft.com/office/drawing/2014/main" id="{0117F275-E1A7-3357-BF8F-AE540B92002E}"/>
              </a:ext>
            </a:extLst>
          </p:cNvPr>
          <p:cNvSpPr/>
          <p:nvPr/>
        </p:nvSpPr>
        <p:spPr>
          <a:xfrm>
            <a:off x="7101186" y="402299"/>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63" name="Content Placeholder 2">
            <a:extLst>
              <a:ext uri="{FF2B5EF4-FFF2-40B4-BE49-F238E27FC236}">
                <a16:creationId xmlns:a16="http://schemas.microsoft.com/office/drawing/2014/main" id="{ABD69D10-74C8-01C1-E963-FAFCBD5EDEF7}"/>
              </a:ext>
            </a:extLst>
          </p:cNvPr>
          <p:cNvSpPr txBox="1">
            <a:spLocks/>
          </p:cNvSpPr>
          <p:nvPr/>
        </p:nvSpPr>
        <p:spPr>
          <a:xfrm>
            <a:off x="7235415" y="465505"/>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10F7C8E2-FFE8-0B22-4FB7-A469078F69C2}"/>
              </a:ext>
            </a:extLst>
          </p:cNvPr>
          <p:cNvCxnSpPr>
            <a:cxnSpLocks/>
            <a:stCxn id="106" idx="3"/>
            <a:endCxn id="107" idx="1"/>
          </p:cNvCxnSpPr>
          <p:nvPr/>
        </p:nvCxnSpPr>
        <p:spPr>
          <a:xfrm>
            <a:off x="9082020" y="1026161"/>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FA6AB04-0FE0-0A70-2FCF-B87EE65DF05F}"/>
              </a:ext>
            </a:extLst>
          </p:cNvPr>
          <p:cNvCxnSpPr>
            <a:cxnSpLocks/>
            <a:stCxn id="107" idx="3"/>
          </p:cNvCxnSpPr>
          <p:nvPr/>
        </p:nvCxnSpPr>
        <p:spPr>
          <a:xfrm flipV="1">
            <a:off x="10676649" y="1024392"/>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BC5E21-8F86-C7B3-071B-76539DD95408}"/>
              </a:ext>
            </a:extLst>
          </p:cNvPr>
          <p:cNvCxnSpPr>
            <a:cxnSpLocks/>
          </p:cNvCxnSpPr>
          <p:nvPr/>
        </p:nvCxnSpPr>
        <p:spPr>
          <a:xfrm>
            <a:off x="9421045" y="102616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6" name="Process 105">
            <a:extLst>
              <a:ext uri="{FF2B5EF4-FFF2-40B4-BE49-F238E27FC236}">
                <a16:creationId xmlns:a16="http://schemas.microsoft.com/office/drawing/2014/main" id="{83663F08-A752-AEB1-55AB-23058C6FA65C}"/>
              </a:ext>
            </a:extLst>
          </p:cNvPr>
          <p:cNvSpPr/>
          <p:nvPr/>
        </p:nvSpPr>
        <p:spPr>
          <a:xfrm>
            <a:off x="8110020" y="807184"/>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CBE59CD0-67DA-7C9A-C1FF-E890B1D50F78}"/>
              </a:ext>
            </a:extLst>
          </p:cNvPr>
          <p:cNvSpPr/>
          <p:nvPr/>
        </p:nvSpPr>
        <p:spPr>
          <a:xfrm>
            <a:off x="9773329" y="812180"/>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03AFE2A7-C09B-AA79-4D51-F51829D002F0}"/>
              </a:ext>
            </a:extLst>
          </p:cNvPr>
          <p:cNvSpPr/>
          <p:nvPr/>
        </p:nvSpPr>
        <p:spPr>
          <a:xfrm>
            <a:off x="8890928" y="151790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6" name="Straight Arrow Connector 5">
            <a:extLst>
              <a:ext uri="{FF2B5EF4-FFF2-40B4-BE49-F238E27FC236}">
                <a16:creationId xmlns:a16="http://schemas.microsoft.com/office/drawing/2014/main" id="{8B34FAD2-8B88-4347-62A0-FDA7E50777EB}"/>
              </a:ext>
            </a:extLst>
          </p:cNvPr>
          <p:cNvCxnSpPr>
            <a:cxnSpLocks/>
          </p:cNvCxnSpPr>
          <p:nvPr/>
        </p:nvCxnSpPr>
        <p:spPr>
          <a:xfrm>
            <a:off x="11009666" y="102616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9098D208-40CF-9D8C-D1EA-C37EB90ADB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31355" y="2822850"/>
            <a:ext cx="295163" cy="310398"/>
          </a:xfrm>
          <a:prstGeom prst="rect">
            <a:avLst/>
          </a:prstGeom>
        </p:spPr>
      </p:pic>
      <p:sp>
        <p:nvSpPr>
          <p:cNvPr id="18" name="Process 108">
            <a:extLst>
              <a:ext uri="{FF2B5EF4-FFF2-40B4-BE49-F238E27FC236}">
                <a16:creationId xmlns:a16="http://schemas.microsoft.com/office/drawing/2014/main" id="{8277D7BB-E872-1B86-4413-FEC4501EFAA1}"/>
              </a:ext>
            </a:extLst>
          </p:cNvPr>
          <p:cNvSpPr/>
          <p:nvPr/>
        </p:nvSpPr>
        <p:spPr>
          <a:xfrm>
            <a:off x="7250344" y="151790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2" name="Connector: Elbow 11">
            <a:extLst>
              <a:ext uri="{FF2B5EF4-FFF2-40B4-BE49-F238E27FC236}">
                <a16:creationId xmlns:a16="http://schemas.microsoft.com/office/drawing/2014/main" id="{F5F2A217-7877-75B2-AC47-282D828FE8A2}"/>
              </a:ext>
            </a:extLst>
          </p:cNvPr>
          <p:cNvCxnSpPr>
            <a:stCxn id="18" idx="0"/>
            <a:endCxn id="106" idx="1"/>
          </p:cNvCxnSpPr>
          <p:nvPr/>
        </p:nvCxnSpPr>
        <p:spPr>
          <a:xfrm rot="5400000" flipH="1" flipV="1">
            <a:off x="7701644" y="1109531"/>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Arrow: Up-Down 25">
            <a:extLst>
              <a:ext uri="{FF2B5EF4-FFF2-40B4-BE49-F238E27FC236}">
                <a16:creationId xmlns:a16="http://schemas.microsoft.com/office/drawing/2014/main" id="{BECA0490-AE11-0E14-258E-73BE45E6770D}"/>
              </a:ext>
            </a:extLst>
          </p:cNvPr>
          <p:cNvSpPr/>
          <p:nvPr/>
        </p:nvSpPr>
        <p:spPr>
          <a:xfrm>
            <a:off x="9328344" y="2472777"/>
            <a:ext cx="198660" cy="286236"/>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6FB4E045-7929-D99D-DBC9-4C01515C1F0F}"/>
              </a:ext>
            </a:extLst>
          </p:cNvPr>
          <p:cNvCxnSpPr>
            <a:cxnSpLocks/>
            <a:endCxn id="18" idx="2"/>
          </p:cNvCxnSpPr>
          <p:nvPr/>
        </p:nvCxnSpPr>
        <p:spPr>
          <a:xfrm flipV="1">
            <a:off x="7785014" y="1912870"/>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70DE0384-4F01-5048-0DED-7E4AFAC47EC2}"/>
              </a:ext>
            </a:extLst>
          </p:cNvPr>
          <p:cNvSpPr/>
          <p:nvPr/>
        </p:nvSpPr>
        <p:spPr>
          <a:xfrm>
            <a:off x="7248533" y="207781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9E1CAF7C-3387-DD8E-3D3A-B89E6AB64D71}"/>
              </a:ext>
            </a:extLst>
          </p:cNvPr>
          <p:cNvCxnSpPr>
            <a:cxnSpLocks/>
          </p:cNvCxnSpPr>
          <p:nvPr/>
        </p:nvCxnSpPr>
        <p:spPr>
          <a:xfrm>
            <a:off x="9427674" y="191935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CA3E7D-912A-1429-3F46-E17A21856184}"/>
              </a:ext>
            </a:extLst>
          </p:cNvPr>
          <p:cNvCxnSpPr>
            <a:cxnSpLocks/>
            <a:stCxn id="53" idx="2"/>
          </p:cNvCxnSpPr>
          <p:nvPr/>
        </p:nvCxnSpPr>
        <p:spPr>
          <a:xfrm>
            <a:off x="11009666" y="190220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9CD8C702-161B-6C6E-0B73-2431B9DC69F0}"/>
              </a:ext>
            </a:extLst>
          </p:cNvPr>
          <p:cNvSpPr txBox="1">
            <a:spLocks/>
          </p:cNvSpPr>
          <p:nvPr/>
        </p:nvSpPr>
        <p:spPr>
          <a:xfrm>
            <a:off x="7295739" y="219056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53" name="Process 108">
            <a:extLst>
              <a:ext uri="{FF2B5EF4-FFF2-40B4-BE49-F238E27FC236}">
                <a16:creationId xmlns:a16="http://schemas.microsoft.com/office/drawing/2014/main" id="{13DDAB82-3002-0204-B4D2-1C9E1DE3400D}"/>
              </a:ext>
            </a:extLst>
          </p:cNvPr>
          <p:cNvSpPr/>
          <p:nvPr/>
        </p:nvSpPr>
        <p:spPr>
          <a:xfrm>
            <a:off x="10474996" y="150724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910E3A8F-60DA-4038-46A4-B2C38C1C14AF}"/>
              </a:ext>
            </a:extLst>
          </p:cNvPr>
          <p:cNvSpPr txBox="1"/>
          <p:nvPr/>
        </p:nvSpPr>
        <p:spPr>
          <a:xfrm>
            <a:off x="10720959" y="832298"/>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1A33FF22-9A54-3D44-D47E-1AAA24803F5B}"/>
              </a:ext>
            </a:extLst>
          </p:cNvPr>
          <p:cNvSpPr/>
          <p:nvPr/>
        </p:nvSpPr>
        <p:spPr>
          <a:xfrm>
            <a:off x="1404490" y="408784"/>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E270CD59-6EB5-F4A0-872D-FD6343AC74F3}"/>
              </a:ext>
            </a:extLst>
          </p:cNvPr>
          <p:cNvPicPr>
            <a:picLocks noChangeAspect="1"/>
          </p:cNvPicPr>
          <p:nvPr/>
        </p:nvPicPr>
        <p:blipFill>
          <a:blip r:embed="rId9"/>
          <a:stretch>
            <a:fillRect/>
          </a:stretch>
        </p:blipFill>
        <p:spPr>
          <a:xfrm>
            <a:off x="693775" y="505238"/>
            <a:ext cx="371504" cy="471311"/>
          </a:xfrm>
          <a:prstGeom prst="rect">
            <a:avLst/>
          </a:prstGeom>
        </p:spPr>
      </p:pic>
      <p:sp>
        <p:nvSpPr>
          <p:cNvPr id="11" name="Content Placeholder 2">
            <a:extLst>
              <a:ext uri="{FF2B5EF4-FFF2-40B4-BE49-F238E27FC236}">
                <a16:creationId xmlns:a16="http://schemas.microsoft.com/office/drawing/2014/main" id="{5AC18CA9-AFAB-45E0-A80D-9D5E5ECD78EF}"/>
              </a:ext>
            </a:extLst>
          </p:cNvPr>
          <p:cNvSpPr txBox="1">
            <a:spLocks/>
          </p:cNvSpPr>
          <p:nvPr/>
        </p:nvSpPr>
        <p:spPr>
          <a:xfrm>
            <a:off x="1737048" y="463292"/>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3088CA1-C7EC-6FF0-EC31-72466FAF3F5C}"/>
              </a:ext>
            </a:extLst>
          </p:cNvPr>
          <p:cNvCxnSpPr>
            <a:cxnSpLocks/>
            <a:endCxn id="36" idx="1"/>
          </p:cNvCxnSpPr>
          <p:nvPr/>
        </p:nvCxnSpPr>
        <p:spPr>
          <a:xfrm flipV="1">
            <a:off x="2438774" y="1030282"/>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298D20-195C-06BE-6A8C-61C67302495B}"/>
              </a:ext>
            </a:extLst>
          </p:cNvPr>
          <p:cNvCxnSpPr>
            <a:cxnSpLocks/>
            <a:stCxn id="36" idx="3"/>
            <a:endCxn id="37" idx="1"/>
          </p:cNvCxnSpPr>
          <p:nvPr/>
        </p:nvCxnSpPr>
        <p:spPr>
          <a:xfrm>
            <a:off x="4087572" y="1030282"/>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28F7629-7BDA-2F9A-9700-F4B0609FA8C5}"/>
              </a:ext>
            </a:extLst>
          </p:cNvPr>
          <p:cNvCxnSpPr>
            <a:cxnSpLocks/>
            <a:stCxn id="37" idx="3"/>
          </p:cNvCxnSpPr>
          <p:nvPr/>
        </p:nvCxnSpPr>
        <p:spPr>
          <a:xfrm flipV="1">
            <a:off x="5682201" y="1028513"/>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41F403C7-388A-2DBA-B3DE-4E35FD6769DC}"/>
              </a:ext>
            </a:extLst>
          </p:cNvPr>
          <p:cNvSpPr/>
          <p:nvPr/>
        </p:nvSpPr>
        <p:spPr>
          <a:xfrm>
            <a:off x="1043580" y="458076"/>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992134D4-C47C-3AB5-8C92-1BE5BB05C252}"/>
              </a:ext>
            </a:extLst>
          </p:cNvPr>
          <p:cNvPicPr>
            <a:picLocks noChangeAspect="1"/>
          </p:cNvPicPr>
          <p:nvPr/>
        </p:nvPicPr>
        <p:blipFill>
          <a:blip r:embed="rId10"/>
          <a:stretch>
            <a:fillRect/>
          </a:stretch>
        </p:blipFill>
        <p:spPr>
          <a:xfrm>
            <a:off x="703762" y="1412784"/>
            <a:ext cx="354609" cy="323203"/>
          </a:xfrm>
          <a:prstGeom prst="rect">
            <a:avLst/>
          </a:prstGeom>
        </p:spPr>
      </p:pic>
      <p:pic>
        <p:nvPicPr>
          <p:cNvPr id="28" name="Picture 27">
            <a:extLst>
              <a:ext uri="{FF2B5EF4-FFF2-40B4-BE49-F238E27FC236}">
                <a16:creationId xmlns:a16="http://schemas.microsoft.com/office/drawing/2014/main" id="{426AC0D0-4066-D827-5D9A-0E34212F4AE8}"/>
              </a:ext>
            </a:extLst>
          </p:cNvPr>
          <p:cNvPicPr>
            <a:picLocks noChangeAspect="1"/>
          </p:cNvPicPr>
          <p:nvPr/>
        </p:nvPicPr>
        <p:blipFill>
          <a:blip r:embed="rId11"/>
          <a:stretch>
            <a:fillRect/>
          </a:stretch>
        </p:blipFill>
        <p:spPr>
          <a:xfrm>
            <a:off x="678079" y="2145603"/>
            <a:ext cx="405975" cy="194161"/>
          </a:xfrm>
          <a:prstGeom prst="rect">
            <a:avLst/>
          </a:prstGeom>
        </p:spPr>
      </p:pic>
      <p:sp>
        <p:nvSpPr>
          <p:cNvPr id="31" name="TextBox 30">
            <a:extLst>
              <a:ext uri="{FF2B5EF4-FFF2-40B4-BE49-F238E27FC236}">
                <a16:creationId xmlns:a16="http://schemas.microsoft.com/office/drawing/2014/main" id="{1A222AF2-4978-8002-451A-D1CD9D35CCDE}"/>
              </a:ext>
            </a:extLst>
          </p:cNvPr>
          <p:cNvSpPr txBox="1"/>
          <p:nvPr/>
        </p:nvSpPr>
        <p:spPr>
          <a:xfrm>
            <a:off x="516409" y="1018830"/>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351C76F2-CBE7-270C-ECDA-CD9614EF505A}"/>
              </a:ext>
            </a:extLst>
          </p:cNvPr>
          <p:cNvSpPr txBox="1"/>
          <p:nvPr/>
        </p:nvSpPr>
        <p:spPr>
          <a:xfrm>
            <a:off x="516409" y="1780638"/>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48FD3331-4606-4878-0B82-EE088D4F0390}"/>
              </a:ext>
            </a:extLst>
          </p:cNvPr>
          <p:cNvSpPr txBox="1"/>
          <p:nvPr/>
        </p:nvSpPr>
        <p:spPr>
          <a:xfrm>
            <a:off x="516409" y="2391446"/>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FF29930D-42D0-D34D-24EA-4CE064883B5A}"/>
              </a:ext>
            </a:extLst>
          </p:cNvPr>
          <p:cNvSpPr/>
          <p:nvPr/>
        </p:nvSpPr>
        <p:spPr>
          <a:xfrm>
            <a:off x="1574364" y="811305"/>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3583CFB3-DF68-C00E-BE44-EB80825C261F}"/>
              </a:ext>
            </a:extLst>
          </p:cNvPr>
          <p:cNvSpPr/>
          <p:nvPr/>
        </p:nvSpPr>
        <p:spPr>
          <a:xfrm>
            <a:off x="3115572" y="811305"/>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1DD68BB4-19BB-5246-1974-43CE5EAE5946}"/>
              </a:ext>
            </a:extLst>
          </p:cNvPr>
          <p:cNvSpPr/>
          <p:nvPr/>
        </p:nvSpPr>
        <p:spPr>
          <a:xfrm>
            <a:off x="4778881" y="816301"/>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5734ADEC-E756-8F3D-5D62-FE3398200B0B}"/>
              </a:ext>
            </a:extLst>
          </p:cNvPr>
          <p:cNvSpPr txBox="1"/>
          <p:nvPr/>
        </p:nvSpPr>
        <p:spPr>
          <a:xfrm>
            <a:off x="5774505" y="83072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8E61A5EA-AD2F-D465-BEA2-F96B1B681CCE}"/>
              </a:ext>
            </a:extLst>
          </p:cNvPr>
          <p:cNvCxnSpPr>
            <a:cxnSpLocks/>
          </p:cNvCxnSpPr>
          <p:nvPr/>
        </p:nvCxnSpPr>
        <p:spPr>
          <a:xfrm>
            <a:off x="4411302" y="102940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2" name="Process 108">
            <a:extLst>
              <a:ext uri="{FF2B5EF4-FFF2-40B4-BE49-F238E27FC236}">
                <a16:creationId xmlns:a16="http://schemas.microsoft.com/office/drawing/2014/main" id="{2F0DD8AF-D003-DE72-4EE2-48E4FD497D31}"/>
              </a:ext>
            </a:extLst>
          </p:cNvPr>
          <p:cNvSpPr/>
          <p:nvPr/>
        </p:nvSpPr>
        <p:spPr>
          <a:xfrm>
            <a:off x="3881185" y="152115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4" name="Straight Arrow Connector 83">
            <a:extLst>
              <a:ext uri="{FF2B5EF4-FFF2-40B4-BE49-F238E27FC236}">
                <a16:creationId xmlns:a16="http://schemas.microsoft.com/office/drawing/2014/main" id="{6B84F60A-5E15-0AEC-FA22-F7517C7CB037}"/>
              </a:ext>
            </a:extLst>
          </p:cNvPr>
          <p:cNvCxnSpPr>
            <a:cxnSpLocks/>
          </p:cNvCxnSpPr>
          <p:nvPr/>
        </p:nvCxnSpPr>
        <p:spPr>
          <a:xfrm>
            <a:off x="5999923" y="1029405"/>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1" name="Process 108">
            <a:extLst>
              <a:ext uri="{FF2B5EF4-FFF2-40B4-BE49-F238E27FC236}">
                <a16:creationId xmlns:a16="http://schemas.microsoft.com/office/drawing/2014/main" id="{06E21BAF-2E95-6ADD-A2C6-DB4938CF80D6}"/>
              </a:ext>
            </a:extLst>
          </p:cNvPr>
          <p:cNvSpPr/>
          <p:nvPr/>
        </p:nvSpPr>
        <p:spPr>
          <a:xfrm>
            <a:off x="2240601" y="152115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77389D04-053E-7DB2-A310-72FD839959F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5895" y="2799715"/>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5306806C-B97C-1A0B-0C5E-983ADE1C25A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9014" y="2847485"/>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AF065D41-7329-F466-70F4-61C6BFBF7E42}"/>
              </a:ext>
            </a:extLst>
          </p:cNvPr>
          <p:cNvSpPr/>
          <p:nvPr/>
        </p:nvSpPr>
        <p:spPr>
          <a:xfrm>
            <a:off x="2238790" y="2081058"/>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738385BA-1C92-5135-960A-487C2B22C0DF}"/>
              </a:ext>
            </a:extLst>
          </p:cNvPr>
          <p:cNvCxnSpPr>
            <a:cxnSpLocks/>
          </p:cNvCxnSpPr>
          <p:nvPr/>
        </p:nvCxnSpPr>
        <p:spPr>
          <a:xfrm>
            <a:off x="4417931" y="192260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CB646D2-1314-5570-907C-E7414B4484DE}"/>
              </a:ext>
            </a:extLst>
          </p:cNvPr>
          <p:cNvCxnSpPr>
            <a:cxnSpLocks/>
            <a:stCxn id="104" idx="2"/>
          </p:cNvCxnSpPr>
          <p:nvPr/>
        </p:nvCxnSpPr>
        <p:spPr>
          <a:xfrm>
            <a:off x="5999923" y="1905452"/>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290082E8-6186-6DCF-ADD6-0B690992357D}"/>
              </a:ext>
            </a:extLst>
          </p:cNvPr>
          <p:cNvSpPr txBox="1">
            <a:spLocks/>
          </p:cNvSpPr>
          <p:nvPr/>
        </p:nvSpPr>
        <p:spPr>
          <a:xfrm>
            <a:off x="2285996" y="2193813"/>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104" name="Process 108">
            <a:extLst>
              <a:ext uri="{FF2B5EF4-FFF2-40B4-BE49-F238E27FC236}">
                <a16:creationId xmlns:a16="http://schemas.microsoft.com/office/drawing/2014/main" id="{310CD900-EB74-C3D6-8A09-1F8BE383BE43}"/>
              </a:ext>
            </a:extLst>
          </p:cNvPr>
          <p:cNvSpPr/>
          <p:nvPr/>
        </p:nvSpPr>
        <p:spPr>
          <a:xfrm>
            <a:off x="5465253" y="1510489"/>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F2D185F4-215C-7995-1342-A6828436C7A4}"/>
              </a:ext>
            </a:extLst>
          </p:cNvPr>
          <p:cNvSpPr/>
          <p:nvPr/>
        </p:nvSpPr>
        <p:spPr>
          <a:xfrm>
            <a:off x="4299623" y="2475328"/>
            <a:ext cx="233251" cy="28623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7A3D4570-69B6-C2F9-B9FB-76A765F8E0D4}"/>
              </a:ext>
            </a:extLst>
          </p:cNvPr>
          <p:cNvCxnSpPr>
            <a:cxnSpLocks/>
          </p:cNvCxnSpPr>
          <p:nvPr/>
        </p:nvCxnSpPr>
        <p:spPr>
          <a:xfrm>
            <a:off x="2786782" y="103265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82E654F-9929-4844-3B1B-21899504F6B4}"/>
              </a:ext>
            </a:extLst>
          </p:cNvPr>
          <p:cNvCxnSpPr>
            <a:cxnSpLocks/>
          </p:cNvCxnSpPr>
          <p:nvPr/>
        </p:nvCxnSpPr>
        <p:spPr>
          <a:xfrm>
            <a:off x="2793411" y="192584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4DED0893-4A4B-53CE-D781-A353CBC211A6}"/>
              </a:ext>
            </a:extLst>
          </p:cNvPr>
          <p:cNvSpPr txBox="1">
            <a:spLocks/>
          </p:cNvSpPr>
          <p:nvPr/>
        </p:nvSpPr>
        <p:spPr>
          <a:xfrm>
            <a:off x="2358791" y="2798259"/>
            <a:ext cx="250685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FILE </a:t>
            </a:r>
            <a:b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b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ACCESS</a:t>
            </a:r>
          </a:p>
        </p:txBody>
      </p:sp>
      <p:sp>
        <p:nvSpPr>
          <p:cNvPr id="41" name="Process 108">
            <a:extLst>
              <a:ext uri="{FF2B5EF4-FFF2-40B4-BE49-F238E27FC236}">
                <a16:creationId xmlns:a16="http://schemas.microsoft.com/office/drawing/2014/main" id="{4588CD56-37D3-5B8C-8DA4-732747C3DE5F}"/>
              </a:ext>
            </a:extLst>
          </p:cNvPr>
          <p:cNvSpPr/>
          <p:nvPr/>
        </p:nvSpPr>
        <p:spPr>
          <a:xfrm>
            <a:off x="7249007" y="2764678"/>
            <a:ext cx="4281507"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pic>
        <p:nvPicPr>
          <p:cNvPr id="43" name="Graphic 42">
            <a:extLst>
              <a:ext uri="{FF2B5EF4-FFF2-40B4-BE49-F238E27FC236}">
                <a16:creationId xmlns:a16="http://schemas.microsoft.com/office/drawing/2014/main" id="{1E35D9BF-28FF-38BC-26E1-97B23F0997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47582" y="2826095"/>
            <a:ext cx="295163" cy="310398"/>
          </a:xfrm>
          <a:prstGeom prst="rect">
            <a:avLst/>
          </a:prstGeom>
        </p:spPr>
      </p:pic>
      <p:pic>
        <p:nvPicPr>
          <p:cNvPr id="44" name="Picture 8">
            <a:extLst>
              <a:ext uri="{FF2B5EF4-FFF2-40B4-BE49-F238E27FC236}">
                <a16:creationId xmlns:a16="http://schemas.microsoft.com/office/drawing/2014/main" id="{0EEA9A8E-4E1C-B8B0-2559-AAF4D7ECCB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32122" y="2802960"/>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a:extLst>
              <a:ext uri="{FF2B5EF4-FFF2-40B4-BE49-F238E27FC236}">
                <a16:creationId xmlns:a16="http://schemas.microsoft.com/office/drawing/2014/main" id="{3822816D-AF3C-1609-2CD7-C24A07ACACF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15241" y="2850730"/>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47" name="Content Placeholder 2">
            <a:extLst>
              <a:ext uri="{FF2B5EF4-FFF2-40B4-BE49-F238E27FC236}">
                <a16:creationId xmlns:a16="http://schemas.microsoft.com/office/drawing/2014/main" id="{089487E8-0C57-55CF-30D5-B121A4489958}"/>
              </a:ext>
            </a:extLst>
          </p:cNvPr>
          <p:cNvSpPr txBox="1">
            <a:spLocks/>
          </p:cNvSpPr>
          <p:nvPr/>
        </p:nvSpPr>
        <p:spPr>
          <a:xfrm>
            <a:off x="7375018" y="2801504"/>
            <a:ext cx="250685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FILE </a:t>
            </a:r>
            <a:b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b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ACCESS</a:t>
            </a:r>
          </a:p>
        </p:txBody>
      </p:sp>
      <p:sp>
        <p:nvSpPr>
          <p:cNvPr id="10" name="Rectangle 9">
            <a:extLst>
              <a:ext uri="{FF2B5EF4-FFF2-40B4-BE49-F238E27FC236}">
                <a16:creationId xmlns:a16="http://schemas.microsoft.com/office/drawing/2014/main" id="{020A1548-6132-A721-3346-FDD9CB6D59F8}"/>
              </a:ext>
            </a:extLst>
          </p:cNvPr>
          <p:cNvSpPr/>
          <p:nvPr/>
        </p:nvSpPr>
        <p:spPr>
          <a:xfrm>
            <a:off x="2255474" y="3615448"/>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17" name="Rectangle 16">
            <a:extLst>
              <a:ext uri="{FF2B5EF4-FFF2-40B4-BE49-F238E27FC236}">
                <a16:creationId xmlns:a16="http://schemas.microsoft.com/office/drawing/2014/main" id="{939106D3-6AE6-8A2A-318C-B441C5C00F59}"/>
              </a:ext>
            </a:extLst>
          </p:cNvPr>
          <p:cNvSpPr/>
          <p:nvPr/>
        </p:nvSpPr>
        <p:spPr>
          <a:xfrm>
            <a:off x="2255474" y="3816486"/>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19" name="Rectangle 18">
            <a:extLst>
              <a:ext uri="{FF2B5EF4-FFF2-40B4-BE49-F238E27FC236}">
                <a16:creationId xmlns:a16="http://schemas.microsoft.com/office/drawing/2014/main" id="{7EB901B2-2C2B-347E-6B62-F2E7DBE09256}"/>
              </a:ext>
            </a:extLst>
          </p:cNvPr>
          <p:cNvSpPr/>
          <p:nvPr/>
        </p:nvSpPr>
        <p:spPr>
          <a:xfrm>
            <a:off x="2255474" y="4017523"/>
            <a:ext cx="956032" cy="606357"/>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22" name="Rectangle 21">
            <a:extLst>
              <a:ext uri="{FF2B5EF4-FFF2-40B4-BE49-F238E27FC236}">
                <a16:creationId xmlns:a16="http://schemas.microsoft.com/office/drawing/2014/main" id="{F0739FC1-0523-070C-195E-F3CC16648475}"/>
              </a:ext>
            </a:extLst>
          </p:cNvPr>
          <p:cNvSpPr/>
          <p:nvPr/>
        </p:nvSpPr>
        <p:spPr>
          <a:xfrm>
            <a:off x="2255475" y="4617398"/>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24" name="Rectangle 23">
            <a:extLst>
              <a:ext uri="{FF2B5EF4-FFF2-40B4-BE49-F238E27FC236}">
                <a16:creationId xmlns:a16="http://schemas.microsoft.com/office/drawing/2014/main" id="{30168EAB-594E-BCE4-7C71-897A0D6C8532}"/>
              </a:ext>
            </a:extLst>
          </p:cNvPr>
          <p:cNvSpPr/>
          <p:nvPr/>
        </p:nvSpPr>
        <p:spPr>
          <a:xfrm>
            <a:off x="2255475" y="4818436"/>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25" name="Rectangle 24">
            <a:extLst>
              <a:ext uri="{FF2B5EF4-FFF2-40B4-BE49-F238E27FC236}">
                <a16:creationId xmlns:a16="http://schemas.microsoft.com/office/drawing/2014/main" id="{58ADA081-3497-DB60-2C3A-701D9FDBCF75}"/>
              </a:ext>
            </a:extLst>
          </p:cNvPr>
          <p:cNvSpPr/>
          <p:nvPr/>
        </p:nvSpPr>
        <p:spPr>
          <a:xfrm>
            <a:off x="2255475" y="5019473"/>
            <a:ext cx="956032" cy="606357"/>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29" name="Rectangle 28">
            <a:extLst>
              <a:ext uri="{FF2B5EF4-FFF2-40B4-BE49-F238E27FC236}">
                <a16:creationId xmlns:a16="http://schemas.microsoft.com/office/drawing/2014/main" id="{20ECAF6B-C63C-614E-8ADA-2A9AA5A2D421}"/>
              </a:ext>
            </a:extLst>
          </p:cNvPr>
          <p:cNvSpPr/>
          <p:nvPr/>
        </p:nvSpPr>
        <p:spPr>
          <a:xfrm>
            <a:off x="2255474" y="563231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38" name="Rectangle 37">
            <a:extLst>
              <a:ext uri="{FF2B5EF4-FFF2-40B4-BE49-F238E27FC236}">
                <a16:creationId xmlns:a16="http://schemas.microsoft.com/office/drawing/2014/main" id="{88E4C0D1-0989-EF91-411C-4A411E2903E0}"/>
              </a:ext>
            </a:extLst>
          </p:cNvPr>
          <p:cNvSpPr/>
          <p:nvPr/>
        </p:nvSpPr>
        <p:spPr>
          <a:xfrm>
            <a:off x="2255474" y="5833353"/>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cxnSp>
        <p:nvCxnSpPr>
          <p:cNvPr id="48" name="Straight Connector 47">
            <a:extLst>
              <a:ext uri="{FF2B5EF4-FFF2-40B4-BE49-F238E27FC236}">
                <a16:creationId xmlns:a16="http://schemas.microsoft.com/office/drawing/2014/main" id="{D3979F7B-267B-6A24-8AA1-52746E2A98D3}"/>
              </a:ext>
            </a:extLst>
          </p:cNvPr>
          <p:cNvCxnSpPr>
            <a:cxnSpLocks/>
          </p:cNvCxnSpPr>
          <p:nvPr/>
        </p:nvCxnSpPr>
        <p:spPr>
          <a:xfrm>
            <a:off x="2255474" y="6034391"/>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a:extLst>
              <a:ext uri="{FF2B5EF4-FFF2-40B4-BE49-F238E27FC236}">
                <a16:creationId xmlns:a16="http://schemas.microsoft.com/office/drawing/2014/main" id="{0C097AE7-F084-1F1D-B471-951D1351CB8D}"/>
              </a:ext>
            </a:extLst>
          </p:cNvPr>
          <p:cNvCxnSpPr>
            <a:cxnSpLocks/>
          </p:cNvCxnSpPr>
          <p:nvPr/>
        </p:nvCxnSpPr>
        <p:spPr>
          <a:xfrm>
            <a:off x="3211506" y="6034391"/>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68" name="Rectangle 67">
            <a:extLst>
              <a:ext uri="{FF2B5EF4-FFF2-40B4-BE49-F238E27FC236}">
                <a16:creationId xmlns:a16="http://schemas.microsoft.com/office/drawing/2014/main" id="{1DD1320C-B157-255A-0372-A99BF526A480}"/>
              </a:ext>
            </a:extLst>
          </p:cNvPr>
          <p:cNvSpPr/>
          <p:nvPr/>
        </p:nvSpPr>
        <p:spPr>
          <a:xfrm>
            <a:off x="3864214" y="361802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69" name="Rectangle 68">
            <a:extLst>
              <a:ext uri="{FF2B5EF4-FFF2-40B4-BE49-F238E27FC236}">
                <a16:creationId xmlns:a16="http://schemas.microsoft.com/office/drawing/2014/main" id="{797B6730-D1D2-CE79-E308-000CBB83ACF8}"/>
              </a:ext>
            </a:extLst>
          </p:cNvPr>
          <p:cNvSpPr/>
          <p:nvPr/>
        </p:nvSpPr>
        <p:spPr>
          <a:xfrm>
            <a:off x="3864214" y="3819063"/>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70" name="Rectangle 69">
            <a:extLst>
              <a:ext uri="{FF2B5EF4-FFF2-40B4-BE49-F238E27FC236}">
                <a16:creationId xmlns:a16="http://schemas.microsoft.com/office/drawing/2014/main" id="{26FC5FF1-D4F4-53B4-5C6A-03540A0E39A1}"/>
              </a:ext>
            </a:extLst>
          </p:cNvPr>
          <p:cNvSpPr/>
          <p:nvPr/>
        </p:nvSpPr>
        <p:spPr>
          <a:xfrm>
            <a:off x="3864214" y="4020101"/>
            <a:ext cx="956032" cy="408562"/>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71" name="Rectangle 70">
            <a:extLst>
              <a:ext uri="{FF2B5EF4-FFF2-40B4-BE49-F238E27FC236}">
                <a16:creationId xmlns:a16="http://schemas.microsoft.com/office/drawing/2014/main" id="{0DCB566B-F529-4A68-65A4-E0777456071C}"/>
              </a:ext>
            </a:extLst>
          </p:cNvPr>
          <p:cNvSpPr/>
          <p:nvPr/>
        </p:nvSpPr>
        <p:spPr>
          <a:xfrm>
            <a:off x="3867459" y="4431910"/>
            <a:ext cx="952787"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72" name="Rectangle 71">
            <a:extLst>
              <a:ext uri="{FF2B5EF4-FFF2-40B4-BE49-F238E27FC236}">
                <a16:creationId xmlns:a16="http://schemas.microsoft.com/office/drawing/2014/main" id="{CC29297E-A5D1-1F88-2BA5-C7BCF226B3A3}"/>
              </a:ext>
            </a:extLst>
          </p:cNvPr>
          <p:cNvSpPr/>
          <p:nvPr/>
        </p:nvSpPr>
        <p:spPr>
          <a:xfrm>
            <a:off x="3867459" y="4632948"/>
            <a:ext cx="952787"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73" name="Rectangle 72">
            <a:extLst>
              <a:ext uri="{FF2B5EF4-FFF2-40B4-BE49-F238E27FC236}">
                <a16:creationId xmlns:a16="http://schemas.microsoft.com/office/drawing/2014/main" id="{260E83ED-6C5C-37D4-51CA-941635406E59}"/>
              </a:ext>
            </a:extLst>
          </p:cNvPr>
          <p:cNvSpPr/>
          <p:nvPr/>
        </p:nvSpPr>
        <p:spPr>
          <a:xfrm>
            <a:off x="3867459" y="4833985"/>
            <a:ext cx="952787" cy="408557"/>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74" name="Rectangle 73">
            <a:extLst>
              <a:ext uri="{FF2B5EF4-FFF2-40B4-BE49-F238E27FC236}">
                <a16:creationId xmlns:a16="http://schemas.microsoft.com/office/drawing/2014/main" id="{A3435C88-301E-DABA-91D9-3641A1300C84}"/>
              </a:ext>
            </a:extLst>
          </p:cNvPr>
          <p:cNvSpPr/>
          <p:nvPr/>
        </p:nvSpPr>
        <p:spPr>
          <a:xfrm>
            <a:off x="3864214" y="5239307"/>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75" name="Rectangle 74">
            <a:extLst>
              <a:ext uri="{FF2B5EF4-FFF2-40B4-BE49-F238E27FC236}">
                <a16:creationId xmlns:a16="http://schemas.microsoft.com/office/drawing/2014/main" id="{F7210535-4A58-3BF5-A471-A2AC44E889BD}"/>
              </a:ext>
            </a:extLst>
          </p:cNvPr>
          <p:cNvSpPr/>
          <p:nvPr/>
        </p:nvSpPr>
        <p:spPr>
          <a:xfrm>
            <a:off x="3864214" y="544034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cxnSp>
        <p:nvCxnSpPr>
          <p:cNvPr id="76" name="Straight Connector 75">
            <a:extLst>
              <a:ext uri="{FF2B5EF4-FFF2-40B4-BE49-F238E27FC236}">
                <a16:creationId xmlns:a16="http://schemas.microsoft.com/office/drawing/2014/main" id="{3EFE8C3D-82F6-5AC5-A481-6A94B9E4CED6}"/>
              </a:ext>
            </a:extLst>
          </p:cNvPr>
          <p:cNvCxnSpPr>
            <a:cxnSpLocks/>
          </p:cNvCxnSpPr>
          <p:nvPr/>
        </p:nvCxnSpPr>
        <p:spPr>
          <a:xfrm>
            <a:off x="3864214" y="5641383"/>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a:extLst>
              <a:ext uri="{FF2B5EF4-FFF2-40B4-BE49-F238E27FC236}">
                <a16:creationId xmlns:a16="http://schemas.microsoft.com/office/drawing/2014/main" id="{347871FF-983C-502F-57AF-5A2E9E25AB57}"/>
              </a:ext>
            </a:extLst>
          </p:cNvPr>
          <p:cNvCxnSpPr>
            <a:cxnSpLocks/>
          </p:cNvCxnSpPr>
          <p:nvPr/>
        </p:nvCxnSpPr>
        <p:spPr>
          <a:xfrm>
            <a:off x="4820246" y="5641383"/>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F5233611-2751-39EC-9F66-3FFEA4D6589D}"/>
              </a:ext>
            </a:extLst>
          </p:cNvPr>
          <p:cNvCxnSpPr>
            <a:cxnSpLocks/>
            <a:stCxn id="10" idx="3"/>
            <a:endCxn id="68" idx="1"/>
          </p:cNvCxnSpPr>
          <p:nvPr/>
        </p:nvCxnSpPr>
        <p:spPr>
          <a:xfrm>
            <a:off x="3211506" y="3715967"/>
            <a:ext cx="652708" cy="2577"/>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DA0013D-B902-6C67-D0C7-4DE5E295A204}"/>
              </a:ext>
            </a:extLst>
          </p:cNvPr>
          <p:cNvSpPr/>
          <p:nvPr/>
        </p:nvSpPr>
        <p:spPr>
          <a:xfrm>
            <a:off x="5482674" y="3615448"/>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83" name="Rectangle 82">
            <a:extLst>
              <a:ext uri="{FF2B5EF4-FFF2-40B4-BE49-F238E27FC236}">
                <a16:creationId xmlns:a16="http://schemas.microsoft.com/office/drawing/2014/main" id="{1700A91A-9315-BADD-D7F3-0910D5DAE57C}"/>
              </a:ext>
            </a:extLst>
          </p:cNvPr>
          <p:cNvSpPr/>
          <p:nvPr/>
        </p:nvSpPr>
        <p:spPr>
          <a:xfrm>
            <a:off x="5482674" y="3816486"/>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85" name="Rectangle 84">
            <a:extLst>
              <a:ext uri="{FF2B5EF4-FFF2-40B4-BE49-F238E27FC236}">
                <a16:creationId xmlns:a16="http://schemas.microsoft.com/office/drawing/2014/main" id="{A6C2487F-E71F-6A6B-99B2-4739AED31521}"/>
              </a:ext>
            </a:extLst>
          </p:cNvPr>
          <p:cNvSpPr/>
          <p:nvPr/>
        </p:nvSpPr>
        <p:spPr>
          <a:xfrm>
            <a:off x="5482674" y="4017523"/>
            <a:ext cx="956032" cy="502595"/>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86" name="Rectangle 85">
            <a:extLst>
              <a:ext uri="{FF2B5EF4-FFF2-40B4-BE49-F238E27FC236}">
                <a16:creationId xmlns:a16="http://schemas.microsoft.com/office/drawing/2014/main" id="{0F0B6B26-A1CB-4ABD-C142-7E8E65E58C14}"/>
              </a:ext>
            </a:extLst>
          </p:cNvPr>
          <p:cNvSpPr/>
          <p:nvPr/>
        </p:nvSpPr>
        <p:spPr>
          <a:xfrm>
            <a:off x="5482675" y="4520123"/>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87" name="Rectangle 86">
            <a:extLst>
              <a:ext uri="{FF2B5EF4-FFF2-40B4-BE49-F238E27FC236}">
                <a16:creationId xmlns:a16="http://schemas.microsoft.com/office/drawing/2014/main" id="{12797E80-34CD-71E5-8BD7-367C016FD9BD}"/>
              </a:ext>
            </a:extLst>
          </p:cNvPr>
          <p:cNvSpPr/>
          <p:nvPr/>
        </p:nvSpPr>
        <p:spPr>
          <a:xfrm>
            <a:off x="5482675" y="4721161"/>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88" name="Rectangle 87">
            <a:extLst>
              <a:ext uri="{FF2B5EF4-FFF2-40B4-BE49-F238E27FC236}">
                <a16:creationId xmlns:a16="http://schemas.microsoft.com/office/drawing/2014/main" id="{A57BBDFC-D845-60D2-24C3-44406E74B90F}"/>
              </a:ext>
            </a:extLst>
          </p:cNvPr>
          <p:cNvSpPr/>
          <p:nvPr/>
        </p:nvSpPr>
        <p:spPr>
          <a:xfrm>
            <a:off x="5482675" y="4922198"/>
            <a:ext cx="956032" cy="564202"/>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89" name="Rectangle 88">
            <a:extLst>
              <a:ext uri="{FF2B5EF4-FFF2-40B4-BE49-F238E27FC236}">
                <a16:creationId xmlns:a16="http://schemas.microsoft.com/office/drawing/2014/main" id="{E87E5BED-4493-2C05-3652-AEB73CED98B2}"/>
              </a:ext>
            </a:extLst>
          </p:cNvPr>
          <p:cNvSpPr/>
          <p:nvPr/>
        </p:nvSpPr>
        <p:spPr>
          <a:xfrm>
            <a:off x="5482674" y="5483161"/>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90" name="Rectangle 89">
            <a:extLst>
              <a:ext uri="{FF2B5EF4-FFF2-40B4-BE49-F238E27FC236}">
                <a16:creationId xmlns:a16="http://schemas.microsoft.com/office/drawing/2014/main" id="{46BC0FDF-7DB6-B803-2A6E-63F1E37DD0B4}"/>
              </a:ext>
            </a:extLst>
          </p:cNvPr>
          <p:cNvSpPr/>
          <p:nvPr/>
        </p:nvSpPr>
        <p:spPr>
          <a:xfrm>
            <a:off x="5482674" y="5684199"/>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a:solidFill>
                  <a:schemeClr val="tx1"/>
                </a:solidFill>
                <a:latin typeface="Aeonik" panose="020B0503030300000000" pitchFamily="34" charset="0"/>
                <a:cs typeface="Calibri" panose="020F0502020204030204" pitchFamily="34" charset="0"/>
              </a:rPr>
              <a:t>block size</a:t>
            </a:r>
            <a:endParaRPr lang="en-US" sz="1200" dirty="0">
              <a:solidFill>
                <a:schemeClr val="tx1"/>
              </a:solidFill>
              <a:latin typeface="Aeonik" panose="020B0503030300000000" pitchFamily="34" charset="0"/>
              <a:cs typeface="Calibri" panose="020F0502020204030204" pitchFamily="34" charset="0"/>
            </a:endParaRPr>
          </a:p>
        </p:txBody>
      </p:sp>
      <p:cxnSp>
        <p:nvCxnSpPr>
          <p:cNvPr id="92" name="Straight Connector 91">
            <a:extLst>
              <a:ext uri="{FF2B5EF4-FFF2-40B4-BE49-F238E27FC236}">
                <a16:creationId xmlns:a16="http://schemas.microsoft.com/office/drawing/2014/main" id="{752F3B9D-2D32-675F-4DA1-48EFD3CC48D6}"/>
              </a:ext>
            </a:extLst>
          </p:cNvPr>
          <p:cNvCxnSpPr>
            <a:cxnSpLocks/>
          </p:cNvCxnSpPr>
          <p:nvPr/>
        </p:nvCxnSpPr>
        <p:spPr>
          <a:xfrm>
            <a:off x="5482674" y="5885237"/>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F20C551C-6509-F2F3-EAA6-C99E9B9531C0}"/>
              </a:ext>
            </a:extLst>
          </p:cNvPr>
          <p:cNvCxnSpPr>
            <a:cxnSpLocks/>
          </p:cNvCxnSpPr>
          <p:nvPr/>
        </p:nvCxnSpPr>
        <p:spPr>
          <a:xfrm>
            <a:off x="6438706" y="5885237"/>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6" name="Straight Connector 95">
            <a:extLst>
              <a:ext uri="{FF2B5EF4-FFF2-40B4-BE49-F238E27FC236}">
                <a16:creationId xmlns:a16="http://schemas.microsoft.com/office/drawing/2014/main" id="{E8C3D968-79C9-6185-1607-256F3EB0683D}"/>
              </a:ext>
            </a:extLst>
          </p:cNvPr>
          <p:cNvCxnSpPr>
            <a:cxnSpLocks/>
            <a:stCxn id="68" idx="3"/>
            <a:endCxn id="81" idx="1"/>
          </p:cNvCxnSpPr>
          <p:nvPr/>
        </p:nvCxnSpPr>
        <p:spPr>
          <a:xfrm flipV="1">
            <a:off x="4820246" y="3715967"/>
            <a:ext cx="662428" cy="2577"/>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26B11E0-7803-F9D4-F97D-E174AFCE7165}"/>
              </a:ext>
            </a:extLst>
          </p:cNvPr>
          <p:cNvCxnSpPr>
            <a:cxnSpLocks/>
            <a:endCxn id="71" idx="1"/>
          </p:cNvCxnSpPr>
          <p:nvPr/>
        </p:nvCxnSpPr>
        <p:spPr>
          <a:xfrm flipV="1">
            <a:off x="3211506" y="4532429"/>
            <a:ext cx="655953" cy="182911"/>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A9A8937-DE11-DE22-B6D0-2C4906E514A1}"/>
              </a:ext>
            </a:extLst>
          </p:cNvPr>
          <p:cNvCxnSpPr>
            <a:cxnSpLocks/>
            <a:stCxn id="29" idx="3"/>
          </p:cNvCxnSpPr>
          <p:nvPr/>
        </p:nvCxnSpPr>
        <p:spPr>
          <a:xfrm flipV="1">
            <a:off x="3211506" y="5348891"/>
            <a:ext cx="655953" cy="383943"/>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8E45B26-2158-193E-5789-868DFE118919}"/>
              </a:ext>
            </a:extLst>
          </p:cNvPr>
          <p:cNvCxnSpPr>
            <a:cxnSpLocks/>
            <a:endCxn id="89" idx="1"/>
          </p:cNvCxnSpPr>
          <p:nvPr/>
        </p:nvCxnSpPr>
        <p:spPr>
          <a:xfrm>
            <a:off x="4826731" y="5336848"/>
            <a:ext cx="655943" cy="246832"/>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6F9EADE-1B5B-B0FC-AE02-2557FAD7C0E2}"/>
              </a:ext>
            </a:extLst>
          </p:cNvPr>
          <p:cNvCxnSpPr>
            <a:cxnSpLocks/>
            <a:endCxn id="86" idx="1"/>
          </p:cNvCxnSpPr>
          <p:nvPr/>
        </p:nvCxnSpPr>
        <p:spPr>
          <a:xfrm>
            <a:off x="4833216" y="4509532"/>
            <a:ext cx="649459" cy="11111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B888788-1031-E381-08D2-3E28972A435A}"/>
              </a:ext>
            </a:extLst>
          </p:cNvPr>
          <p:cNvSpPr txBox="1"/>
          <p:nvPr/>
        </p:nvSpPr>
        <p:spPr>
          <a:xfrm>
            <a:off x="2240601" y="3323892"/>
            <a:ext cx="1021408"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SCinput.0.sds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
        <p:nvSpPr>
          <p:cNvPr id="120" name="TextBox 119">
            <a:extLst>
              <a:ext uri="{FF2B5EF4-FFF2-40B4-BE49-F238E27FC236}">
                <a16:creationId xmlns:a16="http://schemas.microsoft.com/office/drawing/2014/main" id="{918B2356-EB7C-E24E-3F96-AD3556D6BA8B}"/>
              </a:ext>
            </a:extLst>
          </p:cNvPr>
          <p:cNvSpPr txBox="1"/>
          <p:nvPr/>
        </p:nvSpPr>
        <p:spPr>
          <a:xfrm>
            <a:off x="3818555" y="3339490"/>
            <a:ext cx="1067487"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SCoutput.0.sds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
        <p:nvSpPr>
          <p:cNvPr id="121" name="TextBox 120">
            <a:extLst>
              <a:ext uri="{FF2B5EF4-FFF2-40B4-BE49-F238E27FC236}">
                <a16:creationId xmlns:a16="http://schemas.microsoft.com/office/drawing/2014/main" id="{377BA555-BF00-28F6-6CF6-84B443C85311}"/>
              </a:ext>
            </a:extLst>
          </p:cNvPr>
          <p:cNvSpPr txBox="1"/>
          <p:nvPr/>
        </p:nvSpPr>
        <p:spPr>
          <a:xfrm>
            <a:off x="5433807" y="3348363"/>
            <a:ext cx="1067487"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MLoutput.0.sds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7129452"/>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7E62EAC-5CF3-8C0B-8062-E23857E61B34}"/>
              </a:ext>
            </a:extLst>
          </p:cNvPr>
          <p:cNvSpPr/>
          <p:nvPr/>
        </p:nvSpPr>
        <p:spPr>
          <a:xfrm>
            <a:off x="9982200" y="1543484"/>
            <a:ext cx="1231823" cy="440478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61AE0E-FE49-550F-E89D-F85755F837C5}"/>
              </a:ext>
            </a:extLst>
          </p:cNvPr>
          <p:cNvSpPr/>
          <p:nvPr/>
        </p:nvSpPr>
        <p:spPr>
          <a:xfrm>
            <a:off x="8767906" y="1543484"/>
            <a:ext cx="1231823" cy="44047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AE8FA-03AC-DFEA-9CFA-B6D25835ABBA}"/>
              </a:ext>
            </a:extLst>
          </p:cNvPr>
          <p:cNvSpPr>
            <a:spLocks noGrp="1"/>
          </p:cNvSpPr>
          <p:nvPr>
            <p:ph type="title"/>
          </p:nvPr>
        </p:nvSpPr>
        <p:spPr/>
        <p:txBody>
          <a:bodyPr/>
          <a:lstStyle/>
          <a:p>
            <a:r>
              <a:rPr lang="en-US"/>
              <a:t>SDS: flexible stream management for sensor and audio data</a:t>
            </a:r>
          </a:p>
        </p:txBody>
      </p:sp>
      <p:sp>
        <p:nvSpPr>
          <p:cNvPr id="3" name="Text Placeholder 2">
            <a:extLst>
              <a:ext uri="{FF2B5EF4-FFF2-40B4-BE49-F238E27FC236}">
                <a16:creationId xmlns:a16="http://schemas.microsoft.com/office/drawing/2014/main" id="{BC4892F2-91A1-868E-B0A0-1C4AEFCD6388}"/>
              </a:ext>
            </a:extLst>
          </p:cNvPr>
          <p:cNvSpPr>
            <a:spLocks noGrp="1"/>
          </p:cNvSpPr>
          <p:nvPr>
            <p:ph type="body" sz="quarter" idx="13"/>
          </p:nvPr>
        </p:nvSpPr>
        <p:spPr/>
        <p:txBody>
          <a:bodyPr/>
          <a:lstStyle/>
          <a:p>
            <a:r>
              <a:rPr lang="en-US"/>
              <a:t>Supports the whole development cycle: data recording, analysis, ML training, playback</a:t>
            </a:r>
          </a:p>
        </p:txBody>
      </p:sp>
      <p:pic>
        <p:nvPicPr>
          <p:cNvPr id="5" name="Picture 20" descr="800px-Signal_Sampling.png">
            <a:extLst>
              <a:ext uri="{FF2B5EF4-FFF2-40B4-BE49-F238E27FC236}">
                <a16:creationId xmlns:a16="http://schemas.microsoft.com/office/drawing/2014/main" id="{A856695E-7421-3EE5-96B8-D581CE5C8B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6097" y="1642881"/>
            <a:ext cx="3213135" cy="199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a:extLst>
              <a:ext uri="{FF2B5EF4-FFF2-40B4-BE49-F238E27FC236}">
                <a16:creationId xmlns:a16="http://schemas.microsoft.com/office/drawing/2014/main" id="{3463D982-C33E-703C-1F7F-AE6D2517C507}"/>
              </a:ext>
            </a:extLst>
          </p:cNvPr>
          <p:cNvSpPr txBox="1"/>
          <p:nvPr/>
        </p:nvSpPr>
        <p:spPr>
          <a:xfrm>
            <a:off x="8416544" y="4221582"/>
            <a:ext cx="4100938" cy="1255728"/>
          </a:xfrm>
          <a:prstGeom prst="rect">
            <a:avLst/>
          </a:prstGeom>
          <a:noFill/>
        </p:spPr>
        <p:txBody>
          <a:bodyPr wrap="square" lIns="0" tIns="0" rIns="0" bIns="0" rtlCol="0">
            <a:spAutoFit/>
          </a:bodyPr>
          <a:lstStyle/>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X	</a:t>
            </a:r>
            <a:r>
              <a:rPr lang="en-US" sz="1400" kern="1200">
                <a:solidFill>
                  <a:schemeClr val="accent4"/>
                </a:solidFill>
                <a:latin typeface="+mn-lt"/>
                <a:ea typeface="+mn-ea"/>
                <a:cs typeface="+mn-cs"/>
                <a:sym typeface="Wingdings" panose="05000000000000000000" pitchFamily="2" charset="2"/>
              </a:rPr>
              <a:t>                                        </a:t>
            </a:r>
            <a:endParaRPr lang="en-US" sz="1400" kern="1200">
              <a:solidFill>
                <a:schemeClr val="tx1">
                  <a:lumMod val="50000"/>
                  <a:lumOff val="5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Y	</a:t>
            </a:r>
            <a:r>
              <a:rPr lang="en-US" sz="1400" kern="1200">
                <a:solidFill>
                  <a:schemeClr val="accent1">
                    <a:lumMod val="60000"/>
                    <a:lumOff val="40000"/>
                  </a:schemeClr>
                </a:solidFill>
                <a:latin typeface="+mn-lt"/>
                <a:ea typeface="+mn-ea"/>
                <a:cs typeface="+mn-cs"/>
                <a:sym typeface="Wingdings" panose="05000000000000000000" pitchFamily="2" charset="2"/>
              </a:rPr>
              <a:t>                                        </a:t>
            </a:r>
            <a:endParaRPr lang="en-US" sz="1400" kern="1200">
              <a:solidFill>
                <a:schemeClr val="accent1">
                  <a:lumMod val="60000"/>
                  <a:lumOff val="4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Z	</a:t>
            </a:r>
            <a:r>
              <a:rPr lang="en-US" sz="1400" kern="1200">
                <a:solidFill>
                  <a:schemeClr val="accent5"/>
                </a:solidFill>
                <a:latin typeface="+mn-lt"/>
                <a:ea typeface="+mn-ea"/>
                <a:cs typeface="+mn-cs"/>
                <a:sym typeface="Wingdings" panose="05000000000000000000" pitchFamily="2" charset="2"/>
              </a:rPr>
              <a:t>                                        </a:t>
            </a:r>
            <a:endParaRPr lang="en-US" sz="1400" kern="1200">
              <a:solidFill>
                <a:schemeClr val="accent5"/>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3200" kern="1200">
              <a:solidFill>
                <a:schemeClr val="accent5">
                  <a:lumMod val="75000"/>
                </a:schemeClr>
              </a:solidFill>
              <a:latin typeface="+mn-lt"/>
              <a:ea typeface="+mn-ea"/>
              <a:cs typeface="+mn-cs"/>
            </a:endParaRPr>
          </a:p>
        </p:txBody>
      </p:sp>
      <p:cxnSp>
        <p:nvCxnSpPr>
          <p:cNvPr id="7" name="Straight Connector 6">
            <a:extLst>
              <a:ext uri="{FF2B5EF4-FFF2-40B4-BE49-F238E27FC236}">
                <a16:creationId xmlns:a16="http://schemas.microsoft.com/office/drawing/2014/main" id="{46432895-BDF4-2221-8939-2F6EFC852ED9}"/>
              </a:ext>
            </a:extLst>
          </p:cNvPr>
          <p:cNvCxnSpPr>
            <a:cxnSpLocks/>
          </p:cNvCxnSpPr>
          <p:nvPr/>
        </p:nvCxnSpPr>
        <p:spPr>
          <a:xfrm>
            <a:off x="8607146" y="4198997"/>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C2270-D082-507F-138B-6D01435FD768}"/>
              </a:ext>
            </a:extLst>
          </p:cNvPr>
          <p:cNvCxnSpPr>
            <a:cxnSpLocks/>
          </p:cNvCxnSpPr>
          <p:nvPr/>
        </p:nvCxnSpPr>
        <p:spPr>
          <a:xfrm>
            <a:off x="8607146" y="4443395"/>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6A948B-6C44-2A56-95EF-D3B1391B4665}"/>
              </a:ext>
            </a:extLst>
          </p:cNvPr>
          <p:cNvCxnSpPr>
            <a:cxnSpLocks/>
          </p:cNvCxnSpPr>
          <p:nvPr/>
        </p:nvCxnSpPr>
        <p:spPr>
          <a:xfrm>
            <a:off x="8607146" y="4699329"/>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9A4000-D41D-ED5B-1F60-2F3DA0C51D0C}"/>
              </a:ext>
            </a:extLst>
          </p:cNvPr>
          <p:cNvCxnSpPr>
            <a:cxnSpLocks/>
          </p:cNvCxnSpPr>
          <p:nvPr/>
        </p:nvCxnSpPr>
        <p:spPr>
          <a:xfrm>
            <a:off x="8607146" y="4975550"/>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B6DBC0C-761F-F16D-6BC9-CF082DD796AB}"/>
              </a:ext>
            </a:extLst>
          </p:cNvPr>
          <p:cNvCxnSpPr>
            <a:cxnSpLocks/>
          </p:cNvCxnSpPr>
          <p:nvPr/>
        </p:nvCxnSpPr>
        <p:spPr>
          <a:xfrm>
            <a:off x="8607146" y="5129934"/>
            <a:ext cx="3112326" cy="0"/>
          </a:xfrm>
          <a:prstGeom prst="straightConnector1">
            <a:avLst/>
          </a:prstGeom>
          <a:ln w="952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ED7B99-034E-E876-62C3-79C73FFB6902}"/>
              </a:ext>
            </a:extLst>
          </p:cNvPr>
          <p:cNvSpPr txBox="1"/>
          <p:nvPr/>
        </p:nvSpPr>
        <p:spPr>
          <a:xfrm>
            <a:off x="11581310" y="5129934"/>
            <a:ext cx="492012"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i="1" kern="1200">
                <a:solidFill>
                  <a:schemeClr val="tx2"/>
                </a:solidFill>
                <a:latin typeface="+mn-lt"/>
                <a:ea typeface="+mn-ea"/>
                <a:cs typeface="+mn-cs"/>
              </a:rPr>
              <a:t>t</a:t>
            </a:r>
            <a:endParaRPr lang="en-US" sz="2000" i="1" kern="1200">
              <a:solidFill>
                <a:schemeClr val="tx2"/>
              </a:solidFill>
              <a:latin typeface="+mn-lt"/>
              <a:ea typeface="+mn-ea"/>
              <a:cs typeface="+mn-cs"/>
            </a:endParaRPr>
          </a:p>
        </p:txBody>
      </p:sp>
      <p:sp>
        <p:nvSpPr>
          <p:cNvPr id="45" name="Flowchart: Document 44">
            <a:extLst>
              <a:ext uri="{FF2B5EF4-FFF2-40B4-BE49-F238E27FC236}">
                <a16:creationId xmlns:a16="http://schemas.microsoft.com/office/drawing/2014/main" id="{71A84CE9-D1A1-473C-8B86-6A6AE211D1FD}"/>
              </a:ext>
            </a:extLst>
          </p:cNvPr>
          <p:cNvSpPr/>
          <p:nvPr/>
        </p:nvSpPr>
        <p:spPr>
          <a:xfrm>
            <a:off x="611851" y="5112540"/>
            <a:ext cx="1235868" cy="790196"/>
          </a:xfrm>
          <a:prstGeom prst="flowChartDocumen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SDS Metadata File</a:t>
            </a:r>
            <a:br>
              <a:rPr lang="en-US" sz="1200" dirty="0"/>
            </a:br>
            <a:r>
              <a:rPr lang="en-US" sz="1100" dirty="0"/>
              <a:t>‘</a:t>
            </a:r>
            <a:r>
              <a:rPr lang="en-US" sz="1100" dirty="0" err="1"/>
              <a:t>SensorX.sds.yml</a:t>
            </a:r>
            <a:r>
              <a:rPr lang="en-US" sz="1100" dirty="0"/>
              <a:t>’</a:t>
            </a:r>
            <a:endParaRPr lang="en-GB" sz="1400" dirty="0"/>
          </a:p>
        </p:txBody>
      </p:sp>
      <p:sp>
        <p:nvSpPr>
          <p:cNvPr id="46" name="Flowchart: Multidocument 45">
            <a:extLst>
              <a:ext uri="{FF2B5EF4-FFF2-40B4-BE49-F238E27FC236}">
                <a16:creationId xmlns:a16="http://schemas.microsoft.com/office/drawing/2014/main" id="{83BE0CDD-AF9C-74D8-9F6F-1B6C7717A81D}"/>
              </a:ext>
            </a:extLst>
          </p:cNvPr>
          <p:cNvSpPr/>
          <p:nvPr/>
        </p:nvSpPr>
        <p:spPr>
          <a:xfrm>
            <a:off x="614606" y="3944622"/>
            <a:ext cx="1449805" cy="994375"/>
          </a:xfrm>
          <a:prstGeom prst="flowChartMultidocument">
            <a:avLst/>
          </a:prstGeom>
          <a:solidFill>
            <a:schemeClr val="bg1">
              <a:lumMod val="8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SDS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000" b="0" i="0" u="none" strike="noStrike" kern="1200" cap="none" spc="0" normalizeH="0" baseline="0" noProof="0">
                <a:ln>
                  <a:noFill/>
                </a:ln>
                <a:solidFill>
                  <a:schemeClr val="bg2">
                    <a:lumMod val="25000"/>
                  </a:schemeClr>
                </a:solidFill>
                <a:effectLst/>
                <a:uLnTx/>
                <a:uFillTx/>
                <a:latin typeface="Calibri"/>
                <a:ea typeface="+mn-ea"/>
                <a:cs typeface="+mn-cs"/>
              </a:rPr>
              <a:t>S</a:t>
            </a:r>
            <a:r>
              <a:rPr lang="en-US" sz="1000">
                <a:solidFill>
                  <a:schemeClr val="bg2">
                    <a:lumMod val="25000"/>
                  </a:schemeClr>
                </a:solidFill>
                <a:latin typeface="Calibri"/>
              </a:rPr>
              <a:t>ensorX.&lt;</a:t>
            </a:r>
            <a:r>
              <a:rPr lang="en-US" sz="1000" dirty="0">
                <a:solidFill>
                  <a:schemeClr val="bg2">
                    <a:lumMod val="25000"/>
                  </a:schemeClr>
                </a:solidFill>
                <a:latin typeface="Calibri"/>
              </a:rPr>
              <a:t>idx0&gt;.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br>
              <a:rPr lang="en-US" sz="1000" dirty="0">
                <a:solidFill>
                  <a:schemeClr val="bg2">
                    <a:lumMod val="25000"/>
                  </a:schemeClr>
                </a:solidFill>
                <a:latin typeface="Calibri"/>
              </a:rPr>
            </a:br>
            <a:r>
              <a:rPr lang="en-US" sz="1000">
                <a:solidFill>
                  <a:schemeClr val="bg2">
                    <a:lumMod val="25000"/>
                  </a:schemeClr>
                </a:solidFill>
                <a:latin typeface="Calibri"/>
              </a:rPr>
              <a:t>‘SensorX.&lt;</a:t>
            </a:r>
            <a:r>
              <a:rPr lang="en-US" sz="1000" dirty="0">
                <a:solidFill>
                  <a:schemeClr val="bg2">
                    <a:lumMod val="25000"/>
                  </a:schemeClr>
                </a:solidFill>
                <a:latin typeface="Calibri"/>
              </a:rPr>
              <a:t>idx1&gt;.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E1D2A42-4AC6-2319-4EE5-A17E1435E99A}"/>
              </a:ext>
            </a:extLst>
          </p:cNvPr>
          <p:cNvSpPr txBox="1"/>
          <p:nvPr/>
        </p:nvSpPr>
        <p:spPr>
          <a:xfrm>
            <a:off x="8823365" y="6003694"/>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#1</a:t>
            </a:r>
          </a:p>
        </p:txBody>
      </p:sp>
      <p:sp>
        <p:nvSpPr>
          <p:cNvPr id="66" name="TextBox 65">
            <a:extLst>
              <a:ext uri="{FF2B5EF4-FFF2-40B4-BE49-F238E27FC236}">
                <a16:creationId xmlns:a16="http://schemas.microsoft.com/office/drawing/2014/main" id="{2C716992-A923-5E45-D326-6543555B7526}"/>
              </a:ext>
            </a:extLst>
          </p:cNvPr>
          <p:cNvSpPr txBox="1"/>
          <p:nvPr/>
        </p:nvSpPr>
        <p:spPr>
          <a:xfrm>
            <a:off x="9999729" y="5996459"/>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#2</a:t>
            </a:r>
          </a:p>
        </p:txBody>
      </p:sp>
      <p:sp>
        <p:nvSpPr>
          <p:cNvPr id="68" name="TextBox 67">
            <a:extLst>
              <a:ext uri="{FF2B5EF4-FFF2-40B4-BE49-F238E27FC236}">
                <a16:creationId xmlns:a16="http://schemas.microsoft.com/office/drawing/2014/main" id="{04DB128D-F413-992E-6B88-A6A49D2997F9}"/>
              </a:ext>
            </a:extLst>
          </p:cNvPr>
          <p:cNvSpPr txBox="1"/>
          <p:nvPr/>
        </p:nvSpPr>
        <p:spPr>
          <a:xfrm>
            <a:off x="8786148" y="5249018"/>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MEMS capturing with 3,5kHz ±5% </a:t>
            </a:r>
            <a:endParaRPr lang="en-US" sz="1300" i="1" kern="1200">
              <a:solidFill>
                <a:schemeClr val="tx2"/>
              </a:solidFill>
              <a:latin typeface="+mn-lt"/>
              <a:ea typeface="+mn-ea"/>
              <a:cs typeface="+mn-cs"/>
            </a:endParaRPr>
          </a:p>
        </p:txBody>
      </p:sp>
      <p:sp>
        <p:nvSpPr>
          <p:cNvPr id="69" name="TextBox 68">
            <a:extLst>
              <a:ext uri="{FF2B5EF4-FFF2-40B4-BE49-F238E27FC236}">
                <a16:creationId xmlns:a16="http://schemas.microsoft.com/office/drawing/2014/main" id="{1A17EB0D-664A-AFD6-D070-4E372F04197F}"/>
              </a:ext>
            </a:extLst>
          </p:cNvPr>
          <p:cNvSpPr txBox="1"/>
          <p:nvPr/>
        </p:nvSpPr>
        <p:spPr>
          <a:xfrm>
            <a:off x="8786148" y="3711473"/>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audio signal capturing with 8kHz</a:t>
            </a:r>
            <a:endParaRPr lang="en-US" sz="1300" i="1" kern="1200">
              <a:solidFill>
                <a:schemeClr val="tx2"/>
              </a:solidFill>
              <a:latin typeface="+mn-lt"/>
              <a:ea typeface="+mn-ea"/>
              <a:cs typeface="+mn-cs"/>
            </a:endParaRPr>
          </a:p>
        </p:txBody>
      </p:sp>
      <p:sp>
        <p:nvSpPr>
          <p:cNvPr id="4" name="Content Placeholder 3">
            <a:extLst>
              <a:ext uri="{FF2B5EF4-FFF2-40B4-BE49-F238E27FC236}">
                <a16:creationId xmlns:a16="http://schemas.microsoft.com/office/drawing/2014/main" id="{B18CDA74-78BE-F935-80C0-F792D4483B83}"/>
              </a:ext>
            </a:extLst>
          </p:cNvPr>
          <p:cNvSpPr txBox="1">
            <a:spLocks/>
          </p:cNvSpPr>
          <p:nvPr/>
        </p:nvSpPr>
        <p:spPr>
          <a:xfrm>
            <a:off x="455644" y="1544130"/>
            <a:ext cx="7672512" cy="3963508"/>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r>
              <a:rPr lang="en-US" sz="1800" dirty="0">
                <a:solidFill>
                  <a:schemeClr val="tx1">
                    <a:lumMod val="65000"/>
                    <a:lumOff val="35000"/>
                  </a:schemeClr>
                </a:solidFill>
                <a:ea typeface="+mn-ea"/>
              </a:rPr>
              <a:t>Single or multiple data streams, including sensor fusion with clock deviations</a:t>
            </a:r>
          </a:p>
          <a:p>
            <a:pPr lvl="1"/>
            <a:r>
              <a:rPr lang="en-US" sz="1600" dirty="0">
                <a:solidFill>
                  <a:schemeClr val="tx1">
                    <a:lumMod val="65000"/>
                    <a:lumOff val="35000"/>
                  </a:schemeClr>
                </a:solidFill>
                <a:ea typeface="+mn-ea"/>
              </a:rPr>
              <a:t>Sensors may have independent clock sources with tolerances</a:t>
            </a:r>
          </a:p>
          <a:p>
            <a:pPr>
              <a:spcBef>
                <a:spcPts val="900"/>
              </a:spcBef>
            </a:pPr>
            <a:r>
              <a:rPr lang="en-US" sz="1800" dirty="0">
                <a:solidFill>
                  <a:schemeClr val="tx1">
                    <a:lumMod val="65000"/>
                    <a:lumOff val="35000"/>
                  </a:schemeClr>
                </a:solidFill>
                <a:ea typeface="+mn-ea"/>
              </a:rPr>
              <a:t>SDS Metadata file describes content of SDS data files</a:t>
            </a:r>
          </a:p>
          <a:p>
            <a:pPr>
              <a:spcBef>
                <a:spcPts val="900"/>
              </a:spcBef>
            </a:pPr>
            <a:r>
              <a:rPr lang="en-US" sz="1800" dirty="0">
                <a:solidFill>
                  <a:schemeClr val="tx1">
                    <a:lumMod val="65000"/>
                    <a:lumOff val="35000"/>
                  </a:schemeClr>
                </a:solidFill>
                <a:ea typeface="+mn-ea"/>
              </a:rPr>
              <a:t>Python-based utilities for recording, playback, visualization, data conversion, and algorithm verification with off-line tools</a:t>
            </a:r>
          </a:p>
          <a:p>
            <a:pPr marL="0" indent="0">
              <a:buNone/>
            </a:pPr>
            <a:endParaRPr lang="en-US" sz="1100" b="0" i="0" dirty="0">
              <a:solidFill>
                <a:srgbClr val="24292F"/>
              </a:solidFill>
              <a:effectLst/>
              <a:latin typeface="-apple-system"/>
            </a:endParaRPr>
          </a:p>
          <a:p>
            <a:pPr marL="0" indent="0">
              <a:buNone/>
            </a:pPr>
            <a:endParaRPr lang="en-US" sz="1400" dirty="0">
              <a:solidFill>
                <a:srgbClr val="24292F"/>
              </a:solidFill>
              <a:latin typeface="-apple-system"/>
            </a:endParaRPr>
          </a:p>
          <a:p>
            <a:endParaRPr lang="en-US" sz="1800" dirty="0"/>
          </a:p>
          <a:p>
            <a:pPr lvl="1"/>
            <a:endParaRPr lang="en-US" sz="1800" dirty="0"/>
          </a:p>
        </p:txBody>
      </p:sp>
      <p:pic>
        <p:nvPicPr>
          <p:cNvPr id="12" name="Picture 11" descr="Chart, line chart, histogram&#10;&#10;Description automatically generated">
            <a:extLst>
              <a:ext uri="{FF2B5EF4-FFF2-40B4-BE49-F238E27FC236}">
                <a16:creationId xmlns:a16="http://schemas.microsoft.com/office/drawing/2014/main" id="{28BDE2FA-B892-7A78-85AE-4729E26F172F}"/>
              </a:ext>
            </a:extLst>
          </p:cNvPr>
          <p:cNvPicPr>
            <a:picLocks noChangeAspect="1"/>
          </p:cNvPicPr>
          <p:nvPr/>
        </p:nvPicPr>
        <p:blipFill rotWithShape="1">
          <a:blip r:embed="rId7"/>
          <a:srcRect l="4145" t="7265" r="8394" b="1512"/>
          <a:stretch/>
        </p:blipFill>
        <p:spPr>
          <a:xfrm>
            <a:off x="2192272" y="3429000"/>
            <a:ext cx="3340260" cy="2581815"/>
          </a:xfrm>
          <a:prstGeom prst="rect">
            <a:avLst/>
          </a:prstGeom>
        </p:spPr>
      </p:pic>
      <p:pic>
        <p:nvPicPr>
          <p:cNvPr id="14" name="Picture 13" descr="Chart, radar chart&#10;&#10;Description automatically generated">
            <a:extLst>
              <a:ext uri="{FF2B5EF4-FFF2-40B4-BE49-F238E27FC236}">
                <a16:creationId xmlns:a16="http://schemas.microsoft.com/office/drawing/2014/main" id="{EC64B0DF-476E-7A41-6D8C-79D121C166A6}"/>
              </a:ext>
            </a:extLst>
          </p:cNvPr>
          <p:cNvPicPr>
            <a:picLocks noChangeAspect="1"/>
          </p:cNvPicPr>
          <p:nvPr/>
        </p:nvPicPr>
        <p:blipFill rotWithShape="1">
          <a:blip r:embed="rId8"/>
          <a:srcRect l="18180" t="4323" r="8224" b="7677"/>
          <a:stretch/>
        </p:blipFill>
        <p:spPr>
          <a:xfrm>
            <a:off x="5532531" y="3380807"/>
            <a:ext cx="2817705" cy="2567459"/>
          </a:xfrm>
          <a:prstGeom prst="rect">
            <a:avLst/>
          </a:prstGeom>
        </p:spPr>
      </p:pic>
    </p:spTree>
    <p:extLst>
      <p:ext uri="{BB962C8B-B14F-4D97-AF65-F5344CB8AC3E}">
        <p14:creationId xmlns:p14="http://schemas.microsoft.com/office/powerpoint/2010/main" val="1597234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094F2-43C7-F443-5B5B-CB3197B1386F}"/>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1F469086-77BB-6A4A-C688-3433A7B19C4F}"/>
              </a:ext>
            </a:extLst>
          </p:cNvPr>
          <p:cNvSpPr/>
          <p:nvPr/>
        </p:nvSpPr>
        <p:spPr>
          <a:xfrm>
            <a:off x="1418216" y="2877012"/>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D62ECB4-E16A-77E0-1D46-45658FF4DBF3}"/>
              </a:ext>
            </a:extLst>
          </p:cNvPr>
          <p:cNvSpPr/>
          <p:nvPr/>
        </p:nvSpPr>
        <p:spPr>
          <a:xfrm>
            <a:off x="1423700" y="3835098"/>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782E4-6E1F-404F-E4B8-421C17ED015B}"/>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F4DC3713-8258-EBBC-3621-1B9F1C00FFFB}"/>
              </a:ext>
            </a:extLst>
          </p:cNvPr>
          <p:cNvSpPr>
            <a:spLocks noGrp="1"/>
          </p:cNvSpPr>
          <p:nvPr>
            <p:ph type="body" sz="quarter" idx="13"/>
          </p:nvPr>
        </p:nvSpPr>
        <p:spPr/>
        <p:txBody>
          <a:bodyPr/>
          <a:lstStyle/>
          <a:p>
            <a:endParaRPr lang="en-US"/>
          </a:p>
        </p:txBody>
      </p:sp>
      <p:sp>
        <p:nvSpPr>
          <p:cNvPr id="10" name="Rectangle 9">
            <a:extLst>
              <a:ext uri="{FF2B5EF4-FFF2-40B4-BE49-F238E27FC236}">
                <a16:creationId xmlns:a16="http://schemas.microsoft.com/office/drawing/2014/main" id="{F7BBF633-8744-CC8C-10A1-BA4A85D519D2}"/>
              </a:ext>
            </a:extLst>
          </p:cNvPr>
          <p:cNvSpPr/>
          <p:nvPr/>
        </p:nvSpPr>
        <p:spPr>
          <a:xfrm>
            <a:off x="1552055" y="3947275"/>
            <a:ext cx="1625602"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sdsio_</a:t>
            </a:r>
            <a:r>
              <a:rPr lang="en-US" sz="1100" i="1" dirty="0" err="1">
                <a:latin typeface="Courier New" panose="02070309020205020404" pitchFamily="49" charset="0"/>
                <a:cs typeface="Courier New" panose="02070309020205020404" pitchFamily="49" charset="0"/>
              </a:rPr>
              <a:t>x</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sdsio.h</a:t>
            </a:r>
            <a:br>
              <a:rPr lang="en-US" sz="1600" dirty="0"/>
            </a:br>
            <a:r>
              <a:rPr lang="en-US" sz="1200" dirty="0"/>
              <a:t>Blocking R/W Interface</a:t>
            </a:r>
          </a:p>
        </p:txBody>
      </p:sp>
      <p:sp>
        <p:nvSpPr>
          <p:cNvPr id="14" name="Flowchart: Multidocument 13">
            <a:extLst>
              <a:ext uri="{FF2B5EF4-FFF2-40B4-BE49-F238E27FC236}">
                <a16:creationId xmlns:a16="http://schemas.microsoft.com/office/drawing/2014/main" id="{C9712542-DD31-8884-4D5B-D5AD8ADC2647}"/>
              </a:ext>
            </a:extLst>
          </p:cNvPr>
          <p:cNvSpPr/>
          <p:nvPr/>
        </p:nvSpPr>
        <p:spPr>
          <a:xfrm>
            <a:off x="1630687" y="4912565"/>
            <a:ext cx="1449805" cy="730253"/>
          </a:xfrm>
          <a:prstGeom prst="flowChartMultidocument">
            <a:avLst/>
          </a:prstGeom>
          <a:solidFill>
            <a:schemeClr val="bg1">
              <a:lumMod val="9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a:t>
            </a:r>
            <a:r>
              <a:rPr kumimoji="0" lang="en-US" sz="1100" b="1" i="0" u="none" strike="noStrike" kern="1200" cap="none" spc="0" normalizeH="0" baseline="0" noProof="0" dirty="0" err="1">
                <a:ln>
                  <a:noFill/>
                </a:ln>
                <a:solidFill>
                  <a:schemeClr val="bg2">
                    <a:lumMod val="25000"/>
                  </a:schemeClr>
                </a:solidFill>
                <a:effectLst/>
                <a:uLnTx/>
                <a:uFillTx/>
                <a:latin typeface="Courier New" panose="02070309020205020404" pitchFamily="49" charset="0"/>
                <a:cs typeface="Courier New" panose="02070309020205020404" pitchFamily="49" charset="0"/>
              </a:rPr>
              <a:t>sds</a:t>
            </a: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data </a:t>
            </a:r>
            <a:r>
              <a:rPr lang="en-US" sz="1200" dirty="0">
                <a:solidFill>
                  <a:schemeClr val="bg2">
                    <a:lumMod val="25000"/>
                  </a:schemeClr>
                </a:solidFill>
                <a:latin typeface="Calibri"/>
              </a:rPr>
              <a:t>f</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iles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39A92E7E-FDA6-137B-3BA3-C4D9690EF7FB}"/>
              </a:ext>
            </a:extLst>
          </p:cNvPr>
          <p:cNvSpPr txBox="1"/>
          <p:nvPr/>
        </p:nvSpPr>
        <p:spPr>
          <a:xfrm>
            <a:off x="4018538" y="3946558"/>
            <a:ext cx="350717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SDSIO implements a blocking read/write interfaces to the communication channel that accesses the </a:t>
            </a:r>
            <a:r>
              <a:rPr lang="en-US" sz="1100" b="1" dirty="0">
                <a:solidFill>
                  <a:schemeClr val="tx2"/>
                </a:solidFill>
                <a:latin typeface="Courier New" panose="02070309020205020404" pitchFamily="49" charset="0"/>
                <a:cs typeface="Courier New" panose="02070309020205020404" pitchFamily="49" charset="0"/>
              </a:rPr>
              <a:t>*.</a:t>
            </a:r>
            <a:r>
              <a:rPr lang="en-US" sz="1100" b="1" dirty="0" err="1">
                <a:solidFill>
                  <a:schemeClr val="tx2"/>
                </a:solidFill>
                <a:latin typeface="Courier New" panose="02070309020205020404" pitchFamily="49" charset="0"/>
                <a:cs typeface="Courier New" panose="02070309020205020404" pitchFamily="49" charset="0"/>
              </a:rPr>
              <a:t>sds</a:t>
            </a:r>
            <a:r>
              <a:rPr lang="en-US" sz="1200" dirty="0">
                <a:solidFill>
                  <a:schemeClr val="tx2"/>
                </a:solidFill>
              </a:rPr>
              <a:t> data files. Multiple SDSIO implementations are available that interface to file system, network, UART, or USB.</a:t>
            </a:r>
            <a:endParaRPr lang="en-US" sz="1200" kern="1200" dirty="0">
              <a:solidFill>
                <a:schemeClr val="tx2"/>
              </a:solidFill>
              <a:latin typeface="+mn-lt"/>
              <a:ea typeface="+mn-ea"/>
              <a:cs typeface="+mn-cs"/>
            </a:endParaRPr>
          </a:p>
        </p:txBody>
      </p:sp>
      <p:sp>
        <p:nvSpPr>
          <p:cNvPr id="29" name="Arrow: Up-Down 28">
            <a:extLst>
              <a:ext uri="{FF2B5EF4-FFF2-40B4-BE49-F238E27FC236}">
                <a16:creationId xmlns:a16="http://schemas.microsoft.com/office/drawing/2014/main" id="{9D828AB0-1215-D780-9EAA-E977ED3C4A44}"/>
              </a:ext>
            </a:extLst>
          </p:cNvPr>
          <p:cNvSpPr/>
          <p:nvPr/>
        </p:nvSpPr>
        <p:spPr>
          <a:xfrm>
            <a:off x="2241565" y="3619439"/>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Down 31">
            <a:extLst>
              <a:ext uri="{FF2B5EF4-FFF2-40B4-BE49-F238E27FC236}">
                <a16:creationId xmlns:a16="http://schemas.microsoft.com/office/drawing/2014/main" id="{368FE335-1E5D-198E-F095-E924C8ABA0B6}"/>
              </a:ext>
            </a:extLst>
          </p:cNvPr>
          <p:cNvSpPr/>
          <p:nvPr/>
        </p:nvSpPr>
        <p:spPr>
          <a:xfrm>
            <a:off x="2247045" y="4566142"/>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798D057-DD8F-93AE-76B6-7649C571E2E2}"/>
              </a:ext>
            </a:extLst>
          </p:cNvPr>
          <p:cNvSpPr txBox="1"/>
          <p:nvPr/>
        </p:nvSpPr>
        <p:spPr>
          <a:xfrm>
            <a:off x="4018538" y="3032436"/>
            <a:ext cx="3507170"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The Recorder and Playback application API to the application is non-blocking, thread-safe and can be called </a:t>
            </a:r>
            <a:r>
              <a:rPr lang="en-US" sz="1200">
                <a:solidFill>
                  <a:schemeClr val="tx2"/>
                </a:solidFill>
              </a:rPr>
              <a:t>any time </a:t>
            </a:r>
            <a:r>
              <a:rPr lang="en-US" sz="1200" dirty="0">
                <a:solidFill>
                  <a:schemeClr val="tx2"/>
                </a:solidFill>
              </a:rPr>
              <a:t>to write or read data.</a:t>
            </a:r>
            <a:endParaRPr lang="en-US" sz="12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502EBEA1-7041-D39E-E8B2-FAD0CF474387}"/>
              </a:ext>
            </a:extLst>
          </p:cNvPr>
          <p:cNvSpPr/>
          <p:nvPr/>
        </p:nvSpPr>
        <p:spPr>
          <a:xfrm>
            <a:off x="1418217" y="1925975"/>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E4A9F10-1A20-75D7-567A-32554F95CCD4}"/>
              </a:ext>
            </a:extLst>
          </p:cNvPr>
          <p:cNvSpPr/>
          <p:nvPr/>
        </p:nvSpPr>
        <p:spPr>
          <a:xfrm>
            <a:off x="1528044" y="2028221"/>
            <a:ext cx="1644133"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latin typeface="Courier New" panose="02070309020205020404" pitchFamily="49" charset="0"/>
                <a:cs typeface="Courier New" panose="02070309020205020404" pitchFamily="49" charset="0"/>
              </a:rPr>
              <a:t>sds_buffer.</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/h</a:t>
            </a:r>
            <a:br>
              <a:rPr lang="en-US" sz="1600" dirty="0"/>
            </a:br>
            <a:r>
              <a:rPr lang="en-US" sz="1200" dirty="0"/>
              <a:t>Circular Buffer Handling</a:t>
            </a:r>
          </a:p>
        </p:txBody>
      </p:sp>
      <p:sp>
        <p:nvSpPr>
          <p:cNvPr id="6" name="TextBox 5">
            <a:extLst>
              <a:ext uri="{FF2B5EF4-FFF2-40B4-BE49-F238E27FC236}">
                <a16:creationId xmlns:a16="http://schemas.microsoft.com/office/drawing/2014/main" id="{7212B908-F5F8-CA93-4A1F-3C27B1A1BFC8}"/>
              </a:ext>
            </a:extLst>
          </p:cNvPr>
          <p:cNvSpPr txBox="1"/>
          <p:nvPr/>
        </p:nvSpPr>
        <p:spPr>
          <a:xfrm>
            <a:off x="4027312" y="2045164"/>
            <a:ext cx="3507170" cy="741742"/>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circular buffer management for each data stream</a:t>
            </a:r>
            <a:br>
              <a:rPr lang="en-US" sz="1200" dirty="0">
                <a:solidFill>
                  <a:schemeClr val="tx2"/>
                </a:solidFill>
              </a:rPr>
            </a:br>
            <a:r>
              <a:rPr lang="en-US" sz="1200" dirty="0">
                <a:solidFill>
                  <a:schemeClr val="tx2"/>
                </a:solidFill>
              </a:rPr>
              <a:t>triggers events back to the Recorder and Playback interface when a buffer threshold is reached.</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8" name="Arrow: Up-Down 7">
            <a:extLst>
              <a:ext uri="{FF2B5EF4-FFF2-40B4-BE49-F238E27FC236}">
                <a16:creationId xmlns:a16="http://schemas.microsoft.com/office/drawing/2014/main" id="{95C8C0C5-0CC4-505A-9351-DED0612E839A}"/>
              </a:ext>
            </a:extLst>
          </p:cNvPr>
          <p:cNvSpPr/>
          <p:nvPr/>
        </p:nvSpPr>
        <p:spPr>
          <a:xfrm>
            <a:off x="2241565" y="2644195"/>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26F6F4-8A79-5BB6-6762-88E8976A06E3}"/>
              </a:ext>
            </a:extLst>
          </p:cNvPr>
          <p:cNvSpPr/>
          <p:nvPr/>
        </p:nvSpPr>
        <p:spPr>
          <a:xfrm>
            <a:off x="1528043" y="2976694"/>
            <a:ext cx="1644133"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latin typeface="Courier New" panose="02070309020205020404" pitchFamily="49" charset="0"/>
                <a:cs typeface="Courier New" panose="02070309020205020404" pitchFamily="49" charset="0"/>
              </a:rPr>
              <a:t>sds_rec_play.</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/h</a:t>
            </a:r>
            <a:br>
              <a:rPr lang="en-US" sz="1100" b="1">
                <a:latin typeface="Courier New" panose="02070309020205020404" pitchFamily="49" charset="0"/>
                <a:cs typeface="Courier New" panose="02070309020205020404" pitchFamily="49" charset="0"/>
              </a:rPr>
            </a:br>
            <a:r>
              <a:rPr lang="en-US" sz="1200"/>
              <a:t>Recorder/Player </a:t>
            </a:r>
            <a:r>
              <a:rPr lang="en-US" sz="1200" dirty="0"/>
              <a:t>Interface</a:t>
            </a:r>
          </a:p>
        </p:txBody>
      </p:sp>
    </p:spTree>
    <p:extLst>
      <p:ext uri="{BB962C8B-B14F-4D97-AF65-F5344CB8AC3E}">
        <p14:creationId xmlns:p14="http://schemas.microsoft.com/office/powerpoint/2010/main" val="185096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A5D4-C7CF-56B7-4D26-1D3745C85A28}"/>
              </a:ext>
            </a:extLst>
          </p:cNvPr>
          <p:cNvSpPr>
            <a:spLocks noGrp="1"/>
          </p:cNvSpPr>
          <p:nvPr>
            <p:ph type="title"/>
          </p:nvPr>
        </p:nvSpPr>
        <p:spPr/>
        <p:txBody>
          <a:bodyPr/>
          <a:lstStyle/>
          <a:p>
            <a:r>
              <a:rPr lang="en-US"/>
              <a:t>SDS Recorder </a:t>
            </a:r>
            <a:r>
              <a:rPr lang="en-US">
                <a:hlinkClick r:id="rId2"/>
              </a:rPr>
              <a:t>https://github.com/Arm-Examples/sds-examples</a:t>
            </a:r>
            <a:br>
              <a:rPr lang="en-US"/>
            </a:br>
            <a:endParaRPr lang="en-US"/>
          </a:p>
        </p:txBody>
      </p:sp>
      <p:sp>
        <p:nvSpPr>
          <p:cNvPr id="4" name="Rectangle 3">
            <a:extLst>
              <a:ext uri="{FF2B5EF4-FFF2-40B4-BE49-F238E27FC236}">
                <a16:creationId xmlns:a16="http://schemas.microsoft.com/office/drawing/2014/main" id="{268F30E4-EF9A-1A51-E8F1-2E8F1385FA61}"/>
              </a:ext>
            </a:extLst>
          </p:cNvPr>
          <p:cNvSpPr/>
          <p:nvPr/>
        </p:nvSpPr>
        <p:spPr>
          <a:xfrm>
            <a:off x="627993" y="1411454"/>
            <a:ext cx="4452085" cy="65368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SDS_&lt;</a:t>
            </a:r>
            <a:r>
              <a:rPr lang="en-US" sz="1600" b="1" dirty="0" err="1"/>
              <a:t>sdsio</a:t>
            </a:r>
            <a:r>
              <a:rPr lang="en-US" sz="1600" b="1" dirty="0"/>
              <a:t>&gt;.</a:t>
            </a:r>
            <a:r>
              <a:rPr lang="en-US" sz="1600" b="1" dirty="0" err="1"/>
              <a:t>csolution.yml</a:t>
            </a:r>
            <a:br>
              <a:rPr lang="en-US" sz="1400" dirty="0"/>
            </a:br>
            <a:r>
              <a:rPr lang="en-US" sz="1400" dirty="0"/>
              <a:t>Data streaming for DSP and ML algorithm testing</a:t>
            </a:r>
            <a:endParaRPr lang="en-US" sz="1100" dirty="0"/>
          </a:p>
        </p:txBody>
      </p:sp>
      <p:sp>
        <p:nvSpPr>
          <p:cNvPr id="8" name="Rectangle 7">
            <a:extLst>
              <a:ext uri="{FF2B5EF4-FFF2-40B4-BE49-F238E27FC236}">
                <a16:creationId xmlns:a16="http://schemas.microsoft.com/office/drawing/2014/main" id="{CE3974E6-B40A-AB0A-DFDB-B964F9612AEA}"/>
              </a:ext>
            </a:extLst>
          </p:cNvPr>
          <p:cNvSpPr/>
          <p:nvPr/>
        </p:nvSpPr>
        <p:spPr>
          <a:xfrm>
            <a:off x="2942715" y="3519273"/>
            <a:ext cx="2128632"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Record/Playback </a:t>
            </a:r>
            <a:br>
              <a:rPr lang="en-US" sz="1100" dirty="0"/>
            </a:br>
            <a:r>
              <a:rPr lang="en-US" sz="1100" dirty="0"/>
              <a:t>SDS Data Files via</a:t>
            </a:r>
            <a:br>
              <a:rPr lang="en-US" sz="1100" dirty="0"/>
            </a:br>
            <a:r>
              <a:rPr lang="en-US" sz="1100" dirty="0"/>
              <a:t>Network, USB, File System</a:t>
            </a:r>
            <a:endParaRPr lang="en-US" sz="1050" dirty="0"/>
          </a:p>
        </p:txBody>
      </p:sp>
      <p:sp>
        <p:nvSpPr>
          <p:cNvPr id="10" name="Rectangle 9">
            <a:extLst>
              <a:ext uri="{FF2B5EF4-FFF2-40B4-BE49-F238E27FC236}">
                <a16:creationId xmlns:a16="http://schemas.microsoft.com/office/drawing/2014/main" id="{CEE742C1-9B27-441A-6C29-20D13149B32F}"/>
              </a:ext>
            </a:extLst>
          </p:cNvPr>
          <p:cNvSpPr/>
          <p:nvPr/>
        </p:nvSpPr>
        <p:spPr>
          <a:xfrm>
            <a:off x="2942715" y="3255090"/>
            <a:ext cx="2128632"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Layer Type: SDSIO</a:t>
            </a:r>
          </a:p>
        </p:txBody>
      </p:sp>
      <p:sp>
        <p:nvSpPr>
          <p:cNvPr id="16" name="Rectangle 15">
            <a:extLst>
              <a:ext uri="{FF2B5EF4-FFF2-40B4-BE49-F238E27FC236}">
                <a16:creationId xmlns:a16="http://schemas.microsoft.com/office/drawing/2014/main" id="{8C61B6A3-A1BE-4248-57B1-609E5F0E8AAB}"/>
              </a:ext>
            </a:extLst>
          </p:cNvPr>
          <p:cNvSpPr/>
          <p:nvPr/>
        </p:nvSpPr>
        <p:spPr>
          <a:xfrm>
            <a:off x="627994" y="3519273"/>
            <a:ext cx="2128632"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Board Hardware Interface</a:t>
            </a:r>
            <a:br>
              <a:rPr lang="en-US" sz="1100" dirty="0"/>
            </a:br>
            <a:r>
              <a:rPr lang="en-US" sz="1100" dirty="0"/>
              <a:t>Provided in BSP</a:t>
            </a:r>
            <a:endParaRPr lang="en-US" sz="1050" dirty="0"/>
          </a:p>
        </p:txBody>
      </p:sp>
      <p:sp>
        <p:nvSpPr>
          <p:cNvPr id="17" name="Rectangle 16">
            <a:extLst>
              <a:ext uri="{FF2B5EF4-FFF2-40B4-BE49-F238E27FC236}">
                <a16:creationId xmlns:a16="http://schemas.microsoft.com/office/drawing/2014/main" id="{4DB6B1BC-4815-896E-9392-B226B5A4C231}"/>
              </a:ext>
            </a:extLst>
          </p:cNvPr>
          <p:cNvSpPr/>
          <p:nvPr/>
        </p:nvSpPr>
        <p:spPr>
          <a:xfrm>
            <a:off x="627994" y="3255090"/>
            <a:ext cx="2128632"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Layer Type: Board</a:t>
            </a:r>
          </a:p>
        </p:txBody>
      </p:sp>
      <p:sp>
        <p:nvSpPr>
          <p:cNvPr id="3" name="Rectangle 2">
            <a:extLst>
              <a:ext uri="{FF2B5EF4-FFF2-40B4-BE49-F238E27FC236}">
                <a16:creationId xmlns:a16="http://schemas.microsoft.com/office/drawing/2014/main" id="{981466B6-29ED-CB94-AF4F-BC970DB65D25}"/>
              </a:ext>
            </a:extLst>
          </p:cNvPr>
          <p:cNvSpPr/>
          <p:nvPr/>
        </p:nvSpPr>
        <p:spPr>
          <a:xfrm>
            <a:off x="627994" y="2460256"/>
            <a:ext cx="2128632" cy="6536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Check SDSIO interface with</a:t>
            </a:r>
            <a:br>
              <a:rPr lang="en-US" sz="1100" dirty="0"/>
            </a:br>
            <a:r>
              <a:rPr lang="en-US" sz="1100" dirty="0"/>
              <a:t>user configurable bandwidth parameters</a:t>
            </a:r>
            <a:endParaRPr lang="en-US" sz="1050" dirty="0"/>
          </a:p>
        </p:txBody>
      </p:sp>
      <p:sp>
        <p:nvSpPr>
          <p:cNvPr id="5" name="Rectangle 4">
            <a:extLst>
              <a:ext uri="{FF2B5EF4-FFF2-40B4-BE49-F238E27FC236}">
                <a16:creationId xmlns:a16="http://schemas.microsoft.com/office/drawing/2014/main" id="{006CFF1E-7F8E-879E-76E9-6194FE53B86C}"/>
              </a:ext>
            </a:extLst>
          </p:cNvPr>
          <p:cNvSpPr/>
          <p:nvPr/>
        </p:nvSpPr>
        <p:spPr>
          <a:xfrm>
            <a:off x="627994" y="2196073"/>
            <a:ext cx="2128632" cy="26418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DataTest.cproject.yml</a:t>
            </a:r>
            <a:endParaRPr lang="en-US" sz="1400" dirty="0"/>
          </a:p>
        </p:txBody>
      </p:sp>
      <p:sp>
        <p:nvSpPr>
          <p:cNvPr id="6" name="Rectangle 5">
            <a:extLst>
              <a:ext uri="{FF2B5EF4-FFF2-40B4-BE49-F238E27FC236}">
                <a16:creationId xmlns:a16="http://schemas.microsoft.com/office/drawing/2014/main" id="{E094A49A-EC2D-EEEF-132A-B6D2A8111BED}"/>
              </a:ext>
            </a:extLst>
          </p:cNvPr>
          <p:cNvSpPr/>
          <p:nvPr/>
        </p:nvSpPr>
        <p:spPr>
          <a:xfrm>
            <a:off x="2942715" y="2460256"/>
            <a:ext cx="2128632" cy="6536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Verify and optimized</a:t>
            </a:r>
            <a:br>
              <a:rPr lang="en-US" sz="1100" dirty="0"/>
            </a:br>
            <a:r>
              <a:rPr lang="en-US" sz="1100" dirty="0"/>
              <a:t>user algorithms</a:t>
            </a:r>
            <a:br>
              <a:rPr lang="en-US" sz="1100" dirty="0"/>
            </a:br>
            <a:r>
              <a:rPr lang="en-US" sz="1100" dirty="0"/>
              <a:t>with repeatable data</a:t>
            </a:r>
            <a:endParaRPr lang="en-US" sz="1050" dirty="0"/>
          </a:p>
        </p:txBody>
      </p:sp>
      <p:sp>
        <p:nvSpPr>
          <p:cNvPr id="7" name="Rectangle 6">
            <a:extLst>
              <a:ext uri="{FF2B5EF4-FFF2-40B4-BE49-F238E27FC236}">
                <a16:creationId xmlns:a16="http://schemas.microsoft.com/office/drawing/2014/main" id="{02192468-F815-85E7-1987-BD05F8475585}"/>
              </a:ext>
            </a:extLst>
          </p:cNvPr>
          <p:cNvSpPr/>
          <p:nvPr/>
        </p:nvSpPr>
        <p:spPr>
          <a:xfrm>
            <a:off x="2942715" y="2196073"/>
            <a:ext cx="2128632" cy="26418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AlgorithmTest.cproject.yml</a:t>
            </a:r>
            <a:endParaRPr lang="en-US" sz="1400" dirty="0"/>
          </a:p>
        </p:txBody>
      </p:sp>
      <p:sp>
        <p:nvSpPr>
          <p:cNvPr id="20" name="Callout: Bent Line with Accent Bar 19">
            <a:extLst>
              <a:ext uri="{FF2B5EF4-FFF2-40B4-BE49-F238E27FC236}">
                <a16:creationId xmlns:a16="http://schemas.microsoft.com/office/drawing/2014/main" id="{D1617B0D-C16A-73DF-D7EA-A87528EA450C}"/>
              </a:ext>
            </a:extLst>
          </p:cNvPr>
          <p:cNvSpPr/>
          <p:nvPr/>
        </p:nvSpPr>
        <p:spPr>
          <a:xfrm>
            <a:off x="5492884" y="1431972"/>
            <a:ext cx="1498060" cy="612648"/>
          </a:xfrm>
          <a:prstGeom prst="accentCallout2">
            <a:avLst>
              <a:gd name="adj1" fmla="val 18750"/>
              <a:gd name="adj2" fmla="val -8333"/>
              <a:gd name="adj3" fmla="val 18750"/>
              <a:gd name="adj4" fmla="val -16667"/>
              <a:gd name="adj5" fmla="val 60632"/>
              <a:gd name="adj6" fmla="val -3248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200" dirty="0">
                <a:solidFill>
                  <a:schemeClr val="tx1"/>
                </a:solidFill>
              </a:rPr>
              <a:t>target-types select between hardware</a:t>
            </a:r>
          </a:p>
          <a:p>
            <a:r>
              <a:rPr lang="en-US" sz="1200" dirty="0">
                <a:solidFill>
                  <a:schemeClr val="tx1"/>
                </a:solidFill>
              </a:rPr>
              <a:t>and simulation </a:t>
            </a:r>
          </a:p>
        </p:txBody>
      </p:sp>
      <p:sp>
        <p:nvSpPr>
          <p:cNvPr id="21" name="Callout: Bent Line with Accent Bar 20">
            <a:extLst>
              <a:ext uri="{FF2B5EF4-FFF2-40B4-BE49-F238E27FC236}">
                <a16:creationId xmlns:a16="http://schemas.microsoft.com/office/drawing/2014/main" id="{DCAC335D-914C-08BE-625E-F7D62ED092E1}"/>
              </a:ext>
            </a:extLst>
          </p:cNvPr>
          <p:cNvSpPr/>
          <p:nvPr/>
        </p:nvSpPr>
        <p:spPr>
          <a:xfrm>
            <a:off x="5492884" y="2343531"/>
            <a:ext cx="1498060" cy="612648"/>
          </a:xfrm>
          <a:prstGeom prst="accentCallout2">
            <a:avLst>
              <a:gd name="adj1" fmla="val 18750"/>
              <a:gd name="adj2" fmla="val -8333"/>
              <a:gd name="adj3" fmla="val 18750"/>
              <a:gd name="adj4" fmla="val -16667"/>
              <a:gd name="adj5" fmla="val 60632"/>
              <a:gd name="adj6" fmla="val -3248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200" dirty="0">
                <a:solidFill>
                  <a:schemeClr val="tx1"/>
                </a:solidFill>
              </a:rPr>
              <a:t>Add user algorithm</a:t>
            </a:r>
            <a:br>
              <a:rPr lang="en-US" sz="1200" dirty="0">
                <a:solidFill>
                  <a:schemeClr val="tx1"/>
                </a:solidFill>
              </a:rPr>
            </a:br>
            <a:r>
              <a:rPr lang="en-US" sz="1200" dirty="0">
                <a:solidFill>
                  <a:schemeClr val="tx1"/>
                </a:solidFill>
              </a:rPr>
              <a:t>and data stream</a:t>
            </a:r>
            <a:br>
              <a:rPr lang="en-US" sz="1200" dirty="0">
                <a:solidFill>
                  <a:schemeClr val="tx1"/>
                </a:solidFill>
              </a:rPr>
            </a:br>
            <a:r>
              <a:rPr lang="en-US" sz="1200" dirty="0">
                <a:solidFill>
                  <a:schemeClr val="tx1"/>
                </a:solidFill>
              </a:rPr>
              <a:t>input interface</a:t>
            </a:r>
          </a:p>
        </p:txBody>
      </p:sp>
      <p:sp>
        <p:nvSpPr>
          <p:cNvPr id="22" name="Callout: Bent Line with Accent Bar 21">
            <a:extLst>
              <a:ext uri="{FF2B5EF4-FFF2-40B4-BE49-F238E27FC236}">
                <a16:creationId xmlns:a16="http://schemas.microsoft.com/office/drawing/2014/main" id="{688DADD3-DBC8-96B6-7CE2-9CCEB7866880}"/>
              </a:ext>
            </a:extLst>
          </p:cNvPr>
          <p:cNvSpPr/>
          <p:nvPr/>
        </p:nvSpPr>
        <p:spPr>
          <a:xfrm>
            <a:off x="5492884" y="3419606"/>
            <a:ext cx="1498060" cy="612648"/>
          </a:xfrm>
          <a:prstGeom prst="accentCallout2">
            <a:avLst>
              <a:gd name="adj1" fmla="val 18750"/>
              <a:gd name="adj2" fmla="val -8333"/>
              <a:gd name="adj3" fmla="val 18750"/>
              <a:gd name="adj4" fmla="val -16667"/>
              <a:gd name="adj5" fmla="val 60632"/>
              <a:gd name="adj6" fmla="val -3248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200" dirty="0">
                <a:solidFill>
                  <a:schemeClr val="tx1"/>
                </a:solidFill>
              </a:rPr>
              <a:t>build-types select between recording</a:t>
            </a:r>
            <a:br>
              <a:rPr lang="en-US" sz="1200" dirty="0">
                <a:solidFill>
                  <a:schemeClr val="tx1"/>
                </a:solidFill>
              </a:rPr>
            </a:br>
            <a:r>
              <a:rPr lang="en-US" sz="1200" dirty="0">
                <a:solidFill>
                  <a:schemeClr val="tx1"/>
                </a:solidFill>
              </a:rPr>
              <a:t>and playback</a:t>
            </a:r>
          </a:p>
        </p:txBody>
      </p:sp>
    </p:spTree>
    <p:extLst>
      <p:ext uri="{BB962C8B-B14F-4D97-AF65-F5344CB8AC3E}">
        <p14:creationId xmlns:p14="http://schemas.microsoft.com/office/powerpoint/2010/main" val="2612990511"/>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7335</TotalTime>
  <Words>2882</Words>
  <Application>Microsoft Office PowerPoint</Application>
  <PresentationFormat>Widescreen</PresentationFormat>
  <Paragraphs>398</Paragraphs>
  <Slides>15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Aeonik</vt:lpstr>
      <vt:lpstr>Aeonik Fono</vt:lpstr>
      <vt:lpstr>-apple-system</vt:lpstr>
      <vt:lpstr>Arial</vt:lpstr>
      <vt:lpstr>Calibri</vt:lpstr>
      <vt:lpstr>Courier New</vt:lpstr>
      <vt:lpstr>Wingdings</vt:lpstr>
      <vt:lpstr>Arm_PPT_Public</vt:lpstr>
      <vt:lpstr>Development Flow for Edge AI Devices</vt:lpstr>
      <vt:lpstr>Development Flow for Edge AI Devices</vt:lpstr>
      <vt:lpstr>SDS-Framework: Record Real-world Data and Playback to AVH</vt:lpstr>
      <vt:lpstr>Development Flow for Edge AI Devices</vt:lpstr>
      <vt:lpstr>Challenge: Validate and Optimize Algorithms with Real World Data</vt:lpstr>
      <vt:lpstr>PowerPoint Presentation</vt:lpstr>
      <vt:lpstr>SDS: flexible stream management for sensor and audio data</vt:lpstr>
      <vt:lpstr>SDS Data Buffer and Record / Playback Interface</vt:lpstr>
      <vt:lpstr>SDS Recorder https://github.com/Arm-Examples/sds-examples </vt:lpstr>
      <vt:lpstr>Challenge: Validate and Optimize Algorithms with Real World Data</vt:lpstr>
      <vt:lpstr>Current Status of CMSIS-DSP Compute Graph</vt:lpstr>
      <vt:lpstr>Record real-world data with Synchronous Data Streaming (SDS)</vt:lpstr>
      <vt:lpstr>SDS enables playback of real-world data for algorithm testing</vt:lpstr>
      <vt:lpstr>SDS Data Buffer and Record / Playback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93</cp:revision>
  <dcterms:created xsi:type="dcterms:W3CDTF">2021-11-12T09:09:53Z</dcterms:created>
  <dcterms:modified xsi:type="dcterms:W3CDTF">2025-05-25T10:28:00Z</dcterms:modified>
</cp:coreProperties>
</file>