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FB00-1DEE-D8B3-9D9E-E8752DA5D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24019E-1373-9BB1-65B3-19BDBCD80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635401-C9E7-520C-ED45-39D55F5C0758}"/>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09121E3D-E347-5CC9-2BB6-6AFB63FC1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D0CE4-E924-A838-9092-E12CEAAB83E7}"/>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414909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8497-0E2E-5B4F-F284-5CFAEF45F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7CDDF-2274-8F87-8169-0D48BDAB4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F3CCC-3C1F-9AB1-B9BE-3E8C6ECFB45F}"/>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9AF47EE0-318F-C4E6-B807-497E76D0A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00A8E-9E48-5F2A-7BA7-05F3BFA1BED1}"/>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184860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2E0035-8218-7C4D-0E4A-ED7321B2E4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011CD4-4C89-89BC-3458-49D0C1C5D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944349-AFA8-A9DC-CF67-9AA3AFCAD52B}"/>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AAA0B3D3-0454-0A9C-2D84-51B9E777C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35B87-8DDF-98EA-5776-08BFC4BCAC49}"/>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19822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7613-C7E3-7837-64A2-3988FF8C53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7BF8F3-B550-FF0A-34CD-74BE24B87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7A5103-E7F8-DD92-6DEE-743D87201692}"/>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BCE19DE3-9D54-1D91-16A8-CFB528780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F6E03-5F1C-E0ED-A058-695EA49D1BE4}"/>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313201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21EE-4F69-8C2F-2547-8D8459942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B9706F-C3ED-0919-CA0C-C53CD24712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14B3E-3F63-B8AB-5C58-50B490E0691C}"/>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FC01730D-DB38-1A40-F824-D3E63BE75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C4128-653B-E81F-3CCF-58A0A150F5C4}"/>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3777703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A2CD-7373-C878-C553-140B22FDA4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64F5B-691E-DE51-5D6B-3B911E1E72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C987E1-FAEA-649E-9954-F84D5117D4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5A10A2-19CB-EB43-22D9-A70122C31DDB}"/>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6" name="Footer Placeholder 5">
            <a:extLst>
              <a:ext uri="{FF2B5EF4-FFF2-40B4-BE49-F238E27FC236}">
                <a16:creationId xmlns:a16="http://schemas.microsoft.com/office/drawing/2014/main" id="{17CE3190-A7A3-1E1B-7D43-257B55B321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2A6B3-7A5F-72AC-2EB7-4F2C25C997EE}"/>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958230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66A6-052E-17C2-0BA7-FA4DDC21C3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0B07CD-84AE-80AB-7179-5EBC7A03B1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E1C3E-CAD9-0150-CAE9-591AC5F9C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E88D4C-5373-DD4E-108A-41E3050C3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C2CCB-C02A-705F-2B9D-218A47B98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C8DFB8-35F2-6EBF-9B8F-B2D31CCC6048}"/>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8" name="Footer Placeholder 7">
            <a:extLst>
              <a:ext uri="{FF2B5EF4-FFF2-40B4-BE49-F238E27FC236}">
                <a16:creationId xmlns:a16="http://schemas.microsoft.com/office/drawing/2014/main" id="{15237335-DD14-FF85-919D-D25B4F8D37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1B672E-3DBB-F3AF-FC14-02C679721C8E}"/>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130148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03C-B3AD-44CB-8EA4-7CFAA98A5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ECF777-EEAD-C425-7EDD-4FCF53E0EE9B}"/>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4" name="Footer Placeholder 3">
            <a:extLst>
              <a:ext uri="{FF2B5EF4-FFF2-40B4-BE49-F238E27FC236}">
                <a16:creationId xmlns:a16="http://schemas.microsoft.com/office/drawing/2014/main" id="{149E219B-305E-4F5B-3F5D-C62AF03BB4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83A1BF-60CC-CF98-1329-1B15F27044EB}"/>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290065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B24BE-F0A8-BA20-1F23-4A7CC40C3140}"/>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3" name="Footer Placeholder 2">
            <a:extLst>
              <a:ext uri="{FF2B5EF4-FFF2-40B4-BE49-F238E27FC236}">
                <a16:creationId xmlns:a16="http://schemas.microsoft.com/office/drawing/2014/main" id="{B7F30B04-4CCB-EC8B-8A08-6CB600C2A7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462F68-31A4-0BB3-1E03-856D5E2BCB42}"/>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191700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F4F3-36A8-62B9-2177-2364663B9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5167DA-6FF7-28AA-097F-A3792052E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647897-B462-6C5D-EC26-7EC62A99C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F9D5F-9EF0-41F1-FE17-868E5C35F8F0}"/>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6" name="Footer Placeholder 5">
            <a:extLst>
              <a:ext uri="{FF2B5EF4-FFF2-40B4-BE49-F238E27FC236}">
                <a16:creationId xmlns:a16="http://schemas.microsoft.com/office/drawing/2014/main" id="{7FFDC301-B5AB-BE5A-7D1B-62D6630F3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E4719-B3C4-2152-B587-516EA8720414}"/>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246671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262A-28C1-9E58-A8DA-A4E48AE54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5C4554-1443-E3ED-38CB-F0B54B7C6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C7B12E-B13E-1BD5-157C-D6D36093A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E269A-8F10-6510-43F8-3FB41F037759}"/>
              </a:ext>
            </a:extLst>
          </p:cNvPr>
          <p:cNvSpPr>
            <a:spLocks noGrp="1"/>
          </p:cNvSpPr>
          <p:nvPr>
            <p:ph type="dt" sz="half" idx="10"/>
          </p:nvPr>
        </p:nvSpPr>
        <p:spPr/>
        <p:txBody>
          <a:bodyPr/>
          <a:lstStyle/>
          <a:p>
            <a:fld id="{673B7800-C21A-47EC-958D-82A61994F23B}" type="datetimeFigureOut">
              <a:rPr lang="en-IN" smtClean="0"/>
              <a:t>21-07-2024</a:t>
            </a:fld>
            <a:endParaRPr lang="en-IN"/>
          </a:p>
        </p:txBody>
      </p:sp>
      <p:sp>
        <p:nvSpPr>
          <p:cNvPr id="6" name="Footer Placeholder 5">
            <a:extLst>
              <a:ext uri="{FF2B5EF4-FFF2-40B4-BE49-F238E27FC236}">
                <a16:creationId xmlns:a16="http://schemas.microsoft.com/office/drawing/2014/main" id="{84BDE967-104A-C960-0713-BB3EEA807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D90121-9315-4EEE-39BB-80EEAD8814F5}"/>
              </a:ext>
            </a:extLst>
          </p:cNvPr>
          <p:cNvSpPr>
            <a:spLocks noGrp="1"/>
          </p:cNvSpPr>
          <p:nvPr>
            <p:ph type="sldNum" sz="quarter" idx="12"/>
          </p:nvPr>
        </p:nvSpPr>
        <p:spPr/>
        <p:txBody>
          <a:bodyPr/>
          <a:lstStyle/>
          <a:p>
            <a:fld id="{72CB86D7-E615-412B-884B-25CDD0FD093F}" type="slidenum">
              <a:rPr lang="en-IN" smtClean="0"/>
              <a:t>‹#›</a:t>
            </a:fld>
            <a:endParaRPr lang="en-IN"/>
          </a:p>
        </p:txBody>
      </p:sp>
    </p:spTree>
    <p:extLst>
      <p:ext uri="{BB962C8B-B14F-4D97-AF65-F5344CB8AC3E}">
        <p14:creationId xmlns:p14="http://schemas.microsoft.com/office/powerpoint/2010/main" val="32969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BD8FC-77BB-0288-C5E1-E2AED7150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1AB283-9C48-E508-27F4-B8E54F0DD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B76C31-0E91-7CAF-7AFF-7CEC891B0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B7800-C21A-47EC-958D-82A61994F23B}" type="datetimeFigureOut">
              <a:rPr lang="en-IN" smtClean="0"/>
              <a:t>21-07-2024</a:t>
            </a:fld>
            <a:endParaRPr lang="en-IN"/>
          </a:p>
        </p:txBody>
      </p:sp>
      <p:sp>
        <p:nvSpPr>
          <p:cNvPr id="5" name="Footer Placeholder 4">
            <a:extLst>
              <a:ext uri="{FF2B5EF4-FFF2-40B4-BE49-F238E27FC236}">
                <a16:creationId xmlns:a16="http://schemas.microsoft.com/office/drawing/2014/main" id="{28FAA23D-515F-23F0-6501-5268823C67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4110E1-5C06-483B-29A3-5DFDE67EC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B86D7-E615-412B-884B-25CDD0FD093F}" type="slidenum">
              <a:rPr lang="en-IN" smtClean="0"/>
              <a:t>‹#›</a:t>
            </a:fld>
            <a:endParaRPr lang="en-IN"/>
          </a:p>
        </p:txBody>
      </p:sp>
    </p:spTree>
    <p:extLst>
      <p:ext uri="{BB962C8B-B14F-4D97-AF65-F5344CB8AC3E}">
        <p14:creationId xmlns:p14="http://schemas.microsoft.com/office/powerpoint/2010/main" val="365688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D14A-D9F1-4C0F-49F3-E91D084B2344}"/>
              </a:ext>
            </a:extLst>
          </p:cNvPr>
          <p:cNvSpPr>
            <a:spLocks noGrp="1"/>
          </p:cNvSpPr>
          <p:nvPr>
            <p:ph type="ctrTitle"/>
          </p:nvPr>
        </p:nvSpPr>
        <p:spPr/>
        <p:txBody>
          <a:bodyPr>
            <a:normAutofit/>
          </a:bodyPr>
          <a:lstStyle/>
          <a:p>
            <a:r>
              <a:rPr lang="en-US" sz="8000" dirty="0">
                <a:latin typeface="Arial Black" panose="020B0A04020102020204" pitchFamily="34" charset="0"/>
              </a:rPr>
              <a:t>Unified Mentor</a:t>
            </a:r>
            <a:br>
              <a:rPr lang="en-US" sz="8000" dirty="0"/>
            </a:br>
            <a:r>
              <a:rPr lang="en-US" sz="8000" dirty="0"/>
              <a:t>ARMAN SANI</a:t>
            </a:r>
            <a:endParaRPr lang="en-IN" sz="8000" dirty="0"/>
          </a:p>
        </p:txBody>
      </p:sp>
      <p:sp>
        <p:nvSpPr>
          <p:cNvPr id="3" name="Subtitle 2">
            <a:extLst>
              <a:ext uri="{FF2B5EF4-FFF2-40B4-BE49-F238E27FC236}">
                <a16:creationId xmlns:a16="http://schemas.microsoft.com/office/drawing/2014/main" id="{236633E0-933E-F137-1825-A1BB99E7D06E}"/>
              </a:ext>
            </a:extLst>
          </p:cNvPr>
          <p:cNvSpPr>
            <a:spLocks noGrp="1"/>
          </p:cNvSpPr>
          <p:nvPr>
            <p:ph type="subTitle" idx="1"/>
          </p:nvPr>
        </p:nvSpPr>
        <p:spPr/>
        <p:txBody>
          <a:bodyPr/>
          <a:lstStyle/>
          <a:p>
            <a:r>
              <a:rPr lang="en-US" dirty="0"/>
              <a:t>ID - UMIP17332</a:t>
            </a:r>
          </a:p>
          <a:p>
            <a:endParaRPr lang="en-US" dirty="0"/>
          </a:p>
          <a:p>
            <a:r>
              <a:rPr lang="en-US" dirty="0"/>
              <a:t>DATA ANALYST INTERN</a:t>
            </a:r>
            <a:endParaRPr lang="en-IN" dirty="0"/>
          </a:p>
        </p:txBody>
      </p:sp>
    </p:spTree>
    <p:extLst>
      <p:ext uri="{BB962C8B-B14F-4D97-AF65-F5344CB8AC3E}">
        <p14:creationId xmlns:p14="http://schemas.microsoft.com/office/powerpoint/2010/main" val="124974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C0080-14E3-9855-042A-71AFFC31181E}"/>
              </a:ext>
            </a:extLst>
          </p:cNvPr>
          <p:cNvSpPr>
            <a:spLocks noGrp="1"/>
          </p:cNvSpPr>
          <p:nvPr>
            <p:ph idx="1"/>
          </p:nvPr>
        </p:nvSpPr>
        <p:spPr>
          <a:xfrm>
            <a:off x="838200" y="1253331"/>
            <a:ext cx="10515600" cy="4351338"/>
          </a:xfrm>
        </p:spPr>
        <p:txBody>
          <a:bodyPr>
            <a:normAutofit fontScale="47500" lnSpcReduction="20000"/>
          </a:bodyPr>
          <a:lstStyle/>
          <a:p>
            <a:pPr marL="0" indent="0">
              <a:buNone/>
            </a:pPr>
            <a:r>
              <a:rPr lang="en-US" dirty="0">
                <a:latin typeface="Arial Black" panose="020B0A04020102020204" pitchFamily="34" charset="0"/>
              </a:rPr>
              <a:t>12. Customer Preferences – </a:t>
            </a:r>
          </a:p>
          <a:p>
            <a:pPr marL="0" indent="0">
              <a:buNone/>
            </a:pPr>
            <a:r>
              <a:rPr lang="en-US" dirty="0">
                <a:latin typeface="Bahnschrift" panose="020B0502040204020203" pitchFamily="34" charset="0"/>
              </a:rPr>
              <a:t>High Priority:</a:t>
            </a:r>
          </a:p>
          <a:p>
            <a:pPr marL="0" indent="0">
              <a:buNone/>
            </a:pPr>
            <a:r>
              <a:rPr lang="en-US" dirty="0"/>
              <a:t> 1. COSMETICS, BABY FOOD, CEREAL, HOUSEHOLD. </a:t>
            </a:r>
          </a:p>
          <a:p>
            <a:pPr marL="0" indent="0">
              <a:buNone/>
            </a:pPr>
            <a:r>
              <a:rPr lang="en-US" dirty="0">
                <a:latin typeface="Bahnschrift" panose="020B0502040204020203" pitchFamily="34" charset="0"/>
              </a:rPr>
              <a:t>Least Priority:</a:t>
            </a:r>
          </a:p>
          <a:p>
            <a:pPr marL="0" indent="0">
              <a:buNone/>
            </a:pPr>
            <a:r>
              <a:rPr lang="en-US" dirty="0"/>
              <a:t> 1. BEVERAGES, FRUITS.</a:t>
            </a:r>
          </a:p>
          <a:p>
            <a:pPr marL="0" indent="0">
              <a:buNone/>
            </a:pPr>
            <a:endParaRPr lang="en-US" dirty="0"/>
          </a:p>
          <a:p>
            <a:pPr marL="0" indent="0">
              <a:buNone/>
            </a:pPr>
            <a:r>
              <a:rPr lang="en-US" dirty="0">
                <a:latin typeface="Arial Black" panose="020B0A04020102020204" pitchFamily="34" charset="0"/>
              </a:rPr>
              <a:t>13. Online vs. Offline Preferences –</a:t>
            </a:r>
          </a:p>
          <a:p>
            <a:pPr marL="0" indent="0">
              <a:buNone/>
            </a:pPr>
            <a:r>
              <a:rPr lang="en-US" dirty="0"/>
              <a:t>* CUSTOMERS PREFER TO PURCHASE HOUSEHOLD ITEMS OFFLINE.</a:t>
            </a:r>
          </a:p>
          <a:p>
            <a:pPr marL="0" indent="0">
              <a:buNone/>
            </a:pPr>
            <a:r>
              <a:rPr lang="en-US" dirty="0"/>
              <a:t>*COSMETIC PRODUCTS ARE MORE POPULAR ONLINE. </a:t>
            </a:r>
          </a:p>
          <a:p>
            <a:pPr marL="0" indent="0">
              <a:buNone/>
            </a:pPr>
            <a:endParaRPr lang="en-US" dirty="0"/>
          </a:p>
          <a:p>
            <a:pPr marL="0" indent="0">
              <a:buNone/>
            </a:pPr>
            <a:r>
              <a:rPr lang="en-US" dirty="0">
                <a:latin typeface="Arial Black" panose="020B0A04020102020204" pitchFamily="34" charset="0"/>
              </a:rPr>
              <a:t>14. Monthly Trends –</a:t>
            </a:r>
          </a:p>
          <a:p>
            <a:pPr marL="0" indent="0">
              <a:buNone/>
            </a:pPr>
            <a:r>
              <a:rPr lang="en-US" dirty="0"/>
              <a:t> </a:t>
            </a:r>
            <a:r>
              <a:rPr lang="en-US" dirty="0">
                <a:latin typeface="Bahnschrift" panose="020B0502040204020203" pitchFamily="34" charset="0"/>
              </a:rPr>
              <a:t>Most Orders:</a:t>
            </a:r>
          </a:p>
          <a:p>
            <a:pPr marL="0" indent="0">
              <a:buNone/>
            </a:pPr>
            <a:r>
              <a:rPr lang="en-US" dirty="0"/>
              <a:t> 1. MAY, JULY, OCTOBER, NOVEMBER: Highest order of volumes during these months. </a:t>
            </a:r>
          </a:p>
          <a:p>
            <a:pPr marL="0" indent="0">
              <a:buNone/>
            </a:pPr>
            <a:r>
              <a:rPr lang="en-US" dirty="0">
                <a:latin typeface="Bahnschrift" panose="020B0502040204020203" pitchFamily="34" charset="0"/>
              </a:rPr>
              <a:t>Least Orders:</a:t>
            </a:r>
          </a:p>
          <a:p>
            <a:pPr marL="0" indent="0">
              <a:buNone/>
            </a:pPr>
            <a:r>
              <a:rPr lang="en-US" dirty="0"/>
              <a:t> 1. JANUARY, MARCH, JUNE, AUGUST, SEPTEMBER, DECEMBER:</a:t>
            </a:r>
          </a:p>
          <a:p>
            <a:pPr marL="0" indent="0">
              <a:buNone/>
            </a:pPr>
            <a:r>
              <a:rPr lang="en-US" dirty="0"/>
              <a:t>* LOWER ORDER OF VOLUMES DURING THESE MONTHS.</a:t>
            </a:r>
            <a:endParaRPr lang="en-IN" dirty="0"/>
          </a:p>
        </p:txBody>
      </p:sp>
    </p:spTree>
    <p:extLst>
      <p:ext uri="{BB962C8B-B14F-4D97-AF65-F5344CB8AC3E}">
        <p14:creationId xmlns:p14="http://schemas.microsoft.com/office/powerpoint/2010/main" val="4260694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133622-09FD-0903-9E9E-F87797C6CB70}"/>
              </a:ext>
            </a:extLst>
          </p:cNvPr>
          <p:cNvSpPr>
            <a:spLocks noGrp="1"/>
          </p:cNvSpPr>
          <p:nvPr>
            <p:ph idx="1"/>
          </p:nvPr>
        </p:nvSpPr>
        <p:spPr>
          <a:xfrm>
            <a:off x="838200" y="1061346"/>
            <a:ext cx="10515600" cy="4735307"/>
          </a:xfrm>
        </p:spPr>
        <p:txBody>
          <a:bodyPr>
            <a:normAutofit fontScale="47500" lnSpcReduction="20000"/>
          </a:bodyPr>
          <a:lstStyle/>
          <a:p>
            <a:pPr marL="0" indent="0">
              <a:buNone/>
            </a:pPr>
            <a:r>
              <a:rPr lang="en-US" dirty="0">
                <a:latin typeface="Arial Black" panose="020B0A04020102020204" pitchFamily="34" charset="0"/>
              </a:rPr>
              <a:t>15. Regional Performance Insights – </a:t>
            </a:r>
          </a:p>
          <a:p>
            <a:pPr marL="0" indent="0">
              <a:buNone/>
            </a:pPr>
            <a:endParaRPr lang="en-US" dirty="0">
              <a:latin typeface="Arial Black" panose="020B0A04020102020204" pitchFamily="34" charset="0"/>
            </a:endParaRPr>
          </a:p>
          <a:p>
            <a:pPr marL="0" indent="0">
              <a:buNone/>
            </a:pPr>
            <a:r>
              <a:rPr lang="en-US" dirty="0">
                <a:latin typeface="Arial Black" panose="020B0A04020102020204" pitchFamily="34" charset="0"/>
              </a:rPr>
              <a:t>Asia </a:t>
            </a:r>
          </a:p>
          <a:p>
            <a:r>
              <a:rPr lang="en-US" dirty="0"/>
              <a:t>Highest revenue; prioritize marketing strategies for cosmetics and clothes.</a:t>
            </a:r>
          </a:p>
          <a:p>
            <a:endParaRPr lang="en-US" dirty="0"/>
          </a:p>
          <a:p>
            <a:pPr marL="0" indent="0">
              <a:buNone/>
            </a:pPr>
            <a:r>
              <a:rPr lang="en-US" dirty="0"/>
              <a:t> </a:t>
            </a:r>
            <a:r>
              <a:rPr lang="en-US" dirty="0">
                <a:latin typeface="Arial Black" panose="020B0A04020102020204" pitchFamily="34" charset="0"/>
              </a:rPr>
              <a:t>Australia and Oceania </a:t>
            </a:r>
          </a:p>
          <a:p>
            <a:r>
              <a:rPr lang="en-US" dirty="0"/>
              <a:t>Beverage sales benefit from the hot climate; consider expanding product lines. </a:t>
            </a:r>
          </a:p>
          <a:p>
            <a:r>
              <a:rPr lang="en-US" dirty="0"/>
              <a:t>Most Sold Item: Beverages</a:t>
            </a:r>
          </a:p>
          <a:p>
            <a:r>
              <a:rPr lang="en-US" dirty="0"/>
              <a:t> Least Sold Item: Cereal </a:t>
            </a:r>
          </a:p>
          <a:p>
            <a:r>
              <a:rPr lang="en-US" dirty="0"/>
              <a:t>Reasoning: Beverages align with the region's hot climate, driving higher sales. Cereal, being less suited to the climate, sees lower demand.</a:t>
            </a:r>
          </a:p>
          <a:p>
            <a:endParaRPr lang="en-US" dirty="0"/>
          </a:p>
          <a:p>
            <a:pPr marL="0" indent="0">
              <a:buNone/>
            </a:pPr>
            <a:r>
              <a:rPr lang="en-US" dirty="0">
                <a:latin typeface="Arial Black" panose="020B0A04020102020204" pitchFamily="34" charset="0"/>
              </a:rPr>
              <a:t>Central America and Caribbean </a:t>
            </a:r>
          </a:p>
          <a:p>
            <a:r>
              <a:rPr lang="en-US" dirty="0"/>
              <a:t>Focus on improving sales in the cosmetic category.</a:t>
            </a:r>
          </a:p>
          <a:p>
            <a:r>
              <a:rPr lang="en-US" dirty="0"/>
              <a:t> Most Sold Item: Household</a:t>
            </a:r>
          </a:p>
          <a:p>
            <a:r>
              <a:rPr lang="en-US" dirty="0"/>
              <a:t> Least Sold Item: Cosmetics</a:t>
            </a:r>
          </a:p>
          <a:p>
            <a:r>
              <a:rPr lang="en-US" dirty="0"/>
              <a:t> Reasoning: The preference for household items in this region is attributed to the traditional market. Cosmetic sales could improve with targeted marketing strategies. </a:t>
            </a:r>
            <a:endParaRPr lang="en-IN" dirty="0"/>
          </a:p>
        </p:txBody>
      </p:sp>
    </p:spTree>
    <p:extLst>
      <p:ext uri="{BB962C8B-B14F-4D97-AF65-F5344CB8AC3E}">
        <p14:creationId xmlns:p14="http://schemas.microsoft.com/office/powerpoint/2010/main" val="163596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268C44-C9E2-947D-900C-5E6A2951624B}"/>
              </a:ext>
            </a:extLst>
          </p:cNvPr>
          <p:cNvSpPr>
            <a:spLocks noGrp="1"/>
          </p:cNvSpPr>
          <p:nvPr>
            <p:ph idx="1"/>
          </p:nvPr>
        </p:nvSpPr>
        <p:spPr>
          <a:xfrm>
            <a:off x="838200" y="1007523"/>
            <a:ext cx="10515600" cy="4695185"/>
          </a:xfrm>
        </p:spPr>
        <p:txBody>
          <a:bodyPr>
            <a:normAutofit fontScale="47500" lnSpcReduction="20000"/>
          </a:bodyPr>
          <a:lstStyle/>
          <a:p>
            <a:pPr marL="0" indent="0">
              <a:buNone/>
            </a:pPr>
            <a:r>
              <a:rPr lang="en-US" dirty="0">
                <a:latin typeface="Arial Black" panose="020B0A04020102020204" pitchFamily="34" charset="0"/>
              </a:rPr>
              <a:t>Europe, Middle East and North Africa </a:t>
            </a:r>
          </a:p>
          <a:p>
            <a:r>
              <a:rPr lang="en-US" dirty="0"/>
              <a:t>Explore opportunities in the oil and gas industry for office supplies.</a:t>
            </a:r>
          </a:p>
          <a:p>
            <a:r>
              <a:rPr lang="en-US" dirty="0"/>
              <a:t> Most Sold Item: Cosmetics </a:t>
            </a:r>
          </a:p>
          <a:p>
            <a:r>
              <a:rPr lang="en-US" dirty="0"/>
              <a:t>Least Sold Item: Office Supplies</a:t>
            </a:r>
          </a:p>
          <a:p>
            <a:r>
              <a:rPr lang="en-US" dirty="0"/>
              <a:t> Reasoning: Cosmetics have a higher demand, possibly driven by cultural preferences. Office supplies might have lower sales due to the region's focus on the oil and gas industry.</a:t>
            </a:r>
          </a:p>
          <a:p>
            <a:pPr marL="0" indent="0">
              <a:buNone/>
            </a:pPr>
            <a:endParaRPr lang="en-US" dirty="0"/>
          </a:p>
          <a:p>
            <a:pPr marL="0" indent="0">
              <a:buNone/>
            </a:pPr>
            <a:r>
              <a:rPr lang="en-US" dirty="0">
                <a:latin typeface="Arial Black" panose="020B0A04020102020204" pitchFamily="34" charset="0"/>
              </a:rPr>
              <a:t>Sub-Saharan Africa </a:t>
            </a:r>
          </a:p>
          <a:p>
            <a:r>
              <a:rPr lang="en-US" dirty="0"/>
              <a:t>Adapt product offerings to suit hot climates; diversify beyond low-margin fruits.</a:t>
            </a:r>
          </a:p>
          <a:p>
            <a:r>
              <a:rPr lang="en-US" dirty="0"/>
              <a:t>Most Sold Item: Fruits </a:t>
            </a:r>
          </a:p>
          <a:p>
            <a:r>
              <a:rPr lang="en-US" dirty="0"/>
              <a:t>Least Sold Item: Meat</a:t>
            </a:r>
          </a:p>
          <a:p>
            <a:r>
              <a:rPr lang="en-US" dirty="0"/>
              <a:t> Reasoning: Fruits align with the region's hot climate, driving sales. Meat has lower demand, possibly due to climate influences and local dietary preferences.</a:t>
            </a:r>
          </a:p>
          <a:p>
            <a:pPr marL="0" indent="0">
              <a:buNone/>
            </a:pPr>
            <a:endParaRPr lang="en-US" dirty="0"/>
          </a:p>
          <a:p>
            <a:pPr marL="0" indent="0">
              <a:buNone/>
            </a:pPr>
            <a:r>
              <a:rPr lang="en-US" dirty="0">
                <a:latin typeface="Arial Black" panose="020B0A04020102020204" pitchFamily="34" charset="0"/>
              </a:rPr>
              <a:t>North America</a:t>
            </a:r>
          </a:p>
          <a:p>
            <a:r>
              <a:rPr lang="en-US" dirty="0"/>
              <a:t>Most Sold Item: Personal Care </a:t>
            </a:r>
          </a:p>
          <a:p>
            <a:r>
              <a:rPr lang="en-US" dirty="0"/>
              <a:t>Least Sold Item: Household</a:t>
            </a:r>
          </a:p>
          <a:p>
            <a:r>
              <a:rPr lang="en-US" dirty="0"/>
              <a:t>Reasoning: Generally dry with cold winters and hot summers drive high demand for personal care items. </a:t>
            </a:r>
            <a:endParaRPr lang="en-IN" dirty="0"/>
          </a:p>
        </p:txBody>
      </p:sp>
    </p:spTree>
    <p:extLst>
      <p:ext uri="{BB962C8B-B14F-4D97-AF65-F5344CB8AC3E}">
        <p14:creationId xmlns:p14="http://schemas.microsoft.com/office/powerpoint/2010/main" val="218973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060B-1587-EF1A-BB77-FBF5864E7371}"/>
              </a:ext>
            </a:extLst>
          </p:cNvPr>
          <p:cNvSpPr>
            <a:spLocks noGrp="1"/>
          </p:cNvSpPr>
          <p:nvPr>
            <p:ph type="title"/>
          </p:nvPr>
        </p:nvSpPr>
        <p:spPr/>
        <p:txBody>
          <a:bodyPr/>
          <a:lstStyle/>
          <a:p>
            <a:r>
              <a:rPr lang="en-US" dirty="0">
                <a:latin typeface="Arial Black" panose="020B0A04020102020204" pitchFamily="34" charset="0"/>
              </a:rPr>
              <a:t>Main KPIs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0EDA2D1-2921-DAF9-5652-4E9F9D45FF1A}"/>
              </a:ext>
            </a:extLst>
          </p:cNvPr>
          <p:cNvSpPr>
            <a:spLocks noGrp="1"/>
          </p:cNvSpPr>
          <p:nvPr>
            <p:ph idx="1"/>
          </p:nvPr>
        </p:nvSpPr>
        <p:spPr/>
        <p:txBody>
          <a:bodyPr>
            <a:normAutofit fontScale="70000" lnSpcReduction="20000"/>
          </a:bodyPr>
          <a:lstStyle/>
          <a:p>
            <a:r>
              <a:rPr lang="en-US" dirty="0"/>
              <a:t>TOTAL REVENUE - 137348768.31</a:t>
            </a:r>
          </a:p>
          <a:p>
            <a:r>
              <a:rPr lang="en-US" dirty="0"/>
              <a:t>TOTAL ITEMS SOLD - 12 </a:t>
            </a:r>
          </a:p>
          <a:p>
            <a:r>
              <a:rPr lang="en-US" dirty="0"/>
              <a:t>MOST SOLD ITEMS BY SALES MODE (OFFLINE)- HOUSEHOLD , UNIT SOLD - 44445 </a:t>
            </a:r>
          </a:p>
          <a:p>
            <a:r>
              <a:rPr lang="en-US" dirty="0"/>
              <a:t>MOST SOLD ITEMS BY SALES MODE (ONLINE)- COSMETICS , UNIT SOLD - 41969 </a:t>
            </a:r>
          </a:p>
          <a:p>
            <a:r>
              <a:rPr lang="en-US" dirty="0"/>
              <a:t>LEAST SOLD ITEMS BY SALES MODE (OFFLINE)- CEREAL , UNIT SOLD - 3761 </a:t>
            </a:r>
          </a:p>
          <a:p>
            <a:r>
              <a:rPr lang="en-US" dirty="0"/>
              <a:t>LEAST SOLD ITEMS BY SALES MODE (ONLINE)- HOUSEHOLD , UNIT SOLD – 282</a:t>
            </a:r>
          </a:p>
          <a:p>
            <a:r>
              <a:rPr lang="en-US" dirty="0"/>
              <a:t>MOST EXPENSIVE ITEM - HOUSEHOLD , PRICE - 668.27 </a:t>
            </a:r>
          </a:p>
          <a:p>
            <a:r>
              <a:rPr lang="en-US" dirty="0"/>
              <a:t>CHEAPEST ITEM - FRUITS , PRICE - 9.33 </a:t>
            </a:r>
          </a:p>
          <a:p>
            <a:r>
              <a:rPr lang="en-US" dirty="0"/>
              <a:t>TOP 3 MOST SOLD ITEMS THROUGHOUT AMAZON SALES - COSMETICS , CLOTHES AND BEVERAGES </a:t>
            </a:r>
          </a:p>
          <a:p>
            <a:r>
              <a:rPr lang="en-US" dirty="0"/>
              <a:t>3 LEAST SOLD ITEMS THROUGHOUT AMAZON SALES - MEAT, SNACKS AND VEGETABLES</a:t>
            </a:r>
          </a:p>
          <a:p>
            <a:r>
              <a:rPr lang="en-US" dirty="0"/>
              <a:t>MOST GROSS PROFIT MARGIN ITEM - COSMETICS (PROFIT -173.87) </a:t>
            </a:r>
          </a:p>
          <a:p>
            <a:r>
              <a:rPr lang="en-US" dirty="0"/>
              <a:t>LEAST GROSS PROFIT MARGIN ITEM - FRUITS (PROFIT -2.41)</a:t>
            </a:r>
            <a:endParaRPr lang="en-IN" dirty="0"/>
          </a:p>
        </p:txBody>
      </p:sp>
    </p:spTree>
    <p:extLst>
      <p:ext uri="{BB962C8B-B14F-4D97-AF65-F5344CB8AC3E}">
        <p14:creationId xmlns:p14="http://schemas.microsoft.com/office/powerpoint/2010/main" val="421725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6E79-D735-084F-EB65-76C9E35FC1F3}"/>
              </a:ext>
            </a:extLst>
          </p:cNvPr>
          <p:cNvSpPr>
            <a:spLocks noGrp="1"/>
          </p:cNvSpPr>
          <p:nvPr>
            <p:ph type="title"/>
          </p:nvPr>
        </p:nvSpPr>
        <p:spPr/>
        <p:txBody>
          <a:bodyPr/>
          <a:lstStyle/>
          <a:p>
            <a:r>
              <a:rPr lang="en-US" dirty="0">
                <a:latin typeface="Arial Black" panose="020B0A04020102020204" pitchFamily="34" charset="0"/>
              </a:rPr>
              <a:t>Mock up Dashboard</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9400DC93-3CE3-320B-3789-B4DFA4BB9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774" y="1825625"/>
            <a:ext cx="6474581" cy="3887847"/>
          </a:xfrm>
        </p:spPr>
      </p:pic>
    </p:spTree>
    <p:extLst>
      <p:ext uri="{BB962C8B-B14F-4D97-AF65-F5344CB8AC3E}">
        <p14:creationId xmlns:p14="http://schemas.microsoft.com/office/powerpoint/2010/main" val="377900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A8C-A371-3404-D96A-4754BE4B9296}"/>
              </a:ext>
            </a:extLst>
          </p:cNvPr>
          <p:cNvSpPr>
            <a:spLocks noGrp="1"/>
          </p:cNvSpPr>
          <p:nvPr>
            <p:ph type="title"/>
          </p:nvPr>
        </p:nvSpPr>
        <p:spPr/>
        <p:txBody>
          <a:bodyPr/>
          <a:lstStyle/>
          <a:p>
            <a:r>
              <a:rPr lang="en-US" dirty="0">
                <a:latin typeface="Arial Black" panose="020B0A04020102020204" pitchFamily="34" charset="0"/>
              </a:rPr>
              <a:t>MY DESIGN</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B50AB301-6A4A-7263-6AEA-B3A708D70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380" y="1690688"/>
            <a:ext cx="3329217" cy="1999123"/>
          </a:xfrm>
        </p:spPr>
      </p:pic>
      <p:pic>
        <p:nvPicPr>
          <p:cNvPr id="7" name="Picture 6">
            <a:extLst>
              <a:ext uri="{FF2B5EF4-FFF2-40B4-BE49-F238E27FC236}">
                <a16:creationId xmlns:a16="http://schemas.microsoft.com/office/drawing/2014/main" id="{8AB48F36-05E6-8A24-4CFF-86C41421F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123" y="1642064"/>
            <a:ext cx="3734780" cy="2163019"/>
          </a:xfrm>
          <a:prstGeom prst="rect">
            <a:avLst/>
          </a:prstGeom>
        </p:spPr>
      </p:pic>
      <p:pic>
        <p:nvPicPr>
          <p:cNvPr id="9" name="Picture 8">
            <a:extLst>
              <a:ext uri="{FF2B5EF4-FFF2-40B4-BE49-F238E27FC236}">
                <a16:creationId xmlns:a16="http://schemas.microsoft.com/office/drawing/2014/main" id="{16CA21C6-0629-5EB2-FCF6-605CB88FD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8609" y="3968672"/>
            <a:ext cx="3734781" cy="2226699"/>
          </a:xfrm>
          <a:prstGeom prst="rect">
            <a:avLst/>
          </a:prstGeom>
        </p:spPr>
      </p:pic>
    </p:spTree>
    <p:extLst>
      <p:ext uri="{BB962C8B-B14F-4D97-AF65-F5344CB8AC3E}">
        <p14:creationId xmlns:p14="http://schemas.microsoft.com/office/powerpoint/2010/main" val="305611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51E9D-7294-B5D0-39E1-BA5364C5ADF6}"/>
              </a:ext>
            </a:extLst>
          </p:cNvPr>
          <p:cNvSpPr>
            <a:spLocks noGrp="1"/>
          </p:cNvSpPr>
          <p:nvPr>
            <p:ph idx="1"/>
          </p:nvPr>
        </p:nvSpPr>
        <p:spPr>
          <a:xfrm>
            <a:off x="838200" y="2718338"/>
            <a:ext cx="10515600" cy="4351338"/>
          </a:xfrm>
        </p:spPr>
        <p:txBody>
          <a:bodyPr>
            <a:normAutofit/>
          </a:bodyPr>
          <a:lstStyle/>
          <a:p>
            <a:pPr marL="0" indent="0" algn="ctr">
              <a:buNone/>
            </a:pPr>
            <a:r>
              <a:rPr lang="en-US" sz="8000" dirty="0">
                <a:latin typeface="Algerian" panose="04020705040A02060702" pitchFamily="82" charset="0"/>
              </a:rPr>
              <a:t>THANK YOU</a:t>
            </a:r>
            <a:endParaRPr lang="en-IN" sz="8000" dirty="0">
              <a:latin typeface="Algerian" panose="04020705040A02060702" pitchFamily="82" charset="0"/>
            </a:endParaRPr>
          </a:p>
        </p:txBody>
      </p:sp>
    </p:spTree>
    <p:extLst>
      <p:ext uri="{BB962C8B-B14F-4D97-AF65-F5344CB8AC3E}">
        <p14:creationId xmlns:p14="http://schemas.microsoft.com/office/powerpoint/2010/main" val="139040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1A35B0B-2C84-3728-50A9-BC1BBE563B30}"/>
              </a:ext>
            </a:extLst>
          </p:cNvPr>
          <p:cNvSpPr>
            <a:spLocks noGrp="1"/>
          </p:cNvSpPr>
          <p:nvPr>
            <p:ph type="title"/>
          </p:nvPr>
        </p:nvSpPr>
        <p:spPr>
          <a:xfrm>
            <a:off x="838200" y="365125"/>
            <a:ext cx="10515600" cy="5897563"/>
          </a:xfrm>
        </p:spPr>
        <p:txBody>
          <a:bodyPr>
            <a:normAutofit/>
          </a:bodyPr>
          <a:lstStyle/>
          <a:p>
            <a:r>
              <a:rPr lang="en-US" sz="8000" dirty="0">
                <a:latin typeface="Arial Black" panose="020B0A04020102020204" pitchFamily="34" charset="0"/>
              </a:rPr>
              <a:t>A</a:t>
            </a:r>
            <a:r>
              <a:rPr lang="en-IN" sz="8000" dirty="0">
                <a:latin typeface="Arial Black" panose="020B0A04020102020204" pitchFamily="34" charset="0"/>
              </a:rPr>
              <a:t>NALYSING</a:t>
            </a:r>
            <a:br>
              <a:rPr lang="en-IN" sz="8000" dirty="0">
                <a:latin typeface="Arial Black" panose="020B0A04020102020204" pitchFamily="34" charset="0"/>
              </a:rPr>
            </a:br>
            <a:r>
              <a:rPr lang="en-IN" sz="8000" dirty="0">
                <a:latin typeface="Arial Black" panose="020B0A04020102020204" pitchFamily="34" charset="0"/>
              </a:rPr>
              <a:t>AMAZON</a:t>
            </a:r>
            <a:br>
              <a:rPr lang="en-IN" sz="8000" dirty="0">
                <a:latin typeface="Arial Black" panose="020B0A04020102020204" pitchFamily="34" charset="0"/>
              </a:rPr>
            </a:br>
            <a:r>
              <a:rPr lang="en-IN" sz="8000" dirty="0">
                <a:latin typeface="Arial Black" panose="020B0A04020102020204" pitchFamily="34" charset="0"/>
              </a:rPr>
              <a:t>SALES DATA</a:t>
            </a:r>
          </a:p>
        </p:txBody>
      </p:sp>
      <p:pic>
        <p:nvPicPr>
          <p:cNvPr id="9" name="Picture 8">
            <a:extLst>
              <a:ext uri="{FF2B5EF4-FFF2-40B4-BE49-F238E27FC236}">
                <a16:creationId xmlns:a16="http://schemas.microsoft.com/office/drawing/2014/main" id="{4C578BD1-34AE-3EC8-38E1-606B9AFEC89D}"/>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88490" y="33567"/>
            <a:ext cx="2334992" cy="1223963"/>
          </a:xfrm>
          <a:prstGeom prst="rect">
            <a:avLst/>
          </a:prstGeom>
        </p:spPr>
      </p:pic>
    </p:spTree>
    <p:extLst>
      <p:ext uri="{BB962C8B-B14F-4D97-AF65-F5344CB8AC3E}">
        <p14:creationId xmlns:p14="http://schemas.microsoft.com/office/powerpoint/2010/main" val="325129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ACED-4478-CDED-05D9-8CD847F0E26B}"/>
              </a:ext>
            </a:extLst>
          </p:cNvPr>
          <p:cNvSpPr>
            <a:spLocks noGrp="1"/>
          </p:cNvSpPr>
          <p:nvPr>
            <p:ph type="title"/>
          </p:nvPr>
        </p:nvSpPr>
        <p:spPr>
          <a:xfrm>
            <a:off x="855406" y="748583"/>
            <a:ext cx="10515600" cy="1325563"/>
          </a:xfrm>
        </p:spPr>
        <p:txBody>
          <a:bodyPr>
            <a:normAutofit fontScale="90000"/>
          </a:bodyPr>
          <a:lstStyle/>
          <a:p>
            <a:r>
              <a:rPr lang="en-IN" dirty="0">
                <a:latin typeface="Arial Black" panose="020B0A04020102020204" pitchFamily="34" charset="0"/>
              </a:rPr>
              <a:t>Introduction</a:t>
            </a:r>
            <a:br>
              <a:rPr lang="en-IN" dirty="0"/>
            </a:br>
            <a:r>
              <a:rPr lang="en-IN" sz="1800" dirty="0"/>
              <a:t>PROBLEM STATEMENT</a:t>
            </a:r>
            <a:br>
              <a:rPr lang="en-IN" dirty="0"/>
            </a:br>
            <a:endParaRPr lang="en-IN" dirty="0"/>
          </a:p>
        </p:txBody>
      </p:sp>
      <p:sp>
        <p:nvSpPr>
          <p:cNvPr id="3" name="Content Placeholder 2">
            <a:extLst>
              <a:ext uri="{FF2B5EF4-FFF2-40B4-BE49-F238E27FC236}">
                <a16:creationId xmlns:a16="http://schemas.microsoft.com/office/drawing/2014/main" id="{AD72FFF3-F828-7BD6-82EF-B7D26802B90E}"/>
              </a:ext>
            </a:extLst>
          </p:cNvPr>
          <p:cNvSpPr>
            <a:spLocks noGrp="1"/>
          </p:cNvSpPr>
          <p:nvPr>
            <p:ph idx="1"/>
          </p:nvPr>
        </p:nvSpPr>
        <p:spPr>
          <a:xfrm>
            <a:off x="838200" y="2327071"/>
            <a:ext cx="10515600" cy="4351338"/>
          </a:xfrm>
        </p:spPr>
        <p:txBody>
          <a:bodyPr/>
          <a:lstStyle/>
          <a:p>
            <a:pPr marL="0" indent="0">
              <a:buNone/>
            </a:pPr>
            <a:r>
              <a:rPr lang="en-US" dirty="0"/>
              <a:t>Amazon, a global e-trade and era large, pioneers comfort and innovation. From retail to cloud computing, it transforms industries, prioritizing customer-centric answers, and shaping the destiny of on line trade.</a:t>
            </a:r>
          </a:p>
          <a:p>
            <a:pPr marL="0" indent="0">
              <a:buNone/>
            </a:pPr>
            <a:r>
              <a:rPr lang="en-US" dirty="0"/>
              <a:t>Sales management has gained significance to satisfy increasing competition and the want for advanced strategies of distribution to reduce fee and to growth profits. Sales control nowadays is the maximum important function in a business and commercial enterprise </a:t>
            </a:r>
            <a:r>
              <a:rPr lang="en-US" dirty="0" err="1"/>
              <a:t>enterprise</a:t>
            </a:r>
            <a:r>
              <a:rPr lang="en-US" dirty="0"/>
              <a:t> .</a:t>
            </a:r>
          </a:p>
          <a:p>
            <a:endParaRPr lang="en-IN" dirty="0"/>
          </a:p>
        </p:txBody>
      </p:sp>
    </p:spTree>
    <p:extLst>
      <p:ext uri="{BB962C8B-B14F-4D97-AF65-F5344CB8AC3E}">
        <p14:creationId xmlns:p14="http://schemas.microsoft.com/office/powerpoint/2010/main" val="98343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7132-46AC-01CE-7CC9-4E1EE74470AE}"/>
              </a:ext>
            </a:extLst>
          </p:cNvPr>
          <p:cNvSpPr>
            <a:spLocks noGrp="1"/>
          </p:cNvSpPr>
          <p:nvPr>
            <p:ph type="title"/>
          </p:nvPr>
        </p:nvSpPr>
        <p:spPr/>
        <p:txBody>
          <a:bodyPr/>
          <a:lstStyle/>
          <a:p>
            <a:r>
              <a:rPr lang="en-US" dirty="0">
                <a:latin typeface="Arial Black" panose="020B0A04020102020204" pitchFamily="34" charset="0"/>
              </a:rPr>
              <a:t>Details of Data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CEE704A-F014-5D17-C625-E24E952796CE}"/>
              </a:ext>
            </a:extLst>
          </p:cNvPr>
          <p:cNvSpPr>
            <a:spLocks noGrp="1"/>
          </p:cNvSpPr>
          <p:nvPr>
            <p:ph idx="1"/>
          </p:nvPr>
        </p:nvSpPr>
        <p:spPr/>
        <p:txBody>
          <a:bodyPr>
            <a:normAutofit fontScale="70000" lnSpcReduction="20000"/>
          </a:bodyPr>
          <a:lstStyle/>
          <a:p>
            <a:pPr marL="457200" lvl="1" indent="0">
              <a:buNone/>
            </a:pPr>
            <a:r>
              <a:rPr lang="en-US" dirty="0">
                <a:latin typeface="Arial Black" panose="020B0A04020102020204" pitchFamily="34" charset="0"/>
              </a:rPr>
              <a:t>1 .Top 5 Gross Profit Margin Categories -</a:t>
            </a:r>
          </a:p>
          <a:p>
            <a:pPr marL="457200" lvl="1" indent="0">
              <a:buNone/>
            </a:pPr>
            <a:endParaRPr lang="en-US" dirty="0">
              <a:latin typeface="Arial Black" panose="020B0A04020102020204" pitchFamily="34" charset="0"/>
            </a:endParaRPr>
          </a:p>
          <a:p>
            <a:pPr marL="0" indent="0">
              <a:buNone/>
            </a:pPr>
            <a:r>
              <a:rPr lang="en-US" dirty="0"/>
              <a:t>        </a:t>
            </a:r>
            <a:r>
              <a:rPr lang="en-US" dirty="0">
                <a:latin typeface="Bahnschrift" panose="020B0502040204020203" pitchFamily="34" charset="0"/>
              </a:rPr>
              <a:t>1. COSMETICS </a:t>
            </a:r>
          </a:p>
          <a:p>
            <a:pPr marL="0" indent="0">
              <a:buNone/>
            </a:pPr>
            <a:r>
              <a:rPr lang="en-US" dirty="0"/>
              <a:t>       *Dominates with the highest profit margin, reflecting customer preference. </a:t>
            </a:r>
          </a:p>
          <a:p>
            <a:pPr marL="0" indent="0">
              <a:buNone/>
            </a:pPr>
            <a:r>
              <a:rPr lang="en-US" dirty="0"/>
              <a:t>       * Strong correlation between high sales and priority.</a:t>
            </a:r>
          </a:p>
          <a:p>
            <a:pPr marL="0" indent="0">
              <a:buNone/>
            </a:pPr>
            <a:r>
              <a:rPr lang="en-US" dirty="0"/>
              <a:t>       </a:t>
            </a:r>
            <a:r>
              <a:rPr lang="en-US" dirty="0">
                <a:latin typeface="Bahnschrift" panose="020B0502040204020203" pitchFamily="34" charset="0"/>
              </a:rPr>
              <a:t>2. HOUSEHOLD </a:t>
            </a:r>
          </a:p>
          <a:p>
            <a:pPr marL="0" indent="0">
              <a:buNone/>
            </a:pPr>
            <a:r>
              <a:rPr lang="en-US" dirty="0"/>
              <a:t>       *Significant profitability, especially with the most expensive item priced at 668.27. </a:t>
            </a:r>
          </a:p>
          <a:p>
            <a:pPr marL="0" indent="0">
              <a:buNone/>
            </a:pPr>
            <a:r>
              <a:rPr lang="en-US" dirty="0"/>
              <a:t>       *Offline sales outperform online, indicating a traditional market preference.</a:t>
            </a:r>
          </a:p>
          <a:p>
            <a:pPr marL="0" indent="0">
              <a:buNone/>
            </a:pPr>
            <a:r>
              <a:rPr lang="en-US" dirty="0"/>
              <a:t>       </a:t>
            </a:r>
            <a:r>
              <a:rPr lang="en-US" dirty="0">
                <a:latin typeface="Bahnschrift" panose="020B0502040204020203" pitchFamily="34" charset="0"/>
              </a:rPr>
              <a:t>3. Office Supplies </a:t>
            </a:r>
          </a:p>
          <a:p>
            <a:pPr marL="0" indent="0">
              <a:buNone/>
            </a:pPr>
            <a:r>
              <a:rPr lang="en-US" dirty="0"/>
              <a:t>       *Consistent profitability but potential for improvement in sales. </a:t>
            </a:r>
          </a:p>
          <a:p>
            <a:pPr marL="0" indent="0">
              <a:buNone/>
            </a:pPr>
            <a:r>
              <a:rPr lang="en-US" dirty="0"/>
              <a:t>       *Delivery times may impact customer decisions.</a:t>
            </a:r>
          </a:p>
          <a:p>
            <a:pPr marL="0" indent="0">
              <a:buNone/>
            </a:pPr>
            <a:r>
              <a:rPr lang="en-US" dirty="0"/>
              <a:t>       </a:t>
            </a:r>
            <a:r>
              <a:rPr lang="en-US" dirty="0">
                <a:latin typeface="Bahnschrift" panose="020B0502040204020203" pitchFamily="34" charset="0"/>
              </a:rPr>
              <a:t>4. Baby Food and Cereal </a:t>
            </a:r>
          </a:p>
          <a:p>
            <a:pPr marL="0" indent="0">
              <a:buNone/>
            </a:pPr>
            <a:r>
              <a:rPr lang="en-US" dirty="0"/>
              <a:t>       *Steady profit margin, indicating a stable market for these products.</a:t>
            </a:r>
            <a:endParaRPr lang="en-IN" dirty="0"/>
          </a:p>
        </p:txBody>
      </p:sp>
    </p:spTree>
    <p:extLst>
      <p:ext uri="{BB962C8B-B14F-4D97-AF65-F5344CB8AC3E}">
        <p14:creationId xmlns:p14="http://schemas.microsoft.com/office/powerpoint/2010/main" val="267368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5D89F-8874-D862-AB9E-04FBF8DB21EA}"/>
              </a:ext>
            </a:extLst>
          </p:cNvPr>
          <p:cNvSpPr>
            <a:spLocks noGrp="1"/>
          </p:cNvSpPr>
          <p:nvPr>
            <p:ph idx="1"/>
          </p:nvPr>
        </p:nvSpPr>
        <p:spPr>
          <a:xfrm>
            <a:off x="838200" y="1253331"/>
            <a:ext cx="10515600" cy="4351338"/>
          </a:xfrm>
        </p:spPr>
        <p:txBody>
          <a:bodyPr>
            <a:normAutofit fontScale="62500" lnSpcReduction="20000"/>
          </a:bodyPr>
          <a:lstStyle/>
          <a:p>
            <a:pPr marL="0" indent="0">
              <a:buNone/>
            </a:pPr>
            <a:r>
              <a:rPr lang="en-US" dirty="0">
                <a:latin typeface="Arial Black" panose="020B0A04020102020204" pitchFamily="34" charset="0"/>
              </a:rPr>
              <a:t>2. Most Gross Profitable Product – </a:t>
            </a:r>
          </a:p>
          <a:p>
            <a:pPr marL="0" indent="0">
              <a:buNone/>
            </a:pPr>
            <a:endParaRPr lang="en-US" dirty="0"/>
          </a:p>
          <a:p>
            <a:pPr marL="0" indent="0">
              <a:buNone/>
            </a:pPr>
            <a:r>
              <a:rPr lang="en-US" dirty="0">
                <a:latin typeface="Bahnschrift" panose="020B0502040204020203" pitchFamily="34" charset="0"/>
              </a:rPr>
              <a:t>1. COSMETICS -&gt; 173.87 PROFIT </a:t>
            </a:r>
          </a:p>
          <a:p>
            <a:pPr marL="0" indent="0">
              <a:buNone/>
            </a:pPr>
            <a:r>
              <a:rPr lang="en-US" dirty="0"/>
              <a:t>*Average delivery time aligns with customer expectations. </a:t>
            </a:r>
          </a:p>
          <a:p>
            <a:pPr marL="0" indent="0">
              <a:buNone/>
            </a:pPr>
            <a:endParaRPr lang="en-US" dirty="0"/>
          </a:p>
          <a:p>
            <a:pPr marL="0" indent="0">
              <a:buNone/>
            </a:pPr>
            <a:endParaRPr lang="en-US" dirty="0"/>
          </a:p>
          <a:p>
            <a:pPr marL="0" indent="0">
              <a:buNone/>
            </a:pPr>
            <a:r>
              <a:rPr lang="en-US" dirty="0">
                <a:latin typeface="Arial Black" panose="020B0A04020102020204" pitchFamily="34" charset="0"/>
              </a:rPr>
              <a:t>3. Least 2 Non-Profitable Products –</a:t>
            </a:r>
          </a:p>
          <a:p>
            <a:pPr marL="0" indent="0">
              <a:buNone/>
            </a:pPr>
            <a:endParaRPr lang="en-US" dirty="0"/>
          </a:p>
          <a:p>
            <a:pPr marL="0" indent="0">
              <a:buNone/>
            </a:pPr>
            <a:r>
              <a:rPr lang="en-US" dirty="0">
                <a:latin typeface="Bahnschrift" panose="020B0502040204020203" pitchFamily="34" charset="0"/>
              </a:rPr>
              <a:t>1. FRUITS -&gt; 2.41 PROFIT</a:t>
            </a:r>
          </a:p>
          <a:p>
            <a:pPr marL="0" indent="0">
              <a:buNone/>
            </a:pPr>
            <a:r>
              <a:rPr lang="en-US" dirty="0"/>
              <a:t> Despite popularity, low profitability suggests a need for pricing adjustments. </a:t>
            </a:r>
          </a:p>
          <a:p>
            <a:pPr marL="0" indent="0">
              <a:buNone/>
            </a:pPr>
            <a:r>
              <a:rPr lang="en-US" dirty="0">
                <a:latin typeface="Bahnschrift" panose="020B0502040204020203" pitchFamily="34" charset="0"/>
              </a:rPr>
              <a:t>2. BEVERAGES -&gt; 15.66 PROFIT </a:t>
            </a:r>
          </a:p>
          <a:p>
            <a:pPr marL="0" indent="0">
              <a:buNone/>
            </a:pPr>
            <a:r>
              <a:rPr lang="en-US" dirty="0"/>
              <a:t>*Low profit, possibly due to the cancel priority from customers. </a:t>
            </a:r>
          </a:p>
          <a:p>
            <a:pPr marL="0" indent="0">
              <a:buNone/>
            </a:pPr>
            <a:r>
              <a:rPr lang="en-US" dirty="0"/>
              <a:t>*Reevaluate marketing or consider bundling options to increase sales.</a:t>
            </a:r>
            <a:endParaRPr lang="en-IN" dirty="0"/>
          </a:p>
        </p:txBody>
      </p:sp>
    </p:spTree>
    <p:extLst>
      <p:ext uri="{BB962C8B-B14F-4D97-AF65-F5344CB8AC3E}">
        <p14:creationId xmlns:p14="http://schemas.microsoft.com/office/powerpoint/2010/main" val="186338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4A938E-27E7-B90F-E6CE-C99078C8A689}"/>
              </a:ext>
            </a:extLst>
          </p:cNvPr>
          <p:cNvSpPr>
            <a:spLocks noGrp="1"/>
          </p:cNvSpPr>
          <p:nvPr>
            <p:ph idx="1"/>
          </p:nvPr>
        </p:nvSpPr>
        <p:spPr>
          <a:xfrm>
            <a:off x="838200" y="1253331"/>
            <a:ext cx="10515600" cy="4351338"/>
          </a:xfrm>
        </p:spPr>
        <p:txBody>
          <a:bodyPr>
            <a:normAutofit fontScale="55000" lnSpcReduction="20000"/>
          </a:bodyPr>
          <a:lstStyle/>
          <a:p>
            <a:pPr marL="0" indent="0">
              <a:buNone/>
            </a:pPr>
            <a:r>
              <a:rPr lang="en-US" dirty="0">
                <a:latin typeface="Arial Black" panose="020B0A04020102020204" pitchFamily="34" charset="0"/>
              </a:rPr>
              <a:t>4. Profit Margin of Products - </a:t>
            </a:r>
          </a:p>
          <a:p>
            <a:pPr marL="0" indent="0">
              <a:buNone/>
            </a:pPr>
            <a:endParaRPr lang="en-US" dirty="0"/>
          </a:p>
          <a:p>
            <a:pPr marL="0" indent="0">
              <a:buNone/>
            </a:pPr>
            <a:r>
              <a:rPr lang="en-US" dirty="0">
                <a:latin typeface="Bahnschrift" panose="020B0502040204020203" pitchFamily="34" charset="0"/>
              </a:rPr>
              <a:t>1. COSMETICS -&gt; 173.87 PROFIT </a:t>
            </a:r>
          </a:p>
          <a:p>
            <a:pPr marL="0" indent="0">
              <a:buNone/>
            </a:pPr>
            <a:r>
              <a:rPr lang="en-US" dirty="0">
                <a:latin typeface="Bahnschrift" panose="020B0502040204020203" pitchFamily="34" charset="0"/>
              </a:rPr>
              <a:t>2. CLOTHES -&gt; 67.20 % </a:t>
            </a:r>
          </a:p>
          <a:p>
            <a:pPr marL="0" indent="0">
              <a:buNone/>
            </a:pPr>
            <a:r>
              <a:rPr lang="en-US" dirty="0">
                <a:latin typeface="Bahnschrift" panose="020B0502040204020203" pitchFamily="34" charset="0"/>
              </a:rPr>
              <a:t>3. CEREAL -&gt; 43.07 % </a:t>
            </a:r>
          </a:p>
          <a:p>
            <a:pPr marL="0" indent="0">
              <a:buNone/>
            </a:pPr>
            <a:r>
              <a:rPr lang="en-US" dirty="0">
                <a:latin typeface="Bahnschrift" panose="020B0502040204020203" pitchFamily="34" charset="0"/>
              </a:rPr>
              <a:t>4. VEGETABLES -&gt; 40.98 % </a:t>
            </a:r>
          </a:p>
          <a:p>
            <a:pPr marL="0" indent="0">
              <a:buNone/>
            </a:pPr>
            <a:r>
              <a:rPr lang="en-US" dirty="0">
                <a:latin typeface="Bahnschrift" panose="020B0502040204020203" pitchFamily="34" charset="0"/>
              </a:rPr>
              <a:t>5. COSMETICS -&gt; 39.77 % </a:t>
            </a:r>
          </a:p>
          <a:p>
            <a:pPr marL="0" indent="0">
              <a:buNone/>
            </a:pPr>
            <a:r>
              <a:rPr lang="en-US" dirty="0">
                <a:latin typeface="Bahnschrift" panose="020B0502040204020203" pitchFamily="34" charset="0"/>
              </a:rPr>
              <a:t>6 .BABY FOOD -&gt; 37.55 % </a:t>
            </a:r>
          </a:p>
          <a:p>
            <a:pPr marL="0" indent="0">
              <a:buNone/>
            </a:pPr>
            <a:r>
              <a:rPr lang="en-US" dirty="0">
                <a:latin typeface="Bahnschrift" panose="020B0502040204020203" pitchFamily="34" charset="0"/>
              </a:rPr>
              <a:t>7. SNACKS -&gt; 36.14 % </a:t>
            </a:r>
          </a:p>
          <a:p>
            <a:pPr marL="0" indent="0">
              <a:buNone/>
            </a:pPr>
            <a:r>
              <a:rPr lang="en-US" dirty="0">
                <a:latin typeface="Bahnschrift" panose="020B0502040204020203" pitchFamily="34" charset="0"/>
              </a:rPr>
              <a:t>8. BEVERAGES -&gt; 33.00 % </a:t>
            </a:r>
          </a:p>
          <a:p>
            <a:pPr marL="0" indent="0">
              <a:buNone/>
            </a:pPr>
            <a:r>
              <a:rPr lang="en-US" dirty="0">
                <a:latin typeface="Bahnschrift" panose="020B0502040204020203" pitchFamily="34" charset="0"/>
              </a:rPr>
              <a:t>9. PERSONAL CARE -&gt; 30.66 % </a:t>
            </a:r>
          </a:p>
          <a:p>
            <a:pPr marL="0" indent="0">
              <a:buNone/>
            </a:pPr>
            <a:r>
              <a:rPr lang="en-US" dirty="0">
                <a:latin typeface="Bahnschrift" panose="020B0502040204020203" pitchFamily="34" charset="0"/>
              </a:rPr>
              <a:t>10. FRUITS -&gt; 25.83 % </a:t>
            </a:r>
          </a:p>
          <a:p>
            <a:pPr marL="0" indent="0">
              <a:buNone/>
            </a:pPr>
            <a:r>
              <a:rPr lang="en-US" dirty="0">
                <a:latin typeface="Bahnschrift" panose="020B0502040204020203" pitchFamily="34" charset="0"/>
              </a:rPr>
              <a:t>11. HOUSEHOLD-&gt; 24.80 % </a:t>
            </a:r>
          </a:p>
          <a:p>
            <a:pPr marL="0" indent="0">
              <a:buNone/>
            </a:pPr>
            <a:r>
              <a:rPr lang="en-US" dirty="0">
                <a:latin typeface="Bahnschrift" panose="020B0502040204020203" pitchFamily="34" charset="0"/>
              </a:rPr>
              <a:t>12. OFFICE SUPPLIES -&gt; 19.39 % </a:t>
            </a:r>
          </a:p>
          <a:p>
            <a:pPr marL="0" indent="0">
              <a:buNone/>
            </a:pPr>
            <a:r>
              <a:rPr lang="en-US" dirty="0">
                <a:latin typeface="Bahnschrift" panose="020B0502040204020203" pitchFamily="34" charset="0"/>
              </a:rPr>
              <a:t>13. MEAT -&gt; 13.56 %</a:t>
            </a:r>
            <a:endParaRPr lang="en-IN" dirty="0">
              <a:latin typeface="Bahnschrift" panose="020B0502040204020203" pitchFamily="34" charset="0"/>
            </a:endParaRPr>
          </a:p>
        </p:txBody>
      </p:sp>
    </p:spTree>
    <p:extLst>
      <p:ext uri="{BB962C8B-B14F-4D97-AF65-F5344CB8AC3E}">
        <p14:creationId xmlns:p14="http://schemas.microsoft.com/office/powerpoint/2010/main" val="292193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BACBF-4160-DC7C-6FFB-D31FAB00656A}"/>
              </a:ext>
            </a:extLst>
          </p:cNvPr>
          <p:cNvSpPr>
            <a:spLocks noGrp="1"/>
          </p:cNvSpPr>
          <p:nvPr>
            <p:ph idx="1"/>
          </p:nvPr>
        </p:nvSpPr>
        <p:spPr>
          <a:xfrm>
            <a:off x="838200" y="766775"/>
            <a:ext cx="10515600" cy="5324450"/>
          </a:xfrm>
        </p:spPr>
        <p:txBody>
          <a:bodyPr>
            <a:normAutofit fontScale="70000" lnSpcReduction="20000"/>
          </a:bodyPr>
          <a:lstStyle/>
          <a:p>
            <a:pPr marL="0" indent="0">
              <a:buNone/>
            </a:pPr>
            <a:r>
              <a:rPr lang="en-US" dirty="0">
                <a:latin typeface="Arial Black" panose="020B0A04020102020204" pitchFamily="34" charset="0"/>
              </a:rPr>
              <a:t>5. Most Expensive Item –</a:t>
            </a:r>
          </a:p>
          <a:p>
            <a:pPr marL="0" indent="0">
              <a:buNone/>
            </a:pPr>
            <a:r>
              <a:rPr lang="en-US" dirty="0"/>
              <a:t> </a:t>
            </a:r>
            <a:r>
              <a:rPr lang="en-US" dirty="0">
                <a:latin typeface="Bahnschrift" panose="020B0502040204020203" pitchFamily="34" charset="0"/>
              </a:rPr>
              <a:t>1. HOUSEHOLD -&gt; 668.27 </a:t>
            </a:r>
          </a:p>
          <a:p>
            <a:pPr marL="0" indent="0">
              <a:buNone/>
            </a:pPr>
            <a:r>
              <a:rPr lang="en-US" dirty="0"/>
              <a:t> *High-end products show potential for premium offerings. </a:t>
            </a:r>
          </a:p>
          <a:p>
            <a:pPr marL="0" indent="0">
              <a:buNone/>
            </a:pPr>
            <a:r>
              <a:rPr lang="en-US" dirty="0"/>
              <a:t> *Analyze whether premium items align with the overall customer base. </a:t>
            </a:r>
          </a:p>
          <a:p>
            <a:pPr marL="0" indent="0">
              <a:buNone/>
            </a:pPr>
            <a:endParaRPr lang="en-US" dirty="0"/>
          </a:p>
          <a:p>
            <a:pPr marL="0" indent="0">
              <a:buNone/>
            </a:pPr>
            <a:r>
              <a:rPr lang="en-US" dirty="0">
                <a:latin typeface="Arial Black" panose="020B0A04020102020204" pitchFamily="34" charset="0"/>
              </a:rPr>
              <a:t>6. Cheapest Item –</a:t>
            </a:r>
          </a:p>
          <a:p>
            <a:pPr marL="0" indent="0">
              <a:buNone/>
            </a:pPr>
            <a:r>
              <a:rPr lang="en-US" dirty="0"/>
              <a:t> </a:t>
            </a:r>
            <a:r>
              <a:rPr lang="en-US" dirty="0">
                <a:latin typeface="Bahnschrift" panose="020B0502040204020203" pitchFamily="34" charset="0"/>
              </a:rPr>
              <a:t>1. FRUITS -&gt;9.33 </a:t>
            </a:r>
          </a:p>
          <a:p>
            <a:pPr marL="0" indent="0">
              <a:buNone/>
            </a:pPr>
            <a:r>
              <a:rPr lang="en-US" dirty="0"/>
              <a:t> *While attracting orders, consider strategies to improve profitability. </a:t>
            </a:r>
          </a:p>
          <a:p>
            <a:pPr marL="0" indent="0">
              <a:buNone/>
            </a:pPr>
            <a:r>
              <a:rPr lang="en-US" dirty="0"/>
              <a:t> *Evaluate whether the lower margin is offset by higher sales volume.</a:t>
            </a:r>
          </a:p>
          <a:p>
            <a:pPr marL="0" indent="0">
              <a:buNone/>
            </a:pPr>
            <a:endParaRPr lang="en-US" dirty="0"/>
          </a:p>
          <a:p>
            <a:pPr marL="0" indent="0">
              <a:buNone/>
            </a:pPr>
            <a:r>
              <a:rPr lang="en-US" dirty="0">
                <a:latin typeface="Arial Black" panose="020B0A04020102020204" pitchFamily="34" charset="0"/>
              </a:rPr>
              <a:t>7. Delivery and Priority Insights –</a:t>
            </a:r>
          </a:p>
          <a:p>
            <a:pPr marL="0" indent="0">
              <a:buNone/>
            </a:pPr>
            <a:r>
              <a:rPr lang="en-US" dirty="0"/>
              <a:t> </a:t>
            </a:r>
            <a:r>
              <a:rPr lang="en-US" dirty="0">
                <a:latin typeface="Bahnschrift" panose="020B0502040204020203" pitchFamily="34" charset="0"/>
              </a:rPr>
              <a:t>1. COSMETICS DELIVERY DAYS -</a:t>
            </a:r>
          </a:p>
          <a:p>
            <a:pPr marL="0" indent="0">
              <a:buNone/>
            </a:pPr>
            <a:r>
              <a:rPr lang="en-US" dirty="0"/>
              <a:t> * Average of 23 days aligns with high priority and popularity.</a:t>
            </a:r>
          </a:p>
          <a:p>
            <a:pPr marL="0" indent="0">
              <a:buNone/>
            </a:pPr>
            <a:r>
              <a:rPr lang="en-US" dirty="0"/>
              <a:t> </a:t>
            </a:r>
            <a:r>
              <a:rPr lang="en-US" dirty="0">
                <a:latin typeface="Bahnschrift" panose="020B0502040204020203" pitchFamily="34" charset="0"/>
              </a:rPr>
              <a:t>2. FRUITS DELIVERY DAYS -</a:t>
            </a:r>
          </a:p>
          <a:p>
            <a:pPr marL="0" indent="0">
              <a:buNone/>
            </a:pPr>
            <a:r>
              <a:rPr lang="en-US" dirty="0"/>
              <a:t> * 26 DAYS DELIVERY TIME INDICATES A LONGER WAIT, AFFECTING CUSTOMER SATISFACTION.</a:t>
            </a:r>
            <a:endParaRPr lang="en-IN" dirty="0"/>
          </a:p>
        </p:txBody>
      </p:sp>
    </p:spTree>
    <p:extLst>
      <p:ext uri="{BB962C8B-B14F-4D97-AF65-F5344CB8AC3E}">
        <p14:creationId xmlns:p14="http://schemas.microsoft.com/office/powerpoint/2010/main" val="77113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902C1-2451-C70B-7468-D2D18F9E3C77}"/>
              </a:ext>
            </a:extLst>
          </p:cNvPr>
          <p:cNvSpPr>
            <a:spLocks noGrp="1"/>
          </p:cNvSpPr>
          <p:nvPr>
            <p:ph idx="1"/>
          </p:nvPr>
        </p:nvSpPr>
        <p:spPr>
          <a:xfrm>
            <a:off x="838200" y="1253330"/>
            <a:ext cx="10515600" cy="4695185"/>
          </a:xfrm>
        </p:spPr>
        <p:txBody>
          <a:bodyPr>
            <a:normAutofit fontScale="55000" lnSpcReduction="20000"/>
          </a:bodyPr>
          <a:lstStyle/>
          <a:p>
            <a:pPr marL="0" indent="0">
              <a:buNone/>
            </a:pPr>
            <a:r>
              <a:rPr lang="en-US" dirty="0">
                <a:latin typeface="Arial Black" panose="020B0A04020102020204" pitchFamily="34" charset="0"/>
              </a:rPr>
              <a:t>8. Sales Insights –</a:t>
            </a:r>
          </a:p>
          <a:p>
            <a:pPr marL="0" indent="0">
              <a:buNone/>
            </a:pPr>
            <a:r>
              <a:rPr lang="en-US" dirty="0"/>
              <a:t> </a:t>
            </a:r>
            <a:r>
              <a:rPr lang="en-US" dirty="0">
                <a:latin typeface="Bahnschrift" panose="020B0502040204020203" pitchFamily="34" charset="0"/>
              </a:rPr>
              <a:t>1. HOUSEHOLD ITEMS -</a:t>
            </a:r>
          </a:p>
          <a:p>
            <a:pPr marL="0" indent="0">
              <a:buNone/>
            </a:pPr>
            <a:r>
              <a:rPr lang="en-US" dirty="0"/>
              <a:t> *Offline dominates, suggesting a traditional market preference.</a:t>
            </a:r>
          </a:p>
          <a:p>
            <a:pPr marL="0" indent="0">
              <a:buNone/>
            </a:pPr>
            <a:r>
              <a:rPr lang="en-US" dirty="0"/>
              <a:t> </a:t>
            </a:r>
            <a:r>
              <a:rPr lang="en-US" dirty="0">
                <a:latin typeface="Bahnschrift" panose="020B0502040204020203" pitchFamily="34" charset="0"/>
              </a:rPr>
              <a:t>2. COSMETICS –</a:t>
            </a:r>
          </a:p>
          <a:p>
            <a:pPr marL="0" indent="0">
              <a:buNone/>
            </a:pPr>
            <a:r>
              <a:rPr lang="en-US" dirty="0"/>
              <a:t> *CUSTOMERS PREFER COSMETICS PRODUCTS FROM AMAZON (ONLINE)   DUE TO CONVENIENCE, VARIETY, AND RELIABILITY, ALIGNING WITH THEIR   EXPECTATIONS. </a:t>
            </a:r>
          </a:p>
          <a:p>
            <a:pPr marL="0" indent="0">
              <a:buNone/>
            </a:pPr>
            <a:endParaRPr lang="en-US" dirty="0"/>
          </a:p>
          <a:p>
            <a:pPr marL="0" indent="0">
              <a:buNone/>
            </a:pPr>
            <a:r>
              <a:rPr lang="en-IN" dirty="0">
                <a:latin typeface="Arial Black" panose="020B0A04020102020204" pitchFamily="34" charset="0"/>
              </a:rPr>
              <a:t>9. Regional Analysis –</a:t>
            </a:r>
          </a:p>
          <a:p>
            <a:pPr marL="0" indent="0">
              <a:buNone/>
            </a:pPr>
            <a:r>
              <a:rPr lang="en-IN" dirty="0">
                <a:latin typeface="Bahnschrift" panose="020B0502040204020203" pitchFamily="34" charset="0"/>
              </a:rPr>
              <a:t>Most Profitable Countries –</a:t>
            </a:r>
          </a:p>
          <a:p>
            <a:pPr marL="0" indent="0">
              <a:buNone/>
            </a:pPr>
            <a:r>
              <a:rPr lang="en-IN" dirty="0">
                <a:latin typeface="Aptos Narrow" panose="020B0004020202020204" pitchFamily="34" charset="0"/>
              </a:rPr>
              <a:t>1. MYANMAR AND DJIBOUTI –</a:t>
            </a:r>
          </a:p>
          <a:p>
            <a:pPr marL="0" indent="0">
              <a:buNone/>
            </a:pPr>
            <a:r>
              <a:rPr lang="en-IN" dirty="0"/>
              <a:t> *High revenue suggests potential market growth. </a:t>
            </a:r>
          </a:p>
          <a:p>
            <a:pPr marL="0" indent="0">
              <a:buNone/>
            </a:pPr>
            <a:r>
              <a:rPr lang="en-IN" dirty="0"/>
              <a:t> *Understand local preferences for targeted marketing. </a:t>
            </a:r>
          </a:p>
          <a:p>
            <a:pPr marL="0" indent="0">
              <a:buNone/>
            </a:pPr>
            <a:r>
              <a:rPr lang="en-IN" dirty="0">
                <a:latin typeface="Bahnschrift" panose="020B0502040204020203" pitchFamily="34" charset="0"/>
              </a:rPr>
              <a:t>Least Profitable Countries –</a:t>
            </a:r>
          </a:p>
          <a:p>
            <a:pPr marL="0" indent="0">
              <a:buNone/>
            </a:pPr>
            <a:r>
              <a:rPr lang="en-IN" dirty="0">
                <a:latin typeface="Aptos Narrow" panose="020B0004020202020204" pitchFamily="34" charset="0"/>
              </a:rPr>
              <a:t>1. KUWAIT, KYRGYZSTAN, NEW ZEALAND, SLOVAKIA, SYRIA –</a:t>
            </a:r>
          </a:p>
          <a:p>
            <a:pPr marL="0" indent="0">
              <a:buNone/>
            </a:pPr>
            <a:r>
              <a:rPr lang="en-IN" dirty="0"/>
              <a:t> * ANALYZE CULTURAL FACTORS IMPACTING SALES. </a:t>
            </a:r>
          </a:p>
          <a:p>
            <a:pPr marL="0" indent="0">
              <a:buNone/>
            </a:pPr>
            <a:r>
              <a:rPr lang="en-IN" dirty="0"/>
              <a:t> *EXPLORE STRATEGIES TO INCREASE MARKET SHARE OR CONSIDER MARKET EXIT. </a:t>
            </a:r>
          </a:p>
        </p:txBody>
      </p:sp>
    </p:spTree>
    <p:extLst>
      <p:ext uri="{BB962C8B-B14F-4D97-AF65-F5344CB8AC3E}">
        <p14:creationId xmlns:p14="http://schemas.microsoft.com/office/powerpoint/2010/main" val="119725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0B609-3735-BD86-B41C-718C41F0FA27}"/>
              </a:ext>
            </a:extLst>
          </p:cNvPr>
          <p:cNvSpPr>
            <a:spLocks noGrp="1"/>
          </p:cNvSpPr>
          <p:nvPr>
            <p:ph idx="1"/>
          </p:nvPr>
        </p:nvSpPr>
        <p:spPr>
          <a:xfrm>
            <a:off x="838200" y="884762"/>
            <a:ext cx="10515600" cy="5088475"/>
          </a:xfrm>
        </p:spPr>
        <p:txBody>
          <a:bodyPr>
            <a:normAutofit fontScale="47500" lnSpcReduction="20000"/>
          </a:bodyPr>
          <a:lstStyle/>
          <a:p>
            <a:pPr marL="0" indent="0">
              <a:buNone/>
            </a:pPr>
            <a:r>
              <a:rPr lang="en-US" dirty="0">
                <a:latin typeface="Arial Black" panose="020B0A04020102020204" pitchFamily="34" charset="0"/>
              </a:rPr>
              <a:t>10. Year-wise Performance –</a:t>
            </a:r>
          </a:p>
          <a:p>
            <a:pPr marL="0" indent="0">
              <a:buNone/>
            </a:pPr>
            <a:r>
              <a:rPr lang="en-US" dirty="0"/>
              <a:t> </a:t>
            </a:r>
            <a:r>
              <a:rPr lang="en-US" dirty="0">
                <a:latin typeface="Arial Black" panose="020B0A04020102020204" pitchFamily="34" charset="0"/>
              </a:rPr>
              <a:t>Best Years:</a:t>
            </a:r>
          </a:p>
          <a:p>
            <a:pPr marL="0" indent="0">
              <a:buNone/>
            </a:pPr>
            <a:r>
              <a:rPr lang="en-US" dirty="0"/>
              <a:t> </a:t>
            </a:r>
            <a:r>
              <a:rPr lang="en-US" dirty="0">
                <a:latin typeface="Bahnschrift" panose="020B0502040204020203" pitchFamily="34" charset="0"/>
              </a:rPr>
              <a:t>1. 2010, 2012, 2013, 2014 </a:t>
            </a:r>
          </a:p>
          <a:p>
            <a:pPr marL="0" indent="0">
              <a:buNone/>
            </a:pPr>
            <a:r>
              <a:rPr lang="en-US" dirty="0"/>
              <a:t>*High revenue and profit in these years. </a:t>
            </a:r>
          </a:p>
          <a:p>
            <a:pPr marL="0" indent="0">
              <a:buNone/>
            </a:pPr>
            <a:r>
              <a:rPr lang="en-US" dirty="0"/>
              <a:t>*2012 stands out with the highest number of orders (</a:t>
            </a:r>
            <a:r>
              <a:rPr lang="en-US" dirty="0" err="1"/>
              <a:t>ie</a:t>
            </a:r>
            <a:r>
              <a:rPr lang="en-US" dirty="0"/>
              <a:t>; 97,967), driven by personal care products. </a:t>
            </a:r>
          </a:p>
          <a:p>
            <a:pPr marL="0" indent="0">
              <a:buNone/>
            </a:pPr>
            <a:r>
              <a:rPr lang="en-US" dirty="0">
                <a:latin typeface="Arial Black" panose="020B0A04020102020204" pitchFamily="34" charset="0"/>
              </a:rPr>
              <a:t>Worse Years: </a:t>
            </a:r>
          </a:p>
          <a:p>
            <a:pPr marL="0" indent="0">
              <a:buNone/>
            </a:pPr>
            <a:r>
              <a:rPr lang="en-US" dirty="0">
                <a:latin typeface="Bahnschrift" panose="020B0502040204020203" pitchFamily="34" charset="0"/>
              </a:rPr>
              <a:t>1. 2011, 2015, 2016, 2017 </a:t>
            </a:r>
          </a:p>
          <a:p>
            <a:pPr marL="0" indent="0">
              <a:buNone/>
            </a:pPr>
            <a:r>
              <a:rPr lang="en-US" dirty="0"/>
              <a:t>*Lowest revenue and profit, with 2011 is particularly challenging. </a:t>
            </a:r>
          </a:p>
          <a:p>
            <a:pPr marL="0" indent="0">
              <a:buNone/>
            </a:pPr>
            <a:endParaRPr lang="en-US" dirty="0"/>
          </a:p>
          <a:p>
            <a:pPr marL="0" indent="0">
              <a:buNone/>
            </a:pPr>
            <a:r>
              <a:rPr lang="en-US" dirty="0">
                <a:latin typeface="Arial Black" panose="020B0A04020102020204" pitchFamily="34" charset="0"/>
              </a:rPr>
              <a:t>11. Product Category Insights –</a:t>
            </a:r>
          </a:p>
          <a:p>
            <a:pPr marL="0" indent="0">
              <a:buNone/>
            </a:pPr>
            <a:r>
              <a:rPr lang="en-US" dirty="0"/>
              <a:t> </a:t>
            </a:r>
            <a:r>
              <a:rPr lang="en-US" dirty="0">
                <a:latin typeface="Arial Black" panose="020B0A04020102020204" pitchFamily="34" charset="0"/>
              </a:rPr>
              <a:t>Most Sold : </a:t>
            </a:r>
          </a:p>
          <a:p>
            <a:pPr marL="0" indent="0">
              <a:buNone/>
            </a:pPr>
            <a:r>
              <a:rPr lang="en-US" dirty="0">
                <a:latin typeface="Bahnschrift" panose="020B0502040204020203" pitchFamily="34" charset="0"/>
              </a:rPr>
              <a:t>1. COSMETICS </a:t>
            </a:r>
          </a:p>
          <a:p>
            <a:pPr marL="0" indent="0">
              <a:buNone/>
            </a:pPr>
            <a:r>
              <a:rPr lang="en-US" dirty="0"/>
              <a:t>*Understand customer preferences to optimize marketing. </a:t>
            </a:r>
          </a:p>
          <a:p>
            <a:pPr marL="0" indent="0">
              <a:buNone/>
            </a:pPr>
            <a:r>
              <a:rPr lang="en-US" dirty="0"/>
              <a:t>*Consider bundling options to boost sales in less popular categories.</a:t>
            </a:r>
          </a:p>
          <a:p>
            <a:pPr marL="0" indent="0">
              <a:buNone/>
            </a:pPr>
            <a:r>
              <a:rPr lang="en-US" dirty="0"/>
              <a:t> </a:t>
            </a:r>
            <a:r>
              <a:rPr lang="en-US" dirty="0">
                <a:latin typeface="Arial Black" panose="020B0A04020102020204" pitchFamily="34" charset="0"/>
              </a:rPr>
              <a:t>Least Sold: </a:t>
            </a:r>
          </a:p>
          <a:p>
            <a:pPr marL="0" indent="0">
              <a:buNone/>
            </a:pPr>
            <a:r>
              <a:rPr lang="en-US" dirty="0">
                <a:latin typeface="Bahnschrift" panose="020B0502040204020203" pitchFamily="34" charset="0"/>
              </a:rPr>
              <a:t>1. MEAT</a:t>
            </a:r>
          </a:p>
          <a:p>
            <a:pPr marL="0" indent="0">
              <a:buNone/>
            </a:pPr>
            <a:r>
              <a:rPr lang="en-US" dirty="0"/>
              <a:t>* ANALYZE IF CUSTOMER AVERSION TO MEAT PRODUCTS IS DUE TO QUALITY, CULTURAL FACTORS OR DUE TO LOCAL MARKET PURCHASING SATISFACTION. </a:t>
            </a:r>
          </a:p>
          <a:p>
            <a:pPr marL="0" indent="0">
              <a:buNone/>
            </a:pPr>
            <a:r>
              <a:rPr lang="en-US" dirty="0"/>
              <a:t>*EVALUATE THE FEASIBILITY OF MAINTAINING THIS CATEGORY.</a:t>
            </a:r>
            <a:endParaRPr lang="en-IN" dirty="0"/>
          </a:p>
        </p:txBody>
      </p:sp>
    </p:spTree>
    <p:extLst>
      <p:ext uri="{BB962C8B-B14F-4D97-AF65-F5344CB8AC3E}">
        <p14:creationId xmlns:p14="http://schemas.microsoft.com/office/powerpoint/2010/main" val="3691692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4DF5D1-FC02-4A9B-B95D-401912CD165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TotalTime>
  <Words>1303</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Aptos Narrow</vt:lpstr>
      <vt:lpstr>Arial</vt:lpstr>
      <vt:lpstr>Arial Black</vt:lpstr>
      <vt:lpstr>Bahnschrift</vt:lpstr>
      <vt:lpstr>Calibri</vt:lpstr>
      <vt:lpstr>Calibri Light</vt:lpstr>
      <vt:lpstr>Office Theme</vt:lpstr>
      <vt:lpstr>Unified Mentor ARMAN SANI</vt:lpstr>
      <vt:lpstr>ANALYSING AMAZON SALES DATA</vt:lpstr>
      <vt:lpstr>Introduction PROBLEM STATEMENT </vt:lpstr>
      <vt:lpstr>Details of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Main KPIs</vt:lpstr>
      <vt:lpstr>Mock up Dashboard</vt:lpstr>
      <vt:lpstr>MY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Arman Sani</dc:creator>
  <cp:lastModifiedBy>Arman Sani</cp:lastModifiedBy>
  <cp:revision>1</cp:revision>
  <dcterms:created xsi:type="dcterms:W3CDTF">2024-07-21T06:17:07Z</dcterms:created>
  <dcterms:modified xsi:type="dcterms:W3CDTF">2024-07-21T06:44:48Z</dcterms:modified>
</cp:coreProperties>
</file>