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0" y="-84649"/>
            <a:ext cx="12360910" cy="3097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1810" y="2495897"/>
            <a:ext cx="13263244" cy="526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3991" y="419100"/>
            <a:ext cx="14380410" cy="7611699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marL="12700" marR="676910" algn="ctr">
              <a:lnSpc>
                <a:spcPts val="13130"/>
              </a:lnSpc>
              <a:spcBef>
                <a:spcPts val="2095"/>
              </a:spcBef>
            </a:pPr>
            <a:r>
              <a:rPr lang="en-US" sz="12500" spc="1435" dirty="0">
                <a:latin typeface="Trebuchet MS"/>
                <a:cs typeface="Trebuchet MS"/>
              </a:rPr>
              <a:t>Unified Mentor</a:t>
            </a:r>
            <a:br>
              <a:rPr lang="en-US" sz="12500" spc="1435" dirty="0">
                <a:latin typeface="Trebuchet MS"/>
                <a:cs typeface="Trebuchet MS"/>
              </a:rPr>
            </a:br>
            <a:r>
              <a:rPr lang="en-US" sz="6600" spc="1435" dirty="0">
                <a:latin typeface="Arial Black" panose="020B0A04020102020204" pitchFamily="34" charset="0"/>
                <a:cs typeface="Trebuchet MS"/>
              </a:rPr>
              <a:t>ARMAN SANI</a:t>
            </a:r>
            <a:br>
              <a:rPr lang="en-US" sz="6600" spc="1435" dirty="0">
                <a:latin typeface="Trebuchet MS"/>
                <a:cs typeface="Trebuchet MS"/>
              </a:rPr>
            </a:br>
            <a:r>
              <a:rPr lang="en-US" sz="2400" spc="1435" dirty="0">
                <a:latin typeface="Bahnschrift" panose="020B0502040204020203" pitchFamily="34" charset="0"/>
                <a:cs typeface="Trebuchet MS"/>
              </a:rPr>
              <a:t>ID-UMIP17332</a:t>
            </a:r>
            <a:br>
              <a:rPr lang="en-US" sz="2400" spc="1435" dirty="0">
                <a:latin typeface="Bahnschrift" panose="020B0502040204020203" pitchFamily="34" charset="0"/>
                <a:cs typeface="Trebuchet MS"/>
              </a:rPr>
            </a:br>
            <a:r>
              <a:rPr lang="en-US" sz="2400" spc="1435" dirty="0">
                <a:latin typeface="Aptos" panose="020B0004020202020204" pitchFamily="34" charset="0"/>
                <a:cs typeface="Trebuchet MS"/>
              </a:rPr>
              <a:t>DATA ANALYST INTERN</a:t>
            </a:r>
            <a:endParaRPr sz="2400" dirty="0">
              <a:latin typeface="Aptos" panose="020B0004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1800" b="0" spc="120" dirty="0">
                <a:latin typeface="Arial MT"/>
                <a:cs typeface="Arial MT"/>
              </a:rPr>
              <a:t>DOMAIN</a:t>
            </a:r>
            <a:r>
              <a:rPr sz="1800" b="0" spc="-190" dirty="0">
                <a:latin typeface="Arial MT"/>
                <a:cs typeface="Arial MT"/>
              </a:rPr>
              <a:t> </a:t>
            </a:r>
            <a:r>
              <a:rPr sz="1800" b="0" spc="465" dirty="0">
                <a:latin typeface="Arial MT"/>
                <a:cs typeface="Arial MT"/>
              </a:rPr>
              <a:t>-</a:t>
            </a:r>
            <a:r>
              <a:rPr sz="1800" b="0" spc="-185" dirty="0">
                <a:latin typeface="Arial MT"/>
                <a:cs typeface="Arial MT"/>
              </a:rPr>
              <a:t> </a:t>
            </a:r>
            <a:r>
              <a:rPr sz="1800" b="0" spc="-80" dirty="0">
                <a:latin typeface="Arial MT"/>
                <a:cs typeface="Arial MT"/>
              </a:rPr>
              <a:t>TRAVEL</a:t>
            </a:r>
            <a:r>
              <a:rPr sz="1800" b="0" spc="-185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AND</a:t>
            </a:r>
            <a:r>
              <a:rPr sz="1800" b="0" spc="-185" dirty="0">
                <a:latin typeface="Arial MT"/>
                <a:cs typeface="Arial MT"/>
              </a:rPr>
              <a:t> </a:t>
            </a:r>
            <a:r>
              <a:rPr sz="1800" b="0" spc="35" dirty="0">
                <a:latin typeface="Arial MT"/>
                <a:cs typeface="Arial MT"/>
              </a:rPr>
              <a:t>TOURISM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540" y="1932674"/>
            <a:ext cx="11410315" cy="5264150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 marR="5080">
              <a:lnSpc>
                <a:spcPts val="13119"/>
              </a:lnSpc>
              <a:spcBef>
                <a:spcPts val="2090"/>
              </a:spcBef>
            </a:pPr>
            <a:r>
              <a:rPr sz="12500" spc="1145" dirty="0">
                <a:latin typeface="Trebuchet MS"/>
                <a:cs typeface="Trebuchet MS"/>
              </a:rPr>
              <a:t>ATLIQ </a:t>
            </a:r>
            <a:r>
              <a:rPr sz="12500" spc="1200" dirty="0">
                <a:latin typeface="Trebuchet MS"/>
                <a:cs typeface="Trebuchet MS"/>
              </a:rPr>
              <a:t>HOSPITALITY </a:t>
            </a:r>
            <a:r>
              <a:rPr sz="12500" spc="1435" dirty="0">
                <a:latin typeface="Trebuchet MS"/>
                <a:cs typeface="Trebuchet MS"/>
              </a:rPr>
              <a:t>ANALYSIS</a:t>
            </a:r>
            <a:endParaRPr sz="125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0922" rIns="0" bIns="0" rtlCol="0">
            <a:spAutoFit/>
          </a:bodyPr>
          <a:lstStyle/>
          <a:p>
            <a:pPr marL="12700">
              <a:lnSpc>
                <a:spcPts val="10450"/>
              </a:lnSpc>
              <a:spcBef>
                <a:spcPts val="100"/>
              </a:spcBef>
            </a:pPr>
            <a:r>
              <a:rPr spc="440" dirty="0">
                <a:latin typeface="Trebuchet MS"/>
                <a:cs typeface="Trebuchet MS"/>
              </a:rPr>
              <a:t>Introduction</a:t>
            </a:r>
          </a:p>
          <a:p>
            <a:pPr marL="12700">
              <a:lnSpc>
                <a:spcPts val="2050"/>
              </a:lnSpc>
            </a:pPr>
            <a:r>
              <a:rPr sz="2000" spc="150" dirty="0">
                <a:latin typeface="Trebuchet MS"/>
                <a:cs typeface="Trebuchet MS"/>
              </a:rPr>
              <a:t>PROBLEM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0" y="4041886"/>
            <a:ext cx="1424305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75" dirty="0">
                <a:latin typeface="Arial MT"/>
                <a:cs typeface="Arial MT"/>
              </a:rPr>
              <a:t>Atliq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Grands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05" dirty="0">
                <a:latin typeface="Arial MT"/>
                <a:cs typeface="Arial MT"/>
              </a:rPr>
              <a:t>owns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multiple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five-</a:t>
            </a:r>
            <a:r>
              <a:rPr sz="2000" spc="80" dirty="0">
                <a:latin typeface="Arial MT"/>
                <a:cs typeface="Arial MT"/>
              </a:rPr>
              <a:t>star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hotels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across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India.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They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been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hospitality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industry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20" dirty="0">
                <a:latin typeface="Arial MT"/>
                <a:cs typeface="Arial MT"/>
              </a:rPr>
              <a:t>for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past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200" dirty="0">
                <a:latin typeface="Arial MT"/>
                <a:cs typeface="Arial MT"/>
              </a:rPr>
              <a:t>20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years. </a:t>
            </a:r>
            <a:r>
              <a:rPr sz="2000" spc="10" dirty="0">
                <a:latin typeface="Arial MT"/>
                <a:cs typeface="Arial MT"/>
              </a:rPr>
              <a:t>Due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strategic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moves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30" dirty="0">
                <a:latin typeface="Arial MT"/>
                <a:cs typeface="Arial MT"/>
              </a:rPr>
              <a:t>from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other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05" dirty="0">
                <a:latin typeface="Arial MT"/>
                <a:cs typeface="Arial MT"/>
              </a:rPr>
              <a:t>competitors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ineffective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decision-</a:t>
            </a:r>
            <a:r>
              <a:rPr sz="2000" spc="65" dirty="0">
                <a:latin typeface="Arial MT"/>
                <a:cs typeface="Arial MT"/>
              </a:rPr>
              <a:t>making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management,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Atliq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Grands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losing </a:t>
            </a:r>
            <a:r>
              <a:rPr sz="2000" spc="80" dirty="0">
                <a:latin typeface="Arial MT"/>
                <a:cs typeface="Arial MT"/>
              </a:rPr>
              <a:t>its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market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share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revenue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luxury/business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hotels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category.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strategic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move,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managing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director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125" dirty="0">
                <a:latin typeface="Arial MT"/>
                <a:cs typeface="Arial MT"/>
              </a:rPr>
              <a:t>of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Atliq </a:t>
            </a:r>
            <a:r>
              <a:rPr sz="2000" dirty="0">
                <a:latin typeface="Arial MT"/>
                <a:cs typeface="Arial MT"/>
              </a:rPr>
              <a:t>Grands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wanted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incorporate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“Business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Intelligence”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order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regain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their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market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revenue.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2000">
              <a:latin typeface="Arial MT"/>
              <a:cs typeface="Arial MT"/>
            </a:endParaRPr>
          </a:p>
          <a:p>
            <a:pPr marL="12700" marR="356235">
              <a:lnSpc>
                <a:spcPct val="115599"/>
              </a:lnSpc>
            </a:pPr>
            <a:r>
              <a:rPr sz="2000" dirty="0">
                <a:latin typeface="Arial MT"/>
                <a:cs typeface="Arial MT"/>
              </a:rPr>
              <a:t>However,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do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14" dirty="0">
                <a:latin typeface="Arial MT"/>
                <a:cs typeface="Arial MT"/>
              </a:rPr>
              <a:t>not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in-</a:t>
            </a:r>
            <a:r>
              <a:rPr sz="2000" dirty="0">
                <a:latin typeface="Arial MT"/>
                <a:cs typeface="Arial MT"/>
              </a:rPr>
              <a:t>house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analytics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team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provide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14" dirty="0">
                <a:latin typeface="Arial MT"/>
                <a:cs typeface="Arial MT"/>
              </a:rPr>
              <a:t>them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40" dirty="0">
                <a:latin typeface="Arial MT"/>
                <a:cs typeface="Arial MT"/>
              </a:rPr>
              <a:t>with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these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insights.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Their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revenue </a:t>
            </a:r>
            <a:r>
              <a:rPr sz="2000" spc="75" dirty="0">
                <a:latin typeface="Arial MT"/>
                <a:cs typeface="Arial MT"/>
              </a:rPr>
              <a:t>management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team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had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decided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hire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14" dirty="0">
                <a:latin typeface="Arial MT"/>
                <a:cs typeface="Arial MT"/>
              </a:rPr>
              <a:t>3rd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05" dirty="0">
                <a:latin typeface="Arial MT"/>
                <a:cs typeface="Arial MT"/>
              </a:rPr>
              <a:t>party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service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provider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provide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114" dirty="0">
                <a:latin typeface="Arial MT"/>
                <a:cs typeface="Arial MT"/>
              </a:rPr>
              <a:t>them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40" dirty="0">
                <a:latin typeface="Arial MT"/>
                <a:cs typeface="Arial MT"/>
              </a:rPr>
              <a:t>with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insights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30" dirty="0">
                <a:latin typeface="Arial MT"/>
                <a:cs typeface="Arial MT"/>
              </a:rPr>
              <a:t>from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their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historical </a:t>
            </a:r>
            <a:r>
              <a:rPr sz="2000" spc="-10" dirty="0"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817270"/>
            <a:ext cx="8304530" cy="219583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pc="265" dirty="0">
                <a:latin typeface="Trebuchet MS"/>
                <a:cs typeface="Trebuchet MS"/>
              </a:rPr>
              <a:t>Details</a:t>
            </a:r>
            <a:r>
              <a:rPr spc="-425" dirty="0">
                <a:latin typeface="Trebuchet MS"/>
                <a:cs typeface="Trebuchet MS"/>
              </a:rPr>
              <a:t> </a:t>
            </a:r>
            <a:r>
              <a:rPr spc="445" dirty="0">
                <a:latin typeface="Trebuchet MS"/>
                <a:cs typeface="Trebuchet MS"/>
              </a:rPr>
              <a:t>of</a:t>
            </a:r>
            <a:r>
              <a:rPr spc="-425" dirty="0">
                <a:latin typeface="Trebuchet MS"/>
                <a:cs typeface="Trebuchet MS"/>
              </a:rPr>
              <a:t> </a:t>
            </a:r>
            <a:r>
              <a:rPr spc="409" dirty="0">
                <a:latin typeface="Trebuchet MS"/>
                <a:cs typeface="Trebuchet MS"/>
              </a:rPr>
              <a:t>Data</a:t>
            </a:r>
          </a:p>
          <a:p>
            <a:pPr marL="59690">
              <a:lnSpc>
                <a:spcPct val="100000"/>
              </a:lnSpc>
              <a:spcBef>
                <a:spcPts val="670"/>
              </a:spcBef>
              <a:tabLst>
                <a:tab pos="1499235" algn="l"/>
              </a:tabLst>
            </a:pPr>
            <a:r>
              <a:rPr sz="3000" spc="270" dirty="0">
                <a:solidFill>
                  <a:srgbClr val="174964"/>
                </a:solidFill>
                <a:latin typeface="Trebuchet MS"/>
                <a:cs typeface="Trebuchet MS"/>
              </a:rPr>
              <a:t>ATLIQ</a:t>
            </a:r>
            <a:r>
              <a:rPr sz="3000" dirty="0">
                <a:solidFill>
                  <a:srgbClr val="174964"/>
                </a:solidFill>
                <a:latin typeface="Trebuchet MS"/>
                <a:cs typeface="Trebuchet MS"/>
              </a:rPr>
              <a:t>	</a:t>
            </a:r>
            <a:r>
              <a:rPr sz="3000" spc="290" dirty="0">
                <a:solidFill>
                  <a:srgbClr val="174964"/>
                </a:solidFill>
                <a:latin typeface="Trebuchet MS"/>
                <a:cs typeface="Trebuchet MS"/>
              </a:rPr>
              <a:t>HOSPITALITY</a:t>
            </a:r>
            <a:r>
              <a:rPr sz="3000" spc="-130" dirty="0">
                <a:solidFill>
                  <a:srgbClr val="174964"/>
                </a:solidFill>
                <a:latin typeface="Trebuchet MS"/>
                <a:cs typeface="Trebuchet MS"/>
              </a:rPr>
              <a:t> </a:t>
            </a:r>
            <a:r>
              <a:rPr sz="3000" spc="385" dirty="0">
                <a:solidFill>
                  <a:srgbClr val="174964"/>
                </a:solidFill>
                <a:latin typeface="Trebuchet MS"/>
                <a:cs typeface="Trebuchet MS"/>
              </a:rPr>
              <a:t>INSIGHTS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9000" y="3396351"/>
            <a:ext cx="14104619" cy="46069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475"/>
              </a:spcBef>
              <a:buChar char="•"/>
              <a:tabLst>
                <a:tab pos="160655" algn="l"/>
              </a:tabLst>
            </a:pPr>
            <a:r>
              <a:rPr sz="2000" spc="55" dirty="0">
                <a:latin typeface="Arial MT"/>
                <a:cs typeface="Arial MT"/>
              </a:rPr>
              <a:t>Total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Revenue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30" dirty="0">
                <a:latin typeface="Arial MT"/>
                <a:cs typeface="Arial MT"/>
              </a:rPr>
              <a:t>3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months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30" dirty="0">
                <a:latin typeface="Arial MT"/>
                <a:cs typeface="Arial MT"/>
              </a:rPr>
              <a:t>from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hotels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1.69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billion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overall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average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rating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3.62.</a:t>
            </a:r>
            <a:endParaRPr sz="2000">
              <a:latin typeface="Arial MT"/>
              <a:cs typeface="Arial MT"/>
            </a:endParaRPr>
          </a:p>
          <a:p>
            <a:pPr marL="160655" indent="-147955">
              <a:lnSpc>
                <a:spcPct val="100000"/>
              </a:lnSpc>
              <a:spcBef>
                <a:spcPts val="375"/>
              </a:spcBef>
              <a:buChar char="•"/>
              <a:tabLst>
                <a:tab pos="160655" algn="l"/>
              </a:tabLst>
            </a:pPr>
            <a:r>
              <a:rPr sz="2000" spc="90" dirty="0">
                <a:latin typeface="Arial MT"/>
                <a:cs typeface="Arial MT"/>
              </a:rPr>
              <a:t>Most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Revenue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generated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30" dirty="0">
                <a:latin typeface="Arial MT"/>
                <a:cs typeface="Arial MT"/>
              </a:rPr>
              <a:t>from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Mumbai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14" dirty="0">
                <a:latin typeface="Arial MT"/>
                <a:cs typeface="Arial MT"/>
              </a:rPr>
              <a:t>city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660.64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Million.</a:t>
            </a:r>
            <a:endParaRPr sz="2000">
              <a:latin typeface="Arial MT"/>
              <a:cs typeface="Arial MT"/>
            </a:endParaRPr>
          </a:p>
          <a:p>
            <a:pPr marL="12700" marR="911225" indent="147955">
              <a:lnSpc>
                <a:spcPct val="115599"/>
              </a:lnSpc>
              <a:buChar char="•"/>
              <a:tabLst>
                <a:tab pos="160655" algn="l"/>
              </a:tabLst>
            </a:pPr>
            <a:r>
              <a:rPr sz="2000" dirty="0">
                <a:latin typeface="Arial MT"/>
                <a:cs typeface="Arial MT"/>
              </a:rPr>
              <a:t>Least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Revenue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generated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30" dirty="0">
                <a:latin typeface="Arial MT"/>
                <a:cs typeface="Arial MT"/>
              </a:rPr>
              <a:t>from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Delhi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14" dirty="0">
                <a:latin typeface="Arial MT"/>
                <a:cs typeface="Arial MT"/>
              </a:rPr>
              <a:t>city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290.92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Miilion.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45" dirty="0">
                <a:latin typeface="Arial MT"/>
                <a:cs typeface="Arial MT"/>
              </a:rPr>
              <a:t>In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past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three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months,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total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booking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134.59K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and </a:t>
            </a:r>
            <a:r>
              <a:rPr sz="2000" spc="85" dirty="0">
                <a:latin typeface="Arial MT"/>
                <a:cs typeface="Arial MT"/>
              </a:rPr>
              <a:t>occupancy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57.87%.</a:t>
            </a:r>
            <a:endParaRPr sz="2000">
              <a:latin typeface="Arial MT"/>
              <a:cs typeface="Arial MT"/>
            </a:endParaRPr>
          </a:p>
          <a:p>
            <a:pPr marL="12700" marR="5080" indent="147955">
              <a:lnSpc>
                <a:spcPct val="115599"/>
              </a:lnSpc>
              <a:buChar char="•"/>
              <a:tabLst>
                <a:tab pos="160655" algn="l"/>
              </a:tabLst>
            </a:pPr>
            <a:r>
              <a:rPr sz="2000" dirty="0">
                <a:latin typeface="Arial MT"/>
                <a:cs typeface="Arial MT"/>
              </a:rPr>
              <a:t>Delhi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highest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occupancy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60.44%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Average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Ratings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by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3.62.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Hotel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Atliq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Blue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35" dirty="0">
                <a:latin typeface="Arial MT"/>
                <a:cs typeface="Arial MT"/>
              </a:rPr>
              <a:t>got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highest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rating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(3.96)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among </a:t>
            </a:r>
            <a:r>
              <a:rPr sz="2000" dirty="0">
                <a:latin typeface="Arial MT"/>
                <a:cs typeface="Arial MT"/>
              </a:rPr>
              <a:t>others.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Hotel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Atliq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Seasons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135" dirty="0">
                <a:latin typeface="Arial MT"/>
                <a:cs typeface="Arial MT"/>
              </a:rPr>
              <a:t>got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105" dirty="0">
                <a:latin typeface="Arial MT"/>
                <a:cs typeface="Arial MT"/>
              </a:rPr>
              <a:t>lowest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ratings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(2.30)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among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others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hotel.</a:t>
            </a:r>
            <a:endParaRPr sz="2000">
              <a:latin typeface="Arial MT"/>
              <a:cs typeface="Arial MT"/>
            </a:endParaRPr>
          </a:p>
          <a:p>
            <a:pPr marL="160655" indent="-147955">
              <a:lnSpc>
                <a:spcPct val="100000"/>
              </a:lnSpc>
              <a:spcBef>
                <a:spcPts val="375"/>
              </a:spcBef>
              <a:buChar char="•"/>
              <a:tabLst>
                <a:tab pos="160655" algn="l"/>
              </a:tabLst>
            </a:pPr>
            <a:r>
              <a:rPr sz="2000" spc="65" dirty="0">
                <a:latin typeface="Arial MT"/>
                <a:cs typeface="Arial MT"/>
              </a:rPr>
              <a:t>Maximum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revenue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generated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among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room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categories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by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Elite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(RT2)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by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553.74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Million.</a:t>
            </a:r>
            <a:endParaRPr sz="2000">
              <a:latin typeface="Arial MT"/>
              <a:cs typeface="Arial MT"/>
            </a:endParaRPr>
          </a:p>
          <a:p>
            <a:pPr marL="160655" indent="-147955">
              <a:lnSpc>
                <a:spcPct val="100000"/>
              </a:lnSpc>
              <a:spcBef>
                <a:spcPts val="375"/>
              </a:spcBef>
              <a:buChar char="•"/>
              <a:tabLst>
                <a:tab pos="160655" algn="l"/>
              </a:tabLst>
            </a:pP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month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40" dirty="0">
                <a:latin typeface="Arial MT"/>
                <a:cs typeface="Arial MT"/>
              </a:rPr>
              <a:t>with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highest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revenue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followed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by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June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July.</a:t>
            </a:r>
            <a:endParaRPr sz="2000">
              <a:latin typeface="Arial MT"/>
              <a:cs typeface="Arial MT"/>
            </a:endParaRPr>
          </a:p>
          <a:p>
            <a:pPr marL="160655" indent="-147955">
              <a:lnSpc>
                <a:spcPct val="100000"/>
              </a:lnSpc>
              <a:spcBef>
                <a:spcPts val="375"/>
              </a:spcBef>
              <a:buChar char="•"/>
              <a:tabLst>
                <a:tab pos="160655" algn="l"/>
              </a:tabLst>
            </a:pPr>
            <a:r>
              <a:rPr sz="2000" spc="60" dirty="0">
                <a:latin typeface="Arial MT"/>
                <a:cs typeface="Arial MT"/>
              </a:rPr>
              <a:t>Weekends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consistently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exhibit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higher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occupancy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rates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than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weekdays.</a:t>
            </a:r>
            <a:endParaRPr sz="2000">
              <a:latin typeface="Arial MT"/>
              <a:cs typeface="Arial MT"/>
            </a:endParaRPr>
          </a:p>
          <a:p>
            <a:pPr marL="12700" marR="358140" indent="147955">
              <a:lnSpc>
                <a:spcPct val="115599"/>
              </a:lnSpc>
              <a:buChar char="•"/>
              <a:tabLst>
                <a:tab pos="160655" algn="l"/>
              </a:tabLst>
            </a:pPr>
            <a:r>
              <a:rPr sz="2000" spc="75" dirty="0">
                <a:latin typeface="Arial MT"/>
                <a:cs typeface="Arial MT"/>
              </a:rPr>
              <a:t>Other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travel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platforms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/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channels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primary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booking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generating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80" dirty="0">
                <a:latin typeface="Arial MT"/>
                <a:cs typeface="Arial MT"/>
              </a:rPr>
              <a:t>41%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25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total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bookings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revenue.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Direct </a:t>
            </a:r>
            <a:r>
              <a:rPr sz="2000" spc="70" dirty="0">
                <a:latin typeface="Arial MT"/>
                <a:cs typeface="Arial MT"/>
              </a:rPr>
              <a:t>offline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booking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contributes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bookings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revenue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generation,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40" dirty="0">
                <a:latin typeface="Arial MT"/>
                <a:cs typeface="Arial MT"/>
              </a:rPr>
              <a:t>with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5%.</a:t>
            </a:r>
            <a:endParaRPr sz="2000">
              <a:latin typeface="Arial MT"/>
              <a:cs typeface="Arial MT"/>
            </a:endParaRPr>
          </a:p>
          <a:p>
            <a:pPr marL="12700" marR="450215" indent="147955">
              <a:lnSpc>
                <a:spcPct val="115599"/>
              </a:lnSpc>
              <a:buChar char="•"/>
              <a:tabLst>
                <a:tab pos="16065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Luxury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room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category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contributes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majority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125" dirty="0">
                <a:latin typeface="Arial MT"/>
                <a:cs typeface="Arial MT"/>
              </a:rPr>
              <a:t>of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revenue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bookings.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Mumbai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114" dirty="0">
                <a:latin typeface="Arial MT"/>
                <a:cs typeface="Arial MT"/>
              </a:rPr>
              <a:t>city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contributes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120" dirty="0">
                <a:latin typeface="Arial MT"/>
                <a:cs typeface="Arial MT"/>
              </a:rPr>
              <a:t>most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125" dirty="0">
                <a:latin typeface="Arial MT"/>
                <a:cs typeface="Arial MT"/>
              </a:rPr>
              <a:t>of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revenue,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followed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by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Hyderabad,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Bangalore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Delhi.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7753" y="1027763"/>
            <a:ext cx="833500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335" dirty="0">
                <a:solidFill>
                  <a:srgbClr val="174964"/>
                </a:solidFill>
                <a:latin typeface="Trebuchet MS"/>
                <a:cs typeface="Trebuchet MS"/>
              </a:rPr>
              <a:t>Recommendations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0573" y="2468774"/>
            <a:ext cx="1445006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585" indent="147955">
              <a:lnSpc>
                <a:spcPct val="115599"/>
              </a:lnSpc>
              <a:spcBef>
                <a:spcPts val="100"/>
              </a:spcBef>
              <a:buChar char="•"/>
              <a:tabLst>
                <a:tab pos="160655" algn="l"/>
              </a:tabLst>
            </a:pPr>
            <a:r>
              <a:rPr sz="2000" spc="75" dirty="0">
                <a:latin typeface="Arial MT"/>
                <a:cs typeface="Arial MT"/>
              </a:rPr>
              <a:t>Atliq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Grands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enhance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revenue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generation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by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harnessing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dynamic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pricing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strategies,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particulary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by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adjusting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prices </a:t>
            </a:r>
            <a:r>
              <a:rPr sz="2000" spc="95" dirty="0">
                <a:latin typeface="Arial MT"/>
                <a:cs typeface="Arial MT"/>
              </a:rPr>
              <a:t>upwards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during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peak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days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weekends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114" dirty="0">
                <a:latin typeface="Arial MT"/>
                <a:cs typeface="Arial MT"/>
              </a:rPr>
              <a:t>wgen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demand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high.</a:t>
            </a:r>
            <a:endParaRPr sz="2000">
              <a:latin typeface="Arial MT"/>
              <a:cs typeface="Arial MT"/>
            </a:endParaRPr>
          </a:p>
          <a:p>
            <a:pPr marL="12700" marR="5080" indent="147955">
              <a:lnSpc>
                <a:spcPct val="115599"/>
              </a:lnSpc>
              <a:buChar char="•"/>
              <a:tabLst>
                <a:tab pos="160655" algn="l"/>
              </a:tabLst>
            </a:pP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increase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bookings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revenue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offline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booking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platforms,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Atliq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Grands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should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explore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differential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pricing</a:t>
            </a:r>
            <a:r>
              <a:rPr sz="2000" spc="500" dirty="0">
                <a:latin typeface="Arial MT"/>
                <a:cs typeface="Arial MT"/>
              </a:rPr>
              <a:t>  </a:t>
            </a:r>
            <a:r>
              <a:rPr sz="2000" spc="10" dirty="0">
                <a:latin typeface="Arial MT"/>
                <a:cs typeface="Arial MT"/>
              </a:rPr>
              <a:t>strategies.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This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involves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launching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targeted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marketing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campaigns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promotions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20" dirty="0">
                <a:latin typeface="Arial MT"/>
                <a:cs typeface="Arial MT"/>
              </a:rPr>
              <a:t>attract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customers,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potentially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30" dirty="0">
                <a:latin typeface="Arial MT"/>
                <a:cs typeface="Arial MT"/>
              </a:rPr>
              <a:t>from</a:t>
            </a:r>
            <a:r>
              <a:rPr sz="2000" spc="-50" dirty="0">
                <a:latin typeface="Arial MT"/>
                <a:cs typeface="Arial MT"/>
              </a:rPr>
              <a:t> a </a:t>
            </a:r>
            <a:r>
              <a:rPr sz="2000" spc="100" dirty="0">
                <a:latin typeface="Arial MT"/>
                <a:cs typeface="Arial MT"/>
              </a:rPr>
              <a:t>different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segment.</a:t>
            </a:r>
            <a:endParaRPr sz="2000">
              <a:latin typeface="Arial MT"/>
              <a:cs typeface="Arial MT"/>
            </a:endParaRPr>
          </a:p>
          <a:p>
            <a:pPr marL="12700" marR="31115" indent="147955">
              <a:lnSpc>
                <a:spcPct val="115599"/>
              </a:lnSpc>
              <a:buChar char="•"/>
              <a:tabLst>
                <a:tab pos="160655" algn="l"/>
              </a:tabLst>
            </a:pPr>
            <a:r>
              <a:rPr sz="2000" dirty="0">
                <a:latin typeface="Arial MT"/>
                <a:cs typeface="Arial MT"/>
              </a:rPr>
              <a:t>Reducing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reliance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25" dirty="0">
                <a:latin typeface="Arial MT"/>
                <a:cs typeface="Arial MT"/>
              </a:rPr>
              <a:t>third-</a:t>
            </a:r>
            <a:r>
              <a:rPr sz="2000" spc="105" dirty="0">
                <a:latin typeface="Arial MT"/>
                <a:cs typeface="Arial MT"/>
              </a:rPr>
              <a:t>party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online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platforms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can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be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achieved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10" dirty="0">
                <a:latin typeface="Arial MT"/>
                <a:cs typeface="Arial MT"/>
              </a:rPr>
              <a:t>by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exploring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opportunities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00" dirty="0">
                <a:latin typeface="Arial MT"/>
                <a:cs typeface="Arial MT"/>
              </a:rPr>
              <a:t>direct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bookings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through </a:t>
            </a:r>
            <a:r>
              <a:rPr sz="2000" spc="1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hotel's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website.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Atliq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Grands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may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consider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offering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incentives,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exclusive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promotions,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85" dirty="0">
                <a:latin typeface="Arial MT"/>
                <a:cs typeface="Arial MT"/>
              </a:rPr>
              <a:t>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benefits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encourage </a:t>
            </a:r>
            <a:r>
              <a:rPr sz="2000" spc="90" dirty="0">
                <a:latin typeface="Arial MT"/>
                <a:cs typeface="Arial MT"/>
              </a:rPr>
              <a:t>customers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150" dirty="0">
                <a:latin typeface="Arial MT"/>
                <a:cs typeface="Arial MT"/>
              </a:rPr>
              <a:t>to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95" dirty="0">
                <a:latin typeface="Arial MT"/>
                <a:cs typeface="Arial MT"/>
              </a:rPr>
              <a:t>book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directly,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90" dirty="0">
                <a:latin typeface="Arial MT"/>
                <a:cs typeface="Arial MT"/>
              </a:rPr>
              <a:t>thereby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saving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on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commission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fees.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873125"/>
            <a:ext cx="58286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Main</a:t>
            </a:r>
            <a:r>
              <a:rPr spc="-620" dirty="0"/>
              <a:t> </a:t>
            </a:r>
            <a:r>
              <a:rPr spc="105" dirty="0"/>
              <a:t>KPIs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2792442"/>
            <a:ext cx="85725" cy="85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b="1" spc="70" dirty="0">
                <a:latin typeface="Tahoma"/>
                <a:cs typeface="Tahoma"/>
              </a:rPr>
              <a:t>TOTAL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70" dirty="0">
                <a:latin typeface="Tahoma"/>
                <a:cs typeface="Tahoma"/>
              </a:rPr>
              <a:t>REVENUE:</a:t>
            </a:r>
            <a:r>
              <a:rPr b="1" spc="-90" dirty="0">
                <a:latin typeface="Tahoma"/>
                <a:cs typeface="Tahoma"/>
              </a:rPr>
              <a:t> </a:t>
            </a:r>
            <a:r>
              <a:rPr spc="-75" dirty="0"/>
              <a:t>$1.69</a:t>
            </a:r>
            <a:r>
              <a:rPr spc="-225" dirty="0"/>
              <a:t> </a:t>
            </a:r>
            <a:r>
              <a:rPr spc="170" dirty="0"/>
              <a:t>BILLION</a:t>
            </a:r>
            <a:r>
              <a:rPr spc="-225" dirty="0"/>
              <a:t> </a:t>
            </a:r>
            <a:r>
              <a:rPr spc="204" dirty="0"/>
              <a:t>IN</a:t>
            </a:r>
            <a:r>
              <a:rPr spc="-225" dirty="0"/>
              <a:t> </a:t>
            </a:r>
            <a:r>
              <a:rPr spc="204" dirty="0"/>
              <a:t>3</a:t>
            </a:r>
            <a:r>
              <a:rPr spc="-225" dirty="0"/>
              <a:t> </a:t>
            </a:r>
            <a:r>
              <a:rPr spc="140" dirty="0"/>
              <a:t>MONTHS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b="1" dirty="0">
                <a:latin typeface="Tahoma"/>
                <a:cs typeface="Tahoma"/>
              </a:rPr>
              <a:t>OVERALL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75" dirty="0">
                <a:latin typeface="Tahoma"/>
                <a:cs typeface="Tahoma"/>
              </a:rPr>
              <a:t>AVERAGE</a:t>
            </a:r>
            <a:r>
              <a:rPr b="1" spc="-90" dirty="0">
                <a:latin typeface="Tahoma"/>
                <a:cs typeface="Tahoma"/>
              </a:rPr>
              <a:t> </a:t>
            </a:r>
            <a:r>
              <a:rPr b="1" spc="-20" dirty="0">
                <a:latin typeface="Tahoma"/>
                <a:cs typeface="Tahoma"/>
              </a:rPr>
              <a:t>RATING:</a:t>
            </a:r>
            <a:r>
              <a:rPr b="1" spc="-90" dirty="0">
                <a:latin typeface="Tahoma"/>
                <a:cs typeface="Tahoma"/>
              </a:rPr>
              <a:t> </a:t>
            </a:r>
            <a:r>
              <a:rPr spc="30" dirty="0"/>
              <a:t>3.62</a:t>
            </a:r>
          </a:p>
          <a:p>
            <a:pPr marL="12700" marR="4963160">
              <a:lnSpc>
                <a:spcPct val="115700"/>
              </a:lnSpc>
            </a:pPr>
            <a:r>
              <a:rPr b="1" dirty="0">
                <a:latin typeface="Tahoma"/>
                <a:cs typeface="Tahoma"/>
              </a:rPr>
              <a:t>HIGHEST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-70" dirty="0">
                <a:latin typeface="Tahoma"/>
                <a:cs typeface="Tahoma"/>
              </a:rPr>
              <a:t>REVENUE:</a:t>
            </a:r>
            <a:r>
              <a:rPr b="1" spc="-55" dirty="0">
                <a:latin typeface="Tahoma"/>
                <a:cs typeface="Tahoma"/>
              </a:rPr>
              <a:t> </a:t>
            </a:r>
            <a:r>
              <a:rPr b="1" spc="60" dirty="0">
                <a:latin typeface="Tahoma"/>
                <a:cs typeface="Tahoma"/>
              </a:rPr>
              <a:t>MUMBAI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114" dirty="0">
                <a:latin typeface="Tahoma"/>
                <a:cs typeface="Tahoma"/>
              </a:rPr>
              <a:t>-</a:t>
            </a:r>
            <a:r>
              <a:rPr b="1" spc="-55" dirty="0">
                <a:latin typeface="Tahoma"/>
                <a:cs typeface="Tahoma"/>
              </a:rPr>
              <a:t> </a:t>
            </a:r>
            <a:r>
              <a:rPr spc="90" dirty="0"/>
              <a:t>$660.64</a:t>
            </a:r>
            <a:r>
              <a:rPr spc="-195" dirty="0"/>
              <a:t> </a:t>
            </a:r>
            <a:r>
              <a:rPr spc="170" dirty="0"/>
              <a:t>MILLION </a:t>
            </a:r>
            <a:r>
              <a:rPr b="1" dirty="0">
                <a:latin typeface="Tahoma"/>
                <a:cs typeface="Tahoma"/>
              </a:rPr>
              <a:t>LOWEST</a:t>
            </a:r>
            <a:r>
              <a:rPr b="1" spc="-45" dirty="0">
                <a:latin typeface="Tahoma"/>
                <a:cs typeface="Tahoma"/>
              </a:rPr>
              <a:t> </a:t>
            </a:r>
            <a:r>
              <a:rPr b="1" spc="-70" dirty="0">
                <a:latin typeface="Tahoma"/>
                <a:cs typeface="Tahoma"/>
              </a:rPr>
              <a:t>REVENUE:</a:t>
            </a:r>
            <a:r>
              <a:rPr b="1" spc="-45" dirty="0">
                <a:latin typeface="Tahoma"/>
                <a:cs typeface="Tahoma"/>
              </a:rPr>
              <a:t> </a:t>
            </a:r>
            <a:r>
              <a:rPr b="1" spc="-25" dirty="0">
                <a:latin typeface="Tahoma"/>
                <a:cs typeface="Tahoma"/>
              </a:rPr>
              <a:t>DELHI</a:t>
            </a:r>
            <a:r>
              <a:rPr b="1" spc="-45" dirty="0">
                <a:latin typeface="Tahoma"/>
                <a:cs typeface="Tahoma"/>
              </a:rPr>
              <a:t> </a:t>
            </a:r>
            <a:r>
              <a:rPr b="1" spc="114" dirty="0">
                <a:latin typeface="Tahoma"/>
                <a:cs typeface="Tahoma"/>
              </a:rPr>
              <a:t>-</a:t>
            </a:r>
            <a:r>
              <a:rPr b="1" spc="-130" dirty="0">
                <a:latin typeface="Tahoma"/>
                <a:cs typeface="Tahoma"/>
              </a:rPr>
              <a:t> </a:t>
            </a:r>
            <a:r>
              <a:rPr spc="100" dirty="0"/>
              <a:t>$290.92</a:t>
            </a:r>
            <a:r>
              <a:rPr spc="-180" dirty="0"/>
              <a:t> </a:t>
            </a:r>
            <a:r>
              <a:rPr spc="170" dirty="0"/>
              <a:t>MILLION </a:t>
            </a:r>
            <a:r>
              <a:rPr b="1" spc="70" dirty="0">
                <a:latin typeface="Tahoma"/>
                <a:cs typeface="Tahoma"/>
              </a:rPr>
              <a:t>TOTAL</a:t>
            </a:r>
            <a:r>
              <a:rPr b="1" spc="-135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BOOKINGS:</a:t>
            </a:r>
            <a:r>
              <a:rPr b="1" spc="-114" dirty="0">
                <a:latin typeface="Tahoma"/>
                <a:cs typeface="Tahoma"/>
              </a:rPr>
              <a:t> </a:t>
            </a:r>
            <a:r>
              <a:rPr spc="55" dirty="0"/>
              <a:t>134.59K</a:t>
            </a:r>
            <a:r>
              <a:rPr spc="-240" dirty="0"/>
              <a:t> </a:t>
            </a:r>
            <a:r>
              <a:rPr spc="204" dirty="0"/>
              <a:t>IN</a:t>
            </a:r>
            <a:r>
              <a:rPr spc="-240" dirty="0"/>
              <a:t> </a:t>
            </a:r>
            <a:r>
              <a:rPr spc="204" dirty="0"/>
              <a:t>3</a:t>
            </a:r>
            <a:r>
              <a:rPr spc="-240" dirty="0"/>
              <a:t> </a:t>
            </a:r>
            <a:r>
              <a:rPr spc="140" dirty="0"/>
              <a:t>MONTHS </a:t>
            </a:r>
            <a:r>
              <a:rPr b="1" spc="105" dirty="0">
                <a:latin typeface="Tahoma"/>
                <a:cs typeface="Tahoma"/>
              </a:rPr>
              <a:t>OCCUPANCY</a:t>
            </a:r>
            <a:r>
              <a:rPr b="1" spc="-75" dirty="0">
                <a:latin typeface="Tahoma"/>
                <a:cs typeface="Tahoma"/>
              </a:rPr>
              <a:t> </a:t>
            </a:r>
            <a:r>
              <a:rPr b="1" spc="-65" dirty="0">
                <a:latin typeface="Tahoma"/>
                <a:cs typeface="Tahoma"/>
              </a:rPr>
              <a:t>RATE:</a:t>
            </a:r>
            <a:r>
              <a:rPr b="1" spc="-150" dirty="0">
                <a:latin typeface="Tahoma"/>
                <a:cs typeface="Tahoma"/>
              </a:rPr>
              <a:t> </a:t>
            </a:r>
            <a:r>
              <a:rPr spc="-10" dirty="0"/>
              <a:t>57.87%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b="1" dirty="0">
                <a:latin typeface="Tahoma"/>
                <a:cs typeface="Tahoma"/>
              </a:rPr>
              <a:t>HIGHEST</a:t>
            </a:r>
            <a:r>
              <a:rPr b="1" spc="-70" dirty="0">
                <a:latin typeface="Tahoma"/>
                <a:cs typeface="Tahoma"/>
              </a:rPr>
              <a:t> </a:t>
            </a:r>
            <a:r>
              <a:rPr b="1" spc="50" dirty="0">
                <a:latin typeface="Tahoma"/>
                <a:cs typeface="Tahoma"/>
              </a:rPr>
              <a:t>OCCUPANCY:</a:t>
            </a:r>
            <a:r>
              <a:rPr b="1" spc="-70" dirty="0">
                <a:latin typeface="Tahoma"/>
                <a:cs typeface="Tahoma"/>
              </a:rPr>
              <a:t> </a:t>
            </a:r>
            <a:r>
              <a:rPr b="1" spc="-25" dirty="0">
                <a:latin typeface="Tahoma"/>
                <a:cs typeface="Tahoma"/>
              </a:rPr>
              <a:t>DELHI</a:t>
            </a:r>
            <a:r>
              <a:rPr b="1" spc="-70" dirty="0">
                <a:latin typeface="Tahoma"/>
                <a:cs typeface="Tahoma"/>
              </a:rPr>
              <a:t> </a:t>
            </a:r>
            <a:r>
              <a:rPr b="1" spc="114" dirty="0">
                <a:latin typeface="Tahoma"/>
                <a:cs typeface="Tahoma"/>
              </a:rPr>
              <a:t>-</a:t>
            </a:r>
            <a:r>
              <a:rPr b="1" spc="-150" dirty="0">
                <a:latin typeface="Tahoma"/>
                <a:cs typeface="Tahoma"/>
              </a:rPr>
              <a:t> </a:t>
            </a:r>
            <a:r>
              <a:rPr spc="-10" dirty="0"/>
              <a:t>60.44%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b="1" spc="75" dirty="0">
                <a:latin typeface="Tahoma"/>
                <a:cs typeface="Tahoma"/>
              </a:rPr>
              <a:t>AVERAGE</a:t>
            </a:r>
            <a:r>
              <a:rPr b="1" spc="-14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RATINGS:</a:t>
            </a:r>
            <a:r>
              <a:rPr b="1" spc="-140" dirty="0">
                <a:latin typeface="Tahoma"/>
                <a:cs typeface="Tahoma"/>
              </a:rPr>
              <a:t> </a:t>
            </a:r>
            <a:r>
              <a:rPr spc="30" dirty="0"/>
              <a:t>3.62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b="1" dirty="0">
                <a:latin typeface="Tahoma"/>
                <a:cs typeface="Tahoma"/>
              </a:rPr>
              <a:t>HIGHEST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RATED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-85" dirty="0">
                <a:latin typeface="Tahoma"/>
                <a:cs typeface="Tahoma"/>
              </a:rPr>
              <a:t>HOTEL: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70" dirty="0">
                <a:latin typeface="Tahoma"/>
                <a:cs typeface="Tahoma"/>
              </a:rPr>
              <a:t>ATLIQ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-45" dirty="0">
                <a:latin typeface="Tahoma"/>
                <a:cs typeface="Tahoma"/>
              </a:rPr>
              <a:t>BLUE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114" dirty="0">
                <a:latin typeface="Tahoma"/>
                <a:cs typeface="Tahoma"/>
              </a:rPr>
              <a:t>-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spc="-20" dirty="0"/>
              <a:t>3.96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b="1" dirty="0">
                <a:latin typeface="Tahoma"/>
                <a:cs typeface="Tahoma"/>
              </a:rPr>
              <a:t>LOWEST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RATED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b="1" spc="-85" dirty="0">
                <a:latin typeface="Tahoma"/>
                <a:cs typeface="Tahoma"/>
              </a:rPr>
              <a:t>HOTEL: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b="1" spc="70" dirty="0">
                <a:latin typeface="Tahoma"/>
                <a:cs typeface="Tahoma"/>
              </a:rPr>
              <a:t>ATLIQ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b="1" spc="65" dirty="0">
                <a:latin typeface="Tahoma"/>
                <a:cs typeface="Tahoma"/>
              </a:rPr>
              <a:t>SEASONS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b="1" spc="114" dirty="0">
                <a:latin typeface="Tahoma"/>
                <a:cs typeface="Tahoma"/>
              </a:rPr>
              <a:t>-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spc="80" dirty="0"/>
              <a:t>2.30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b="1" spc="100" dirty="0">
                <a:latin typeface="Tahoma"/>
                <a:cs typeface="Tahoma"/>
              </a:rPr>
              <a:t>MAXIMUM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REVENUE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FROM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ROOM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spc="85" dirty="0">
                <a:latin typeface="Tahoma"/>
                <a:cs typeface="Tahoma"/>
              </a:rPr>
              <a:t>CATEGORY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ELITE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-114" dirty="0">
                <a:latin typeface="Tahoma"/>
                <a:cs typeface="Tahoma"/>
              </a:rPr>
              <a:t>(RT2):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spc="45" dirty="0"/>
              <a:t>$553.74</a:t>
            </a:r>
            <a:r>
              <a:rPr spc="-200" dirty="0"/>
              <a:t> </a:t>
            </a:r>
            <a:r>
              <a:rPr spc="95" dirty="0"/>
              <a:t>MILLION.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3268692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3744942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4221192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4697442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5173692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5649942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6126192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6602441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7078691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4" y="7554941"/>
            <a:ext cx="85725" cy="8572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16" name="object 16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706" y="2114550"/>
            <a:ext cx="13468347" cy="777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4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Mock</a:t>
            </a:r>
            <a:r>
              <a:rPr spc="-360" dirty="0"/>
              <a:t> </a:t>
            </a:r>
            <a:r>
              <a:rPr spc="-520" dirty="0"/>
              <a:t>–</a:t>
            </a:r>
            <a:r>
              <a:rPr spc="-360" dirty="0"/>
              <a:t> </a:t>
            </a:r>
            <a:r>
              <a:rPr dirty="0"/>
              <a:t>up</a:t>
            </a:r>
            <a:r>
              <a:rPr spc="-355" dirty="0"/>
              <a:t> </a:t>
            </a:r>
            <a:r>
              <a:rPr spc="-10" dirty="0"/>
              <a:t>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9279" y="1948134"/>
            <a:ext cx="6681262" cy="31965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045751"/>
            <a:ext cx="5534881" cy="3097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MY</a:t>
            </a:r>
            <a:r>
              <a:rPr spc="-360" dirty="0"/>
              <a:t> </a:t>
            </a:r>
            <a:r>
              <a:rPr spc="95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3710" y="6077098"/>
            <a:ext cx="5781674" cy="24470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9634" y="4302125"/>
            <a:ext cx="69488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THANK</a:t>
            </a:r>
            <a:r>
              <a:rPr spc="-36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544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 Black</vt:lpstr>
      <vt:lpstr>Arial MT</vt:lpstr>
      <vt:lpstr>Bahnschrift</vt:lpstr>
      <vt:lpstr>Tahoma</vt:lpstr>
      <vt:lpstr>Trebuchet MS</vt:lpstr>
      <vt:lpstr>Office Theme</vt:lpstr>
      <vt:lpstr>Unified Mentor ARMAN SANI ID-UMIP17332 DATA ANALYST INTERN DOMAIN - TRAVEL AND TOURISM</vt:lpstr>
      <vt:lpstr>ATLIQ HOSPITALITY ANALYSIS</vt:lpstr>
      <vt:lpstr>Introduction PROBLEM STATEMENT</vt:lpstr>
      <vt:lpstr>Details of Data ATLIQ HOSPITALITY INSIGHTS</vt:lpstr>
      <vt:lpstr>Recommendations</vt:lpstr>
      <vt:lpstr>Main KPIs</vt:lpstr>
      <vt:lpstr>Mock – up Dashboard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amazon sales data</dc:title>
  <dc:creator>Muntaha Tabassum</dc:creator>
  <cp:keywords>DAF7XWeRjJ0,BAF60GRBxMg</cp:keywords>
  <cp:lastModifiedBy>Arman Sani</cp:lastModifiedBy>
  <cp:revision>1</cp:revision>
  <dcterms:created xsi:type="dcterms:W3CDTF">2024-07-21T15:27:51Z</dcterms:created>
  <dcterms:modified xsi:type="dcterms:W3CDTF">2024-07-21T15:39:53Z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2024-07-21T00:00:00Z</vt:filetime>
  </property>
  <property fmtid="{D5CDD505-2E9C-101B-9397-08002B2CF9AE}" pid="5" name="Producer">
    <vt:lpwstr>Canva</vt:lpwstr>
  </property>
</Properties>
</file>