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7"/>
  </p:notesMasterIdLst>
  <p:handoutMasterIdLst>
    <p:handoutMasterId r:id="rId28"/>
  </p:handoutMasterIdLst>
  <p:sldIdLst>
    <p:sldId id="332" r:id="rId6"/>
    <p:sldId id="361" r:id="rId7"/>
    <p:sldId id="378" r:id="rId8"/>
    <p:sldId id="366" r:id="rId9"/>
    <p:sldId id="374" r:id="rId10"/>
    <p:sldId id="372" r:id="rId11"/>
    <p:sldId id="375" r:id="rId12"/>
    <p:sldId id="367" r:id="rId13"/>
    <p:sldId id="383" r:id="rId14"/>
    <p:sldId id="384" r:id="rId15"/>
    <p:sldId id="381" r:id="rId16"/>
    <p:sldId id="382" r:id="rId17"/>
    <p:sldId id="376" r:id="rId18"/>
    <p:sldId id="362" r:id="rId19"/>
    <p:sldId id="369" r:id="rId20"/>
    <p:sldId id="370" r:id="rId21"/>
    <p:sldId id="377" r:id="rId22"/>
    <p:sldId id="371" r:id="rId23"/>
    <p:sldId id="379" r:id="rId24"/>
    <p:sldId id="380" r:id="rId25"/>
    <p:sldId id="339" r:id="rId26"/>
  </p:sldIdLst>
  <p:sldSz cx="12192000" cy="6858000"/>
  <p:notesSz cx="6889750" cy="100218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1DE"/>
    <a:srgbClr val="93E5FF"/>
    <a:srgbClr val="333E48"/>
    <a:srgbClr val="E5ECEB"/>
    <a:srgbClr val="95D600"/>
    <a:srgbClr val="FF6B00"/>
    <a:srgbClr val="FFC600"/>
    <a:srgbClr val="FF6900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5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78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0836F7-A38A-461C-9E01-FBB0AD11CE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FF89DB-0163-4563-9377-E6085C3265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408166A3-E862-4E45-91F7-3D96E6F6C54F}" type="datetimeFigureOut">
              <a:rPr lang="en-US" altLang="en-US"/>
              <a:pPr>
                <a:defRPr/>
              </a:pPr>
              <a:t>2/19/2018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76F87-20DA-468D-B340-09EA2263E8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25CE1-DD78-4BE9-8679-5EA4FF45E7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AE52C29F-6E8B-4FCF-B05C-39095F0674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80DD0D-9D32-4C0D-AA04-3265FC750F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B6EE8-DCB8-41BD-A3C8-E3A12231608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BB49F74-3831-4782-9926-36A1F1DC6259}" type="datetimeFigureOut">
              <a:rPr lang="en-US" altLang="en-US"/>
              <a:pPr>
                <a:defRPr/>
              </a:pPr>
              <a:t>2/19/2018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5744739-3539-48B5-A096-4DFD5EA77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34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58A2211-D7FD-4E67-A6D9-583B43938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2F51B-BF74-49BC-83A1-C16F26379D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EDC91-3AC4-4F8D-BED3-4ED56913FA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4ED05C12-C9C4-4501-9C72-D2E25191FC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9F0F991D-FCA4-4B63-990A-F6816AD195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A156D165-7270-40C4-88D8-90852D96F7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2075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8AD9B17F-0E30-4ADC-88D4-20A157463F8E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rgbClr val="7F7F7F"/>
              </a:solidFill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D4279F1-F98A-4D42-BE2C-F6824E400D1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bg1"/>
              </a:solidFill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DD11B8-AE29-46D7-AA16-FC0782F0224C}"/>
              </a:ext>
            </a:extLst>
          </p:cNvPr>
          <p:cNvSpPr/>
          <p:nvPr userDrawn="1"/>
        </p:nvSpPr>
        <p:spPr>
          <a:xfrm>
            <a:off x="3413125" y="4835525"/>
            <a:ext cx="4778375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52EDD9-932E-446C-B0D1-08200969EF9A}"/>
              </a:ext>
            </a:extLst>
          </p:cNvPr>
          <p:cNvSpPr/>
          <p:nvPr userDrawn="1"/>
        </p:nvSpPr>
        <p:spPr>
          <a:xfrm rot="5400000">
            <a:off x="9608344" y="4369594"/>
            <a:ext cx="955675" cy="379888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8448B8-61E4-4D23-9334-33FE7B6C6659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378299-CD03-4252-AFFD-BC205B792D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100">
              <a:solidFill>
                <a:schemeClr val="tx2"/>
              </a:solidFill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011A3030-FB66-4CA3-A565-EB5EEB758B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853C1CC1-ADAC-4345-8FD5-7780D35BE3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>
            <a:extLst/>
          </p:cNvPr>
          <p:cNvSpPr>
            <a:spLocks noGrp="1"/>
          </p:cNvSpPr>
          <p:nvPr>
            <p:ph type="body" sz="quarter" idx="12"/>
          </p:nvPr>
        </p:nvSpPr>
        <p:spPr>
          <a:xfrm>
            <a:off x="6649606" y="5958086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8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6649606" y="6267966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algn="r"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5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EC54C1-485F-40D2-B042-79849DAFE15A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>
            <a:extLst/>
          </p:cNvPr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/>
          </p:cNvPr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>
            <a:extLst/>
          </p:cNvPr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>
            <a:extLst/>
          </p:cNvPr>
          <p:cNvSpPr>
            <a:spLocks noGrp="1"/>
          </p:cNvSpPr>
          <p:nvPr>
            <p:ph sz="quarter" idx="20"/>
          </p:nvPr>
        </p:nvSpPr>
        <p:spPr>
          <a:xfrm>
            <a:off x="6341534" y="2362483"/>
            <a:ext cx="5331354" cy="3605212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952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1ECD41E8-8F7A-4802-BD8A-6CACEC985F1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C4DA0A3-5394-4DD3-8DBF-449419EB9B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F2575E8-95EA-447D-9561-5F51443D86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>
            <a:extLst/>
          </p:cNvPr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>
            <a:extLst/>
          </p:cNvPr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/>
          </p:cNvPr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>
            <a:extLst/>
          </p:cNvPr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>
            <a:extLst/>
          </p:cNvPr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9384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5E88F4-34BF-4FB5-900D-00FBACE9F35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">
            <a:extLst/>
          </p:cNvPr>
          <p:cNvSpPr>
            <a:spLocks noGrp="1"/>
          </p:cNvSpPr>
          <p:nvPr>
            <p:ph idx="14"/>
          </p:nvPr>
        </p:nvSpPr>
        <p:spPr>
          <a:xfrm>
            <a:off x="3369738" y="1631112"/>
            <a:ext cx="8303150" cy="40864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71634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CBF85B-6B38-418B-B229-63FD770EDEA7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/>
          </p:cNvPr>
          <p:cNvSpPr>
            <a:spLocks noGrp="1"/>
          </p:cNvSpPr>
          <p:nvPr>
            <p:ph sz="quarter" idx="14"/>
          </p:nvPr>
        </p:nvSpPr>
        <p:spPr>
          <a:xfrm>
            <a:off x="492125" y="1746560"/>
            <a:ext cx="8305669" cy="4086428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/>
          </p:cNvPr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11968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114A2708-7A8B-4D20-8225-CD1C8C761AC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B25F9CF-0B60-43CC-9056-F30880901E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EA81E11-C818-456E-B39B-0D107A2FB4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>
            <a:extLst/>
          </p:cNvPr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>
            <a:extLst/>
          </p:cNvPr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>
            <a:extLst/>
          </p:cNvPr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/>
          </p:cNvPr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>
            <a:extLst/>
          </p:cNvPr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>
            <a:extLst/>
          </p:cNvPr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84970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>
            <a:extLst/>
          </p:cNvPr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4" name="Picture Placeholder 5">
            <a:extLst/>
          </p:cNvPr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5" name="Picture Placeholder 5">
            <a:extLst/>
          </p:cNvPr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6" name="Picture Placeholder 5">
            <a:extLst/>
          </p:cNvPr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4" name="Text Placeholder 7">
            <a:extLst/>
          </p:cNvPr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0" indent="0">
              <a:buNone/>
              <a:defRPr>
                <a:solidFill>
                  <a:srgbClr val="383838"/>
                </a:solidFill>
              </a:defRPr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>
            <a:extLst/>
          </p:cNvPr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7667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>
            <a:extLst/>
          </p:cNvPr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917060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>
            <a:extLst/>
          </p:cNvPr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677621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492125" y="1745884"/>
            <a:ext cx="11180867" cy="40871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383838"/>
                </a:solidFill>
              </a:defRPr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57317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700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9191A9FE-449B-4D65-A314-B50D80F224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384F5AA-5239-4357-B200-8BEED4FBA1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7E2E261-7BED-4DD4-B009-2B25A53A4EB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rgbClr val="7F7F7F"/>
              </a:solidFill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53851FE-FFF1-472C-AEC9-BE3EC0DF692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bg1"/>
              </a:solidFill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33448-B5CA-4850-92E8-804B482259E3}"/>
              </a:ext>
            </a:extLst>
          </p:cNvPr>
          <p:cNvSpPr/>
          <p:nvPr userDrawn="1"/>
        </p:nvSpPr>
        <p:spPr>
          <a:xfrm>
            <a:off x="3413125" y="4835525"/>
            <a:ext cx="4778375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04FC3D-FE02-4FF4-BA44-4FA201FDC89D}"/>
              </a:ext>
            </a:extLst>
          </p:cNvPr>
          <p:cNvSpPr/>
          <p:nvPr userDrawn="1"/>
        </p:nvSpPr>
        <p:spPr>
          <a:xfrm rot="5400000">
            <a:off x="9608344" y="4369594"/>
            <a:ext cx="955675" cy="379888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B1EEB9-F737-43CE-9DAF-FD651FCF17F4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46E33-F9AB-4720-97B5-DC431CB6E5F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100">
              <a:solidFill>
                <a:schemeClr val="tx2"/>
              </a:solidFill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B1371B1D-E5D0-498C-9B3E-67F1875CD52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48B9274A-2385-4BAC-AD9B-101FD86C1B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1209675"/>
            <a:ext cx="22447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>
            <a:extLst/>
          </p:cNvPr>
          <p:cNvSpPr>
            <a:spLocks noGrp="1"/>
          </p:cNvSpPr>
          <p:nvPr>
            <p:ph type="body" sz="quarter" idx="12"/>
          </p:nvPr>
        </p:nvSpPr>
        <p:spPr>
          <a:xfrm>
            <a:off x="6649606" y="5958086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8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6649606" y="6267966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algn="r"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9336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2A34492-F104-49D9-B2A8-5887D4BE41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70E07034-B01E-4995-A0AB-E9D06DC28C30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</a:endParaRP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ECC54FFF-040E-4293-A78C-D12026DB66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325" y="2768600"/>
            <a:ext cx="1911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4C27F2-5006-428E-B404-DFA19F59A57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3D584DE2-3A9D-4119-8B84-79386FA94C59}" type="slidenum">
              <a:rPr lang="en-US" altLang="en-US" sz="1000" smtClean="0">
                <a:solidFill>
                  <a:schemeClr val="bg1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EF4A43-763A-4A78-98FA-A857C8AEB6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44613" y="944563"/>
            <a:ext cx="4403725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3700">
                <a:solidFill>
                  <a:schemeClr val="bg1"/>
                </a:solidFill>
              </a:rPr>
              <a:t>Thank You!</a:t>
            </a:r>
          </a:p>
          <a:p>
            <a:pPr>
              <a:defRPr/>
            </a:pPr>
            <a:r>
              <a:rPr lang="en-US" altLang="en-US" sz="3700" err="1">
                <a:solidFill>
                  <a:schemeClr val="bg1"/>
                </a:solidFill>
              </a:rPr>
              <a:t>Danke</a:t>
            </a:r>
            <a:r>
              <a:rPr lang="en-US" altLang="en-US" sz="3700">
                <a:solidFill>
                  <a:schemeClr val="bg1"/>
                </a:solidFill>
              </a:rPr>
              <a:t>!</a:t>
            </a:r>
          </a:p>
          <a:p>
            <a:pPr>
              <a:defRPr/>
            </a:pPr>
            <a:r>
              <a:rPr lang="en-US" altLang="en-US" sz="3700">
                <a:solidFill>
                  <a:schemeClr val="bg1"/>
                </a:solidFill>
              </a:rPr>
              <a:t>Merci!</a:t>
            </a:r>
          </a:p>
          <a:p>
            <a:pPr>
              <a:defRPr/>
            </a:pPr>
            <a:r>
              <a:rPr lang="en-US" altLang="en-US" sz="3700" err="1">
                <a:solidFill>
                  <a:schemeClr val="bg1"/>
                </a:solidFill>
              </a:rPr>
              <a:t>谢谢</a:t>
            </a:r>
            <a:r>
              <a:rPr lang="en-US" altLang="en-US" sz="3700">
                <a:solidFill>
                  <a:schemeClr val="bg1"/>
                </a:solidFill>
              </a:rPr>
              <a:t>!</a:t>
            </a:r>
          </a:p>
          <a:p>
            <a:pPr>
              <a:defRPr/>
            </a:pPr>
            <a:r>
              <a:rPr lang="en-US" altLang="en-US" sz="3700" err="1">
                <a:solidFill>
                  <a:schemeClr val="bg1"/>
                </a:solidFill>
              </a:rPr>
              <a:t>ありがとう</a:t>
            </a:r>
            <a:r>
              <a:rPr lang="en-US" altLang="en-US" sz="3700">
                <a:solidFill>
                  <a:schemeClr val="bg1"/>
                </a:solidFill>
              </a:rPr>
              <a:t>!</a:t>
            </a:r>
          </a:p>
          <a:p>
            <a:pPr>
              <a:defRPr/>
            </a:pPr>
            <a:r>
              <a:rPr lang="en-US" altLang="en-US" sz="3700">
                <a:solidFill>
                  <a:schemeClr val="bg1"/>
                </a:solidFill>
              </a:rPr>
              <a:t>Gracias!</a:t>
            </a:r>
          </a:p>
          <a:p>
            <a:pPr>
              <a:defRPr/>
            </a:pPr>
            <a:r>
              <a:rPr lang="en-US" altLang="en-US" sz="3700" err="1">
                <a:solidFill>
                  <a:schemeClr val="bg1"/>
                </a:solidFill>
              </a:rPr>
              <a:t>Kiitos</a:t>
            </a:r>
            <a:r>
              <a:rPr lang="en-US" altLang="en-US" sz="3700">
                <a:solidFill>
                  <a:schemeClr val="bg1"/>
                </a:solidFill>
              </a:rPr>
              <a:t>!</a:t>
            </a:r>
          </a:p>
          <a:p>
            <a:pPr>
              <a:defRPr/>
            </a:pPr>
            <a:r>
              <a:rPr lang="ko-KR" altLang="en-US" b="1">
                <a:solidFill>
                  <a:schemeClr val="bg1"/>
                </a:solidFill>
              </a:rPr>
              <a:t>감사합니다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/>
            </a:pPr>
            <a:r>
              <a:rPr lang="hi-in">
                <a:solidFill>
                  <a:schemeClr val="bg1"/>
                </a:solidFill>
              </a:rPr>
              <a:t>धन्यवाद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E0DEA7-43E8-4E8B-BF3B-ECDD1789EFD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EDCEC421-DC18-4F4D-908C-1BDA875A15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2017 Arm Limited </a:t>
            </a:r>
          </a:p>
        </p:txBody>
      </p:sp>
    </p:spTree>
    <p:extLst>
      <p:ext uri="{BB962C8B-B14F-4D97-AF65-F5344CB8AC3E}">
        <p14:creationId xmlns:p14="http://schemas.microsoft.com/office/powerpoint/2010/main" val="2898398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60469B51-4F41-474D-899C-9101B8E89B0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D3C19EB0-1FB8-4B0E-97A7-851B376C9AFB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0E89F6-8B1D-440B-A606-D6472285A2D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94E6D76A-D4FF-448C-95E1-0684FC86836B}" type="slidenum">
              <a:rPr lang="en-US" altLang="en-US" sz="1000" smtClean="0">
                <a:solidFill>
                  <a:schemeClr val="bg1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B441B-C53F-49CC-9D00-D557A10A485D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A67728C3-36B0-449B-A0E3-6FDE16164B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2017 Arm Limited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3A1922-DC94-4C4E-B0EB-A17F59FA8D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x-none" sz="1200">
                <a:solidFill>
                  <a:schemeClr val="bg1"/>
                </a:solidFill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>
              <a:defRPr/>
            </a:pPr>
            <a:br>
              <a:rPr lang="en-US" altLang="x-none" sz="1200">
                <a:solidFill>
                  <a:schemeClr val="bg1"/>
                </a:solidFill>
              </a:rPr>
            </a:br>
            <a:r>
              <a:rPr lang="en-US" altLang="x-none" sz="1200" err="1">
                <a:solidFill>
                  <a:schemeClr val="bg1"/>
                </a:solidFill>
              </a:rPr>
              <a:t>www.arm.com</a:t>
            </a:r>
            <a:r>
              <a:rPr lang="en-US" altLang="x-none" sz="1200">
                <a:solidFill>
                  <a:schemeClr val="bg1"/>
                </a:solidFill>
              </a:rPr>
              <a:t>/company/policies/trademarks</a:t>
            </a: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4CAEB61F-5C5B-402E-A3C9-0F328A3DB5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325" y="2768600"/>
            <a:ext cx="1911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4293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71E09E-E80A-4DB6-BC16-53731D379FC7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9D7E58-0873-4139-BEC0-EB7B3BB161D2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591610-CC17-4969-8433-050E55D944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93E5FF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25885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56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881F7329-72E1-410D-B159-CAFFC8A65D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6671FFD2-62DD-44F2-B7FC-C1C9E1E92F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2E4E07A-6819-4C29-BF28-4F83F8BD2D4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rgbClr val="7F7F7F"/>
              </a:solidFill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D57E3AF-04F8-4E7D-9BA5-B48233D1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bg1"/>
              </a:solidFill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7630BA-F687-4796-8386-5F084C22C874}"/>
              </a:ext>
            </a:extLst>
          </p:cNvPr>
          <p:cNvSpPr/>
          <p:nvPr userDrawn="1"/>
        </p:nvSpPr>
        <p:spPr>
          <a:xfrm>
            <a:off x="3413125" y="4835525"/>
            <a:ext cx="4778375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4A0690-E005-4537-A292-DD859965222C}"/>
              </a:ext>
            </a:extLst>
          </p:cNvPr>
          <p:cNvSpPr/>
          <p:nvPr userDrawn="1"/>
        </p:nvSpPr>
        <p:spPr>
          <a:xfrm rot="5400000">
            <a:off x="9608344" y="4369594"/>
            <a:ext cx="955675" cy="379888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9C8DAB-6E80-43C8-B1D5-92781A9333B3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6BBFBC-AD83-46C6-8A92-1A6C7DF2B42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100">
              <a:solidFill>
                <a:schemeClr val="tx2"/>
              </a:solidFill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6B75FFE4-11B1-46BA-8330-0110FEFE81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225A10BD-84F3-4666-BF7A-4853183B66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>
            <a:extLst/>
          </p:cNvPr>
          <p:cNvSpPr>
            <a:spLocks noGrp="1"/>
          </p:cNvSpPr>
          <p:nvPr>
            <p:ph type="body" sz="quarter" idx="12"/>
          </p:nvPr>
        </p:nvSpPr>
        <p:spPr>
          <a:xfrm>
            <a:off x="6649606" y="5958086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8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6649606" y="6267966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algn="r"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91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D86ACCD9-F471-43BC-B77A-0C37A0363EE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tx2"/>
              </a:solidFill>
              <a:cs typeface="ＭＳ Ｐゴシック" charset="0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5B1BEE8E-C9DD-4507-ABC1-BE5E4AA64E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ED085226-B7FC-4237-9307-87DDA9C6AC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>
            <a:extLst/>
          </p:cNvPr>
          <p:cNvSpPr>
            <a:spLocks noGrp="1"/>
          </p:cNvSpPr>
          <p:nvPr>
            <p:ph type="body" sz="quarter" idx="12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8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algn="r"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654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F15EA80-6A97-4306-A565-A598BFCD4C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508CEF-5483-4725-B847-F2F3C9C3A99C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D455E4-5A73-4DDA-B182-EC48A76868C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40586515-A17C-43AB-93C1-E92185BB05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75" y="6386513"/>
            <a:ext cx="7794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0">
            <a:extLst>
              <a:ext uri="{FF2B5EF4-FFF2-40B4-BE49-F238E27FC236}">
                <a16:creationId xmlns:a16="http://schemas.microsoft.com/office/drawing/2014/main" id="{6972167F-6CB3-4785-B2B2-AD65609A795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2017 Arm Limited 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7" y="2191911"/>
            <a:ext cx="6831012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520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D4D25FBE-48A0-4F3D-AC55-357CA1A98B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EB17126-C2D4-4E6B-B84A-8123291ABB4F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47F78D-5AB3-4ADE-9638-2185B4841924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D40661-F4D5-46CD-9CB3-AAB36DEEFA2B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8B1EE9D2-8B68-4D93-9C86-8338D46F4C4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60A4E36D-CD54-4848-8DD7-B57EE5F009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75" y="6386513"/>
            <a:ext cx="7794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7" y="2191911"/>
            <a:ext cx="6831012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890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20AFDBE9-218D-49BD-8C6F-6D0C0A98EA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41F8C5-D368-475A-AD71-1C5D28182145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C8AC68-A10F-478C-9423-982B686F3608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88B94D0A-8607-4811-8C63-2236031788C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6EE9950B-2E11-47E8-A70E-654A0376F7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75" y="6386513"/>
            <a:ext cx="7794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F46732-360C-400A-BCD8-30F9E9884440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7" y="2191911"/>
            <a:ext cx="6831012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488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E581C57-84E7-44DE-8059-2BC02B5652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20">
            <a:extLst>
              <a:ext uri="{FF2B5EF4-FFF2-40B4-BE49-F238E27FC236}">
                <a16:creationId xmlns:a16="http://schemas.microsoft.com/office/drawing/2014/main" id="{92152423-4E66-421D-8D42-F851512FB5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68A167BD-2209-47A0-A85D-8C9A549C4D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75" y="6386513"/>
            <a:ext cx="7794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685B97-5328-4BD9-8E71-18F45D97C243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961C66-0202-411F-8BB2-4D63F421739C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81E86-DD33-48E9-B034-4769BB1BF208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97312" y="2093521"/>
            <a:ext cx="6831012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915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492125" y="1479468"/>
            <a:ext cx="11180762" cy="4086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421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B0FB7-70CB-4D4F-9BFF-1D8341004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C3B0A-FB0C-4FFC-A4A5-FC52A8963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1028" name="TextBox 20">
            <a:extLst>
              <a:ext uri="{FF2B5EF4-FFF2-40B4-BE49-F238E27FC236}">
                <a16:creationId xmlns:a16="http://schemas.microsoft.com/office/drawing/2014/main" id="{8E97ECFD-1DCA-4409-BCAA-67793DDCA5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rgbClr val="7F7F7F"/>
                </a:solidFill>
              </a:rPr>
              <a:t>© 2017 Arm Limited </a:t>
            </a:r>
          </a:p>
        </p:txBody>
      </p:sp>
      <p:sp>
        <p:nvSpPr>
          <p:cNvPr id="1029" name="TextBox 26">
            <a:extLst>
              <a:ext uri="{FF2B5EF4-FFF2-40B4-BE49-F238E27FC236}">
                <a16:creationId xmlns:a16="http://schemas.microsoft.com/office/drawing/2014/main" id="{BF72FE98-121C-4E05-9B4E-5A9C4E4C70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312738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89A935BB-B359-4CD8-988A-690185F8A591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DCABB85-C4DD-4C7F-92ED-6C057E9F55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75" y="6386513"/>
            <a:ext cx="7794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40" r:id="rId1"/>
    <p:sldLayoutId id="2147485341" r:id="rId2"/>
    <p:sldLayoutId id="2147485342" r:id="rId3"/>
    <p:sldLayoutId id="2147485343" r:id="rId4"/>
    <p:sldLayoutId id="2147485344" r:id="rId5"/>
    <p:sldLayoutId id="2147485345" r:id="rId6"/>
    <p:sldLayoutId id="2147485346" r:id="rId7"/>
    <p:sldLayoutId id="2147485347" r:id="rId8"/>
    <p:sldLayoutId id="2147485333" r:id="rId9"/>
    <p:sldLayoutId id="2147485348" r:id="rId10"/>
    <p:sldLayoutId id="2147485349" r:id="rId11"/>
    <p:sldLayoutId id="2147485350" r:id="rId12"/>
    <p:sldLayoutId id="2147485351" r:id="rId13"/>
    <p:sldLayoutId id="2147485352" r:id="rId14"/>
    <p:sldLayoutId id="2147485334" r:id="rId15"/>
    <p:sldLayoutId id="2147485335" r:id="rId16"/>
    <p:sldLayoutId id="2147485336" r:id="rId17"/>
    <p:sldLayoutId id="2147485337" r:id="rId18"/>
    <p:sldLayoutId id="2147485338" r:id="rId19"/>
    <p:sldLayoutId id="2147485353" r:id="rId20"/>
    <p:sldLayoutId id="2147485354" r:id="rId21"/>
    <p:sldLayoutId id="2147485355" r:id="rId22"/>
    <p:sldLayoutId id="2147485339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1600"/>
        </a:spcAft>
        <a:buFont typeface="Calibri" panose="020F0502020204030204" pitchFamily="34" charset="0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398463" indent="-166688" algn="l" rtl="0" eaLnBrk="1" fontAlgn="base" hangingPunct="1">
        <a:lnSpc>
          <a:spcPct val="90000"/>
        </a:lnSpc>
        <a:spcBef>
          <a:spcPct val="0"/>
        </a:spcBef>
        <a:spcAft>
          <a:spcPts val="12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90000"/>
        </a:lnSpc>
        <a:spcBef>
          <a:spcPct val="0"/>
        </a:spcBef>
        <a:spcAft>
          <a:spcPts val="12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Placeholder 3">
            <a:extLst>
              <a:ext uri="{FF2B5EF4-FFF2-40B4-BE49-F238E27FC236}">
                <a16:creationId xmlns:a16="http://schemas.microsoft.com/office/drawing/2014/main" id="{80599D6F-FF65-4FE2-9C10-0448E85FAD62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6650038" y="5957888"/>
            <a:ext cx="5041900" cy="239712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Chris Styles</a:t>
            </a:r>
          </a:p>
        </p:txBody>
      </p:sp>
      <p:sp>
        <p:nvSpPr>
          <p:cNvPr id="20483" name="Text Placeholder 4">
            <a:extLst>
              <a:ext uri="{FF2B5EF4-FFF2-40B4-BE49-F238E27FC236}">
                <a16:creationId xmlns:a16="http://schemas.microsoft.com/office/drawing/2014/main" id="{7B4909D9-C8E2-44D5-8B6A-84E385F3B218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650038" y="6267450"/>
            <a:ext cx="5041900" cy="23971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353A3-C934-4C82-BBEB-059B65E95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9414" y="2071688"/>
            <a:ext cx="5485699" cy="1555750"/>
          </a:xfrm>
        </p:spPr>
        <p:txBody>
          <a:bodyPr/>
          <a:lstStyle/>
          <a:p>
            <a:pPr>
              <a:defRPr/>
            </a:pPr>
            <a:r>
              <a:rPr lang="en-US" dirty="0"/>
              <a:t>MTB Handbook</a:t>
            </a:r>
          </a:p>
        </p:txBody>
      </p:sp>
      <p:sp>
        <p:nvSpPr>
          <p:cNvPr id="20486" name="Subtitle 2">
            <a:extLst>
              <a:ext uri="{FF2B5EF4-FFF2-40B4-BE49-F238E27FC236}">
                <a16:creationId xmlns:a16="http://schemas.microsoft.com/office/drawing/2014/main" id="{F4FC86DB-C646-4678-801C-ACB37951DD9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654800" y="3590925"/>
            <a:ext cx="5040313" cy="73818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v1.1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E8EBD-1214-46CC-B6F1-E436CF7E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Carrier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CD200-8039-405F-9767-9180AB9B5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The VBUS supply is from the DAPlink USB socket, and is nominally 5v</a:t>
            </a:r>
          </a:p>
          <a:p>
            <a:pPr marL="342900" indent="-342900">
              <a:buFontTx/>
              <a:buChar char="-"/>
            </a:pPr>
            <a:r>
              <a:rPr lang="en-GB" dirty="0"/>
              <a:t>The maximum combined current  draw from VBUS and 3v3 must not exceed 250mA</a:t>
            </a:r>
          </a:p>
          <a:p>
            <a:pPr marL="342900" indent="-342900">
              <a:buFontTx/>
              <a:buChar char="-"/>
            </a:pPr>
            <a:r>
              <a:rPr lang="en-GB" dirty="0"/>
              <a:t>Modules Carriers that are likely to cause large current spikes (RF transmit, for example), should have their own power supply</a:t>
            </a:r>
          </a:p>
        </p:txBody>
      </p:sp>
    </p:spTree>
    <p:extLst>
      <p:ext uri="{BB962C8B-B14F-4D97-AF65-F5344CB8AC3E}">
        <p14:creationId xmlns:p14="http://schemas.microsoft.com/office/powerpoint/2010/main" val="4030921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8652EA-4E96-4231-B480-BC835BC4C3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361619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30B6-9EE9-4E7B-95F9-F4CD17B4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Scheme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BE730D-8995-4B58-99C1-7940419E1859}"/>
              </a:ext>
            </a:extLst>
          </p:cNvPr>
          <p:cNvSpPr txBox="1"/>
          <p:nvPr/>
        </p:nvSpPr>
        <p:spPr>
          <a:xfrm>
            <a:off x="1006763" y="3394453"/>
            <a:ext cx="1597288" cy="8598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USB Power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BBEC43-CD4E-4123-97D8-44B5DAC00261}"/>
              </a:ext>
            </a:extLst>
          </p:cNvPr>
          <p:cNvSpPr txBox="1"/>
          <p:nvPr/>
        </p:nvSpPr>
        <p:spPr>
          <a:xfrm>
            <a:off x="1006765" y="2242447"/>
            <a:ext cx="1597288" cy="8459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External DC</a:t>
            </a:r>
          </a:p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1600" dirty="0">
                <a:solidFill>
                  <a:schemeClr val="tx2"/>
                </a:solidFill>
                <a:latin typeface="+mn-lt"/>
                <a:ea typeface="+mn-ea"/>
              </a:rPr>
              <a:t>5v-9v, tip positive</a:t>
            </a:r>
            <a:r>
              <a:rPr lang="en-GB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DD160696-7DF4-433F-82A0-8EBABC259A7B}"/>
              </a:ext>
            </a:extLst>
          </p:cNvPr>
          <p:cNvSpPr/>
          <p:nvPr/>
        </p:nvSpPr>
        <p:spPr>
          <a:xfrm rot="5400000">
            <a:off x="2701739" y="2977235"/>
            <a:ext cx="2011813" cy="542234"/>
          </a:xfrm>
          <a:prstGeom prst="trapezoid">
            <a:avLst>
              <a:gd name="adj" fmla="val 5432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C44613-895C-48FD-950C-36D4A9F6999A}"/>
              </a:ext>
            </a:extLst>
          </p:cNvPr>
          <p:cNvSpPr txBox="1"/>
          <p:nvPr/>
        </p:nvSpPr>
        <p:spPr>
          <a:xfrm>
            <a:off x="4811238" y="2818448"/>
            <a:ext cx="1597288" cy="8598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MTB power gate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8464E0-B3C7-4C3B-BF23-2F6235827961}"/>
              </a:ext>
            </a:extLst>
          </p:cNvPr>
          <p:cNvCxnSpPr>
            <a:cxnSpLocks/>
          </p:cNvCxnSpPr>
          <p:nvPr/>
        </p:nvCxnSpPr>
        <p:spPr>
          <a:xfrm>
            <a:off x="3978763" y="3248351"/>
            <a:ext cx="79733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9EFF598-4745-42C1-A621-54672B392D59}"/>
              </a:ext>
            </a:extLst>
          </p:cNvPr>
          <p:cNvSpPr txBox="1"/>
          <p:nvPr/>
        </p:nvSpPr>
        <p:spPr>
          <a:xfrm>
            <a:off x="5215075" y="4365934"/>
            <a:ext cx="759089" cy="842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Jumper Pin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3CF31A-C71B-4DE9-B4CA-842051DE6E0E}"/>
              </a:ext>
            </a:extLst>
          </p:cNvPr>
          <p:cNvCxnSpPr>
            <a:cxnSpLocks/>
          </p:cNvCxnSpPr>
          <p:nvPr/>
        </p:nvCxnSpPr>
        <p:spPr>
          <a:xfrm flipV="1">
            <a:off x="5594620" y="3678253"/>
            <a:ext cx="0" cy="6876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9869B13-0706-4B5A-8553-3B9E37B44504}"/>
              </a:ext>
            </a:extLst>
          </p:cNvPr>
          <p:cNvSpPr txBox="1"/>
          <p:nvPr/>
        </p:nvSpPr>
        <p:spPr>
          <a:xfrm>
            <a:off x="7205865" y="2809284"/>
            <a:ext cx="1597288" cy="8598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Manual Switch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F731A23-DAFE-4994-86B4-95D995EF4119}"/>
              </a:ext>
            </a:extLst>
          </p:cNvPr>
          <p:cNvCxnSpPr>
            <a:cxnSpLocks/>
          </p:cNvCxnSpPr>
          <p:nvPr/>
        </p:nvCxnSpPr>
        <p:spPr>
          <a:xfrm>
            <a:off x="2604051" y="2665412"/>
            <a:ext cx="79733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132910-CD66-457F-9DC6-A618642BE431}"/>
              </a:ext>
            </a:extLst>
          </p:cNvPr>
          <p:cNvCxnSpPr>
            <a:cxnSpLocks/>
          </p:cNvCxnSpPr>
          <p:nvPr/>
        </p:nvCxnSpPr>
        <p:spPr>
          <a:xfrm>
            <a:off x="2604051" y="3824355"/>
            <a:ext cx="79733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F7EF9E-12FA-41DB-B738-2AD849411952}"/>
              </a:ext>
            </a:extLst>
          </p:cNvPr>
          <p:cNvCxnSpPr>
            <a:cxnSpLocks/>
          </p:cNvCxnSpPr>
          <p:nvPr/>
        </p:nvCxnSpPr>
        <p:spPr>
          <a:xfrm>
            <a:off x="6408526" y="3248351"/>
            <a:ext cx="79733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709B217-B384-44DC-859B-0C9688BDD090}"/>
              </a:ext>
            </a:extLst>
          </p:cNvPr>
          <p:cNvSpPr txBox="1"/>
          <p:nvPr/>
        </p:nvSpPr>
        <p:spPr>
          <a:xfrm>
            <a:off x="9635628" y="2242445"/>
            <a:ext cx="1597288" cy="2011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MTB </a:t>
            </a:r>
            <a:br>
              <a:rPr lang="en-GB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en-GB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v1.2.0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3091382-5ED6-4881-A340-CA0920342E47}"/>
              </a:ext>
            </a:extLst>
          </p:cNvPr>
          <p:cNvCxnSpPr>
            <a:cxnSpLocks/>
          </p:cNvCxnSpPr>
          <p:nvPr/>
        </p:nvCxnSpPr>
        <p:spPr>
          <a:xfrm>
            <a:off x="8838289" y="3248351"/>
            <a:ext cx="79733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258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3E44A3-338A-4D9E-A6A0-FEF8383EC7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Onboard peripherals</a:t>
            </a:r>
          </a:p>
        </p:txBody>
      </p:sp>
    </p:spTree>
    <p:extLst>
      <p:ext uri="{BB962C8B-B14F-4D97-AF65-F5344CB8AC3E}">
        <p14:creationId xmlns:p14="http://schemas.microsoft.com/office/powerpoint/2010/main" val="728094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79D8C0-7E83-45F6-87A7-7C8485388706}"/>
              </a:ext>
            </a:extLst>
          </p:cNvPr>
          <p:cNvSpPr/>
          <p:nvPr/>
        </p:nvSpPr>
        <p:spPr>
          <a:xfrm>
            <a:off x="4750904" y="1699592"/>
            <a:ext cx="1918253" cy="286247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GB" dirty="0"/>
              <a:t>128 x 32 LCD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330B6-9EE9-4E7B-95F9-F4CD17B4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Onboard peripherals : LCD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6743BB-8300-4204-90C2-5BE10D49713D}"/>
              </a:ext>
            </a:extLst>
          </p:cNvPr>
          <p:cNvSpPr/>
          <p:nvPr/>
        </p:nvSpPr>
        <p:spPr>
          <a:xfrm>
            <a:off x="3153605" y="2361737"/>
            <a:ext cx="1243173" cy="2568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MOSI1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395DB3-EF1F-4992-B1EE-92F27693320B}"/>
              </a:ext>
            </a:extLst>
          </p:cNvPr>
          <p:cNvSpPr/>
          <p:nvPr/>
        </p:nvSpPr>
        <p:spPr>
          <a:xfrm>
            <a:off x="3153605" y="2655574"/>
            <a:ext cx="1243173" cy="2568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MISO1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A2A34E-6C01-4BAF-BB13-59EE2DC94051}"/>
              </a:ext>
            </a:extLst>
          </p:cNvPr>
          <p:cNvSpPr/>
          <p:nvPr/>
        </p:nvSpPr>
        <p:spPr>
          <a:xfrm>
            <a:off x="3153605" y="2946888"/>
            <a:ext cx="1243173" cy="2568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SCK1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F751BC-7CB3-4AEE-88D0-76A10345A9F8}"/>
              </a:ext>
            </a:extLst>
          </p:cNvPr>
          <p:cNvSpPr/>
          <p:nvPr/>
        </p:nvSpPr>
        <p:spPr>
          <a:xfrm>
            <a:off x="3153607" y="3297173"/>
            <a:ext cx="1243173" cy="25685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/>
              <a:t>GP7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7FE19E-2C85-4FB4-A8AB-911C129E8670}"/>
              </a:ext>
            </a:extLst>
          </p:cNvPr>
          <p:cNvSpPr/>
          <p:nvPr/>
        </p:nvSpPr>
        <p:spPr>
          <a:xfrm>
            <a:off x="3153606" y="3593524"/>
            <a:ext cx="1243173" cy="25685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/>
              <a:t>GP6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6F5D2C-1988-49C6-93C5-5DA00495D947}"/>
              </a:ext>
            </a:extLst>
          </p:cNvPr>
          <p:cNvSpPr/>
          <p:nvPr/>
        </p:nvSpPr>
        <p:spPr>
          <a:xfrm>
            <a:off x="3153605" y="3889875"/>
            <a:ext cx="1243173" cy="25685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/>
              <a:t>GP5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F5BFBDC-24A6-4D7D-AF40-83B534CF3D9E}"/>
              </a:ext>
            </a:extLst>
          </p:cNvPr>
          <p:cNvSpPr/>
          <p:nvPr/>
        </p:nvSpPr>
        <p:spPr>
          <a:xfrm>
            <a:off x="5042453" y="3901084"/>
            <a:ext cx="1331844" cy="2456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A0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9F60DA0-0F4A-424C-A532-83B6A7CB1930}"/>
              </a:ext>
            </a:extLst>
          </p:cNvPr>
          <p:cNvSpPr/>
          <p:nvPr/>
        </p:nvSpPr>
        <p:spPr>
          <a:xfrm>
            <a:off x="5042453" y="3616167"/>
            <a:ext cx="1331844" cy="2456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nRST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AB7612-49BF-4B01-A866-5F5AE45C6335}"/>
              </a:ext>
            </a:extLst>
          </p:cNvPr>
          <p:cNvSpPr/>
          <p:nvPr/>
        </p:nvSpPr>
        <p:spPr>
          <a:xfrm>
            <a:off x="5042453" y="3329821"/>
            <a:ext cx="1331844" cy="2456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nCS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4F28E74-C127-415E-BF50-4DE10145C89D}"/>
              </a:ext>
            </a:extLst>
          </p:cNvPr>
          <p:cNvSpPr/>
          <p:nvPr/>
        </p:nvSpPr>
        <p:spPr>
          <a:xfrm>
            <a:off x="5042453" y="2369510"/>
            <a:ext cx="1331844" cy="8170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SPI</a:t>
            </a:r>
          </a:p>
        </p:txBody>
      </p:sp>
    </p:spTree>
    <p:extLst>
      <p:ext uri="{BB962C8B-B14F-4D97-AF65-F5344CB8AC3E}">
        <p14:creationId xmlns:p14="http://schemas.microsoft.com/office/powerpoint/2010/main" val="1030214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79D8C0-7E83-45F6-87A7-7C8485388706}"/>
              </a:ext>
            </a:extLst>
          </p:cNvPr>
          <p:cNvSpPr/>
          <p:nvPr/>
        </p:nvSpPr>
        <p:spPr>
          <a:xfrm>
            <a:off x="4750904" y="1699592"/>
            <a:ext cx="1918253" cy="239533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GB" dirty="0"/>
              <a:t>Micro SD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330B6-9EE9-4E7B-95F9-F4CD17B4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Onboard peripherals : SD Card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6743BB-8300-4204-90C2-5BE10D49713D}"/>
              </a:ext>
            </a:extLst>
          </p:cNvPr>
          <p:cNvSpPr/>
          <p:nvPr/>
        </p:nvSpPr>
        <p:spPr>
          <a:xfrm>
            <a:off x="3153605" y="2361737"/>
            <a:ext cx="1243173" cy="2568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MOSI1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395DB3-EF1F-4992-B1EE-92F27693320B}"/>
              </a:ext>
            </a:extLst>
          </p:cNvPr>
          <p:cNvSpPr/>
          <p:nvPr/>
        </p:nvSpPr>
        <p:spPr>
          <a:xfrm>
            <a:off x="3153605" y="2655574"/>
            <a:ext cx="1243173" cy="2568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MISO1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A2A34E-6C01-4BAF-BB13-59EE2DC94051}"/>
              </a:ext>
            </a:extLst>
          </p:cNvPr>
          <p:cNvSpPr/>
          <p:nvPr/>
        </p:nvSpPr>
        <p:spPr>
          <a:xfrm>
            <a:off x="3153605" y="2946888"/>
            <a:ext cx="1243173" cy="2568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SCK1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F751BC-7CB3-4AEE-88D0-76A10345A9F8}"/>
              </a:ext>
            </a:extLst>
          </p:cNvPr>
          <p:cNvSpPr/>
          <p:nvPr/>
        </p:nvSpPr>
        <p:spPr>
          <a:xfrm>
            <a:off x="3153607" y="3297173"/>
            <a:ext cx="1243173" cy="25685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/>
              <a:t>GP2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AB7612-49BF-4B01-A866-5F5AE45C6335}"/>
              </a:ext>
            </a:extLst>
          </p:cNvPr>
          <p:cNvSpPr/>
          <p:nvPr/>
        </p:nvSpPr>
        <p:spPr>
          <a:xfrm>
            <a:off x="5042453" y="3329821"/>
            <a:ext cx="1331844" cy="2456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nCS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4F28E74-C127-415E-BF50-4DE10145C89D}"/>
              </a:ext>
            </a:extLst>
          </p:cNvPr>
          <p:cNvSpPr/>
          <p:nvPr/>
        </p:nvSpPr>
        <p:spPr>
          <a:xfrm>
            <a:off x="5042453" y="2369510"/>
            <a:ext cx="1331844" cy="8170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SPI</a:t>
            </a:r>
          </a:p>
        </p:txBody>
      </p:sp>
    </p:spTree>
    <p:extLst>
      <p:ext uri="{BB962C8B-B14F-4D97-AF65-F5344CB8AC3E}">
        <p14:creationId xmlns:p14="http://schemas.microsoft.com/office/powerpoint/2010/main" val="3529989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79D8C0-7E83-45F6-87A7-7C8485388706}"/>
              </a:ext>
            </a:extLst>
          </p:cNvPr>
          <p:cNvSpPr/>
          <p:nvPr/>
        </p:nvSpPr>
        <p:spPr>
          <a:xfrm>
            <a:off x="8378686" y="2000329"/>
            <a:ext cx="1918253" cy="166620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GB" dirty="0"/>
              <a:t>LM75B</a:t>
            </a:r>
            <a:br>
              <a:rPr lang="en-GB" dirty="0"/>
            </a:br>
            <a:r>
              <a:rPr lang="en-GB" dirty="0" err="1"/>
              <a:t>Themometer</a:t>
            </a:r>
            <a:endParaRPr lang="en-GB" dirty="0"/>
          </a:p>
          <a:p>
            <a:pPr algn="ctr"/>
            <a:r>
              <a:rPr lang="en-GB" dirty="0" err="1"/>
              <a:t>Addr</a:t>
            </a:r>
            <a:r>
              <a:rPr lang="en-GB" dirty="0"/>
              <a:t> : 0x90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330B6-9EE9-4E7B-95F9-F4CD17B4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Onboard peripherals : I2C devices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0DFA196-3674-4417-B96E-3D50B68078A3}"/>
              </a:ext>
            </a:extLst>
          </p:cNvPr>
          <p:cNvSpPr/>
          <p:nvPr/>
        </p:nvSpPr>
        <p:spPr>
          <a:xfrm>
            <a:off x="1452865" y="5073816"/>
            <a:ext cx="1243173" cy="25685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SDA2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27B8E7-B9BE-45F9-BD0E-978CE42868F1}"/>
              </a:ext>
            </a:extLst>
          </p:cNvPr>
          <p:cNvSpPr/>
          <p:nvPr/>
        </p:nvSpPr>
        <p:spPr>
          <a:xfrm>
            <a:off x="1452865" y="5365130"/>
            <a:ext cx="1243173" cy="25685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SCL2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5ADAA4-2EC0-44AD-BBFE-C07864A4B6AF}"/>
              </a:ext>
            </a:extLst>
          </p:cNvPr>
          <p:cNvSpPr/>
          <p:nvPr/>
        </p:nvSpPr>
        <p:spPr>
          <a:xfrm>
            <a:off x="1452865" y="3827347"/>
            <a:ext cx="1243173" cy="25685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SDA1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AC05EF3-1C39-4A46-B018-790678B72B43}"/>
              </a:ext>
            </a:extLst>
          </p:cNvPr>
          <p:cNvSpPr/>
          <p:nvPr/>
        </p:nvSpPr>
        <p:spPr>
          <a:xfrm>
            <a:off x="1452865" y="4118661"/>
            <a:ext cx="1243173" cy="25685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SCL1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44513E1-4FDF-45F7-92AF-F317CA27FD67}"/>
              </a:ext>
            </a:extLst>
          </p:cNvPr>
          <p:cNvSpPr/>
          <p:nvPr/>
        </p:nvSpPr>
        <p:spPr>
          <a:xfrm>
            <a:off x="6016486" y="2000329"/>
            <a:ext cx="1918253" cy="166620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GB" dirty="0"/>
              <a:t>AT24LC256</a:t>
            </a:r>
            <a:br>
              <a:rPr lang="en-GB" dirty="0"/>
            </a:br>
            <a:r>
              <a:rPr lang="en-GB" dirty="0"/>
              <a:t>EEPROM</a:t>
            </a:r>
          </a:p>
          <a:p>
            <a:pPr algn="ctr"/>
            <a:r>
              <a:rPr lang="en-GB" dirty="0" err="1"/>
              <a:t>Addr</a:t>
            </a:r>
            <a:r>
              <a:rPr lang="en-GB" dirty="0"/>
              <a:t> : 0xA0</a:t>
            </a:r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05B3B137-5F8A-446E-A3C2-D1130D36C52A}"/>
              </a:ext>
            </a:extLst>
          </p:cNvPr>
          <p:cNvSpPr/>
          <p:nvPr/>
        </p:nvSpPr>
        <p:spPr>
          <a:xfrm rot="5400000">
            <a:off x="2335694" y="4284157"/>
            <a:ext cx="2266123" cy="814227"/>
          </a:xfrm>
          <a:prstGeom prst="trapezoid">
            <a:avLst>
              <a:gd name="adj" fmla="val 3842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52CD79-38F1-42C2-B565-AD670B1FC749}"/>
              </a:ext>
            </a:extLst>
          </p:cNvPr>
          <p:cNvCxnSpPr>
            <a:stCxn id="3" idx="0"/>
          </p:cNvCxnSpPr>
          <p:nvPr/>
        </p:nvCxnSpPr>
        <p:spPr>
          <a:xfrm flipV="1">
            <a:off x="3875869" y="4691270"/>
            <a:ext cx="5456974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00F0F3-299B-4E52-8043-CCD8531C0DD3}"/>
              </a:ext>
            </a:extLst>
          </p:cNvPr>
          <p:cNvCxnSpPr>
            <a:cxnSpLocks/>
          </p:cNvCxnSpPr>
          <p:nvPr/>
        </p:nvCxnSpPr>
        <p:spPr>
          <a:xfrm>
            <a:off x="6975612" y="3666538"/>
            <a:ext cx="0" cy="102473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FCCE8BA-052C-4371-AEDD-020E42C3DDBE}"/>
              </a:ext>
            </a:extLst>
          </p:cNvPr>
          <p:cNvCxnSpPr>
            <a:cxnSpLocks/>
          </p:cNvCxnSpPr>
          <p:nvPr/>
        </p:nvCxnSpPr>
        <p:spPr>
          <a:xfrm>
            <a:off x="9332843" y="3666538"/>
            <a:ext cx="0" cy="102473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66C7C43-4C4D-4271-99C1-09EE4C082CC2}"/>
              </a:ext>
            </a:extLst>
          </p:cNvPr>
          <p:cNvSpPr txBox="1"/>
          <p:nvPr/>
        </p:nvSpPr>
        <p:spPr>
          <a:xfrm>
            <a:off x="2742420" y="3139983"/>
            <a:ext cx="1768775" cy="290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I2C bus select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6474B7-23EA-4024-AB5F-889F26AB61F0}"/>
              </a:ext>
            </a:extLst>
          </p:cNvPr>
          <p:cNvSpPr txBox="1"/>
          <p:nvPr/>
        </p:nvSpPr>
        <p:spPr>
          <a:xfrm>
            <a:off x="4745935" y="4338054"/>
            <a:ext cx="1265582" cy="290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SCL/SDA</a:t>
            </a:r>
          </a:p>
        </p:txBody>
      </p:sp>
    </p:spTree>
    <p:extLst>
      <p:ext uri="{BB962C8B-B14F-4D97-AF65-F5344CB8AC3E}">
        <p14:creationId xmlns:p14="http://schemas.microsoft.com/office/powerpoint/2010/main" val="4275511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251412-56EF-4948-8520-7D2AF6AC19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Grove Connectors</a:t>
            </a:r>
          </a:p>
        </p:txBody>
      </p:sp>
    </p:spTree>
    <p:extLst>
      <p:ext uri="{BB962C8B-B14F-4D97-AF65-F5344CB8AC3E}">
        <p14:creationId xmlns:p14="http://schemas.microsoft.com/office/powerpoint/2010/main" val="211541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30B6-9EE9-4E7B-95F9-F4CD17B4F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</p:spPr>
        <p:txBody>
          <a:bodyPr/>
          <a:lstStyle/>
          <a:p>
            <a:r>
              <a:rPr lang="en-GB" dirty="0"/>
              <a:t>Grove connectors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B42EE01-50A1-4DB0-AF6D-E83137EEAF75}"/>
              </a:ext>
            </a:extLst>
          </p:cNvPr>
          <p:cNvSpPr/>
          <p:nvPr/>
        </p:nvSpPr>
        <p:spPr>
          <a:xfrm>
            <a:off x="4068005" y="2960191"/>
            <a:ext cx="1243173" cy="25685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TX1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2C846B4-E2DC-4537-8180-211F0392F743}"/>
              </a:ext>
            </a:extLst>
          </p:cNvPr>
          <p:cNvSpPr/>
          <p:nvPr/>
        </p:nvSpPr>
        <p:spPr>
          <a:xfrm>
            <a:off x="4068005" y="3251505"/>
            <a:ext cx="1243173" cy="25685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RX1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E2791CE-7199-4204-B0A6-685F99E9EEE5}"/>
              </a:ext>
            </a:extLst>
          </p:cNvPr>
          <p:cNvSpPr/>
          <p:nvPr/>
        </p:nvSpPr>
        <p:spPr>
          <a:xfrm>
            <a:off x="7864753" y="1828134"/>
            <a:ext cx="1243173" cy="25685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SDA1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39142E3-5818-4863-B8C7-74D1E2784D94}"/>
              </a:ext>
            </a:extLst>
          </p:cNvPr>
          <p:cNvSpPr/>
          <p:nvPr/>
        </p:nvSpPr>
        <p:spPr>
          <a:xfrm>
            <a:off x="7864753" y="2119448"/>
            <a:ext cx="1243173" cy="25685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SCL1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97E6EE8-8D10-4A9A-AEBB-F1804E237DE2}"/>
              </a:ext>
            </a:extLst>
          </p:cNvPr>
          <p:cNvSpPr/>
          <p:nvPr/>
        </p:nvSpPr>
        <p:spPr>
          <a:xfrm>
            <a:off x="4068005" y="1825611"/>
            <a:ext cx="1243173" cy="2568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MOSI1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E1B46BC-1DC2-4C4D-A886-3D8547597451}"/>
              </a:ext>
            </a:extLst>
          </p:cNvPr>
          <p:cNvSpPr/>
          <p:nvPr/>
        </p:nvSpPr>
        <p:spPr>
          <a:xfrm>
            <a:off x="4068005" y="2119448"/>
            <a:ext cx="1243173" cy="2568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MISO1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FED08C4-87EB-445F-8DF7-C3BF97358C96}"/>
              </a:ext>
            </a:extLst>
          </p:cNvPr>
          <p:cNvSpPr/>
          <p:nvPr/>
        </p:nvSpPr>
        <p:spPr>
          <a:xfrm>
            <a:off x="4068005" y="2410762"/>
            <a:ext cx="1243173" cy="2568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SCK1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DE8BF4-5947-4A60-B7A0-5B115187CCE3}"/>
              </a:ext>
            </a:extLst>
          </p:cNvPr>
          <p:cNvSpPr/>
          <p:nvPr/>
        </p:nvSpPr>
        <p:spPr>
          <a:xfrm>
            <a:off x="7864753" y="2960191"/>
            <a:ext cx="1243173" cy="25685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TX2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D4326E9-0889-48B9-98B2-60F09AF508C5}"/>
              </a:ext>
            </a:extLst>
          </p:cNvPr>
          <p:cNvSpPr/>
          <p:nvPr/>
        </p:nvSpPr>
        <p:spPr>
          <a:xfrm>
            <a:off x="7864753" y="3251505"/>
            <a:ext cx="1243173" cy="25685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RX2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D2823F1-4197-4049-B69B-CEA05A588E87}"/>
              </a:ext>
            </a:extLst>
          </p:cNvPr>
          <p:cNvSpPr/>
          <p:nvPr/>
        </p:nvSpPr>
        <p:spPr>
          <a:xfrm>
            <a:off x="7864753" y="4933000"/>
            <a:ext cx="1243173" cy="25685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SDA2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92FFF8B-AE1A-4617-BBFC-5D6479CE82B8}"/>
              </a:ext>
            </a:extLst>
          </p:cNvPr>
          <p:cNvSpPr/>
          <p:nvPr/>
        </p:nvSpPr>
        <p:spPr>
          <a:xfrm>
            <a:off x="7864753" y="5224314"/>
            <a:ext cx="1243173" cy="25685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SCL2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C0AA5BC-623A-4205-A2D9-831FC8AE18F2}"/>
              </a:ext>
            </a:extLst>
          </p:cNvPr>
          <p:cNvSpPr/>
          <p:nvPr/>
        </p:nvSpPr>
        <p:spPr>
          <a:xfrm>
            <a:off x="7864753" y="3778787"/>
            <a:ext cx="1243173" cy="2568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MOSI2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75D3B8B-1763-4DF9-AA19-B1958F4F1223}"/>
              </a:ext>
            </a:extLst>
          </p:cNvPr>
          <p:cNvSpPr/>
          <p:nvPr/>
        </p:nvSpPr>
        <p:spPr>
          <a:xfrm>
            <a:off x="7864753" y="4072624"/>
            <a:ext cx="1243173" cy="2568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MISO2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2FCADFD-8614-4060-AE90-E3EC35E3288B}"/>
              </a:ext>
            </a:extLst>
          </p:cNvPr>
          <p:cNvSpPr/>
          <p:nvPr/>
        </p:nvSpPr>
        <p:spPr>
          <a:xfrm>
            <a:off x="7864753" y="4363938"/>
            <a:ext cx="1243173" cy="2568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SCK2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42BFA2F-2A9C-4370-BA90-392EFF34A14D}"/>
              </a:ext>
            </a:extLst>
          </p:cNvPr>
          <p:cNvSpPr/>
          <p:nvPr/>
        </p:nvSpPr>
        <p:spPr>
          <a:xfrm>
            <a:off x="4068005" y="4931289"/>
            <a:ext cx="1243173" cy="25685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GP3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BFD4053-5135-44DE-A91E-BD1EEE9F2C5A}"/>
              </a:ext>
            </a:extLst>
          </p:cNvPr>
          <p:cNvSpPr/>
          <p:nvPr/>
        </p:nvSpPr>
        <p:spPr>
          <a:xfrm>
            <a:off x="4068005" y="5222603"/>
            <a:ext cx="1243173" cy="25685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GP2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1202827-5B68-4C97-A2B2-CC178BFF4BC8}"/>
              </a:ext>
            </a:extLst>
          </p:cNvPr>
          <p:cNvSpPr/>
          <p:nvPr/>
        </p:nvSpPr>
        <p:spPr>
          <a:xfrm>
            <a:off x="4068005" y="3778787"/>
            <a:ext cx="1243173" cy="25685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AIN1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5884F42-6B03-4504-91DD-6CAED3AF25A9}"/>
              </a:ext>
            </a:extLst>
          </p:cNvPr>
          <p:cNvSpPr/>
          <p:nvPr/>
        </p:nvSpPr>
        <p:spPr>
          <a:xfrm>
            <a:off x="4068005" y="4070101"/>
            <a:ext cx="1243173" cy="25685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AIN2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6C848F-3476-4011-8CA1-EE4F2F2C4F53}"/>
              </a:ext>
            </a:extLst>
          </p:cNvPr>
          <p:cNvSpPr/>
          <p:nvPr/>
        </p:nvSpPr>
        <p:spPr>
          <a:xfrm>
            <a:off x="5476461" y="1825611"/>
            <a:ext cx="1083366" cy="842004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CON1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8391C50-674C-4ADA-9BF6-0DFA8E150452}"/>
              </a:ext>
            </a:extLst>
          </p:cNvPr>
          <p:cNvSpPr/>
          <p:nvPr/>
        </p:nvSpPr>
        <p:spPr>
          <a:xfrm>
            <a:off x="5476461" y="2958929"/>
            <a:ext cx="1083366" cy="549429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CON2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2112321-CBDD-466B-9180-7CF1DC0223B7}"/>
              </a:ext>
            </a:extLst>
          </p:cNvPr>
          <p:cNvSpPr/>
          <p:nvPr/>
        </p:nvSpPr>
        <p:spPr>
          <a:xfrm>
            <a:off x="5476461" y="3778787"/>
            <a:ext cx="1083366" cy="549429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5BA25AF-202A-45E2-BDBA-CA6BB3FD6455}"/>
              </a:ext>
            </a:extLst>
          </p:cNvPr>
          <p:cNvSpPr/>
          <p:nvPr/>
        </p:nvSpPr>
        <p:spPr>
          <a:xfrm>
            <a:off x="5476461" y="4913427"/>
            <a:ext cx="1083366" cy="549429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879F3BD-ECCE-4FF1-A7EA-9F597F9B6F66}"/>
              </a:ext>
            </a:extLst>
          </p:cNvPr>
          <p:cNvSpPr/>
          <p:nvPr/>
        </p:nvSpPr>
        <p:spPr>
          <a:xfrm>
            <a:off x="9445487" y="3778787"/>
            <a:ext cx="1083366" cy="842004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CON7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B76E8BA-F142-441E-A613-6B4CB4860EF6}"/>
              </a:ext>
            </a:extLst>
          </p:cNvPr>
          <p:cNvSpPr/>
          <p:nvPr/>
        </p:nvSpPr>
        <p:spPr>
          <a:xfrm>
            <a:off x="9445487" y="1825611"/>
            <a:ext cx="1083366" cy="549429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CON5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C335512-4F6C-413E-9BA2-2BD0BB0EB877}"/>
              </a:ext>
            </a:extLst>
          </p:cNvPr>
          <p:cNvSpPr/>
          <p:nvPr/>
        </p:nvSpPr>
        <p:spPr>
          <a:xfrm>
            <a:off x="9445487" y="2976790"/>
            <a:ext cx="1083366" cy="549429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CON6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0D3D16D-36C4-4F31-9207-0D1E10C0CBD9}"/>
              </a:ext>
            </a:extLst>
          </p:cNvPr>
          <p:cNvSpPr/>
          <p:nvPr/>
        </p:nvSpPr>
        <p:spPr>
          <a:xfrm>
            <a:off x="9445487" y="4931289"/>
            <a:ext cx="1083366" cy="549429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CON8</a:t>
            </a:r>
          </a:p>
        </p:txBody>
      </p:sp>
      <p:sp>
        <p:nvSpPr>
          <p:cNvPr id="47" name="Trapezoid 46">
            <a:extLst>
              <a:ext uri="{FF2B5EF4-FFF2-40B4-BE49-F238E27FC236}">
                <a16:creationId xmlns:a16="http://schemas.microsoft.com/office/drawing/2014/main" id="{ED289F87-C0CC-426F-826E-5F21B507B195}"/>
              </a:ext>
            </a:extLst>
          </p:cNvPr>
          <p:cNvSpPr/>
          <p:nvPr/>
        </p:nvSpPr>
        <p:spPr>
          <a:xfrm rot="5400000">
            <a:off x="588906" y="3371865"/>
            <a:ext cx="1698458" cy="503029"/>
          </a:xfrm>
          <a:prstGeom prst="trapezoid">
            <a:avLst>
              <a:gd name="adj" fmla="val 4633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BFB1BC2-7EF9-4CF2-9C24-04A6D7DF21B5}"/>
              </a:ext>
            </a:extLst>
          </p:cNvPr>
          <p:cNvCxnSpPr/>
          <p:nvPr/>
        </p:nvCxnSpPr>
        <p:spPr>
          <a:xfrm flipH="1">
            <a:off x="665922" y="3140765"/>
            <a:ext cx="5164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B6D5DA0-281E-4D8C-BCB1-B572ADAF519E}"/>
              </a:ext>
            </a:extLst>
          </p:cNvPr>
          <p:cNvCxnSpPr/>
          <p:nvPr/>
        </p:nvCxnSpPr>
        <p:spPr>
          <a:xfrm flipH="1">
            <a:off x="665922" y="4029014"/>
            <a:ext cx="5164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12C7A7-CCAB-46A4-9FAC-CC48B25D5E73}"/>
              </a:ext>
            </a:extLst>
          </p:cNvPr>
          <p:cNvCxnSpPr/>
          <p:nvPr/>
        </p:nvCxnSpPr>
        <p:spPr>
          <a:xfrm flipH="1">
            <a:off x="1689651" y="3631095"/>
            <a:ext cx="5164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A2A9C6-BA1E-4735-90EA-7DB1782F68BC}"/>
              </a:ext>
            </a:extLst>
          </p:cNvPr>
          <p:cNvSpPr txBox="1"/>
          <p:nvPr/>
        </p:nvSpPr>
        <p:spPr>
          <a:xfrm>
            <a:off x="1782189" y="3255248"/>
            <a:ext cx="1411357" cy="290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VCC_GROVE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5C82DF-7D89-4FE8-AA40-3527A5BAFC02}"/>
              </a:ext>
            </a:extLst>
          </p:cNvPr>
          <p:cNvSpPr txBox="1"/>
          <p:nvPr/>
        </p:nvSpPr>
        <p:spPr>
          <a:xfrm>
            <a:off x="520861" y="2774150"/>
            <a:ext cx="656396" cy="290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100" dirty="0">
                <a:solidFill>
                  <a:schemeClr val="tx2"/>
                </a:solidFill>
                <a:latin typeface="+mn-lt"/>
                <a:ea typeface="+mn-ea"/>
              </a:rPr>
              <a:t>3.3v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81A085-9431-417C-914A-AF342E78B6EE}"/>
              </a:ext>
            </a:extLst>
          </p:cNvPr>
          <p:cNvSpPr txBox="1"/>
          <p:nvPr/>
        </p:nvSpPr>
        <p:spPr>
          <a:xfrm>
            <a:off x="540939" y="3662398"/>
            <a:ext cx="656396" cy="290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100" dirty="0">
                <a:solidFill>
                  <a:schemeClr val="tx2"/>
                </a:solidFill>
                <a:latin typeface="+mn-lt"/>
                <a:ea typeface="+mn-ea"/>
              </a:rPr>
              <a:t>5v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82837F-F948-4910-B353-0D7FC8154942}"/>
              </a:ext>
            </a:extLst>
          </p:cNvPr>
          <p:cNvSpPr txBox="1"/>
          <p:nvPr/>
        </p:nvSpPr>
        <p:spPr>
          <a:xfrm>
            <a:off x="584662" y="4640440"/>
            <a:ext cx="2608884" cy="290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Grove voltage selector</a:t>
            </a:r>
          </a:p>
        </p:txBody>
      </p:sp>
    </p:spTree>
    <p:extLst>
      <p:ext uri="{BB962C8B-B14F-4D97-AF65-F5344CB8AC3E}">
        <p14:creationId xmlns:p14="http://schemas.microsoft.com/office/powerpoint/2010/main" val="1667457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251412-56EF-4948-8520-7D2AF6AC19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Loopback testing</a:t>
            </a:r>
          </a:p>
        </p:txBody>
      </p:sp>
    </p:spTree>
    <p:extLst>
      <p:ext uri="{BB962C8B-B14F-4D97-AF65-F5344CB8AC3E}">
        <p14:creationId xmlns:p14="http://schemas.microsoft.com/office/powerpoint/2010/main" val="402656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39A1-CE46-4ABF-9E77-0DBD97BD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MTB Handbook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E9E71-A5B2-475F-8A6D-9E7D8FCAC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DAPlink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Module Carrier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Power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Onboard peripherals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Grove connectors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Loopback testing</a:t>
            </a:r>
          </a:p>
        </p:txBody>
      </p:sp>
    </p:spTree>
    <p:extLst>
      <p:ext uri="{BB962C8B-B14F-4D97-AF65-F5344CB8AC3E}">
        <p14:creationId xmlns:p14="http://schemas.microsoft.com/office/powerpoint/2010/main" val="1250233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AEBD-456A-417C-8BD5-792B4584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Loopback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4CA4B-296B-4D94-815B-1E7176E89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reuse the basic tests written for the “CI </a:t>
            </a:r>
            <a:r>
              <a:rPr lang="en-GB" dirty="0" err="1"/>
              <a:t>Sheild</a:t>
            </a:r>
            <a:r>
              <a:rPr lang="en-GB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1679810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5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4A8C61-A9CA-46E0-A188-5291548D3F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5417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90279B1D-8E55-4EE5-BE64-F720FF2B76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0" t="3069" r="7669" b="3146"/>
          <a:stretch/>
        </p:blipFill>
        <p:spPr>
          <a:xfrm rot="5400000">
            <a:off x="3387997" y="1289272"/>
            <a:ext cx="5504761" cy="4850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85229B-FD01-4CC0-BEAC-67FAC1BFF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7B0D17-E190-45B9-81C9-C84803860CCE}"/>
              </a:ext>
            </a:extLst>
          </p:cNvPr>
          <p:cNvSpPr txBox="1"/>
          <p:nvPr/>
        </p:nvSpPr>
        <p:spPr>
          <a:xfrm>
            <a:off x="9544684" y="2616769"/>
            <a:ext cx="1345915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Potentiometer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4D3235-8E1A-4079-9F27-78E4249421DE}"/>
              </a:ext>
            </a:extLst>
          </p:cNvPr>
          <p:cNvSpPr txBox="1"/>
          <p:nvPr/>
        </p:nvSpPr>
        <p:spPr>
          <a:xfrm>
            <a:off x="9544686" y="3233915"/>
            <a:ext cx="1345915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Button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0FD2E9-BC75-4068-8621-81FBA6FF7DC7}"/>
              </a:ext>
            </a:extLst>
          </p:cNvPr>
          <p:cNvSpPr txBox="1"/>
          <p:nvPr/>
        </p:nvSpPr>
        <p:spPr>
          <a:xfrm>
            <a:off x="1070941" y="1354762"/>
            <a:ext cx="1972638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DAPLink Micro USB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7802B1-DF95-4723-80ED-076483254D70}"/>
              </a:ext>
            </a:extLst>
          </p:cNvPr>
          <p:cNvSpPr txBox="1"/>
          <p:nvPr/>
        </p:nvSpPr>
        <p:spPr>
          <a:xfrm>
            <a:off x="9544684" y="2308196"/>
            <a:ext cx="2291140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I2C Temperature sensor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4ED917-CEA1-40A4-875A-9E3DC5C20073}"/>
              </a:ext>
            </a:extLst>
          </p:cNvPr>
          <p:cNvSpPr txBox="1"/>
          <p:nvPr/>
        </p:nvSpPr>
        <p:spPr>
          <a:xfrm>
            <a:off x="9544685" y="2925342"/>
            <a:ext cx="1345915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I2C bus select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B33AC5-EA81-4756-AEE3-D460934B1C91}"/>
              </a:ext>
            </a:extLst>
          </p:cNvPr>
          <p:cNvCxnSpPr>
            <a:cxnSpLocks/>
          </p:cNvCxnSpPr>
          <p:nvPr/>
        </p:nvCxnSpPr>
        <p:spPr>
          <a:xfrm flipH="1">
            <a:off x="8373438" y="3309229"/>
            <a:ext cx="1058238" cy="1"/>
          </a:xfrm>
          <a:prstGeom prst="straightConnector1">
            <a:avLst/>
          </a:prstGeom>
          <a:ln w="412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E4F2D5-8BC5-40ED-BEF1-96FBBD6B47F4}"/>
              </a:ext>
            </a:extLst>
          </p:cNvPr>
          <p:cNvCxnSpPr>
            <a:cxnSpLocks/>
          </p:cNvCxnSpPr>
          <p:nvPr/>
        </p:nvCxnSpPr>
        <p:spPr>
          <a:xfrm flipH="1">
            <a:off x="8373438" y="2720690"/>
            <a:ext cx="1058238" cy="1"/>
          </a:xfrm>
          <a:prstGeom prst="straightConnector1">
            <a:avLst/>
          </a:prstGeom>
          <a:ln w="412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A55D52-B574-480E-B9C8-82AD0722FA2F}"/>
              </a:ext>
            </a:extLst>
          </p:cNvPr>
          <p:cNvCxnSpPr>
            <a:cxnSpLocks/>
          </p:cNvCxnSpPr>
          <p:nvPr/>
        </p:nvCxnSpPr>
        <p:spPr>
          <a:xfrm flipH="1" flipV="1">
            <a:off x="7526024" y="2925343"/>
            <a:ext cx="1905652" cy="110798"/>
          </a:xfrm>
          <a:prstGeom prst="straightConnector1">
            <a:avLst/>
          </a:prstGeom>
          <a:ln w="412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29E06F-E5FC-4896-970F-5A06AD6242FD}"/>
              </a:ext>
            </a:extLst>
          </p:cNvPr>
          <p:cNvCxnSpPr>
            <a:cxnSpLocks/>
          </p:cNvCxnSpPr>
          <p:nvPr/>
        </p:nvCxnSpPr>
        <p:spPr>
          <a:xfrm flipH="1" flipV="1">
            <a:off x="6082505" y="2848964"/>
            <a:ext cx="3349171" cy="910341"/>
          </a:xfrm>
          <a:prstGeom prst="straightConnector1">
            <a:avLst/>
          </a:prstGeom>
          <a:ln w="412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36DA31-C7B2-4228-8F8D-4A70F2CC048D}"/>
              </a:ext>
            </a:extLst>
          </p:cNvPr>
          <p:cNvCxnSpPr>
            <a:cxnSpLocks/>
          </p:cNvCxnSpPr>
          <p:nvPr/>
        </p:nvCxnSpPr>
        <p:spPr>
          <a:xfrm flipH="1">
            <a:off x="7639032" y="2418995"/>
            <a:ext cx="1792644" cy="199370"/>
          </a:xfrm>
          <a:prstGeom prst="straightConnector1">
            <a:avLst/>
          </a:prstGeom>
          <a:ln w="412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6303E59-E491-4B82-8E8A-5891B73B97ED}"/>
              </a:ext>
            </a:extLst>
          </p:cNvPr>
          <p:cNvSpPr txBox="1"/>
          <p:nvPr/>
        </p:nvSpPr>
        <p:spPr>
          <a:xfrm>
            <a:off x="9544683" y="3654367"/>
            <a:ext cx="1345915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128 x 32 LCD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2741B9-51D3-41DF-8F64-C693757E9577}"/>
              </a:ext>
            </a:extLst>
          </p:cNvPr>
          <p:cNvSpPr txBox="1"/>
          <p:nvPr/>
        </p:nvSpPr>
        <p:spPr>
          <a:xfrm>
            <a:off x="1079326" y="1943683"/>
            <a:ext cx="1972637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Power switch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52F1A3-F075-4479-938B-CC48EC132A87}"/>
              </a:ext>
            </a:extLst>
          </p:cNvPr>
          <p:cNvSpPr txBox="1"/>
          <p:nvPr/>
        </p:nvSpPr>
        <p:spPr>
          <a:xfrm>
            <a:off x="1079326" y="3042135"/>
            <a:ext cx="1972638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DAPLink Reset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ED3240-F8A6-4495-BA81-584D50D7FF0B}"/>
              </a:ext>
            </a:extLst>
          </p:cNvPr>
          <p:cNvSpPr txBox="1"/>
          <p:nvPr/>
        </p:nvSpPr>
        <p:spPr>
          <a:xfrm>
            <a:off x="9544683" y="1832884"/>
            <a:ext cx="1972637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Grove Voltage selector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E989CE-D1DB-4A67-B87D-88D749FB7884}"/>
              </a:ext>
            </a:extLst>
          </p:cNvPr>
          <p:cNvCxnSpPr>
            <a:cxnSpLocks/>
          </p:cNvCxnSpPr>
          <p:nvPr/>
        </p:nvCxnSpPr>
        <p:spPr>
          <a:xfrm>
            <a:off x="2651589" y="3166564"/>
            <a:ext cx="1416121" cy="0"/>
          </a:xfrm>
          <a:prstGeom prst="straightConnector1">
            <a:avLst/>
          </a:prstGeom>
          <a:ln w="412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34BD5B4-C2BD-4354-8758-A8686B0ADAFA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051963" y="2054483"/>
            <a:ext cx="1187838" cy="0"/>
          </a:xfrm>
          <a:prstGeom prst="straightConnector1">
            <a:avLst/>
          </a:prstGeom>
          <a:ln w="412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E3E52-ACFD-4E56-ADD1-FBEB0B4FAA40}"/>
              </a:ext>
            </a:extLst>
          </p:cNvPr>
          <p:cNvCxnSpPr>
            <a:cxnSpLocks/>
          </p:cNvCxnSpPr>
          <p:nvPr/>
        </p:nvCxnSpPr>
        <p:spPr>
          <a:xfrm flipV="1">
            <a:off x="2745981" y="1275083"/>
            <a:ext cx="1557973" cy="201718"/>
          </a:xfrm>
          <a:prstGeom prst="straightConnector1">
            <a:avLst/>
          </a:prstGeom>
          <a:ln w="412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43F649E-B969-4F09-9DE6-47CD57EE0A99}"/>
              </a:ext>
            </a:extLst>
          </p:cNvPr>
          <p:cNvSpPr txBox="1"/>
          <p:nvPr/>
        </p:nvSpPr>
        <p:spPr>
          <a:xfrm>
            <a:off x="1088693" y="2478081"/>
            <a:ext cx="1972638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DAPLink LEDS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F64BDB0-5130-47B9-B1CB-1D8B7886F331}"/>
              </a:ext>
            </a:extLst>
          </p:cNvPr>
          <p:cNvSpPr/>
          <p:nvPr/>
        </p:nvSpPr>
        <p:spPr>
          <a:xfrm>
            <a:off x="3799725" y="2224909"/>
            <a:ext cx="440076" cy="72794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336A27F-A1C8-4915-A71E-68587171BA05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651589" y="2588881"/>
            <a:ext cx="1148136" cy="1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6BCE784-05DA-4DBF-B3E7-BDFDC8CB4FEB}"/>
              </a:ext>
            </a:extLst>
          </p:cNvPr>
          <p:cNvSpPr/>
          <p:nvPr/>
        </p:nvSpPr>
        <p:spPr>
          <a:xfrm>
            <a:off x="3699969" y="3617306"/>
            <a:ext cx="4996442" cy="2849479"/>
          </a:xfrm>
          <a:prstGeom prst="rect">
            <a:avLst/>
          </a:prstGeom>
          <a:solidFill>
            <a:schemeClr val="bg1">
              <a:alpha val="7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FE9857E-A56A-4A9F-8689-A7819C06F50D}"/>
              </a:ext>
            </a:extLst>
          </p:cNvPr>
          <p:cNvSpPr/>
          <p:nvPr/>
        </p:nvSpPr>
        <p:spPr>
          <a:xfrm>
            <a:off x="4685016" y="1140999"/>
            <a:ext cx="3688422" cy="1047397"/>
          </a:xfrm>
          <a:prstGeom prst="rect">
            <a:avLst/>
          </a:prstGeom>
          <a:solidFill>
            <a:schemeClr val="bg1">
              <a:alpha val="7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175BB3-1952-4EE5-9B3F-529D41037D6D}"/>
              </a:ext>
            </a:extLst>
          </p:cNvPr>
          <p:cNvSpPr txBox="1"/>
          <p:nvPr/>
        </p:nvSpPr>
        <p:spPr>
          <a:xfrm>
            <a:off x="5725971" y="1507410"/>
            <a:ext cx="1975802" cy="290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1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Grove Sockets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253FAB-4876-4998-879F-10156FD9B227}"/>
              </a:ext>
            </a:extLst>
          </p:cNvPr>
          <p:cNvSpPr txBox="1"/>
          <p:nvPr/>
        </p:nvSpPr>
        <p:spPr>
          <a:xfrm>
            <a:off x="3699969" y="4781048"/>
            <a:ext cx="4996442" cy="290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100" dirty="0">
                <a:solidFill>
                  <a:srgbClr val="FF0000"/>
                </a:solidFill>
                <a:latin typeface="+mn-lt"/>
                <a:ea typeface="+mn-ea"/>
              </a:rPr>
              <a:t>Module Carrier Socket</a:t>
            </a:r>
            <a:endParaRPr lang="en-GB" sz="2100" kern="12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897CE8-9A29-4CE3-8346-56B6BA7F62DF}"/>
              </a:ext>
            </a:extLst>
          </p:cNvPr>
          <p:cNvCxnSpPr>
            <a:cxnSpLocks/>
          </p:cNvCxnSpPr>
          <p:nvPr/>
        </p:nvCxnSpPr>
        <p:spPr>
          <a:xfrm flipH="1">
            <a:off x="5393185" y="1922642"/>
            <a:ext cx="4038491" cy="0"/>
          </a:xfrm>
          <a:prstGeom prst="straightConnector1">
            <a:avLst/>
          </a:prstGeom>
          <a:ln w="412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14349B1-AB34-4F2B-AC73-B41371BAAB83}"/>
              </a:ext>
            </a:extLst>
          </p:cNvPr>
          <p:cNvCxnSpPr>
            <a:cxnSpLocks/>
          </p:cNvCxnSpPr>
          <p:nvPr/>
        </p:nvCxnSpPr>
        <p:spPr>
          <a:xfrm>
            <a:off x="2745981" y="1769583"/>
            <a:ext cx="969263" cy="62693"/>
          </a:xfrm>
          <a:prstGeom prst="straightConnector1">
            <a:avLst/>
          </a:prstGeom>
          <a:ln w="412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CB91CCE-E0BA-4BD3-9404-60358438F10F}"/>
              </a:ext>
            </a:extLst>
          </p:cNvPr>
          <p:cNvSpPr txBox="1"/>
          <p:nvPr/>
        </p:nvSpPr>
        <p:spPr>
          <a:xfrm>
            <a:off x="1071688" y="1650898"/>
            <a:ext cx="1972638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MTB Power Enable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010763-8AC0-4809-AC78-ADBCA6D2DDAE}"/>
              </a:ext>
            </a:extLst>
          </p:cNvPr>
          <p:cNvSpPr txBox="1"/>
          <p:nvPr/>
        </p:nvSpPr>
        <p:spPr>
          <a:xfrm>
            <a:off x="1079325" y="1009673"/>
            <a:ext cx="1972638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External DC power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95DF911-5B7C-41EA-A778-9FE50DD3A6D8}"/>
              </a:ext>
            </a:extLst>
          </p:cNvPr>
          <p:cNvCxnSpPr>
            <a:cxnSpLocks/>
          </p:cNvCxnSpPr>
          <p:nvPr/>
        </p:nvCxnSpPr>
        <p:spPr>
          <a:xfrm flipV="1">
            <a:off x="2790177" y="1070059"/>
            <a:ext cx="2362050" cy="50413"/>
          </a:xfrm>
          <a:prstGeom prst="straightConnector1">
            <a:avLst/>
          </a:prstGeom>
          <a:ln w="412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23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4A8C61-A9CA-46E0-A188-5291548D3F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DAPLink</a:t>
            </a:r>
          </a:p>
        </p:txBody>
      </p:sp>
    </p:spTree>
    <p:extLst>
      <p:ext uri="{BB962C8B-B14F-4D97-AF65-F5344CB8AC3E}">
        <p14:creationId xmlns:p14="http://schemas.microsoft.com/office/powerpoint/2010/main" val="179832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E8B7-E306-429D-AA93-6E739087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DAPLink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04D7DA-0BB2-48AD-BC76-3AFC53BD6953}"/>
              </a:ext>
            </a:extLst>
          </p:cNvPr>
          <p:cNvSpPr txBox="1"/>
          <p:nvPr/>
        </p:nvSpPr>
        <p:spPr>
          <a:xfrm>
            <a:off x="5645185" y="1510747"/>
            <a:ext cx="1699591" cy="15902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LPC 11U35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7F6AAB-B005-4B86-84A6-D9C891278A32}"/>
              </a:ext>
            </a:extLst>
          </p:cNvPr>
          <p:cNvCxnSpPr/>
          <p:nvPr/>
        </p:nvCxnSpPr>
        <p:spPr>
          <a:xfrm flipH="1">
            <a:off x="4273827" y="1908312"/>
            <a:ext cx="134178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D6FBC7-8606-4CCD-8506-114032DA2C74}"/>
              </a:ext>
            </a:extLst>
          </p:cNvPr>
          <p:cNvCxnSpPr/>
          <p:nvPr/>
        </p:nvCxnSpPr>
        <p:spPr>
          <a:xfrm flipH="1">
            <a:off x="4303403" y="2299251"/>
            <a:ext cx="134178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8BDBE0-5651-4F49-AF61-C384388D7906}"/>
              </a:ext>
            </a:extLst>
          </p:cNvPr>
          <p:cNvCxnSpPr/>
          <p:nvPr/>
        </p:nvCxnSpPr>
        <p:spPr>
          <a:xfrm flipH="1">
            <a:off x="4303403" y="2660373"/>
            <a:ext cx="134178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7B1EE8-26F2-4C85-B456-C7EEB6E5F286}"/>
              </a:ext>
            </a:extLst>
          </p:cNvPr>
          <p:cNvSpPr txBox="1"/>
          <p:nvPr/>
        </p:nvSpPr>
        <p:spPr>
          <a:xfrm>
            <a:off x="1754395" y="1762887"/>
            <a:ext cx="2072171" cy="290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USB Serial (</a:t>
            </a:r>
            <a:r>
              <a:rPr lang="en-GB" sz="21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stdio</a:t>
            </a:r>
            <a:r>
              <a:rPr lang="en-GB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9822BF-C4D7-4355-B060-7395E48EFF97}"/>
              </a:ext>
            </a:extLst>
          </p:cNvPr>
          <p:cNvSpPr txBox="1"/>
          <p:nvPr/>
        </p:nvSpPr>
        <p:spPr>
          <a:xfrm>
            <a:off x="675862" y="2153826"/>
            <a:ext cx="3150704" cy="290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USB MSC (Drag and drop)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69ECE0-5198-4627-88A6-A4260C31A3D9}"/>
              </a:ext>
            </a:extLst>
          </p:cNvPr>
          <p:cNvSpPr txBox="1"/>
          <p:nvPr/>
        </p:nvSpPr>
        <p:spPr>
          <a:xfrm>
            <a:off x="675862" y="2544765"/>
            <a:ext cx="3150704" cy="290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USB HID (Debug)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B6E0BC-5BDA-40E0-B6FE-66BF9D83FAF0}"/>
              </a:ext>
            </a:extLst>
          </p:cNvPr>
          <p:cNvSpPr txBox="1"/>
          <p:nvPr/>
        </p:nvSpPr>
        <p:spPr>
          <a:xfrm>
            <a:off x="9750045" y="1510747"/>
            <a:ext cx="1699591" cy="15902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Module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13A34F-3DB1-4189-BE86-38464202B3FB}"/>
              </a:ext>
            </a:extLst>
          </p:cNvPr>
          <p:cNvCxnSpPr>
            <a:cxnSpLocks/>
          </p:cNvCxnSpPr>
          <p:nvPr/>
        </p:nvCxnSpPr>
        <p:spPr>
          <a:xfrm flipV="1">
            <a:off x="7344776" y="1761488"/>
            <a:ext cx="2405269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F7EF86-A217-47EA-A016-7AB60E4F3626}"/>
              </a:ext>
            </a:extLst>
          </p:cNvPr>
          <p:cNvCxnSpPr>
            <a:cxnSpLocks/>
          </p:cNvCxnSpPr>
          <p:nvPr/>
        </p:nvCxnSpPr>
        <p:spPr>
          <a:xfrm flipV="1">
            <a:off x="7344775" y="2305877"/>
            <a:ext cx="2405269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A7BCCF-EEF4-443F-8EA1-DA4AC167ECFC}"/>
              </a:ext>
            </a:extLst>
          </p:cNvPr>
          <p:cNvCxnSpPr>
            <a:cxnSpLocks/>
          </p:cNvCxnSpPr>
          <p:nvPr/>
        </p:nvCxnSpPr>
        <p:spPr>
          <a:xfrm flipV="1">
            <a:off x="7344533" y="2795855"/>
            <a:ext cx="2405269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156240-E90C-454D-84F2-B1CA3A6B7707}"/>
              </a:ext>
            </a:extLst>
          </p:cNvPr>
          <p:cNvSpPr txBox="1"/>
          <p:nvPr/>
        </p:nvSpPr>
        <p:spPr>
          <a:xfrm>
            <a:off x="7454227" y="1470640"/>
            <a:ext cx="1838860" cy="290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100" dirty="0">
                <a:solidFill>
                  <a:schemeClr val="tx2"/>
                </a:solidFill>
                <a:latin typeface="+mn-lt"/>
                <a:ea typeface="+mn-ea"/>
              </a:rPr>
              <a:t>SWCLK</a:t>
            </a:r>
            <a:r>
              <a:rPr lang="en-GB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/SWDIO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1BA303-4C8E-49E2-AE75-767DB64BB157}"/>
              </a:ext>
            </a:extLst>
          </p:cNvPr>
          <p:cNvSpPr txBox="1"/>
          <p:nvPr/>
        </p:nvSpPr>
        <p:spPr>
          <a:xfrm>
            <a:off x="7463804" y="2015028"/>
            <a:ext cx="1421296" cy="290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100" dirty="0" err="1">
                <a:solidFill>
                  <a:schemeClr val="tx2"/>
                </a:solidFill>
                <a:latin typeface="+mn-lt"/>
                <a:ea typeface="+mn-ea"/>
              </a:rPr>
              <a:t>nRESET</a:t>
            </a:r>
            <a:endParaRPr lang="en-GB" sz="21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A513FA-2377-4DBB-9EB4-DAB0D225E52A}"/>
              </a:ext>
            </a:extLst>
          </p:cNvPr>
          <p:cNvSpPr txBox="1"/>
          <p:nvPr/>
        </p:nvSpPr>
        <p:spPr>
          <a:xfrm>
            <a:off x="7454226" y="2505006"/>
            <a:ext cx="2146973" cy="290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100" dirty="0">
                <a:solidFill>
                  <a:schemeClr val="tx2"/>
                </a:solidFill>
                <a:latin typeface="+mn-lt"/>
                <a:ea typeface="+mn-ea"/>
              </a:rPr>
              <a:t>TGT_TX / TGT_RX</a:t>
            </a:r>
            <a:endParaRPr lang="en-GB" sz="21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F55AB-8B83-4F70-A305-8295E8E08AE7}"/>
              </a:ext>
            </a:extLst>
          </p:cNvPr>
          <p:cNvSpPr txBox="1"/>
          <p:nvPr/>
        </p:nvSpPr>
        <p:spPr>
          <a:xfrm>
            <a:off x="492125" y="3300136"/>
            <a:ext cx="10118034" cy="33378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dirty="0"/>
              <a:t>Updating the DAPLink firmware: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Plug in your MTB, holding down the reset button, a drive called CRP Disabled will enumerate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Open the drive, and delete the file called "</a:t>
            </a:r>
            <a:r>
              <a:rPr lang="en-GB" dirty="0" err="1"/>
              <a:t>firmware.bin</a:t>
            </a:r>
            <a:r>
              <a:rPr lang="en-GB" dirty="0"/>
              <a:t>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Copy the required </a:t>
            </a:r>
            <a:r>
              <a:rPr lang="en-GB" i="1" dirty="0"/>
              <a:t>.bin</a:t>
            </a:r>
            <a:r>
              <a:rPr lang="en-GB" dirty="0"/>
              <a:t> file onto the "CRP Disabled" drive.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On Windows, simply drag and drop the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On Linux/Mac, use command: </a:t>
            </a:r>
            <a:r>
              <a:rPr lang="en-GB" b="1" dirty="0" err="1"/>
              <a:t>dd</a:t>
            </a:r>
            <a:r>
              <a:rPr lang="en-GB" b="1" dirty="0"/>
              <a:t> if={</a:t>
            </a:r>
            <a:r>
              <a:rPr lang="en-GB" b="1" dirty="0" err="1"/>
              <a:t>new_firmware.bin</a:t>
            </a:r>
            <a:r>
              <a:rPr lang="en-GB" b="1" dirty="0"/>
              <a:t>} of={</a:t>
            </a:r>
            <a:r>
              <a:rPr lang="en-GB" b="1" dirty="0" err="1"/>
              <a:t>firmware.bin</a:t>
            </a:r>
            <a:r>
              <a:rPr lang="en-GB" b="1" dirty="0"/>
              <a:t>} conv=</a:t>
            </a:r>
            <a:r>
              <a:rPr lang="en-GB" b="1" dirty="0" err="1"/>
              <a:t>notrunc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Disconnect and reconnect the MTB, it should now enumerate as drive called “DAPLink”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Note : For drag and drop programming to work, the correct .bin files has to be used, as it will need </a:t>
            </a:r>
            <a:r>
              <a:rPr lang="en-GB" i="1" dirty="0" err="1"/>
              <a:t>ot</a:t>
            </a:r>
            <a:r>
              <a:rPr lang="en-GB" i="1" dirty="0"/>
              <a:t> contain the flash algorithm for the target device</a:t>
            </a: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GB" sz="2100" kern="1200" dirty="0" err="1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009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8652EA-4E96-4231-B480-BC835BC4C3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Module Carrier</a:t>
            </a:r>
          </a:p>
        </p:txBody>
      </p:sp>
    </p:spTree>
    <p:extLst>
      <p:ext uri="{BB962C8B-B14F-4D97-AF65-F5344CB8AC3E}">
        <p14:creationId xmlns:p14="http://schemas.microsoft.com/office/powerpoint/2010/main" val="65455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>
            <a:extLst>
              <a:ext uri="{FF2B5EF4-FFF2-40B4-BE49-F238E27FC236}">
                <a16:creationId xmlns:a16="http://schemas.microsoft.com/office/drawing/2014/main" id="{805DD5A9-8C85-4D17-A07E-0633581453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0" t="3069" r="7669" b="3146"/>
          <a:stretch/>
        </p:blipFill>
        <p:spPr>
          <a:xfrm rot="5400000">
            <a:off x="3051729" y="629939"/>
            <a:ext cx="6255666" cy="551189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812E24-D3D1-4A83-8A1B-83FEE496FF56}"/>
              </a:ext>
            </a:extLst>
          </p:cNvPr>
          <p:cNvSpPr/>
          <p:nvPr/>
        </p:nvSpPr>
        <p:spPr>
          <a:xfrm>
            <a:off x="1931096" y="471947"/>
            <a:ext cx="1243173" cy="25685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/>
              <a:t>GND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9053100-E951-45A9-9AE2-6CF6AEBF874A}"/>
              </a:ext>
            </a:extLst>
          </p:cNvPr>
          <p:cNvSpPr/>
          <p:nvPr/>
        </p:nvSpPr>
        <p:spPr>
          <a:xfrm>
            <a:off x="1931095" y="768298"/>
            <a:ext cx="1243173" cy="25685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/>
              <a:t>3v3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BC21BB5-E692-4BD2-B75C-1EFA04445A40}"/>
              </a:ext>
            </a:extLst>
          </p:cNvPr>
          <p:cNvSpPr/>
          <p:nvPr/>
        </p:nvSpPr>
        <p:spPr>
          <a:xfrm>
            <a:off x="1931094" y="1064649"/>
            <a:ext cx="1243173" cy="25685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/>
              <a:t>VBUS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DD3641-CA03-4886-8413-D1876217EEFD}"/>
              </a:ext>
            </a:extLst>
          </p:cNvPr>
          <p:cNvSpPr/>
          <p:nvPr/>
        </p:nvSpPr>
        <p:spPr>
          <a:xfrm>
            <a:off x="1931094" y="1361000"/>
            <a:ext cx="1243173" cy="25685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/>
              <a:t>SWDIO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40958B-A4C7-4745-B86E-7E97873C458B}"/>
              </a:ext>
            </a:extLst>
          </p:cNvPr>
          <p:cNvSpPr/>
          <p:nvPr/>
        </p:nvSpPr>
        <p:spPr>
          <a:xfrm>
            <a:off x="1931093" y="1657351"/>
            <a:ext cx="1243173" cy="25685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/>
              <a:t>SWCLK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748024E-89CB-4815-B937-81633B844BCB}"/>
              </a:ext>
            </a:extLst>
          </p:cNvPr>
          <p:cNvSpPr/>
          <p:nvPr/>
        </p:nvSpPr>
        <p:spPr>
          <a:xfrm>
            <a:off x="1931092" y="1953702"/>
            <a:ext cx="1243173" cy="25685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 err="1"/>
              <a:t>nRESET</a:t>
            </a:r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3130A0-7A07-4DE0-9A5B-5D5C58880256}"/>
              </a:ext>
            </a:extLst>
          </p:cNvPr>
          <p:cNvSpPr/>
          <p:nvPr/>
        </p:nvSpPr>
        <p:spPr>
          <a:xfrm>
            <a:off x="1931092" y="2250053"/>
            <a:ext cx="1243173" cy="25685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TGT_TX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03703C-4953-492F-8777-E34B3D23B706}"/>
              </a:ext>
            </a:extLst>
          </p:cNvPr>
          <p:cNvSpPr/>
          <p:nvPr/>
        </p:nvSpPr>
        <p:spPr>
          <a:xfrm>
            <a:off x="1931092" y="2546404"/>
            <a:ext cx="1243173" cy="25685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TGT_RX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5212797-5C3B-431F-9F3F-29AC3593FE3B}"/>
              </a:ext>
            </a:extLst>
          </p:cNvPr>
          <p:cNvSpPr/>
          <p:nvPr/>
        </p:nvSpPr>
        <p:spPr>
          <a:xfrm>
            <a:off x="1931092" y="2837718"/>
            <a:ext cx="1243173" cy="25685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TX1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364B6C2-7FD0-458B-87B2-27C75DE89B89}"/>
              </a:ext>
            </a:extLst>
          </p:cNvPr>
          <p:cNvSpPr/>
          <p:nvPr/>
        </p:nvSpPr>
        <p:spPr>
          <a:xfrm>
            <a:off x="1931092" y="3129032"/>
            <a:ext cx="1243173" cy="25685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RX1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26003D0-4E29-4830-BFDE-16733DDCFBAF}"/>
              </a:ext>
            </a:extLst>
          </p:cNvPr>
          <p:cNvSpPr/>
          <p:nvPr/>
        </p:nvSpPr>
        <p:spPr>
          <a:xfrm>
            <a:off x="1931092" y="3422869"/>
            <a:ext cx="1243173" cy="25685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SDA1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6F34385-ACAC-4FC1-8FD9-05CEDCA11816}"/>
              </a:ext>
            </a:extLst>
          </p:cNvPr>
          <p:cNvSpPr/>
          <p:nvPr/>
        </p:nvSpPr>
        <p:spPr>
          <a:xfrm>
            <a:off x="1931092" y="3714183"/>
            <a:ext cx="1243173" cy="25685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SCL1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42DCB32-AECA-4070-8DA2-5872C7D45F56}"/>
              </a:ext>
            </a:extLst>
          </p:cNvPr>
          <p:cNvSpPr/>
          <p:nvPr/>
        </p:nvSpPr>
        <p:spPr>
          <a:xfrm>
            <a:off x="1931092" y="4001694"/>
            <a:ext cx="1243173" cy="2568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MOSI1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46B8199-8F6A-4C45-94E5-26F481FE967F}"/>
              </a:ext>
            </a:extLst>
          </p:cNvPr>
          <p:cNvSpPr/>
          <p:nvPr/>
        </p:nvSpPr>
        <p:spPr>
          <a:xfrm>
            <a:off x="1931092" y="4295531"/>
            <a:ext cx="1243173" cy="2568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MISO1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796463E-2C7C-4963-A09B-E3DD0722AB3D}"/>
              </a:ext>
            </a:extLst>
          </p:cNvPr>
          <p:cNvSpPr/>
          <p:nvPr/>
        </p:nvSpPr>
        <p:spPr>
          <a:xfrm>
            <a:off x="1931092" y="4586845"/>
            <a:ext cx="1243173" cy="2568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SCK1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F1B3F37-62C8-4690-AA24-A15E04C2F85D}"/>
              </a:ext>
            </a:extLst>
          </p:cNvPr>
          <p:cNvSpPr/>
          <p:nvPr/>
        </p:nvSpPr>
        <p:spPr>
          <a:xfrm>
            <a:off x="1931092" y="4878159"/>
            <a:ext cx="1243173" cy="25685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GP0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CD44DA8-B74C-4C38-AF34-448BD5D538C8}"/>
              </a:ext>
            </a:extLst>
          </p:cNvPr>
          <p:cNvSpPr/>
          <p:nvPr/>
        </p:nvSpPr>
        <p:spPr>
          <a:xfrm>
            <a:off x="1931092" y="5169473"/>
            <a:ext cx="1243173" cy="25685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GP1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B93C28F-3BAA-4451-A7E5-593D67A5F074}"/>
              </a:ext>
            </a:extLst>
          </p:cNvPr>
          <p:cNvSpPr/>
          <p:nvPr/>
        </p:nvSpPr>
        <p:spPr>
          <a:xfrm>
            <a:off x="1931092" y="5456984"/>
            <a:ext cx="1243173" cy="25685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AIN0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04EB96D-39CD-4ABC-A972-00952BA5D747}"/>
              </a:ext>
            </a:extLst>
          </p:cNvPr>
          <p:cNvSpPr/>
          <p:nvPr/>
        </p:nvSpPr>
        <p:spPr>
          <a:xfrm>
            <a:off x="1931092" y="5750821"/>
            <a:ext cx="1243173" cy="25685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AIN1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8599C64-32CE-4D6F-AFD4-1C42A8EAF0F2}"/>
              </a:ext>
            </a:extLst>
          </p:cNvPr>
          <p:cNvSpPr/>
          <p:nvPr/>
        </p:nvSpPr>
        <p:spPr>
          <a:xfrm>
            <a:off x="1931092" y="6042135"/>
            <a:ext cx="1243173" cy="25685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AIN2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7E1E6B5-2500-4A12-88B4-E284DA4C082E}"/>
              </a:ext>
            </a:extLst>
          </p:cNvPr>
          <p:cNvSpPr/>
          <p:nvPr/>
        </p:nvSpPr>
        <p:spPr>
          <a:xfrm>
            <a:off x="9086121" y="511445"/>
            <a:ext cx="1243173" cy="25685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/>
              <a:t>GND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40D53BD-72DD-4376-90C6-E2112A7DA6C1}"/>
              </a:ext>
            </a:extLst>
          </p:cNvPr>
          <p:cNvSpPr/>
          <p:nvPr/>
        </p:nvSpPr>
        <p:spPr>
          <a:xfrm>
            <a:off x="9086114" y="1391279"/>
            <a:ext cx="1243173" cy="25685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/>
              <a:t>GP8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9AF3848-749B-4F90-9515-4F14977ACA61}"/>
              </a:ext>
            </a:extLst>
          </p:cNvPr>
          <p:cNvSpPr/>
          <p:nvPr/>
        </p:nvSpPr>
        <p:spPr>
          <a:xfrm>
            <a:off x="9086117" y="798956"/>
            <a:ext cx="1243173" cy="25685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TGT_RTS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155EDB1-414D-40B5-9120-B899F106C56C}"/>
              </a:ext>
            </a:extLst>
          </p:cNvPr>
          <p:cNvSpPr/>
          <p:nvPr/>
        </p:nvSpPr>
        <p:spPr>
          <a:xfrm>
            <a:off x="9086119" y="1678790"/>
            <a:ext cx="1243173" cy="25685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/>
              <a:t>GP7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8AC8F81-CEEA-4D40-9B60-0E45E0DA1FB3}"/>
              </a:ext>
            </a:extLst>
          </p:cNvPr>
          <p:cNvSpPr/>
          <p:nvPr/>
        </p:nvSpPr>
        <p:spPr>
          <a:xfrm>
            <a:off x="9086118" y="1975141"/>
            <a:ext cx="1243173" cy="25685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/>
              <a:t>GP6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E808319-7F74-494F-B839-A0C1F6B7A0A7}"/>
              </a:ext>
            </a:extLst>
          </p:cNvPr>
          <p:cNvSpPr/>
          <p:nvPr/>
        </p:nvSpPr>
        <p:spPr>
          <a:xfrm>
            <a:off x="9086117" y="2271492"/>
            <a:ext cx="1243173" cy="25685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/>
              <a:t>GP5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B73E0BA-25B4-40B2-91AE-B250BD2A59F4}"/>
              </a:ext>
            </a:extLst>
          </p:cNvPr>
          <p:cNvSpPr/>
          <p:nvPr/>
        </p:nvSpPr>
        <p:spPr>
          <a:xfrm>
            <a:off x="9086117" y="2567843"/>
            <a:ext cx="1243173" cy="25685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GP4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F7A5368-E19A-4ADC-B4FB-CD893848E28E}"/>
              </a:ext>
            </a:extLst>
          </p:cNvPr>
          <p:cNvSpPr/>
          <p:nvPr/>
        </p:nvSpPr>
        <p:spPr>
          <a:xfrm>
            <a:off x="9086114" y="1080537"/>
            <a:ext cx="1243173" cy="25685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TGT_CTS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2B1CC5C-32EB-4AEF-B448-AFF9676175A7}"/>
              </a:ext>
            </a:extLst>
          </p:cNvPr>
          <p:cNvSpPr/>
          <p:nvPr/>
        </p:nvSpPr>
        <p:spPr>
          <a:xfrm>
            <a:off x="9086117" y="2877216"/>
            <a:ext cx="1243173" cy="25685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TX2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092A0FD-0C95-46FA-9A2D-C447E15E4FB4}"/>
              </a:ext>
            </a:extLst>
          </p:cNvPr>
          <p:cNvSpPr/>
          <p:nvPr/>
        </p:nvSpPr>
        <p:spPr>
          <a:xfrm>
            <a:off x="9086117" y="3168530"/>
            <a:ext cx="1243173" cy="25685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RX2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7194C61-D3D0-46BF-AF1E-C11DDAEFFEB6}"/>
              </a:ext>
            </a:extLst>
          </p:cNvPr>
          <p:cNvSpPr/>
          <p:nvPr/>
        </p:nvSpPr>
        <p:spPr>
          <a:xfrm>
            <a:off x="9086117" y="3462367"/>
            <a:ext cx="1243173" cy="25685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SDA2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C4FAE1B-6323-4D4F-BBC0-5B2EAF739B06}"/>
              </a:ext>
            </a:extLst>
          </p:cNvPr>
          <p:cNvSpPr/>
          <p:nvPr/>
        </p:nvSpPr>
        <p:spPr>
          <a:xfrm>
            <a:off x="9086117" y="3753681"/>
            <a:ext cx="1243173" cy="25685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SCL2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2AB9B8A-9FB6-4D2F-8F16-73F8926D8EB5}"/>
              </a:ext>
            </a:extLst>
          </p:cNvPr>
          <p:cNvSpPr/>
          <p:nvPr/>
        </p:nvSpPr>
        <p:spPr>
          <a:xfrm>
            <a:off x="9086117" y="4041192"/>
            <a:ext cx="1243173" cy="2568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MOSI2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77AC713-F97D-4A47-BDDD-786CE41BF9FD}"/>
              </a:ext>
            </a:extLst>
          </p:cNvPr>
          <p:cNvSpPr/>
          <p:nvPr/>
        </p:nvSpPr>
        <p:spPr>
          <a:xfrm>
            <a:off x="9086117" y="4335029"/>
            <a:ext cx="1243173" cy="2568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MISO2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7D7AAA0-8161-415C-8A62-55CF2F7AB289}"/>
              </a:ext>
            </a:extLst>
          </p:cNvPr>
          <p:cNvSpPr/>
          <p:nvPr/>
        </p:nvSpPr>
        <p:spPr>
          <a:xfrm>
            <a:off x="9086117" y="4626343"/>
            <a:ext cx="1243173" cy="2568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SCK2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DE6E8C9-49B3-484F-93D2-686E1CD6CEA8}"/>
              </a:ext>
            </a:extLst>
          </p:cNvPr>
          <p:cNvSpPr/>
          <p:nvPr/>
        </p:nvSpPr>
        <p:spPr>
          <a:xfrm>
            <a:off x="9086117" y="4917657"/>
            <a:ext cx="1243173" cy="25685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GP3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020EBED-73BF-4F63-A34C-556810D0D16C}"/>
              </a:ext>
            </a:extLst>
          </p:cNvPr>
          <p:cNvSpPr/>
          <p:nvPr/>
        </p:nvSpPr>
        <p:spPr>
          <a:xfrm>
            <a:off x="9086117" y="5208971"/>
            <a:ext cx="1243173" cy="25685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GP2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D6C542D-3799-4674-9281-273756500FA6}"/>
              </a:ext>
            </a:extLst>
          </p:cNvPr>
          <p:cNvSpPr/>
          <p:nvPr/>
        </p:nvSpPr>
        <p:spPr>
          <a:xfrm>
            <a:off x="9086117" y="5496482"/>
            <a:ext cx="1243173" cy="25685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PWM2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B878454-D304-42DA-9AB6-EB18B924871E}"/>
              </a:ext>
            </a:extLst>
          </p:cNvPr>
          <p:cNvSpPr/>
          <p:nvPr/>
        </p:nvSpPr>
        <p:spPr>
          <a:xfrm>
            <a:off x="9086117" y="5790319"/>
            <a:ext cx="1243173" cy="25685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PWM1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F1C3C4C-473E-47C3-BEB2-5199D003014A}"/>
              </a:ext>
            </a:extLst>
          </p:cNvPr>
          <p:cNvSpPr/>
          <p:nvPr/>
        </p:nvSpPr>
        <p:spPr>
          <a:xfrm>
            <a:off x="9086117" y="6081633"/>
            <a:ext cx="1243173" cy="25685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62500" lnSpcReduction="20000"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PWM0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B4BA5AE-1BBE-4627-9460-DB2BE5CAB07A}"/>
              </a:ext>
            </a:extLst>
          </p:cNvPr>
          <p:cNvSpPr/>
          <p:nvPr/>
        </p:nvSpPr>
        <p:spPr>
          <a:xfrm>
            <a:off x="8035602" y="3250355"/>
            <a:ext cx="596348" cy="2791780"/>
          </a:xfrm>
          <a:prstGeom prst="rect">
            <a:avLst/>
          </a:prstGeom>
          <a:solidFill>
            <a:schemeClr val="bg1">
              <a:alpha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41CEFE9-720E-468A-8747-5BE538458794}"/>
              </a:ext>
            </a:extLst>
          </p:cNvPr>
          <p:cNvSpPr/>
          <p:nvPr/>
        </p:nvSpPr>
        <p:spPr>
          <a:xfrm>
            <a:off x="3628431" y="3250355"/>
            <a:ext cx="695091" cy="2791780"/>
          </a:xfrm>
          <a:prstGeom prst="rect">
            <a:avLst/>
          </a:prstGeom>
          <a:solidFill>
            <a:schemeClr val="bg1">
              <a:alpha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DC1D6B-B523-4E46-BC50-04B962CD2238}"/>
              </a:ext>
            </a:extLst>
          </p:cNvPr>
          <p:cNvCxnSpPr>
            <a:cxnSpLocks/>
          </p:cNvCxnSpPr>
          <p:nvPr/>
        </p:nvCxnSpPr>
        <p:spPr>
          <a:xfrm flipV="1">
            <a:off x="8035602" y="600374"/>
            <a:ext cx="949373" cy="25681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21DA89D-FF7A-4EA1-9BC1-B2814294D579}"/>
              </a:ext>
            </a:extLst>
          </p:cNvPr>
          <p:cNvCxnSpPr>
            <a:cxnSpLocks/>
          </p:cNvCxnSpPr>
          <p:nvPr/>
        </p:nvCxnSpPr>
        <p:spPr>
          <a:xfrm flipH="1" flipV="1">
            <a:off x="3275408" y="511446"/>
            <a:ext cx="1048114" cy="26175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D53EEFC-BCA7-458B-BAA2-1C63D2DB6693}"/>
              </a:ext>
            </a:extLst>
          </p:cNvPr>
          <p:cNvCxnSpPr/>
          <p:nvPr/>
        </p:nvCxnSpPr>
        <p:spPr>
          <a:xfrm flipH="1">
            <a:off x="3224836" y="6079993"/>
            <a:ext cx="353023" cy="2173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AB34B2B-8059-4E52-B9ED-2CF61740C8AD}"/>
              </a:ext>
            </a:extLst>
          </p:cNvPr>
          <p:cNvCxnSpPr>
            <a:cxnSpLocks/>
          </p:cNvCxnSpPr>
          <p:nvPr/>
        </p:nvCxnSpPr>
        <p:spPr>
          <a:xfrm>
            <a:off x="8682523" y="6124403"/>
            <a:ext cx="314968" cy="2140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6BC5E75-3E2F-4244-9EE9-5F176EC53B63}"/>
              </a:ext>
            </a:extLst>
          </p:cNvPr>
          <p:cNvSpPr/>
          <p:nvPr/>
        </p:nvSpPr>
        <p:spPr>
          <a:xfrm>
            <a:off x="397565" y="1361000"/>
            <a:ext cx="1331844" cy="14422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DAPLink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2ECBF74-6F68-44DC-82E7-57AF5D3E2D01}"/>
              </a:ext>
            </a:extLst>
          </p:cNvPr>
          <p:cNvSpPr/>
          <p:nvPr/>
        </p:nvSpPr>
        <p:spPr>
          <a:xfrm>
            <a:off x="10508974" y="798956"/>
            <a:ext cx="1331844" cy="522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DAPLink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1EA28E4-8FA9-4FE2-871F-3951662467D9}"/>
              </a:ext>
            </a:extLst>
          </p:cNvPr>
          <p:cNvSpPr/>
          <p:nvPr/>
        </p:nvSpPr>
        <p:spPr>
          <a:xfrm>
            <a:off x="397565" y="4026637"/>
            <a:ext cx="1331844" cy="8170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SD / LCD / GROVE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3092E85-0181-41EB-841D-95C1FC3123C1}"/>
              </a:ext>
            </a:extLst>
          </p:cNvPr>
          <p:cNvSpPr/>
          <p:nvPr/>
        </p:nvSpPr>
        <p:spPr>
          <a:xfrm>
            <a:off x="397565" y="4889369"/>
            <a:ext cx="1331844" cy="2456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Button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3F88BD5-E5A6-47BC-887D-575FA74F080B}"/>
              </a:ext>
            </a:extLst>
          </p:cNvPr>
          <p:cNvSpPr/>
          <p:nvPr/>
        </p:nvSpPr>
        <p:spPr>
          <a:xfrm>
            <a:off x="397565" y="5456984"/>
            <a:ext cx="1331844" cy="2456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Pot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EB07EA33-FEC9-43F3-AD82-EDDFDC431B5B}"/>
              </a:ext>
            </a:extLst>
          </p:cNvPr>
          <p:cNvSpPr/>
          <p:nvPr/>
        </p:nvSpPr>
        <p:spPr>
          <a:xfrm>
            <a:off x="397565" y="5756425"/>
            <a:ext cx="1331844" cy="2456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Grove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62B5566F-A189-492C-9E48-5DA15961E2F2}"/>
              </a:ext>
            </a:extLst>
          </p:cNvPr>
          <p:cNvSpPr/>
          <p:nvPr/>
        </p:nvSpPr>
        <p:spPr>
          <a:xfrm>
            <a:off x="397565" y="6055866"/>
            <a:ext cx="1331844" cy="2456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Grove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C58BA60F-6E81-42E8-A7D6-880B030DD759}"/>
              </a:ext>
            </a:extLst>
          </p:cNvPr>
          <p:cNvSpPr/>
          <p:nvPr/>
        </p:nvSpPr>
        <p:spPr>
          <a:xfrm>
            <a:off x="397565" y="3420857"/>
            <a:ext cx="1331844" cy="5380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GROVE /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Onboard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5C6C07A0-9F82-41CB-9AEA-A7800CF4B78E}"/>
              </a:ext>
            </a:extLst>
          </p:cNvPr>
          <p:cNvSpPr/>
          <p:nvPr/>
        </p:nvSpPr>
        <p:spPr>
          <a:xfrm>
            <a:off x="10508974" y="2261262"/>
            <a:ext cx="1331844" cy="2456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LCD : A0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7D29C3D-6EE6-40BD-9081-66963BA6501D}"/>
              </a:ext>
            </a:extLst>
          </p:cNvPr>
          <p:cNvSpPr/>
          <p:nvPr/>
        </p:nvSpPr>
        <p:spPr>
          <a:xfrm>
            <a:off x="10508974" y="1976345"/>
            <a:ext cx="1331844" cy="2456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LCD : </a:t>
            </a:r>
            <a:r>
              <a:rPr lang="en-GB" dirty="0" err="1">
                <a:solidFill>
                  <a:schemeClr val="tx1"/>
                </a:solidFill>
              </a:rPr>
              <a:t>nRST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ABA9A203-F6A6-43D4-902B-D2B6935FE887}"/>
              </a:ext>
            </a:extLst>
          </p:cNvPr>
          <p:cNvSpPr/>
          <p:nvPr/>
        </p:nvSpPr>
        <p:spPr>
          <a:xfrm>
            <a:off x="10508974" y="1689999"/>
            <a:ext cx="1331844" cy="2456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LCD : </a:t>
            </a:r>
            <a:r>
              <a:rPr lang="en-GB" dirty="0" err="1">
                <a:solidFill>
                  <a:schemeClr val="tx1"/>
                </a:solidFill>
              </a:rPr>
              <a:t>nCS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4161844-B11C-414A-AB88-2DE8C08F17D9}"/>
              </a:ext>
            </a:extLst>
          </p:cNvPr>
          <p:cNvSpPr/>
          <p:nvPr/>
        </p:nvSpPr>
        <p:spPr>
          <a:xfrm>
            <a:off x="10508974" y="6081633"/>
            <a:ext cx="1331844" cy="2456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Red LED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2A614E4-84EA-4C52-BC5C-45B0AEB4AD2C}"/>
              </a:ext>
            </a:extLst>
          </p:cNvPr>
          <p:cNvSpPr/>
          <p:nvPr/>
        </p:nvSpPr>
        <p:spPr>
          <a:xfrm>
            <a:off x="10508974" y="5790319"/>
            <a:ext cx="1331844" cy="2456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Blue LED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03A70C4A-750F-43D9-8C1F-B69704EB4DED}"/>
              </a:ext>
            </a:extLst>
          </p:cNvPr>
          <p:cNvSpPr/>
          <p:nvPr/>
        </p:nvSpPr>
        <p:spPr>
          <a:xfrm>
            <a:off x="10508974" y="5505402"/>
            <a:ext cx="1331844" cy="2456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Green LED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9200A37-1228-4167-AC1F-5EBECD0C4781}"/>
              </a:ext>
            </a:extLst>
          </p:cNvPr>
          <p:cNvSpPr txBox="1"/>
          <p:nvPr/>
        </p:nvSpPr>
        <p:spPr>
          <a:xfrm>
            <a:off x="714897" y="598937"/>
            <a:ext cx="1425711" cy="5816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3v3 @ 250mA 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F6148683-E42F-4079-B153-F738C5370F91}"/>
              </a:ext>
            </a:extLst>
          </p:cNvPr>
          <p:cNvSpPr/>
          <p:nvPr/>
        </p:nvSpPr>
        <p:spPr>
          <a:xfrm>
            <a:off x="10508974" y="3466434"/>
            <a:ext cx="1331844" cy="5380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GROVE /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Onboard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222224AC-72A2-45BE-83CD-7C277DBAB5EF}"/>
              </a:ext>
            </a:extLst>
          </p:cNvPr>
          <p:cNvSpPr/>
          <p:nvPr/>
        </p:nvSpPr>
        <p:spPr>
          <a:xfrm>
            <a:off x="10508974" y="2882737"/>
            <a:ext cx="1331844" cy="5380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GROVE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C6E1972-51FD-42E9-ADE1-921BAF39518A}"/>
              </a:ext>
            </a:extLst>
          </p:cNvPr>
          <p:cNvSpPr/>
          <p:nvPr/>
        </p:nvSpPr>
        <p:spPr>
          <a:xfrm>
            <a:off x="10508974" y="4050131"/>
            <a:ext cx="1331844" cy="8170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GROVE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EC7AA9F8-C568-45C4-A89E-7BF5E0E2C010}"/>
              </a:ext>
            </a:extLst>
          </p:cNvPr>
          <p:cNvSpPr/>
          <p:nvPr/>
        </p:nvSpPr>
        <p:spPr>
          <a:xfrm>
            <a:off x="10508974" y="5200761"/>
            <a:ext cx="1331844" cy="2456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SD : </a:t>
            </a:r>
            <a:r>
              <a:rPr lang="en-GB" dirty="0" err="1">
                <a:solidFill>
                  <a:schemeClr val="tx1"/>
                </a:solidFill>
              </a:rPr>
              <a:t>nCS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28A099B-AFE3-46FB-88B2-8137A21BDE04}"/>
              </a:ext>
            </a:extLst>
          </p:cNvPr>
          <p:cNvSpPr/>
          <p:nvPr/>
        </p:nvSpPr>
        <p:spPr>
          <a:xfrm>
            <a:off x="10508974" y="4917439"/>
            <a:ext cx="1331844" cy="2456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GROVE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C074E90-C5C6-40B7-8E81-DD15DF935DFA}"/>
              </a:ext>
            </a:extLst>
          </p:cNvPr>
          <p:cNvSpPr/>
          <p:nvPr/>
        </p:nvSpPr>
        <p:spPr>
          <a:xfrm>
            <a:off x="397565" y="2837718"/>
            <a:ext cx="1331844" cy="5380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GROVE</a:t>
            </a:r>
          </a:p>
        </p:txBody>
      </p:sp>
    </p:spTree>
    <p:extLst>
      <p:ext uri="{BB962C8B-B14F-4D97-AF65-F5344CB8AC3E}">
        <p14:creationId xmlns:p14="http://schemas.microsoft.com/office/powerpoint/2010/main" val="3649530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EE64B-12D0-463C-92AC-9E5346E3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Carrier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B8C5E9-7553-44EF-A5FE-FDE0EBE7C0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79" t="11594" r="56796" b="57246"/>
          <a:stretch/>
        </p:blipFill>
        <p:spPr>
          <a:xfrm>
            <a:off x="4373217" y="1202634"/>
            <a:ext cx="7513982" cy="49707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9EC272-3328-443E-B10D-726A529F2284}"/>
              </a:ext>
            </a:extLst>
          </p:cNvPr>
          <p:cNvSpPr txBox="1"/>
          <p:nvPr/>
        </p:nvSpPr>
        <p:spPr>
          <a:xfrm>
            <a:off x="4373217" y="816600"/>
            <a:ext cx="7523921" cy="290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All units in inches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76C31B-890F-4E05-8E5F-FB1793A8B27C}"/>
              </a:ext>
            </a:extLst>
          </p:cNvPr>
          <p:cNvSpPr txBox="1"/>
          <p:nvPr/>
        </p:nvSpPr>
        <p:spPr>
          <a:xfrm>
            <a:off x="397565" y="1202634"/>
            <a:ext cx="3717235" cy="38148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3.1” x 2.0” board</a:t>
            </a:r>
          </a:p>
          <a:p>
            <a:pPr marL="34290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1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2 x 20 way, 0.1” pitch headers spaced 3.0” apart</a:t>
            </a:r>
          </a:p>
          <a:p>
            <a:pPr marL="34290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100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34290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chemeClr val="tx2"/>
                </a:solidFill>
                <a:latin typeface="+mn-lt"/>
                <a:ea typeface="+mn-ea"/>
              </a:rPr>
              <a:t>0.039” diameter holes</a:t>
            </a:r>
            <a:endParaRPr lang="en-GB" sz="21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100">
              <a:solidFill>
                <a:schemeClr val="tx2"/>
              </a:solidFill>
              <a:latin typeface="+mn-lt"/>
              <a:ea typeface="+mn-ea"/>
            </a:endParaRPr>
          </a:p>
          <a:p>
            <a:pPr marL="34290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00">
                <a:solidFill>
                  <a:schemeClr val="tx2"/>
                </a:solidFill>
                <a:latin typeface="+mn-lt"/>
                <a:ea typeface="+mn-ea"/>
              </a:rPr>
              <a:t>Board </a:t>
            </a:r>
            <a:r>
              <a:rPr lang="en-GB" sz="2100" dirty="0">
                <a:solidFill>
                  <a:schemeClr val="tx2"/>
                </a:solidFill>
                <a:latin typeface="+mn-lt"/>
                <a:ea typeface="+mn-ea"/>
              </a:rPr>
              <a:t>edge 0.05” from the hole centres</a:t>
            </a:r>
          </a:p>
          <a:p>
            <a:pPr marL="34290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1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1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1791246"/>
      </p:ext>
    </p:extLst>
  </p:cSld>
  <p:clrMapOvr>
    <a:masterClrMapping/>
  </p:clrMapOvr>
</p:sld>
</file>

<file path=ppt/theme/theme1.xml><?xml version="1.0" encoding="utf-8"?>
<a:theme xmlns:a="http://schemas.openxmlformats.org/drawingml/2006/main" name="ARM PPT template 2017_Confidential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m_PPT_2017_public.potx" id="{A3B643CE-0F79-4823-AA66-0CA4DE5EE3C5}" vid="{ED53B60E-37BF-4A33-8397-68515E403F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7.0</Current_x0020_Version>
    <Document_x0020_Author xmlns="f2ad5090-61a8-4b8c-ab70-68f4ff4d1933">
      <UserInfo>
        <DisplayName>Melanie Salvatierra</DisplayName>
        <AccountId>4280</AccountId>
        <AccountType/>
      </UserInfo>
    </Document_x0020_Author>
    <_dlc_DocId xmlns="f2ad5090-61a8-4b8c-ab70-68f4ff4d1933">ARM-ECM-0633233</_dlc_DocId>
    <Document_x0020_Confidentiality xmlns="f2ad5090-61a8-4b8c-ab70-68f4ff4d1933">Non-Confidential</Document_x0020_Confidentiality>
    <_dlc_DocIdUrl xmlns="f2ad5090-61a8-4b8c-ab70-68f4ff4d1933">
      <Url>http://teamsites.arm.com/sites/cthub/_layouts/DocIdRedir.aspx?ID=ARM-ECM-0633233</Url>
      <Description>ARM-ECM-0633233</Description>
    </_dlc_DocIdUrl>
    <Category xmlns="c0950e01-db07-4e41-9c32-b7a8e9fccc9b">Public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Draft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46F3D9-27DD-4F07-9983-380B33535F9E}">
  <ds:schemaRefs>
    <ds:schemaRef ds:uri="http://purl.org/dc/dcmitype/"/>
    <ds:schemaRef ds:uri="http://schemas.microsoft.com/office/infopath/2007/PartnerControls"/>
    <ds:schemaRef ds:uri="c0950e01-db07-4e41-9c32-b7a8e9fccc9b"/>
    <ds:schemaRef ds:uri="http://purl.org/dc/elements/1.1/"/>
    <ds:schemaRef ds:uri="http://schemas.microsoft.com/office/2006/metadata/properties"/>
    <ds:schemaRef ds:uri="f2ad5090-61a8-4b8c-ab70-68f4ff4d1933"/>
    <ds:schemaRef ds:uri="http://schemas.microsoft.com/sharepoint/v3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sharepoint/v3/field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AB96AA3-2867-4B2D-8944-042299BE9B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BA73A5D-0D08-47E4-908B-7CC61C51FE6B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A2F4DB20-F02C-4139-BE14-4D908EF1BA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Microsoft Office PowerPoint</Application>
  <PresentationFormat>Widescreen</PresentationFormat>
  <Paragraphs>198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ＭＳ Ｐゴシック</vt:lpstr>
      <vt:lpstr>Arial</vt:lpstr>
      <vt:lpstr>Calibri</vt:lpstr>
      <vt:lpstr>Mangal</vt:lpstr>
      <vt:lpstr>Wingdings</vt:lpstr>
      <vt:lpstr>ARM PPT template 2017_Confidential</vt:lpstr>
      <vt:lpstr>MTB Handbook</vt:lpstr>
      <vt:lpstr>MTB Handbook</vt:lpstr>
      <vt:lpstr>PowerPoint Presentation</vt:lpstr>
      <vt:lpstr>Overview</vt:lpstr>
      <vt:lpstr>PowerPoint Presentation</vt:lpstr>
      <vt:lpstr>DAPLink</vt:lpstr>
      <vt:lpstr>PowerPoint Presentation</vt:lpstr>
      <vt:lpstr>PowerPoint Presentation</vt:lpstr>
      <vt:lpstr>Module Carrier</vt:lpstr>
      <vt:lpstr>Module Carrier Notes</vt:lpstr>
      <vt:lpstr>PowerPoint Presentation</vt:lpstr>
      <vt:lpstr>Power Scheme</vt:lpstr>
      <vt:lpstr>PowerPoint Presentation</vt:lpstr>
      <vt:lpstr>Onboard peripherals : LCD</vt:lpstr>
      <vt:lpstr>Onboard peripherals : SD Card</vt:lpstr>
      <vt:lpstr>Onboard peripherals : I2C devices</vt:lpstr>
      <vt:lpstr>PowerPoint Presentation</vt:lpstr>
      <vt:lpstr>Grove connectors</vt:lpstr>
      <vt:lpstr>PowerPoint Presentation</vt:lpstr>
      <vt:lpstr>Loopback testing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Mbed Connect  USA 2017</dc:title>
  <dc:creator/>
  <cp:lastModifiedBy>Chris Styles</cp:lastModifiedBy>
  <cp:revision>2</cp:revision>
  <dcterms:modified xsi:type="dcterms:W3CDTF">2018-02-19T11:32:09Z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vti_description">
    <vt:lpwstr/>
  </property>
  <property fmtid="{D5CDD505-2E9C-101B-9397-08002B2CF9AE}" pid="6" name="WorkflowChangePath">
    <vt:lpwstr>1069b4ef-e6f3-4ad7-8c8e-772136578697,10;</vt:lpwstr>
  </property>
  <property fmtid="{D5CDD505-2E9C-101B-9397-08002B2CF9AE}" pid="7" name="Confidentiality">
    <vt:lpwstr>1;#Confidential|28d1025d-1415-4984-b35e-5b79e7d32b5c</vt:lpwstr>
  </property>
  <property fmtid="{D5CDD505-2E9C-101B-9397-08002B2CF9AE}" pid="8" name="ContentTypeId">
    <vt:lpwstr>0x0101005C6975769EB1684CAB07571CAE07A11B0100BC81FA0C64ACC243A77959D9266C7751</vt:lpwstr>
  </property>
  <property fmtid="{D5CDD505-2E9C-101B-9397-08002B2CF9AE}" pid="9" name="Calendar Year">
    <vt:lpwstr>7;#2017|58467e81-5d99-44a5-abb5-12a016b65e9e</vt:lpwstr>
  </property>
  <property fmtid="{D5CDD505-2E9C-101B-9397-08002B2CF9AE}" pid="10" name="TaxCatchAll">
    <vt:lpwstr/>
  </property>
  <property fmtid="{D5CDD505-2E9C-101B-9397-08002B2CF9AE}" pid="11" name="TaxKeywordTaxHTField">
    <vt:lpwstr/>
  </property>
  <property fmtid="{D5CDD505-2E9C-101B-9397-08002B2CF9AE}" pid="12" name="ItemRetentionFormula">
    <vt:lpwstr/>
  </property>
  <property fmtid="{D5CDD505-2E9C-101B-9397-08002B2CF9AE}" pid="13" name="_dlc_LastRun">
    <vt:lpwstr>08/15/2015 23:02:11</vt:lpwstr>
  </property>
  <property fmtid="{D5CDD505-2E9C-101B-9397-08002B2CF9AE}" pid="14" name="_dlc_DocIdItemGuid">
    <vt:lpwstr>4ff7fb8e-c1c6-4ffa-a6e2-9443f43164b5</vt:lpwstr>
  </property>
  <property fmtid="{D5CDD505-2E9C-101B-9397-08002B2CF9AE}" pid="15" name="_dlc_ItemStageId">
    <vt:lpwstr>1</vt:lpwstr>
  </property>
  <property fmtid="{D5CDD505-2E9C-101B-9397-08002B2CF9AE}" pid="16" name="j60c3ced31bb40378c6254d49035d966">
    <vt:lpwstr>2015|ee47c3e7-6a69-4f36-9adf-1007c8d399a4</vt:lpwstr>
  </property>
</Properties>
</file>