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61" r:id="rId5"/>
    <p:sldId id="263" r:id="rId6"/>
    <p:sldId id="264" r:id="rId7"/>
    <p:sldId id="266"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p15:clr>
            <a:srgbClr val="A4A3A4"/>
          </p15:clr>
        </p15:guide>
        <p15:guide id="2" orient="horz" pos="2613">
          <p15:clr>
            <a:srgbClr val="A4A3A4"/>
          </p15:clr>
        </p15:guide>
        <p15:guide id="3" orient="horz" pos="2387">
          <p15:clr>
            <a:srgbClr val="A4A3A4"/>
          </p15:clr>
        </p15:guide>
        <p15:guide id="4" orient="horz" pos="2159">
          <p15:clr>
            <a:srgbClr val="A4A3A4"/>
          </p15:clr>
        </p15:guide>
        <p15:guide id="5" orient="horz" pos="2047">
          <p15:clr>
            <a:srgbClr val="A4A3A4"/>
          </p15:clr>
        </p15:guide>
        <p15:guide id="6" orient="horz" pos="1934">
          <p15:clr>
            <a:srgbClr val="A4A3A4"/>
          </p15:clr>
        </p15:guide>
        <p15:guide id="7" orient="horz" pos="1819">
          <p15:clr>
            <a:srgbClr val="A4A3A4"/>
          </p15:clr>
        </p15:guide>
        <p15:guide id="8" orient="horz" pos="1706">
          <p15:clr>
            <a:srgbClr val="A4A3A4"/>
          </p15:clr>
        </p15:guide>
        <p15:guide id="9" orient="horz" pos="3068">
          <p15:clr>
            <a:srgbClr val="A4A3A4"/>
          </p15:clr>
        </p15:guide>
        <p15:guide id="10" orient="horz" pos="2954">
          <p15:clr>
            <a:srgbClr val="A4A3A4"/>
          </p15:clr>
        </p15:guide>
        <p15:guide id="11" orient="horz" pos="2841">
          <p15:clr>
            <a:srgbClr val="A4A3A4"/>
          </p15:clr>
        </p15:guide>
        <p15:guide id="12" orient="horz" pos="2726">
          <p15:clr>
            <a:srgbClr val="A4A3A4"/>
          </p15:clr>
        </p15:guide>
        <p15:guide id="13" orient="horz" pos="2499">
          <p15:clr>
            <a:srgbClr val="A4A3A4"/>
          </p15:clr>
        </p15:guide>
        <p15:guide id="14" orient="horz" pos="3180">
          <p15:clr>
            <a:srgbClr val="A4A3A4"/>
          </p15:clr>
        </p15:guide>
        <p15:guide id="15" orient="horz" pos="3294">
          <p15:clr>
            <a:srgbClr val="A4A3A4"/>
          </p15:clr>
        </p15:guide>
        <p15:guide id="16" orient="horz" pos="3408">
          <p15:clr>
            <a:srgbClr val="A4A3A4"/>
          </p15:clr>
        </p15:guide>
        <p15:guide id="17" orient="horz" pos="3520">
          <p15:clr>
            <a:srgbClr val="A4A3A4"/>
          </p15:clr>
        </p15:guide>
        <p15:guide id="18" orient="horz" pos="3634">
          <p15:clr>
            <a:srgbClr val="A4A3A4"/>
          </p15:clr>
        </p15:guide>
        <p15:guide id="19" orient="horz" pos="3748">
          <p15:clr>
            <a:srgbClr val="A4A3A4"/>
          </p15:clr>
        </p15:guide>
        <p15:guide id="20" orient="horz" pos="1594">
          <p15:clr>
            <a:srgbClr val="A4A3A4"/>
          </p15:clr>
        </p15:guide>
        <p15:guide id="2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13F"/>
    <a:srgbClr val="008A3E"/>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7" d="100"/>
          <a:sy n="107" d="100"/>
        </p:scale>
        <p:origin x="1760" y="160"/>
      </p:cViewPr>
      <p:guideLst>
        <p:guide orient="horz" pos="2273"/>
        <p:guide orient="horz" pos="2613"/>
        <p:guide orient="horz" pos="2387"/>
        <p:guide orient="horz" pos="2159"/>
        <p:guide orient="horz" pos="2047"/>
        <p:guide orient="horz" pos="1934"/>
        <p:guide orient="horz" pos="1819"/>
        <p:guide orient="horz" pos="1706"/>
        <p:guide orient="horz" pos="3068"/>
        <p:guide orient="horz" pos="2954"/>
        <p:guide orient="horz" pos="2841"/>
        <p:guide orient="horz" pos="2726"/>
        <p:guide orient="horz" pos="2499"/>
        <p:guide orient="horz" pos="3180"/>
        <p:guide orient="horz" pos="3294"/>
        <p:guide orient="horz" pos="3408"/>
        <p:guide orient="horz" pos="3520"/>
        <p:guide orient="horz" pos="3634"/>
        <p:guide orient="horz" pos="3748"/>
        <p:guide orient="horz" pos="159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B0526-3CE2-466A-9B23-A2E5CE4AFE41}" type="datetimeFigureOut">
              <a:rPr lang="bg-BG" smtClean="0"/>
              <a:t>5.11.18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7B10A-AB15-4E84-9BFB-D12A9981BAC8}" type="slidenum">
              <a:rPr lang="bg-BG" smtClean="0"/>
              <a:t>‹#›</a:t>
            </a:fld>
            <a:endParaRPr lang="bg-BG"/>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a:latin typeface="Calibri"/>
              </a:rPr>
              <a:t>This slide is primarily for referencing what pins are connected to the outer Arduino headers (A05, D0-15). If you have a large number of peripherals on the inner rows we suggest having a second image showing those.</a:t>
            </a:r>
            <a:br>
              <a:rPr lang="bg-BG">
                <a:latin typeface="Calibri"/>
              </a:rPr>
            </a:br>
            <a:endParaRPr lang="bg-BG">
              <a:latin typeface="Calibri"/>
            </a:endParaRPr>
          </a:p>
          <a:p>
            <a:r>
              <a:rPr lang="bg-BG">
                <a:latin typeface="Calibri"/>
              </a:rPr>
              <a:t>Make sure to change the names of the pins in the blue boxes to match the pin names on your board. </a:t>
            </a:r>
            <a:br>
              <a:rPr lang="bg-BG">
                <a:latin typeface="Calibri"/>
              </a:rPr>
            </a:br>
            <a:endParaRPr lang="bg-BG">
              <a:latin typeface="Calibri"/>
            </a:endParaRPr>
          </a:p>
          <a:p>
            <a:r>
              <a:rPr lang="bg-BG">
                <a:latin typeface="Calibri"/>
              </a:rPr>
              <a:t>Note how the board is greyed out and emphasis is put on the color coded pin types. </a:t>
            </a:r>
          </a:p>
          <a:p>
            <a:r>
              <a:rPr lang="bg-BG">
                <a:latin typeface="Calibri"/>
              </a:rPr>
              <a:t>Make sure the Company Logo and board image are high quality PNG's, otherwise they will degrade poorly later on. </a:t>
            </a:r>
            <a:br>
              <a:rPr lang="bg-BG">
                <a:latin typeface="Calibri"/>
              </a:rPr>
            </a:br>
            <a:endParaRPr lang="bg-BG">
              <a:latin typeface="Calibri"/>
            </a:endParaRPr>
          </a:p>
        </p:txBody>
      </p:sp>
      <p:sp>
        <p:nvSpPr>
          <p:cNvPr id="4" name="Slide Number Placeholder 3"/>
          <p:cNvSpPr>
            <a:spLocks noGrp="1"/>
          </p:cNvSpPr>
          <p:nvPr>
            <p:ph type="sldNum" sz="quarter" idx="10"/>
          </p:nvPr>
        </p:nvSpPr>
        <p:spPr/>
        <p:txBody>
          <a:bodyPr/>
          <a:lstStyle/>
          <a:p>
            <a:fld id="{3047B10A-AB15-4E84-9BFB-D12A9981BAC8}" type="slidenum">
              <a:rPr lang="bg-BG" smtClean="0"/>
              <a:t>1</a:t>
            </a:fld>
            <a:endParaRPr lang="bg-BG"/>
          </a:p>
        </p:txBody>
      </p:sp>
    </p:spTree>
    <p:extLst>
      <p:ext uri="{BB962C8B-B14F-4D97-AF65-F5344CB8AC3E}">
        <p14:creationId xmlns:p14="http://schemas.microsoft.com/office/powerpoint/2010/main" val="7594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Second image for additional peripherals that are unique to your platform</a:t>
            </a:r>
          </a:p>
        </p:txBody>
      </p:sp>
      <p:sp>
        <p:nvSpPr>
          <p:cNvPr id="4" name="Slide Number Placeholder 3"/>
          <p:cNvSpPr>
            <a:spLocks noGrp="1"/>
          </p:cNvSpPr>
          <p:nvPr>
            <p:ph type="sldNum" sz="quarter" idx="10"/>
          </p:nvPr>
        </p:nvSpPr>
        <p:spPr/>
        <p:txBody>
          <a:bodyPr/>
          <a:lstStyle/>
          <a:p>
            <a:fld id="{3047B10A-AB15-4E84-9BFB-D12A9981BAC8}" type="slidenum">
              <a:rPr lang="bg-BG" smtClean="0"/>
              <a:t>2</a:t>
            </a:fld>
            <a:endParaRPr lang="bg-BG"/>
          </a:p>
        </p:txBody>
      </p:sp>
    </p:spTree>
    <p:extLst>
      <p:ext uri="{BB962C8B-B14F-4D97-AF65-F5344CB8AC3E}">
        <p14:creationId xmlns:p14="http://schemas.microsoft.com/office/powerpoint/2010/main" val="362800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Firmware update instructions / what users have to physically interact with ( for example press reset button, plug in device)</a:t>
            </a:r>
          </a:p>
        </p:txBody>
      </p:sp>
      <p:sp>
        <p:nvSpPr>
          <p:cNvPr id="4" name="Slide Number Placeholder 3"/>
          <p:cNvSpPr>
            <a:spLocks noGrp="1"/>
          </p:cNvSpPr>
          <p:nvPr>
            <p:ph type="sldNum" sz="quarter" idx="10"/>
          </p:nvPr>
        </p:nvSpPr>
        <p:spPr/>
        <p:txBody>
          <a:bodyPr/>
          <a:lstStyle/>
          <a:p>
            <a:fld id="{3047B10A-AB15-4E84-9BFB-D12A9981BAC8}" type="slidenum">
              <a:rPr lang="bg-BG" smtClean="0"/>
              <a:t>3</a:t>
            </a:fld>
            <a:endParaRPr lang="bg-BG"/>
          </a:p>
        </p:txBody>
      </p:sp>
    </p:spTree>
    <p:extLst>
      <p:ext uri="{BB962C8B-B14F-4D97-AF65-F5344CB8AC3E}">
        <p14:creationId xmlns:p14="http://schemas.microsoft.com/office/powerpoint/2010/main" val="269416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Instructions on how to download a program.</a:t>
            </a:r>
          </a:p>
          <a:p>
            <a:r>
              <a:rPr lang="en-US">
                <a:latin typeface="Calibri"/>
              </a:rPr>
              <a:t>For example, do users have to press reset to restart the board or does it reset automatically? Which LED blinks while code is being loaded? Do the LED's change color at all?</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3047B10A-AB15-4E84-9BFB-D12A9981BAC8}" type="slidenum">
              <a:rPr lang="bg-BG" smtClean="0"/>
              <a:t>4</a:t>
            </a:fld>
            <a:endParaRPr lang="bg-BG"/>
          </a:p>
        </p:txBody>
      </p:sp>
    </p:spTree>
    <p:extLst>
      <p:ext uri="{BB962C8B-B14F-4D97-AF65-F5344CB8AC3E}">
        <p14:creationId xmlns:p14="http://schemas.microsoft.com/office/powerpoint/2010/main" val="112573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Platform page main image, something angled</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3047B10A-AB15-4E84-9BFB-D12A9981BAC8}" type="slidenum">
              <a:rPr lang="bg-BG" smtClean="0"/>
              <a:t>5</a:t>
            </a:fld>
            <a:endParaRPr lang="bg-BG"/>
          </a:p>
        </p:txBody>
      </p:sp>
    </p:spTree>
    <p:extLst>
      <p:ext uri="{BB962C8B-B14F-4D97-AF65-F5344CB8AC3E}">
        <p14:creationId xmlns:p14="http://schemas.microsoft.com/office/powerpoint/2010/main" val="189699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300A88-2E24-49EB-A302-06335A3BC4E6}"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398082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300A88-2E24-49EB-A302-06335A3BC4E6}"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31030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300A88-2E24-49EB-A302-06335A3BC4E6}"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405128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300A88-2E24-49EB-A302-06335A3BC4E6}"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355848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00A88-2E24-49EB-A302-06335A3BC4E6}"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101977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300A88-2E24-49EB-A302-06335A3BC4E6}"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55810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300A88-2E24-49EB-A302-06335A3BC4E6}" type="datetimeFigureOut">
              <a:rPr lang="en-US" smtClean="0"/>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56562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300A88-2E24-49EB-A302-06335A3BC4E6}" type="datetimeFigureOut">
              <a:rPr lang="en-US" smtClean="0"/>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34357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00A88-2E24-49EB-A302-06335A3BC4E6}" type="datetimeFigureOut">
              <a:rPr lang="en-US" smtClean="0"/>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129025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300A88-2E24-49EB-A302-06335A3BC4E6}"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4474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300A88-2E24-49EB-A302-06335A3BC4E6}"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D2EE-C430-4A7A-964C-526231F498C9}" type="slidenum">
              <a:rPr lang="en-US" smtClean="0"/>
              <a:t>‹#›</a:t>
            </a:fld>
            <a:endParaRPr lang="en-US"/>
          </a:p>
        </p:txBody>
      </p:sp>
    </p:spTree>
    <p:extLst>
      <p:ext uri="{BB962C8B-B14F-4D97-AF65-F5344CB8AC3E}">
        <p14:creationId xmlns:p14="http://schemas.microsoft.com/office/powerpoint/2010/main" val="378319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00A88-2E24-49EB-A302-06335A3BC4E6}" type="datetimeFigureOut">
              <a:rPr lang="en-US" smtClean="0"/>
              <a:t>11/5/18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DD2EE-C430-4A7A-964C-526231F498C9}" type="slidenum">
              <a:rPr lang="en-US" smtClean="0"/>
              <a:t>‹#›</a:t>
            </a:fld>
            <a:endParaRPr lang="en-US"/>
          </a:p>
        </p:txBody>
      </p:sp>
    </p:spTree>
    <p:extLst>
      <p:ext uri="{BB962C8B-B14F-4D97-AF65-F5344CB8AC3E}">
        <p14:creationId xmlns:p14="http://schemas.microsoft.com/office/powerpoint/2010/main" val="161911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5" name="Group 384"/>
          <p:cNvGrpSpPr/>
          <p:nvPr/>
        </p:nvGrpSpPr>
        <p:grpSpPr>
          <a:xfrm>
            <a:off x="1943822" y="272142"/>
            <a:ext cx="5101058" cy="7455258"/>
            <a:chOff x="1966479" y="-4305016"/>
            <a:chExt cx="5101058" cy="7642035"/>
          </a:xfrm>
        </p:grpSpPr>
        <p:pic>
          <p:nvPicPr>
            <p:cNvPr id="388" name="Picture 3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95990" y="-3034527"/>
              <a:ext cx="7642035" cy="5101058"/>
            </a:xfrm>
            <a:prstGeom prst="rect">
              <a:avLst/>
            </a:prstGeom>
          </p:spPr>
        </p:pic>
        <p:grpSp>
          <p:nvGrpSpPr>
            <p:cNvPr id="391" name="Group 390"/>
            <p:cNvGrpSpPr/>
            <p:nvPr/>
          </p:nvGrpSpPr>
          <p:grpSpPr>
            <a:xfrm>
              <a:off x="2583815" y="-3562350"/>
              <a:ext cx="3818888" cy="5905555"/>
              <a:chOff x="2583815" y="-3581400"/>
              <a:chExt cx="3818888" cy="5905555"/>
            </a:xfrm>
            <a:solidFill>
              <a:schemeClr val="bg1">
                <a:alpha val="75000"/>
              </a:schemeClr>
            </a:solidFill>
          </p:grpSpPr>
          <p:sp>
            <p:nvSpPr>
              <p:cNvPr id="395" name="Rectangle 394"/>
              <p:cNvSpPr/>
              <p:nvPr/>
            </p:nvSpPr>
            <p:spPr>
              <a:xfrm>
                <a:off x="2583815" y="-3581400"/>
                <a:ext cx="3349951" cy="19267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637"/>
              <p:cNvSpPr/>
              <p:nvPr/>
            </p:nvSpPr>
            <p:spPr>
              <a:xfrm>
                <a:off x="3024609" y="-1654629"/>
                <a:ext cx="2909157" cy="2970421"/>
              </a:xfrm>
              <a:custGeom>
                <a:avLst/>
                <a:gdLst/>
                <a:ahLst/>
                <a:cxnLst/>
                <a:rect l="l" t="t" r="r" b="b"/>
                <a:pathLst>
                  <a:path w="2909157" h="3213164">
                    <a:moveTo>
                      <a:pt x="2206213" y="2060121"/>
                    </a:moveTo>
                    <a:lnTo>
                      <a:pt x="2206213" y="2395783"/>
                    </a:lnTo>
                    <a:lnTo>
                      <a:pt x="2504106" y="2395783"/>
                    </a:lnTo>
                    <a:lnTo>
                      <a:pt x="2504106" y="2060121"/>
                    </a:lnTo>
                    <a:close/>
                    <a:moveTo>
                      <a:pt x="0" y="0"/>
                    </a:moveTo>
                    <a:lnTo>
                      <a:pt x="2909157" y="0"/>
                    </a:lnTo>
                    <a:lnTo>
                      <a:pt x="2909157" y="3213164"/>
                    </a:lnTo>
                    <a:lnTo>
                      <a:pt x="0" y="3213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635"/>
              <p:cNvSpPr/>
              <p:nvPr/>
            </p:nvSpPr>
            <p:spPr>
              <a:xfrm>
                <a:off x="2619306" y="1315792"/>
                <a:ext cx="3783397" cy="1008363"/>
              </a:xfrm>
              <a:custGeom>
                <a:avLst/>
                <a:gdLst/>
                <a:ahLst/>
                <a:cxnLst/>
                <a:rect l="l" t="t" r="r" b="b"/>
                <a:pathLst>
                  <a:path w="3783397" h="1008363">
                    <a:moveTo>
                      <a:pt x="84273" y="432791"/>
                    </a:moveTo>
                    <a:lnTo>
                      <a:pt x="84273" y="730720"/>
                    </a:lnTo>
                    <a:lnTo>
                      <a:pt x="330418" y="730720"/>
                    </a:lnTo>
                    <a:lnTo>
                      <a:pt x="330418" y="432791"/>
                    </a:lnTo>
                    <a:close/>
                    <a:moveTo>
                      <a:pt x="0" y="0"/>
                    </a:moveTo>
                    <a:lnTo>
                      <a:pt x="3783397" y="0"/>
                    </a:lnTo>
                    <a:lnTo>
                      <a:pt x="3783397" y="1008363"/>
                    </a:lnTo>
                    <a:lnTo>
                      <a:pt x="0" y="10083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nvSpPr>
            <p:spPr>
              <a:xfrm>
                <a:off x="5933766" y="-3581400"/>
                <a:ext cx="468937" cy="1295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8" name="TextBox 197"/>
          <p:cNvSpPr txBox="1"/>
          <p:nvPr/>
        </p:nvSpPr>
        <p:spPr>
          <a:xfrm>
            <a:off x="405337" y="1399109"/>
            <a:ext cx="1524841" cy="569387"/>
          </a:xfrm>
          <a:prstGeom prst="rect">
            <a:avLst/>
          </a:prstGeom>
          <a:noFill/>
        </p:spPr>
        <p:txBody>
          <a:bodyPr wrap="none" rtlCol="0">
            <a:spAutoFit/>
          </a:bodyPr>
          <a:lstStyle/>
          <a:p>
            <a:pPr algn="ctr"/>
            <a:r>
              <a:rPr lang="en-US" sz="1600" b="1"/>
              <a:t>&lt;board-name&gt;</a:t>
            </a:r>
          </a:p>
          <a:p>
            <a:pPr algn="ctr"/>
            <a:r>
              <a:rPr lang="en-US" sz="1500" b="1">
                <a:solidFill>
                  <a:srgbClr val="62913F"/>
                </a:solidFill>
              </a:rPr>
              <a:t>Arduino Headers</a:t>
            </a:r>
            <a:endParaRPr lang="bg-BG" sz="1500" b="1">
              <a:solidFill>
                <a:srgbClr val="62913F"/>
              </a:solidFill>
            </a:endParaRPr>
          </a:p>
        </p:txBody>
      </p:sp>
      <p:grpSp>
        <p:nvGrpSpPr>
          <p:cNvPr id="203" name="Group 202"/>
          <p:cNvGrpSpPr/>
          <p:nvPr/>
        </p:nvGrpSpPr>
        <p:grpSpPr>
          <a:xfrm>
            <a:off x="1002837" y="3237097"/>
            <a:ext cx="1553399" cy="1079501"/>
            <a:chOff x="381000" y="2722560"/>
            <a:chExt cx="2057400" cy="1079501"/>
          </a:xfrm>
        </p:grpSpPr>
        <p:cxnSp>
          <p:nvCxnSpPr>
            <p:cNvPr id="220" name="Straight Connector 219"/>
            <p:cNvCxnSpPr/>
            <p:nvPr/>
          </p:nvCxnSpPr>
          <p:spPr>
            <a:xfrm flipH="1">
              <a:off x="381000" y="2722560"/>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a:off x="381000" y="2901947"/>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H="1">
              <a:off x="381000" y="3082130"/>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H="1">
              <a:off x="381000" y="3263105"/>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flipH="1">
              <a:off x="381000" y="3443287"/>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H="1">
              <a:off x="381000" y="3624262"/>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381000" y="3802061"/>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a:off x="1002837" y="4676960"/>
            <a:ext cx="1553400" cy="901701"/>
            <a:chOff x="381000" y="4184650"/>
            <a:chExt cx="2057400" cy="901701"/>
          </a:xfrm>
        </p:grpSpPr>
        <p:cxnSp>
          <p:nvCxnSpPr>
            <p:cNvPr id="232" name="Straight Connector 231"/>
            <p:cNvCxnSpPr/>
            <p:nvPr/>
          </p:nvCxnSpPr>
          <p:spPr>
            <a:xfrm flipH="1">
              <a:off x="381000" y="4184650"/>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381000" y="4365624"/>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81000" y="4545805"/>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H="1">
              <a:off x="381000" y="4725988"/>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381000" y="4906963"/>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381000" y="5086351"/>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
        <p:nvSpPr>
          <p:cNvPr id="239" name="Rounded Rectangle 238"/>
          <p:cNvSpPr/>
          <p:nvPr/>
        </p:nvSpPr>
        <p:spPr>
          <a:xfrm>
            <a:off x="507342" y="3147407"/>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IOREF</a:t>
            </a:r>
            <a:endParaRPr lang="en-US" sz="1200"/>
          </a:p>
        </p:txBody>
      </p:sp>
      <p:sp>
        <p:nvSpPr>
          <p:cNvPr id="242" name="Rounded Rectangle 241"/>
          <p:cNvSpPr/>
          <p:nvPr/>
        </p:nvSpPr>
        <p:spPr>
          <a:xfrm>
            <a:off x="507342" y="3326792"/>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RESET</a:t>
            </a:r>
          </a:p>
        </p:txBody>
      </p:sp>
      <p:sp>
        <p:nvSpPr>
          <p:cNvPr id="245" name="Rounded Rectangle 244"/>
          <p:cNvSpPr/>
          <p:nvPr/>
        </p:nvSpPr>
        <p:spPr>
          <a:xfrm>
            <a:off x="507342" y="3506974"/>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+3v3</a:t>
            </a:r>
          </a:p>
        </p:txBody>
      </p:sp>
      <p:sp>
        <p:nvSpPr>
          <p:cNvPr id="246" name="Rounded Rectangle 245"/>
          <p:cNvSpPr/>
          <p:nvPr/>
        </p:nvSpPr>
        <p:spPr>
          <a:xfrm>
            <a:off x="507342" y="3687949"/>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+5v</a:t>
            </a:r>
          </a:p>
        </p:txBody>
      </p:sp>
      <p:sp>
        <p:nvSpPr>
          <p:cNvPr id="247" name="Rounded Rectangle 246"/>
          <p:cNvSpPr/>
          <p:nvPr/>
        </p:nvSpPr>
        <p:spPr>
          <a:xfrm>
            <a:off x="507342" y="3867338"/>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GND</a:t>
            </a:r>
          </a:p>
        </p:txBody>
      </p:sp>
      <p:sp>
        <p:nvSpPr>
          <p:cNvPr id="248" name="Rounded Rectangle 247"/>
          <p:cNvSpPr/>
          <p:nvPr/>
        </p:nvSpPr>
        <p:spPr>
          <a:xfrm>
            <a:off x="507342" y="4049106"/>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GND</a:t>
            </a:r>
          </a:p>
        </p:txBody>
      </p:sp>
      <p:sp>
        <p:nvSpPr>
          <p:cNvPr id="249" name="Rounded Rectangle 248"/>
          <p:cNvSpPr/>
          <p:nvPr/>
        </p:nvSpPr>
        <p:spPr>
          <a:xfrm>
            <a:off x="507342" y="4228493"/>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VIN</a:t>
            </a:r>
          </a:p>
        </p:txBody>
      </p:sp>
      <p:sp>
        <p:nvSpPr>
          <p:cNvPr id="250" name="Rounded Rectangle 249"/>
          <p:cNvSpPr/>
          <p:nvPr/>
        </p:nvSpPr>
        <p:spPr>
          <a:xfrm>
            <a:off x="507342" y="4588854"/>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A0</a:t>
            </a:r>
          </a:p>
        </p:txBody>
      </p:sp>
      <p:sp>
        <p:nvSpPr>
          <p:cNvPr id="251" name="Rounded Rectangle 250"/>
          <p:cNvSpPr/>
          <p:nvPr/>
        </p:nvSpPr>
        <p:spPr>
          <a:xfrm>
            <a:off x="507342" y="4769832"/>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A1</a:t>
            </a:r>
          </a:p>
        </p:txBody>
      </p:sp>
      <p:sp>
        <p:nvSpPr>
          <p:cNvPr id="252" name="Rounded Rectangle 251"/>
          <p:cNvSpPr/>
          <p:nvPr/>
        </p:nvSpPr>
        <p:spPr>
          <a:xfrm>
            <a:off x="507342" y="4949217"/>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A2</a:t>
            </a:r>
          </a:p>
        </p:txBody>
      </p:sp>
      <p:sp>
        <p:nvSpPr>
          <p:cNvPr id="253" name="Rounded Rectangle 252"/>
          <p:cNvSpPr/>
          <p:nvPr/>
        </p:nvSpPr>
        <p:spPr>
          <a:xfrm>
            <a:off x="507342" y="5128922"/>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A3</a:t>
            </a:r>
          </a:p>
        </p:txBody>
      </p:sp>
      <p:sp>
        <p:nvSpPr>
          <p:cNvPr id="254" name="Rounded Rectangle 253"/>
          <p:cNvSpPr/>
          <p:nvPr/>
        </p:nvSpPr>
        <p:spPr>
          <a:xfrm>
            <a:off x="507342" y="5309897"/>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A4</a:t>
            </a:r>
          </a:p>
        </p:txBody>
      </p:sp>
      <p:sp>
        <p:nvSpPr>
          <p:cNvPr id="255" name="Rounded Rectangle 254"/>
          <p:cNvSpPr/>
          <p:nvPr/>
        </p:nvSpPr>
        <p:spPr>
          <a:xfrm>
            <a:off x="507342" y="5489286"/>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A5</a:t>
            </a:r>
          </a:p>
        </p:txBody>
      </p:sp>
      <p:sp>
        <p:nvSpPr>
          <p:cNvPr id="256" name="Rounded Rectangle 255"/>
          <p:cNvSpPr/>
          <p:nvPr/>
        </p:nvSpPr>
        <p:spPr>
          <a:xfrm>
            <a:off x="1774542" y="4592835"/>
            <a:ext cx="612000" cy="1074871"/>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a:solidFill>
                  <a:schemeClr val="tx1"/>
                </a:solidFill>
              </a:rPr>
              <a:t>Analog In</a:t>
            </a:r>
          </a:p>
        </p:txBody>
      </p:sp>
      <p:sp>
        <p:nvSpPr>
          <p:cNvPr id="257" name="Rounded Rectangle 256"/>
          <p:cNvSpPr/>
          <p:nvPr/>
        </p:nvSpPr>
        <p:spPr>
          <a:xfrm>
            <a:off x="1779536" y="4229957"/>
            <a:ext cx="612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5v – 9v</a:t>
            </a:r>
          </a:p>
        </p:txBody>
      </p:sp>
      <p:sp>
        <p:nvSpPr>
          <p:cNvPr id="258" name="Rounded Rectangle 257"/>
          <p:cNvSpPr/>
          <p:nvPr/>
        </p:nvSpPr>
        <p:spPr>
          <a:xfrm>
            <a:off x="1137342" y="4589655"/>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PTB0</a:t>
            </a:r>
          </a:p>
        </p:txBody>
      </p:sp>
      <p:sp>
        <p:nvSpPr>
          <p:cNvPr id="259" name="Rounded Rectangle 258"/>
          <p:cNvSpPr/>
          <p:nvPr/>
        </p:nvSpPr>
        <p:spPr>
          <a:xfrm>
            <a:off x="1137342" y="4768252"/>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PTB1</a:t>
            </a:r>
          </a:p>
        </p:txBody>
      </p:sp>
      <p:sp>
        <p:nvSpPr>
          <p:cNvPr id="260" name="Rounded Rectangle 259"/>
          <p:cNvSpPr/>
          <p:nvPr/>
        </p:nvSpPr>
        <p:spPr>
          <a:xfrm>
            <a:off x="1137342" y="4950018"/>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PTC1</a:t>
            </a:r>
          </a:p>
        </p:txBody>
      </p:sp>
      <p:sp>
        <p:nvSpPr>
          <p:cNvPr id="261" name="Rounded Rectangle 260"/>
          <p:cNvSpPr/>
          <p:nvPr/>
        </p:nvSpPr>
        <p:spPr>
          <a:xfrm>
            <a:off x="1137342" y="5129723"/>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PTC2</a:t>
            </a:r>
          </a:p>
        </p:txBody>
      </p:sp>
      <p:sp>
        <p:nvSpPr>
          <p:cNvPr id="262" name="Rounded Rectangle 261"/>
          <p:cNvSpPr/>
          <p:nvPr/>
        </p:nvSpPr>
        <p:spPr>
          <a:xfrm>
            <a:off x="1137342" y="5308317"/>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PTB3</a:t>
            </a:r>
          </a:p>
        </p:txBody>
      </p:sp>
      <p:sp>
        <p:nvSpPr>
          <p:cNvPr id="263" name="Rounded Rectangle 262"/>
          <p:cNvSpPr/>
          <p:nvPr/>
        </p:nvSpPr>
        <p:spPr>
          <a:xfrm>
            <a:off x="1137342" y="548770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PTB2</a:t>
            </a:r>
          </a:p>
        </p:txBody>
      </p:sp>
      <p:grpSp>
        <p:nvGrpSpPr>
          <p:cNvPr id="264" name="Group 263"/>
          <p:cNvGrpSpPr/>
          <p:nvPr/>
        </p:nvGrpSpPr>
        <p:grpSpPr>
          <a:xfrm>
            <a:off x="6376579" y="2420924"/>
            <a:ext cx="2044950" cy="1620840"/>
            <a:chOff x="6477000" y="1896266"/>
            <a:chExt cx="2057400" cy="1620840"/>
          </a:xfrm>
        </p:grpSpPr>
        <p:grpSp>
          <p:nvGrpSpPr>
            <p:cNvPr id="265" name="Group 264"/>
            <p:cNvGrpSpPr/>
            <p:nvPr/>
          </p:nvGrpSpPr>
          <p:grpSpPr>
            <a:xfrm rot="10800000">
              <a:off x="6477000" y="1896266"/>
              <a:ext cx="2057400" cy="1261269"/>
              <a:chOff x="381000" y="2512220"/>
              <a:chExt cx="2057400" cy="1261269"/>
            </a:xfrm>
          </p:grpSpPr>
          <p:cxnSp>
            <p:nvCxnSpPr>
              <p:cNvPr id="277" name="Straight Connector 276"/>
              <p:cNvCxnSpPr/>
              <p:nvPr/>
            </p:nvCxnSpPr>
            <p:spPr>
              <a:xfrm flipH="1">
                <a:off x="381000" y="2512220"/>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H="1">
                <a:off x="381000" y="2693194"/>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H="1">
                <a:off x="381000" y="2871788"/>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H="1">
                <a:off x="381000" y="3053558"/>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a:off x="381000" y="3232150"/>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a:off x="381000" y="3413919"/>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a:off x="381000" y="3594101"/>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H="1">
                <a:off x="381000" y="3773489"/>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rot="10800000">
              <a:off x="6477000" y="3336924"/>
              <a:ext cx="2057400" cy="180182"/>
              <a:chOff x="5181600" y="3437731"/>
              <a:chExt cx="2057400" cy="180182"/>
            </a:xfrm>
          </p:grpSpPr>
          <p:cxnSp>
            <p:nvCxnSpPr>
              <p:cNvPr id="267" name="Straight Connector 266"/>
              <p:cNvCxnSpPr/>
              <p:nvPr/>
            </p:nvCxnSpPr>
            <p:spPr>
              <a:xfrm flipH="1">
                <a:off x="5181600" y="3437731"/>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H="1">
                <a:off x="5181600" y="3617913"/>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grpSp>
        <p:nvGrpSpPr>
          <p:cNvPr id="288" name="Group 287"/>
          <p:cNvGrpSpPr/>
          <p:nvPr/>
        </p:nvGrpSpPr>
        <p:grpSpPr>
          <a:xfrm rot="10800000">
            <a:off x="6376579" y="4317550"/>
            <a:ext cx="2044950" cy="1259683"/>
            <a:chOff x="381000" y="2545554"/>
            <a:chExt cx="2057400" cy="1259683"/>
          </a:xfrm>
        </p:grpSpPr>
        <p:cxnSp>
          <p:nvCxnSpPr>
            <p:cNvPr id="289" name="Straight Connector 288"/>
            <p:cNvCxnSpPr/>
            <p:nvPr/>
          </p:nvCxnSpPr>
          <p:spPr>
            <a:xfrm flipH="1">
              <a:off x="381000" y="2545554"/>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381000" y="2724941"/>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a:off x="381000" y="2905122"/>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381000" y="3085305"/>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381000" y="3266280"/>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H="1">
              <a:off x="381000" y="3445668"/>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H="1">
              <a:off x="381000" y="3625056"/>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H="1">
              <a:off x="381000" y="3805237"/>
              <a:ext cx="205740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
        <p:nvSpPr>
          <p:cNvPr id="297" name="Rounded Rectangle 296"/>
          <p:cNvSpPr/>
          <p:nvPr/>
        </p:nvSpPr>
        <p:spPr>
          <a:xfrm>
            <a:off x="7881529" y="4228653"/>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D7</a:t>
            </a:r>
          </a:p>
        </p:txBody>
      </p:sp>
      <p:sp>
        <p:nvSpPr>
          <p:cNvPr id="298" name="Rounded Rectangle 297"/>
          <p:cNvSpPr/>
          <p:nvPr/>
        </p:nvSpPr>
        <p:spPr>
          <a:xfrm>
            <a:off x="7881529" y="4408044"/>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D6</a:t>
            </a:r>
          </a:p>
        </p:txBody>
      </p:sp>
      <p:sp>
        <p:nvSpPr>
          <p:cNvPr id="299" name="Rounded Rectangle 298"/>
          <p:cNvSpPr/>
          <p:nvPr/>
        </p:nvSpPr>
        <p:spPr>
          <a:xfrm>
            <a:off x="7881529" y="4588223"/>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D5</a:t>
            </a:r>
          </a:p>
        </p:txBody>
      </p:sp>
      <p:sp>
        <p:nvSpPr>
          <p:cNvPr id="300" name="Rounded Rectangle 299"/>
          <p:cNvSpPr/>
          <p:nvPr/>
        </p:nvSpPr>
        <p:spPr>
          <a:xfrm>
            <a:off x="7881529" y="4769198"/>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D4</a:t>
            </a:r>
          </a:p>
        </p:txBody>
      </p:sp>
      <p:sp>
        <p:nvSpPr>
          <p:cNvPr id="301" name="Rounded Rectangle 300"/>
          <p:cNvSpPr/>
          <p:nvPr/>
        </p:nvSpPr>
        <p:spPr>
          <a:xfrm>
            <a:off x="7881529" y="4947792"/>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D3</a:t>
            </a:r>
          </a:p>
        </p:txBody>
      </p:sp>
      <p:sp>
        <p:nvSpPr>
          <p:cNvPr id="302" name="Rounded Rectangle 301"/>
          <p:cNvSpPr/>
          <p:nvPr/>
        </p:nvSpPr>
        <p:spPr>
          <a:xfrm>
            <a:off x="7881529" y="5129562"/>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D2</a:t>
            </a:r>
          </a:p>
        </p:txBody>
      </p:sp>
      <p:sp>
        <p:nvSpPr>
          <p:cNvPr id="303" name="Rounded Rectangle 302"/>
          <p:cNvSpPr/>
          <p:nvPr/>
        </p:nvSpPr>
        <p:spPr>
          <a:xfrm>
            <a:off x="7881529" y="5308949"/>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a:t>
            </a:r>
          </a:p>
        </p:txBody>
      </p:sp>
      <p:sp>
        <p:nvSpPr>
          <p:cNvPr id="304" name="Rounded Rectangle 303"/>
          <p:cNvSpPr/>
          <p:nvPr/>
        </p:nvSpPr>
        <p:spPr>
          <a:xfrm>
            <a:off x="7881529" y="5488336"/>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D0</a:t>
            </a:r>
          </a:p>
        </p:txBody>
      </p:sp>
      <p:sp>
        <p:nvSpPr>
          <p:cNvPr id="305" name="Rounded Rectangle 304"/>
          <p:cNvSpPr/>
          <p:nvPr/>
        </p:nvSpPr>
        <p:spPr>
          <a:xfrm>
            <a:off x="7881529" y="2689571"/>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AREF</a:t>
            </a:r>
          </a:p>
        </p:txBody>
      </p:sp>
      <p:sp>
        <p:nvSpPr>
          <p:cNvPr id="306" name="Rounded Rectangle 305"/>
          <p:cNvSpPr/>
          <p:nvPr/>
        </p:nvSpPr>
        <p:spPr>
          <a:xfrm>
            <a:off x="7881529" y="2870549"/>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GND</a:t>
            </a:r>
          </a:p>
        </p:txBody>
      </p:sp>
      <p:sp>
        <p:nvSpPr>
          <p:cNvPr id="307" name="Rounded Rectangle 306"/>
          <p:cNvSpPr/>
          <p:nvPr/>
        </p:nvSpPr>
        <p:spPr>
          <a:xfrm>
            <a:off x="7881529" y="3049934"/>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D13</a:t>
            </a:r>
          </a:p>
        </p:txBody>
      </p:sp>
      <p:sp>
        <p:nvSpPr>
          <p:cNvPr id="308" name="Rounded Rectangle 307"/>
          <p:cNvSpPr/>
          <p:nvPr/>
        </p:nvSpPr>
        <p:spPr>
          <a:xfrm>
            <a:off x="7881529" y="3229322"/>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D12</a:t>
            </a:r>
          </a:p>
        </p:txBody>
      </p:sp>
      <p:sp>
        <p:nvSpPr>
          <p:cNvPr id="309" name="Rounded Rectangle 308"/>
          <p:cNvSpPr/>
          <p:nvPr/>
        </p:nvSpPr>
        <p:spPr>
          <a:xfrm>
            <a:off x="7881529" y="3410296"/>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D11</a:t>
            </a:r>
          </a:p>
        </p:txBody>
      </p:sp>
      <p:sp>
        <p:nvSpPr>
          <p:cNvPr id="310" name="Rounded Rectangle 309"/>
          <p:cNvSpPr/>
          <p:nvPr/>
        </p:nvSpPr>
        <p:spPr>
          <a:xfrm>
            <a:off x="7881529" y="3589685"/>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D10</a:t>
            </a:r>
          </a:p>
        </p:txBody>
      </p:sp>
      <p:sp>
        <p:nvSpPr>
          <p:cNvPr id="311" name="Rounded Rectangle 310"/>
          <p:cNvSpPr/>
          <p:nvPr/>
        </p:nvSpPr>
        <p:spPr>
          <a:xfrm>
            <a:off x="7881529" y="3771454"/>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D9</a:t>
            </a:r>
          </a:p>
        </p:txBody>
      </p:sp>
      <p:sp>
        <p:nvSpPr>
          <p:cNvPr id="312" name="Rounded Rectangle 311"/>
          <p:cNvSpPr/>
          <p:nvPr/>
        </p:nvSpPr>
        <p:spPr>
          <a:xfrm>
            <a:off x="7881529" y="3951636"/>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D8</a:t>
            </a:r>
          </a:p>
        </p:txBody>
      </p:sp>
      <p:grpSp>
        <p:nvGrpSpPr>
          <p:cNvPr id="313" name="Group 312"/>
          <p:cNvGrpSpPr/>
          <p:nvPr/>
        </p:nvGrpSpPr>
        <p:grpSpPr>
          <a:xfrm>
            <a:off x="6486800" y="3003293"/>
            <a:ext cx="655486" cy="619430"/>
            <a:chOff x="6513497" y="2466693"/>
            <a:chExt cx="683021" cy="485938"/>
          </a:xfrm>
        </p:grpSpPr>
        <p:sp>
          <p:nvSpPr>
            <p:cNvPr id="314" name="Rounded Rectangle 313"/>
            <p:cNvSpPr/>
            <p:nvPr/>
          </p:nvSpPr>
          <p:spPr>
            <a:xfrm>
              <a:off x="6559551" y="2505150"/>
              <a:ext cx="636967" cy="42266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lstStyle/>
            <a:p>
              <a:pPr algn="ctr"/>
              <a:r>
                <a:rPr lang="en-US" sz="1100">
                  <a:solidFill>
                    <a:schemeClr val="tx1"/>
                  </a:solidFill>
                </a:rPr>
                <a:t>        SPI1</a:t>
              </a:r>
            </a:p>
          </p:txBody>
        </p:sp>
        <p:sp>
          <p:nvSpPr>
            <p:cNvPr id="315" name="Rectangle 314"/>
            <p:cNvSpPr/>
            <p:nvPr/>
          </p:nvSpPr>
          <p:spPr>
            <a:xfrm>
              <a:off x="6513497" y="2466693"/>
              <a:ext cx="571799" cy="485938"/>
            </a:xfrm>
            <a:prstGeom prst="rect">
              <a:avLst/>
            </a:prstGeom>
          </p:spPr>
          <p:txBody>
            <a:bodyPr wrap="square" lIns="100800" tIns="28800" rIns="36000" bIns="36000">
              <a:spAutoFit/>
            </a:bodyPr>
            <a:lstStyle/>
            <a:p>
              <a:pPr>
                <a:lnSpc>
                  <a:spcPct val="150000"/>
                </a:lnSpc>
              </a:pPr>
              <a:r>
                <a:rPr lang="en-US" sz="800"/>
                <a:t>SCK</a:t>
              </a:r>
            </a:p>
            <a:p>
              <a:pPr>
                <a:lnSpc>
                  <a:spcPct val="150000"/>
                </a:lnSpc>
              </a:pPr>
              <a:r>
                <a:rPr lang="en-US" sz="800"/>
                <a:t>MISO</a:t>
              </a:r>
            </a:p>
            <a:p>
              <a:pPr>
                <a:lnSpc>
                  <a:spcPct val="150000"/>
                </a:lnSpc>
              </a:pPr>
              <a:r>
                <a:rPr lang="en-US" sz="800"/>
                <a:t>MOSI</a:t>
              </a:r>
            </a:p>
          </p:txBody>
        </p:sp>
      </p:grpSp>
      <p:sp>
        <p:nvSpPr>
          <p:cNvPr id="316" name="Rounded Rectangle 315"/>
          <p:cNvSpPr/>
          <p:nvPr/>
        </p:nvSpPr>
        <p:spPr>
          <a:xfrm>
            <a:off x="7881529" y="2331587"/>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D15</a:t>
            </a:r>
          </a:p>
        </p:txBody>
      </p:sp>
      <p:sp>
        <p:nvSpPr>
          <p:cNvPr id="317" name="Rounded Rectangle 316"/>
          <p:cNvSpPr/>
          <p:nvPr/>
        </p:nvSpPr>
        <p:spPr>
          <a:xfrm>
            <a:off x="7881529" y="2510975"/>
            <a:ext cx="540000" cy="180000"/>
          </a:xfrm>
          <a:prstGeom prst="roundRect">
            <a:avLst/>
          </a:prstGeom>
          <a:solidFill>
            <a:srgbClr val="6291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D14</a:t>
            </a:r>
          </a:p>
        </p:txBody>
      </p:sp>
      <p:sp>
        <p:nvSpPr>
          <p:cNvPr id="318" name="Rounded Rectangle 317"/>
          <p:cNvSpPr/>
          <p:nvPr/>
        </p:nvSpPr>
        <p:spPr>
          <a:xfrm>
            <a:off x="7238591" y="4228653"/>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PTC6</a:t>
            </a:r>
          </a:p>
        </p:txBody>
      </p:sp>
      <p:sp>
        <p:nvSpPr>
          <p:cNvPr id="319" name="Rounded Rectangle 318"/>
          <p:cNvSpPr/>
          <p:nvPr/>
        </p:nvSpPr>
        <p:spPr>
          <a:xfrm>
            <a:off x="7238591" y="4408044"/>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spc="-40"/>
              <a:t>PTC3</a:t>
            </a:r>
          </a:p>
        </p:txBody>
      </p:sp>
      <p:sp>
        <p:nvSpPr>
          <p:cNvPr id="320" name="Rounded Rectangle 319"/>
          <p:cNvSpPr/>
          <p:nvPr/>
        </p:nvSpPr>
        <p:spPr>
          <a:xfrm>
            <a:off x="7238591" y="4588223"/>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PTB18</a:t>
            </a:r>
          </a:p>
        </p:txBody>
      </p:sp>
      <p:sp>
        <p:nvSpPr>
          <p:cNvPr id="321" name="Rounded Rectangle 320"/>
          <p:cNvSpPr/>
          <p:nvPr/>
        </p:nvSpPr>
        <p:spPr>
          <a:xfrm>
            <a:off x="7238591" y="4769198"/>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PTA4</a:t>
            </a:r>
          </a:p>
        </p:txBody>
      </p:sp>
      <p:sp>
        <p:nvSpPr>
          <p:cNvPr id="322" name="Rounded Rectangle 321"/>
          <p:cNvSpPr/>
          <p:nvPr/>
        </p:nvSpPr>
        <p:spPr>
          <a:xfrm>
            <a:off x="7238591" y="4947792"/>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PTA2</a:t>
            </a:r>
            <a:endParaRPr lang="en-US" sz="1100"/>
          </a:p>
        </p:txBody>
      </p:sp>
      <p:sp>
        <p:nvSpPr>
          <p:cNvPr id="323" name="Rounded Rectangle 322"/>
          <p:cNvSpPr/>
          <p:nvPr/>
        </p:nvSpPr>
        <p:spPr>
          <a:xfrm>
            <a:off x="7238591" y="5129562"/>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spc="-40"/>
              <a:t>PTB16</a:t>
            </a:r>
          </a:p>
        </p:txBody>
      </p:sp>
      <p:sp>
        <p:nvSpPr>
          <p:cNvPr id="324" name="Rounded Rectangle 323"/>
          <p:cNvSpPr/>
          <p:nvPr/>
        </p:nvSpPr>
        <p:spPr>
          <a:xfrm>
            <a:off x="7238591" y="5308949"/>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PTD3</a:t>
            </a:r>
          </a:p>
        </p:txBody>
      </p:sp>
      <p:sp>
        <p:nvSpPr>
          <p:cNvPr id="325" name="Rounded Rectangle 324"/>
          <p:cNvSpPr/>
          <p:nvPr/>
        </p:nvSpPr>
        <p:spPr>
          <a:xfrm>
            <a:off x="7238591" y="548833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PTD2</a:t>
            </a:r>
          </a:p>
        </p:txBody>
      </p:sp>
      <p:sp>
        <p:nvSpPr>
          <p:cNvPr id="326" name="Rounded Rectangle 325"/>
          <p:cNvSpPr/>
          <p:nvPr/>
        </p:nvSpPr>
        <p:spPr>
          <a:xfrm>
            <a:off x="7238591" y="3049934"/>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PTD5</a:t>
            </a:r>
          </a:p>
        </p:txBody>
      </p:sp>
      <p:sp>
        <p:nvSpPr>
          <p:cNvPr id="327" name="Rounded Rectangle 326"/>
          <p:cNvSpPr/>
          <p:nvPr/>
        </p:nvSpPr>
        <p:spPr>
          <a:xfrm>
            <a:off x="7238591" y="3229322"/>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PTD7</a:t>
            </a:r>
          </a:p>
        </p:txBody>
      </p:sp>
      <p:sp>
        <p:nvSpPr>
          <p:cNvPr id="328" name="Rounded Rectangle 327"/>
          <p:cNvSpPr/>
          <p:nvPr/>
        </p:nvSpPr>
        <p:spPr>
          <a:xfrm>
            <a:off x="7238591" y="341029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PTD6</a:t>
            </a:r>
          </a:p>
        </p:txBody>
      </p:sp>
      <p:sp>
        <p:nvSpPr>
          <p:cNvPr id="329" name="Rounded Rectangle 328"/>
          <p:cNvSpPr/>
          <p:nvPr/>
        </p:nvSpPr>
        <p:spPr>
          <a:xfrm>
            <a:off x="7238591" y="359206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PTD4</a:t>
            </a:r>
          </a:p>
        </p:txBody>
      </p:sp>
      <p:sp>
        <p:nvSpPr>
          <p:cNvPr id="330" name="Rounded Rectangle 329"/>
          <p:cNvSpPr/>
          <p:nvPr/>
        </p:nvSpPr>
        <p:spPr>
          <a:xfrm>
            <a:off x="7238591" y="3771454"/>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PTA1</a:t>
            </a:r>
          </a:p>
        </p:txBody>
      </p:sp>
      <p:sp>
        <p:nvSpPr>
          <p:cNvPr id="331" name="Rounded Rectangle 330"/>
          <p:cNvSpPr/>
          <p:nvPr/>
        </p:nvSpPr>
        <p:spPr>
          <a:xfrm>
            <a:off x="7238591" y="395163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PTB19</a:t>
            </a:r>
          </a:p>
        </p:txBody>
      </p:sp>
      <p:sp>
        <p:nvSpPr>
          <p:cNvPr id="332" name="Rounded Rectangle 331"/>
          <p:cNvSpPr/>
          <p:nvPr/>
        </p:nvSpPr>
        <p:spPr>
          <a:xfrm>
            <a:off x="7238591" y="2331587"/>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PTE1</a:t>
            </a:r>
          </a:p>
        </p:txBody>
      </p:sp>
      <p:sp>
        <p:nvSpPr>
          <p:cNvPr id="333" name="Rounded Rectangle 332"/>
          <p:cNvSpPr/>
          <p:nvPr/>
        </p:nvSpPr>
        <p:spPr>
          <a:xfrm>
            <a:off x="7238591" y="2510975"/>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PTE0</a:t>
            </a:r>
          </a:p>
        </p:txBody>
      </p:sp>
      <p:grpSp>
        <p:nvGrpSpPr>
          <p:cNvPr id="334" name="Group 333"/>
          <p:cNvGrpSpPr/>
          <p:nvPr/>
        </p:nvGrpSpPr>
        <p:grpSpPr>
          <a:xfrm>
            <a:off x="4913540" y="4317120"/>
            <a:ext cx="967974" cy="1263134"/>
            <a:chOff x="5420623" y="4684281"/>
            <a:chExt cx="652750" cy="1263134"/>
          </a:xfrm>
        </p:grpSpPr>
        <p:cxnSp>
          <p:nvCxnSpPr>
            <p:cNvPr id="335" name="Straight Connector 334"/>
            <p:cNvCxnSpPr/>
            <p:nvPr/>
          </p:nvCxnSpPr>
          <p:spPr>
            <a:xfrm>
              <a:off x="5443105" y="5394479"/>
              <a:ext cx="630268" cy="10358"/>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V="1">
              <a:off x="5466560" y="5044793"/>
              <a:ext cx="606813"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V="1">
              <a:off x="5466560" y="5223668"/>
              <a:ext cx="606813"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V="1">
              <a:off x="5466560" y="5583317"/>
              <a:ext cx="606813"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V="1">
              <a:off x="5466558" y="5765008"/>
              <a:ext cx="606813"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V="1">
              <a:off x="5466558" y="5944395"/>
              <a:ext cx="606813"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flipV="1">
              <a:off x="5420623" y="4868144"/>
              <a:ext cx="652747"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V="1">
              <a:off x="5466556" y="4684281"/>
              <a:ext cx="606813"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343" name="Group 342"/>
          <p:cNvGrpSpPr/>
          <p:nvPr/>
        </p:nvGrpSpPr>
        <p:grpSpPr>
          <a:xfrm>
            <a:off x="3076222" y="4857362"/>
            <a:ext cx="606814" cy="724319"/>
            <a:chOff x="6379897" y="5244319"/>
            <a:chExt cx="606814" cy="724319"/>
          </a:xfrm>
          <a:scene3d>
            <a:camera prst="orthographicFront">
              <a:rot lat="0" lon="0" rev="0"/>
            </a:camera>
            <a:lightRig rig="threePt" dir="t"/>
          </a:scene3d>
        </p:grpSpPr>
        <p:cxnSp>
          <p:nvCxnSpPr>
            <p:cNvPr id="344" name="Straight Connector 343"/>
            <p:cNvCxnSpPr/>
            <p:nvPr/>
          </p:nvCxnSpPr>
          <p:spPr>
            <a:xfrm flipV="1">
              <a:off x="6379898" y="5603745"/>
              <a:ext cx="606813" cy="302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flipV="1">
              <a:off x="6379898" y="5244319"/>
              <a:ext cx="606813" cy="302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V="1">
              <a:off x="6379898" y="5424433"/>
              <a:ext cx="606813" cy="302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flipV="1">
              <a:off x="6379898" y="5783210"/>
              <a:ext cx="606813" cy="302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flipV="1">
              <a:off x="6379897" y="5965618"/>
              <a:ext cx="606813" cy="302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
        <p:nvSpPr>
          <p:cNvPr id="349" name="Rounded Rectangle 348"/>
          <p:cNvSpPr/>
          <p:nvPr/>
        </p:nvSpPr>
        <p:spPr>
          <a:xfrm>
            <a:off x="6534603" y="4947908"/>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cxnSp>
        <p:nvCxnSpPr>
          <p:cNvPr id="350" name="Straight Connector 349"/>
          <p:cNvCxnSpPr/>
          <p:nvPr/>
        </p:nvCxnSpPr>
        <p:spPr>
          <a:xfrm flipV="1">
            <a:off x="4994346" y="4040760"/>
            <a:ext cx="890327"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351" name="Group 350"/>
          <p:cNvGrpSpPr/>
          <p:nvPr/>
        </p:nvGrpSpPr>
        <p:grpSpPr>
          <a:xfrm>
            <a:off x="6507774" y="2293124"/>
            <a:ext cx="634515" cy="423859"/>
            <a:chOff x="1570446" y="4839016"/>
            <a:chExt cx="770852" cy="423859"/>
          </a:xfrm>
          <a:solidFill>
            <a:schemeClr val="accent4"/>
          </a:solidFill>
        </p:grpSpPr>
        <p:sp>
          <p:nvSpPr>
            <p:cNvPr id="352" name="Rounded Rectangle 351"/>
            <p:cNvSpPr/>
            <p:nvPr/>
          </p:nvSpPr>
          <p:spPr>
            <a:xfrm>
              <a:off x="1598633" y="4877478"/>
              <a:ext cx="742665" cy="35958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a:solidFill>
                    <a:schemeClr val="bg1"/>
                  </a:solidFill>
                </a:rPr>
                <a:t>        I2C1</a:t>
              </a:r>
            </a:p>
          </p:txBody>
        </p:sp>
        <p:sp>
          <p:nvSpPr>
            <p:cNvPr id="353" name="Rectangle 352"/>
            <p:cNvSpPr/>
            <p:nvPr/>
          </p:nvSpPr>
          <p:spPr>
            <a:xfrm>
              <a:off x="1570446" y="4839016"/>
              <a:ext cx="448237" cy="423859"/>
            </a:xfrm>
            <a:prstGeom prst="rect">
              <a:avLst/>
            </a:prstGeom>
            <a:noFill/>
          </p:spPr>
          <p:txBody>
            <a:bodyPr wrap="none" lIns="72000" tIns="54000">
              <a:spAutoFit/>
            </a:bodyPr>
            <a:lstStyle/>
            <a:p>
              <a:r>
                <a:rPr lang="en-US" sz="1050">
                  <a:solidFill>
                    <a:schemeClr val="bg1"/>
                  </a:solidFill>
                </a:rPr>
                <a:t>SCL</a:t>
              </a:r>
            </a:p>
            <a:p>
              <a:r>
                <a:rPr lang="en-US" sz="1050">
                  <a:solidFill>
                    <a:schemeClr val="bg1"/>
                  </a:solidFill>
                </a:rPr>
                <a:t>SDA</a:t>
              </a:r>
            </a:p>
          </p:txBody>
        </p:sp>
      </p:grpSp>
      <p:grpSp>
        <p:nvGrpSpPr>
          <p:cNvPr id="355" name="Group 354"/>
          <p:cNvGrpSpPr/>
          <p:nvPr/>
        </p:nvGrpSpPr>
        <p:grpSpPr>
          <a:xfrm>
            <a:off x="6512124" y="5307163"/>
            <a:ext cx="633379" cy="373595"/>
            <a:chOff x="1548145" y="4797270"/>
            <a:chExt cx="786797" cy="373595"/>
          </a:xfrm>
          <a:solidFill>
            <a:schemeClr val="accent4"/>
          </a:solidFill>
        </p:grpSpPr>
        <p:sp>
          <p:nvSpPr>
            <p:cNvPr id="356" name="Rounded Rectangle 355"/>
            <p:cNvSpPr/>
            <p:nvPr/>
          </p:nvSpPr>
          <p:spPr>
            <a:xfrm>
              <a:off x="1575606" y="4797270"/>
              <a:ext cx="759336" cy="360543"/>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000" rIns="0" rtlCol="0" anchor="ctr" anchorCtr="0"/>
            <a:lstStyle/>
            <a:p>
              <a:pPr algn="ctr"/>
              <a:r>
                <a:rPr lang="en-US" sz="1000">
                  <a:solidFill>
                    <a:schemeClr val="tx1"/>
                  </a:solidFill>
                </a:rPr>
                <a:t>  UART2</a:t>
              </a:r>
            </a:p>
          </p:txBody>
        </p:sp>
        <p:sp>
          <p:nvSpPr>
            <p:cNvPr id="357" name="Rectangle 356"/>
            <p:cNvSpPr/>
            <p:nvPr/>
          </p:nvSpPr>
          <p:spPr>
            <a:xfrm>
              <a:off x="1548145" y="4801533"/>
              <a:ext cx="280494" cy="369332"/>
            </a:xfrm>
            <a:prstGeom prst="rect">
              <a:avLst/>
            </a:prstGeom>
            <a:noFill/>
          </p:spPr>
          <p:txBody>
            <a:bodyPr wrap="none" lIns="72000" rIns="36000" anchor="ctr" anchorCtr="0">
              <a:spAutoFit/>
            </a:bodyPr>
            <a:lstStyle/>
            <a:p>
              <a:r>
                <a:rPr lang="en-US" sz="900"/>
                <a:t>TX</a:t>
              </a:r>
            </a:p>
            <a:p>
              <a:r>
                <a:rPr lang="en-US" sz="900"/>
                <a:t>RX</a:t>
              </a:r>
            </a:p>
          </p:txBody>
        </p:sp>
      </p:grpSp>
      <p:cxnSp>
        <p:nvCxnSpPr>
          <p:cNvPr id="359" name="Straight Connector 358"/>
          <p:cNvCxnSpPr/>
          <p:nvPr/>
        </p:nvCxnSpPr>
        <p:spPr>
          <a:xfrm flipV="1">
            <a:off x="4984117" y="3682652"/>
            <a:ext cx="890327"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V="1">
            <a:off x="3076223" y="4679562"/>
            <a:ext cx="606813" cy="3020"/>
          </a:xfrm>
          <a:prstGeom prst="line">
            <a:avLst/>
          </a:prstGeom>
          <a:ln w="25400" cmpd="sng">
            <a:solidFill>
              <a:schemeClr val="tx1"/>
            </a:solidFill>
            <a:headEnd type="ova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361" name="Rounded Rectangle 360"/>
          <p:cNvSpPr/>
          <p:nvPr/>
        </p:nvSpPr>
        <p:spPr>
          <a:xfrm>
            <a:off x="3436042" y="4576955"/>
            <a:ext cx="74135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ADC0_DP0</a:t>
            </a:r>
          </a:p>
        </p:txBody>
      </p:sp>
      <p:sp>
        <p:nvSpPr>
          <p:cNvPr id="362" name="Rounded Rectangle 361"/>
          <p:cNvSpPr/>
          <p:nvPr/>
        </p:nvSpPr>
        <p:spPr>
          <a:xfrm>
            <a:off x="3436042" y="4755552"/>
            <a:ext cx="74135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ADC0_DM0</a:t>
            </a:r>
          </a:p>
        </p:txBody>
      </p:sp>
      <p:sp>
        <p:nvSpPr>
          <p:cNvPr id="363" name="Rounded Rectangle 362"/>
          <p:cNvSpPr/>
          <p:nvPr/>
        </p:nvSpPr>
        <p:spPr>
          <a:xfrm>
            <a:off x="3436042" y="4937318"/>
            <a:ext cx="74135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ADC0_DP3</a:t>
            </a:r>
          </a:p>
        </p:txBody>
      </p:sp>
      <p:sp>
        <p:nvSpPr>
          <p:cNvPr id="364" name="Rounded Rectangle 363"/>
          <p:cNvSpPr/>
          <p:nvPr/>
        </p:nvSpPr>
        <p:spPr>
          <a:xfrm>
            <a:off x="3436042" y="5117023"/>
            <a:ext cx="74135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ADC0_DM3</a:t>
            </a:r>
          </a:p>
        </p:txBody>
      </p:sp>
      <p:sp>
        <p:nvSpPr>
          <p:cNvPr id="365" name="Rounded Rectangle 364"/>
          <p:cNvSpPr/>
          <p:nvPr/>
        </p:nvSpPr>
        <p:spPr>
          <a:xfrm>
            <a:off x="3436042" y="5295617"/>
            <a:ext cx="74135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PTC4</a:t>
            </a:r>
          </a:p>
        </p:txBody>
      </p:sp>
      <p:sp>
        <p:nvSpPr>
          <p:cNvPr id="366" name="Rounded Rectangle 365"/>
          <p:cNvSpPr/>
          <p:nvPr/>
        </p:nvSpPr>
        <p:spPr>
          <a:xfrm>
            <a:off x="3436042" y="5475006"/>
            <a:ext cx="74135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DAC0_OUT</a:t>
            </a:r>
          </a:p>
        </p:txBody>
      </p:sp>
      <p:sp>
        <p:nvSpPr>
          <p:cNvPr id="367" name="Rounded Rectangle 366"/>
          <p:cNvSpPr/>
          <p:nvPr/>
        </p:nvSpPr>
        <p:spPr>
          <a:xfrm>
            <a:off x="4878323" y="4230757"/>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PTC5</a:t>
            </a:r>
          </a:p>
        </p:txBody>
      </p:sp>
      <p:sp>
        <p:nvSpPr>
          <p:cNvPr id="368" name="Rounded Rectangle 367"/>
          <p:cNvSpPr/>
          <p:nvPr/>
        </p:nvSpPr>
        <p:spPr>
          <a:xfrm>
            <a:off x="4878323" y="4410148"/>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spc="-40"/>
              <a:t>PTC10</a:t>
            </a:r>
          </a:p>
        </p:txBody>
      </p:sp>
      <p:sp>
        <p:nvSpPr>
          <p:cNvPr id="369" name="Rounded Rectangle 368"/>
          <p:cNvSpPr/>
          <p:nvPr/>
        </p:nvSpPr>
        <p:spPr>
          <a:xfrm>
            <a:off x="4878323" y="4590327"/>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PTC7</a:t>
            </a:r>
          </a:p>
        </p:txBody>
      </p:sp>
      <p:sp>
        <p:nvSpPr>
          <p:cNvPr id="370" name="Rounded Rectangle 369"/>
          <p:cNvSpPr/>
          <p:nvPr/>
        </p:nvSpPr>
        <p:spPr>
          <a:xfrm>
            <a:off x="4878323" y="4771302"/>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PTC9</a:t>
            </a:r>
          </a:p>
        </p:txBody>
      </p:sp>
      <p:sp>
        <p:nvSpPr>
          <p:cNvPr id="371" name="Rounded Rectangle 370"/>
          <p:cNvSpPr/>
          <p:nvPr/>
        </p:nvSpPr>
        <p:spPr>
          <a:xfrm>
            <a:off x="4878323" y="494989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PTC8</a:t>
            </a:r>
            <a:endParaRPr lang="en-US" sz="1100"/>
          </a:p>
        </p:txBody>
      </p:sp>
      <p:sp>
        <p:nvSpPr>
          <p:cNvPr id="372" name="Rounded Rectangle 371"/>
          <p:cNvSpPr/>
          <p:nvPr/>
        </p:nvSpPr>
        <p:spPr>
          <a:xfrm>
            <a:off x="4878323" y="5131666"/>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spc="-40"/>
              <a:t>PTA12</a:t>
            </a:r>
          </a:p>
        </p:txBody>
      </p:sp>
      <p:sp>
        <p:nvSpPr>
          <p:cNvPr id="373" name="Rounded Rectangle 372"/>
          <p:cNvSpPr/>
          <p:nvPr/>
        </p:nvSpPr>
        <p:spPr>
          <a:xfrm>
            <a:off x="4878323" y="5311053"/>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PTA13</a:t>
            </a:r>
          </a:p>
        </p:txBody>
      </p:sp>
      <p:sp>
        <p:nvSpPr>
          <p:cNvPr id="374" name="Rounded Rectangle 373"/>
          <p:cNvSpPr/>
          <p:nvPr/>
        </p:nvSpPr>
        <p:spPr>
          <a:xfrm>
            <a:off x="4878323" y="5490440"/>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PTA5</a:t>
            </a:r>
          </a:p>
        </p:txBody>
      </p:sp>
      <p:sp>
        <p:nvSpPr>
          <p:cNvPr id="375" name="Rounded Rectangle 374"/>
          <p:cNvSpPr/>
          <p:nvPr/>
        </p:nvSpPr>
        <p:spPr>
          <a:xfrm>
            <a:off x="4878323" y="3598298"/>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PTC0</a:t>
            </a:r>
          </a:p>
        </p:txBody>
      </p:sp>
      <p:sp>
        <p:nvSpPr>
          <p:cNvPr id="376" name="Rounded Rectangle 375"/>
          <p:cNvSpPr/>
          <p:nvPr/>
        </p:nvSpPr>
        <p:spPr>
          <a:xfrm>
            <a:off x="4878323" y="3953740"/>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a:t>VREF_OUT</a:t>
            </a:r>
            <a:endParaRPr lang="en-US" sz="1200"/>
          </a:p>
        </p:txBody>
      </p:sp>
      <p:sp>
        <p:nvSpPr>
          <p:cNvPr id="377" name="Rounded Rectangle 376"/>
          <p:cNvSpPr/>
          <p:nvPr/>
        </p:nvSpPr>
        <p:spPr>
          <a:xfrm>
            <a:off x="6534587" y="4590667"/>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378" name="Rounded Rectangle 377"/>
          <p:cNvSpPr/>
          <p:nvPr/>
        </p:nvSpPr>
        <p:spPr>
          <a:xfrm>
            <a:off x="6534571" y="4409657"/>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379" name="Rounded Rectangle 378"/>
          <p:cNvSpPr/>
          <p:nvPr/>
        </p:nvSpPr>
        <p:spPr>
          <a:xfrm>
            <a:off x="6534571" y="3595184"/>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382" name="Rounded Rectangle 381"/>
          <p:cNvSpPr/>
          <p:nvPr/>
        </p:nvSpPr>
        <p:spPr>
          <a:xfrm>
            <a:off x="6534555" y="3776162"/>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cxnSp>
        <p:nvCxnSpPr>
          <p:cNvPr id="404" name="Straight Connector 403"/>
          <p:cNvCxnSpPr/>
          <p:nvPr/>
        </p:nvCxnSpPr>
        <p:spPr>
          <a:xfrm flipV="1">
            <a:off x="4984117" y="3492152"/>
            <a:ext cx="890327" cy="3020"/>
          </a:xfrm>
          <a:prstGeom prst="line">
            <a:avLst/>
          </a:prstGeom>
          <a:ln w="25400" cmpd="sng">
            <a:solidFill>
              <a:schemeClr val="tx1"/>
            </a:solidFill>
            <a:headEnd type="ova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405" name="Rounded Rectangle 404"/>
          <p:cNvSpPr/>
          <p:nvPr/>
        </p:nvSpPr>
        <p:spPr>
          <a:xfrm>
            <a:off x="4878323" y="3407798"/>
            <a:ext cx="540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a:t>PTC11</a:t>
            </a:r>
          </a:p>
        </p:txBody>
      </p:sp>
      <p:sp>
        <p:nvSpPr>
          <p:cNvPr id="406" name="Rounded Rectangle 405"/>
          <p:cNvSpPr/>
          <p:nvPr/>
        </p:nvSpPr>
        <p:spPr>
          <a:xfrm>
            <a:off x="6534587" y="4758307"/>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407" name="Rounded Rectangle 406"/>
          <p:cNvSpPr/>
          <p:nvPr/>
        </p:nvSpPr>
        <p:spPr>
          <a:xfrm>
            <a:off x="6526935" y="3959042"/>
            <a:ext cx="576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2" name="Rounded Rectangle 1"/>
          <p:cNvSpPr/>
          <p:nvPr/>
        </p:nvSpPr>
        <p:spPr>
          <a:xfrm>
            <a:off x="491805" y="390580"/>
            <a:ext cx="1346717" cy="1008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Company Logo Here</a:t>
            </a:r>
          </a:p>
        </p:txBody>
      </p:sp>
    </p:spTree>
    <p:extLst>
      <p:ext uri="{BB962C8B-B14F-4D97-AF65-F5344CB8AC3E}">
        <p14:creationId xmlns:p14="http://schemas.microsoft.com/office/powerpoint/2010/main" val="275654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43822" y="139795"/>
            <a:ext cx="5101058" cy="7642035"/>
            <a:chOff x="1966479" y="-4305016"/>
            <a:chExt cx="5101058" cy="7642035"/>
          </a:xfrm>
        </p:grpSpPr>
        <p:pic>
          <p:nvPicPr>
            <p:cNvPr id="632" name="Picture 6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95990" y="-3034527"/>
              <a:ext cx="7642035" cy="5101058"/>
            </a:xfrm>
            <a:prstGeom prst="rect">
              <a:avLst/>
            </a:prstGeom>
          </p:spPr>
        </p:pic>
        <p:grpSp>
          <p:nvGrpSpPr>
            <p:cNvPr id="5" name="Group 4"/>
            <p:cNvGrpSpPr/>
            <p:nvPr/>
          </p:nvGrpSpPr>
          <p:grpSpPr>
            <a:xfrm>
              <a:off x="2583815" y="-3562350"/>
              <a:ext cx="3818888" cy="5905555"/>
              <a:chOff x="2583815" y="-3581400"/>
              <a:chExt cx="3818888" cy="5905555"/>
            </a:xfrm>
            <a:solidFill>
              <a:schemeClr val="bg1">
                <a:alpha val="75000"/>
              </a:schemeClr>
            </a:solidFill>
          </p:grpSpPr>
          <p:sp>
            <p:nvSpPr>
              <p:cNvPr id="2" name="Rectangle 1"/>
              <p:cNvSpPr/>
              <p:nvPr/>
            </p:nvSpPr>
            <p:spPr>
              <a:xfrm>
                <a:off x="2583815" y="-3581400"/>
                <a:ext cx="3349951" cy="19267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637"/>
              <p:cNvSpPr/>
              <p:nvPr/>
            </p:nvSpPr>
            <p:spPr>
              <a:xfrm>
                <a:off x="3024609" y="-1654629"/>
                <a:ext cx="2909157" cy="2970421"/>
              </a:xfrm>
              <a:custGeom>
                <a:avLst/>
                <a:gdLst/>
                <a:ahLst/>
                <a:cxnLst/>
                <a:rect l="l" t="t" r="r" b="b"/>
                <a:pathLst>
                  <a:path w="2909157" h="3213164">
                    <a:moveTo>
                      <a:pt x="2206213" y="2060121"/>
                    </a:moveTo>
                    <a:lnTo>
                      <a:pt x="2206213" y="2395783"/>
                    </a:lnTo>
                    <a:lnTo>
                      <a:pt x="2504106" y="2395783"/>
                    </a:lnTo>
                    <a:lnTo>
                      <a:pt x="2504106" y="2060121"/>
                    </a:lnTo>
                    <a:close/>
                    <a:moveTo>
                      <a:pt x="0" y="0"/>
                    </a:moveTo>
                    <a:lnTo>
                      <a:pt x="2909157" y="0"/>
                    </a:lnTo>
                    <a:lnTo>
                      <a:pt x="2909157" y="3213164"/>
                    </a:lnTo>
                    <a:lnTo>
                      <a:pt x="0" y="3213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635"/>
              <p:cNvSpPr/>
              <p:nvPr/>
            </p:nvSpPr>
            <p:spPr>
              <a:xfrm>
                <a:off x="2619306" y="1315792"/>
                <a:ext cx="3783397" cy="1008363"/>
              </a:xfrm>
              <a:custGeom>
                <a:avLst/>
                <a:gdLst/>
                <a:ahLst/>
                <a:cxnLst/>
                <a:rect l="l" t="t" r="r" b="b"/>
                <a:pathLst>
                  <a:path w="3783397" h="1008363">
                    <a:moveTo>
                      <a:pt x="84273" y="432791"/>
                    </a:moveTo>
                    <a:lnTo>
                      <a:pt x="84273" y="730720"/>
                    </a:lnTo>
                    <a:lnTo>
                      <a:pt x="330418" y="730720"/>
                    </a:lnTo>
                    <a:lnTo>
                      <a:pt x="330418" y="432791"/>
                    </a:lnTo>
                    <a:close/>
                    <a:moveTo>
                      <a:pt x="0" y="0"/>
                    </a:moveTo>
                    <a:lnTo>
                      <a:pt x="3783397" y="0"/>
                    </a:lnTo>
                    <a:lnTo>
                      <a:pt x="3783397" y="1008363"/>
                    </a:lnTo>
                    <a:lnTo>
                      <a:pt x="0" y="10083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638"/>
              <p:cNvSpPr/>
              <p:nvPr/>
            </p:nvSpPr>
            <p:spPr>
              <a:xfrm>
                <a:off x="5933766" y="-3581400"/>
                <a:ext cx="468937" cy="1295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1" name="TextBox 470"/>
          <p:cNvSpPr txBox="1"/>
          <p:nvPr/>
        </p:nvSpPr>
        <p:spPr>
          <a:xfrm>
            <a:off x="191016" y="1401533"/>
            <a:ext cx="1953483" cy="569387"/>
          </a:xfrm>
          <a:prstGeom prst="rect">
            <a:avLst/>
          </a:prstGeom>
          <a:noFill/>
        </p:spPr>
        <p:txBody>
          <a:bodyPr wrap="none" rtlCol="0">
            <a:spAutoFit/>
          </a:bodyPr>
          <a:lstStyle/>
          <a:p>
            <a:pPr algn="ctr"/>
            <a:r>
              <a:rPr lang="en-US" sz="1600" b="1"/>
              <a:t>&lt;board-name&gt;</a:t>
            </a:r>
          </a:p>
          <a:p>
            <a:pPr algn="ctr"/>
            <a:r>
              <a:rPr lang="en-US" sz="1500" b="1">
                <a:solidFill>
                  <a:srgbClr val="62913F"/>
                </a:solidFill>
              </a:rPr>
              <a:t>Additional Peripherals</a:t>
            </a:r>
            <a:endParaRPr lang="bg-BG" sz="1500" b="1">
              <a:solidFill>
                <a:srgbClr val="62913F"/>
              </a:solidFill>
            </a:endParaRPr>
          </a:p>
        </p:txBody>
      </p:sp>
      <p:grpSp>
        <p:nvGrpSpPr>
          <p:cNvPr id="601" name="Group 600"/>
          <p:cNvGrpSpPr/>
          <p:nvPr/>
        </p:nvGrpSpPr>
        <p:grpSpPr>
          <a:xfrm flipH="1">
            <a:off x="1167757" y="6140646"/>
            <a:ext cx="2121321" cy="441047"/>
            <a:chOff x="4975361" y="3953706"/>
            <a:chExt cx="2121321" cy="441047"/>
          </a:xfrm>
        </p:grpSpPr>
        <p:sp>
          <p:nvSpPr>
            <p:cNvPr id="602" name="Rounded Rectangle 601"/>
            <p:cNvSpPr/>
            <p:nvPr/>
          </p:nvSpPr>
          <p:spPr>
            <a:xfrm>
              <a:off x="4975361" y="3953706"/>
              <a:ext cx="745990" cy="4410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RGB LED</a:t>
              </a:r>
            </a:p>
          </p:txBody>
        </p:sp>
        <p:cxnSp>
          <p:nvCxnSpPr>
            <p:cNvPr id="603" name="Straight Connector 602"/>
            <p:cNvCxnSpPr/>
            <p:nvPr/>
          </p:nvCxnSpPr>
          <p:spPr>
            <a:xfrm>
              <a:off x="5642610" y="4174229"/>
              <a:ext cx="1454072" cy="1822"/>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
        <p:nvSpPr>
          <p:cNvPr id="604" name="Rounded Rectangle 603"/>
          <p:cNvSpPr/>
          <p:nvPr/>
        </p:nvSpPr>
        <p:spPr>
          <a:xfrm>
            <a:off x="761765" y="6272328"/>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spc="-50"/>
              <a:t>PTA2</a:t>
            </a:r>
          </a:p>
        </p:txBody>
      </p:sp>
      <p:sp>
        <p:nvSpPr>
          <p:cNvPr id="605" name="Rounded Rectangle 604"/>
          <p:cNvSpPr/>
          <p:nvPr/>
        </p:nvSpPr>
        <p:spPr>
          <a:xfrm>
            <a:off x="1829787" y="6266753"/>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a:t>LED2</a:t>
            </a:r>
            <a:endParaRPr lang="en-US" sz="1400"/>
          </a:p>
        </p:txBody>
      </p:sp>
      <p:sp>
        <p:nvSpPr>
          <p:cNvPr id="606" name="Rounded Rectangle 605"/>
          <p:cNvSpPr/>
          <p:nvPr/>
        </p:nvSpPr>
        <p:spPr>
          <a:xfrm>
            <a:off x="1281958" y="6272991"/>
            <a:ext cx="504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607" name="Rounded Rectangle 606"/>
          <p:cNvSpPr/>
          <p:nvPr/>
        </p:nvSpPr>
        <p:spPr>
          <a:xfrm>
            <a:off x="761765" y="6056428"/>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spc="-50"/>
              <a:t>PTA1</a:t>
            </a:r>
          </a:p>
        </p:txBody>
      </p:sp>
      <p:sp>
        <p:nvSpPr>
          <p:cNvPr id="608" name="Rounded Rectangle 607"/>
          <p:cNvSpPr/>
          <p:nvPr/>
        </p:nvSpPr>
        <p:spPr>
          <a:xfrm>
            <a:off x="1829787" y="6050853"/>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a:t>LED1</a:t>
            </a:r>
            <a:endParaRPr lang="en-US" sz="1400"/>
          </a:p>
        </p:txBody>
      </p:sp>
      <p:sp>
        <p:nvSpPr>
          <p:cNvPr id="609" name="Rounded Rectangle 608"/>
          <p:cNvSpPr/>
          <p:nvPr/>
        </p:nvSpPr>
        <p:spPr>
          <a:xfrm>
            <a:off x="1281958" y="6057091"/>
            <a:ext cx="504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610" name="Rounded Rectangle 609"/>
          <p:cNvSpPr/>
          <p:nvPr/>
        </p:nvSpPr>
        <p:spPr>
          <a:xfrm>
            <a:off x="761765" y="6488228"/>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spc="-50"/>
              <a:t>PTD5</a:t>
            </a:r>
          </a:p>
        </p:txBody>
      </p:sp>
      <p:sp>
        <p:nvSpPr>
          <p:cNvPr id="611" name="Rounded Rectangle 610"/>
          <p:cNvSpPr/>
          <p:nvPr/>
        </p:nvSpPr>
        <p:spPr>
          <a:xfrm>
            <a:off x="1829787" y="6482653"/>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a:t>LED3</a:t>
            </a:r>
            <a:endParaRPr lang="en-US" sz="1400"/>
          </a:p>
        </p:txBody>
      </p:sp>
      <p:sp>
        <p:nvSpPr>
          <p:cNvPr id="612" name="Rounded Rectangle 611"/>
          <p:cNvSpPr/>
          <p:nvPr/>
        </p:nvSpPr>
        <p:spPr>
          <a:xfrm>
            <a:off x="1281958" y="6488891"/>
            <a:ext cx="504000" cy="1800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solidFill>
                  <a:schemeClr val="bg1"/>
                </a:solidFill>
              </a:rPr>
              <a:t>PWM</a:t>
            </a:r>
          </a:p>
        </p:txBody>
      </p:sp>
      <p:sp>
        <p:nvSpPr>
          <p:cNvPr id="614" name="Rounded Rectangle 613"/>
          <p:cNvSpPr/>
          <p:nvPr/>
        </p:nvSpPr>
        <p:spPr>
          <a:xfrm>
            <a:off x="4374524" y="4331332"/>
            <a:ext cx="1975154" cy="11033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tx1"/>
                </a:solidFill>
                <a:latin typeface="Calibri" charset="0"/>
              </a:rPr>
              <a:t>FXOS8700CQ</a:t>
            </a:r>
            <a:r>
              <a:rPr lang="en-US" sz="1200">
                <a:solidFill>
                  <a:schemeClr val="tx1"/>
                </a:solidFill>
                <a:latin typeface="Calibri" charset="0"/>
              </a:rPr>
              <a:t> </a:t>
            </a:r>
          </a:p>
          <a:p>
            <a:pPr algn="r"/>
            <a:endParaRPr lang="en-US" sz="1200">
              <a:solidFill>
                <a:schemeClr val="tx1"/>
              </a:solidFill>
            </a:endParaRPr>
          </a:p>
          <a:p>
            <a:r>
              <a:rPr lang="en-US" sz="1200" b="1">
                <a:solidFill>
                  <a:schemeClr val="tx1"/>
                </a:solidFill>
              </a:rPr>
              <a:t> Accelerometer</a:t>
            </a:r>
          </a:p>
          <a:p>
            <a:r>
              <a:rPr lang="en-US" sz="1200" b="1">
                <a:solidFill>
                  <a:schemeClr val="tx1"/>
                </a:solidFill>
              </a:rPr>
              <a:t>Magnetometer</a:t>
            </a:r>
          </a:p>
        </p:txBody>
      </p:sp>
      <p:sp>
        <p:nvSpPr>
          <p:cNvPr id="616" name="Rectangle 615"/>
          <p:cNvSpPr/>
          <p:nvPr/>
        </p:nvSpPr>
        <p:spPr>
          <a:xfrm>
            <a:off x="5340742" y="4349885"/>
            <a:ext cx="830098" cy="1077218"/>
          </a:xfrm>
          <a:prstGeom prst="rect">
            <a:avLst/>
          </a:prstGeom>
        </p:spPr>
        <p:txBody>
          <a:bodyPr wrap="square">
            <a:spAutoFit/>
          </a:bodyPr>
          <a:lstStyle/>
          <a:p>
            <a:pPr algn="r"/>
            <a:r>
              <a:rPr lang="en-US" sz="1600"/>
              <a:t>SDA</a:t>
            </a:r>
          </a:p>
          <a:p>
            <a:pPr algn="r"/>
            <a:r>
              <a:rPr lang="en-US" sz="1600"/>
              <a:t>SCL</a:t>
            </a:r>
          </a:p>
          <a:p>
            <a:pPr algn="r"/>
            <a:r>
              <a:rPr lang="en-US" sz="1600"/>
              <a:t>INT1</a:t>
            </a:r>
          </a:p>
          <a:p>
            <a:pPr algn="r"/>
            <a:r>
              <a:rPr lang="en-US" sz="1600"/>
              <a:t>INT2</a:t>
            </a:r>
          </a:p>
        </p:txBody>
      </p:sp>
      <p:cxnSp>
        <p:nvCxnSpPr>
          <p:cNvPr id="617" name="Straight Connector 616"/>
          <p:cNvCxnSpPr/>
          <p:nvPr/>
        </p:nvCxnSpPr>
        <p:spPr>
          <a:xfrm>
            <a:off x="6180463" y="4752156"/>
            <a:ext cx="79248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6180463" y="5006302"/>
            <a:ext cx="79248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180463" y="5257762"/>
            <a:ext cx="78486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a:off x="6188083" y="4529923"/>
            <a:ext cx="79248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621" name="Rounded Rectangle 620"/>
          <p:cNvSpPr/>
          <p:nvPr/>
        </p:nvSpPr>
        <p:spPr>
          <a:xfrm>
            <a:off x="6546887" y="4675200"/>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spc="-50"/>
              <a:t>PTB2</a:t>
            </a:r>
          </a:p>
        </p:txBody>
      </p:sp>
      <p:sp>
        <p:nvSpPr>
          <p:cNvPr id="622" name="Rounded Rectangle 621"/>
          <p:cNvSpPr/>
          <p:nvPr/>
        </p:nvSpPr>
        <p:spPr>
          <a:xfrm>
            <a:off x="6546887" y="4927639"/>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spc="-50"/>
              <a:t>PTD0</a:t>
            </a:r>
          </a:p>
        </p:txBody>
      </p:sp>
      <p:sp>
        <p:nvSpPr>
          <p:cNvPr id="623" name="Rounded Rectangle 622"/>
          <p:cNvSpPr/>
          <p:nvPr/>
        </p:nvSpPr>
        <p:spPr>
          <a:xfrm>
            <a:off x="6551650" y="5175315"/>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t>PTD1</a:t>
            </a:r>
            <a:endParaRPr lang="en-US" sz="1200" spc="-50"/>
          </a:p>
        </p:txBody>
      </p:sp>
      <p:sp>
        <p:nvSpPr>
          <p:cNvPr id="627" name="Rounded Rectangle 626"/>
          <p:cNvSpPr/>
          <p:nvPr/>
        </p:nvSpPr>
        <p:spPr>
          <a:xfrm>
            <a:off x="6546903" y="4432303"/>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t>PTB3</a:t>
            </a:r>
            <a:endParaRPr lang="en-US" sz="1200" spc="-50"/>
          </a:p>
        </p:txBody>
      </p:sp>
      <p:cxnSp>
        <p:nvCxnSpPr>
          <p:cNvPr id="644" name="Straight Connector 643"/>
          <p:cNvCxnSpPr/>
          <p:nvPr/>
        </p:nvCxnSpPr>
        <p:spPr>
          <a:xfrm flipV="1">
            <a:off x="3127369" y="541020"/>
            <a:ext cx="0" cy="858691"/>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3706489" y="541020"/>
            <a:ext cx="0" cy="858691"/>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640" name="Rounded Rectangle 639"/>
          <p:cNvSpPr/>
          <p:nvPr/>
        </p:nvSpPr>
        <p:spPr>
          <a:xfrm>
            <a:off x="2879098" y="467394"/>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spc="-50"/>
              <a:t>PTB17</a:t>
            </a:r>
          </a:p>
        </p:txBody>
      </p:sp>
      <p:sp>
        <p:nvSpPr>
          <p:cNvPr id="641" name="Rounded Rectangle 640"/>
          <p:cNvSpPr/>
          <p:nvPr/>
        </p:nvSpPr>
        <p:spPr>
          <a:xfrm>
            <a:off x="3495349" y="466432"/>
            <a:ext cx="468000"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a:t>PTC1</a:t>
            </a:r>
            <a:endParaRPr lang="en-US" sz="1200" spc="-50"/>
          </a:p>
        </p:txBody>
      </p:sp>
      <p:sp>
        <p:nvSpPr>
          <p:cNvPr id="642" name="Rounded Rectangle 641"/>
          <p:cNvSpPr/>
          <p:nvPr/>
        </p:nvSpPr>
        <p:spPr>
          <a:xfrm>
            <a:off x="3459349" y="679452"/>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a:t>SW2</a:t>
            </a:r>
            <a:endParaRPr lang="en-US" sz="1400"/>
          </a:p>
        </p:txBody>
      </p:sp>
      <p:sp>
        <p:nvSpPr>
          <p:cNvPr id="643" name="Rounded Rectangle 642"/>
          <p:cNvSpPr/>
          <p:nvPr/>
        </p:nvSpPr>
        <p:spPr>
          <a:xfrm>
            <a:off x="2843098" y="684532"/>
            <a:ext cx="540000" cy="18000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a:t>SW3</a:t>
            </a:r>
            <a:endParaRPr lang="en-US" sz="1400"/>
          </a:p>
        </p:txBody>
      </p:sp>
      <p:sp>
        <p:nvSpPr>
          <p:cNvPr id="647" name="Rounded Rectangle 646"/>
          <p:cNvSpPr/>
          <p:nvPr/>
        </p:nvSpPr>
        <p:spPr>
          <a:xfrm>
            <a:off x="6546887" y="5565246"/>
            <a:ext cx="580996" cy="1800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a:t>ADC0_DP3</a:t>
            </a:r>
            <a:endParaRPr lang="en-US" sz="800" spc="-50"/>
          </a:p>
        </p:txBody>
      </p:sp>
      <p:sp>
        <p:nvSpPr>
          <p:cNvPr id="648" name="Rounded Rectangle 647"/>
          <p:cNvSpPr/>
          <p:nvPr/>
        </p:nvSpPr>
        <p:spPr>
          <a:xfrm flipH="1">
            <a:off x="4666757" y="5434723"/>
            <a:ext cx="745990" cy="4410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Light</a:t>
            </a:r>
          </a:p>
          <a:p>
            <a:pPr algn="ctr"/>
            <a:r>
              <a:rPr lang="en-US" sz="1200" b="1">
                <a:solidFill>
                  <a:schemeClr val="tx1"/>
                </a:solidFill>
              </a:rPr>
              <a:t>Sensor</a:t>
            </a:r>
          </a:p>
        </p:txBody>
      </p:sp>
      <p:cxnSp>
        <p:nvCxnSpPr>
          <p:cNvPr id="646" name="Straight Connector 645"/>
          <p:cNvCxnSpPr/>
          <p:nvPr/>
        </p:nvCxnSpPr>
        <p:spPr>
          <a:xfrm>
            <a:off x="5304200" y="5655246"/>
            <a:ext cx="124745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89302" y="388335"/>
            <a:ext cx="1346717" cy="1008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Company Logo Here</a:t>
            </a:r>
          </a:p>
        </p:txBody>
      </p:sp>
    </p:spTree>
    <p:extLst>
      <p:ext uri="{BB962C8B-B14F-4D97-AF65-F5344CB8AC3E}">
        <p14:creationId xmlns:p14="http://schemas.microsoft.com/office/powerpoint/2010/main" val="313058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784" y="1801406"/>
            <a:ext cx="5711290" cy="3812286"/>
          </a:xfrm>
          <a:prstGeom prst="rect">
            <a:avLst/>
          </a:prstGeom>
        </p:spPr>
      </p:pic>
      <p:sp>
        <p:nvSpPr>
          <p:cNvPr id="5" name="Down Arrow 4"/>
          <p:cNvSpPr/>
          <p:nvPr/>
        </p:nvSpPr>
        <p:spPr>
          <a:xfrm rot="5400000">
            <a:off x="3100612" y="2579157"/>
            <a:ext cx="381000" cy="762000"/>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37043" y="2306536"/>
            <a:ext cx="676275" cy="3048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8276" y="271370"/>
            <a:ext cx="7693325" cy="1200329"/>
          </a:xfrm>
          <a:prstGeom prst="rect">
            <a:avLst/>
          </a:prstGeom>
          <a:noFill/>
        </p:spPr>
        <p:txBody>
          <a:bodyPr wrap="none" rtlCol="0" anchor="t">
            <a:spAutoFit/>
          </a:bodyPr>
          <a:lstStyle/>
          <a:p>
            <a:r>
              <a:rPr lang="en-US" dirty="0"/>
              <a:t>Firmware Update</a:t>
            </a:r>
          </a:p>
          <a:p>
            <a:r>
              <a:rPr lang="en-US" dirty="0"/>
              <a:t>http://</a:t>
            </a:r>
            <a:r>
              <a:rPr lang="en-US" dirty="0" err="1"/>
              <a:t>os.mbed.com</a:t>
            </a:r>
            <a:r>
              <a:rPr lang="en-US" dirty="0"/>
              <a:t>/teams/&lt;company&gt;/wiki/&lt;board-name&gt;-interface-firmware</a:t>
            </a:r>
          </a:p>
          <a:p>
            <a:endParaRPr lang="en-US" dirty="0"/>
          </a:p>
          <a:p>
            <a:r>
              <a:rPr lang="en-US" dirty="0"/>
              <a:t>Choose color that has high visibility</a:t>
            </a:r>
          </a:p>
        </p:txBody>
      </p:sp>
    </p:spTree>
    <p:extLst>
      <p:ext uri="{BB962C8B-B14F-4D97-AF65-F5344CB8AC3E}">
        <p14:creationId xmlns:p14="http://schemas.microsoft.com/office/powerpoint/2010/main" val="367446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760784" y="1954903"/>
            <a:ext cx="5711290" cy="3812286"/>
          </a:xfrm>
          <a:prstGeom prst="rect">
            <a:avLst/>
          </a:prstGeom>
        </p:spPr>
      </p:pic>
      <p:cxnSp>
        <p:nvCxnSpPr>
          <p:cNvPr id="5" name="Straight Connector 4"/>
          <p:cNvCxnSpPr/>
          <p:nvPr/>
        </p:nvCxnSpPr>
        <p:spPr>
          <a:xfrm flipH="1">
            <a:off x="2830285" y="5681887"/>
            <a:ext cx="376610"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579814" y="2260775"/>
            <a:ext cx="784247"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60533" y="1484438"/>
            <a:ext cx="669547"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30080" y="1995435"/>
            <a:ext cx="333981" cy="0"/>
          </a:xfrm>
          <a:prstGeom prst="line">
            <a:avLst/>
          </a:prstGeom>
          <a:ln w="25400" cmpd="sng">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074804" y="1005401"/>
            <a:ext cx="1447801" cy="646331"/>
          </a:xfrm>
          <a:prstGeom prst="rect">
            <a:avLst/>
          </a:prstGeom>
        </p:spPr>
        <p:txBody>
          <a:bodyPr wrap="square">
            <a:spAutoFit/>
          </a:bodyPr>
          <a:lstStyle/>
          <a:p>
            <a:pPr algn="r"/>
            <a:r>
              <a:rPr lang="en-US" err="1"/>
              <a:t>DAPLink</a:t>
            </a:r>
            <a:endParaRPr lang="en-US"/>
          </a:p>
          <a:p>
            <a:pPr algn="r"/>
            <a:r>
              <a:rPr lang="en-US"/>
              <a:t>USB</a:t>
            </a:r>
          </a:p>
        </p:txBody>
      </p:sp>
      <p:sp>
        <p:nvSpPr>
          <p:cNvPr id="10" name="Rectangle 9"/>
          <p:cNvSpPr/>
          <p:nvPr/>
        </p:nvSpPr>
        <p:spPr>
          <a:xfrm>
            <a:off x="6298745" y="2068270"/>
            <a:ext cx="1447801" cy="646331"/>
          </a:xfrm>
          <a:prstGeom prst="rect">
            <a:avLst/>
          </a:prstGeom>
        </p:spPr>
        <p:txBody>
          <a:bodyPr wrap="square">
            <a:spAutoFit/>
          </a:bodyPr>
          <a:lstStyle/>
          <a:p>
            <a:r>
              <a:rPr lang="en-US"/>
              <a:t>STATUS</a:t>
            </a:r>
          </a:p>
          <a:p>
            <a:r>
              <a:rPr lang="en-US"/>
              <a:t>LED</a:t>
            </a:r>
          </a:p>
        </p:txBody>
      </p:sp>
      <p:sp>
        <p:nvSpPr>
          <p:cNvPr id="11" name="Rectangle 10"/>
          <p:cNvSpPr/>
          <p:nvPr/>
        </p:nvSpPr>
        <p:spPr>
          <a:xfrm>
            <a:off x="6300774" y="1788997"/>
            <a:ext cx="1447801" cy="369332"/>
          </a:xfrm>
          <a:prstGeom prst="rect">
            <a:avLst/>
          </a:prstGeom>
        </p:spPr>
        <p:txBody>
          <a:bodyPr wrap="square">
            <a:spAutoFit/>
          </a:bodyPr>
          <a:lstStyle/>
          <a:p>
            <a:r>
              <a:rPr lang="en-US"/>
              <a:t>RESET</a:t>
            </a:r>
          </a:p>
        </p:txBody>
      </p:sp>
      <p:sp>
        <p:nvSpPr>
          <p:cNvPr id="12" name="Rectangle 11"/>
          <p:cNvSpPr/>
          <p:nvPr/>
        </p:nvSpPr>
        <p:spPr>
          <a:xfrm>
            <a:off x="2246910" y="5266023"/>
            <a:ext cx="1447801" cy="369332"/>
          </a:xfrm>
          <a:prstGeom prst="rect">
            <a:avLst/>
          </a:prstGeom>
        </p:spPr>
        <p:txBody>
          <a:bodyPr wrap="square">
            <a:spAutoFit/>
          </a:bodyPr>
          <a:lstStyle/>
          <a:p>
            <a:r>
              <a:rPr lang="en-US"/>
              <a:t>LED1</a:t>
            </a:r>
          </a:p>
        </p:txBody>
      </p:sp>
      <p:sp>
        <p:nvSpPr>
          <p:cNvPr id="13" name="Rectangle 12"/>
          <p:cNvSpPr/>
          <p:nvPr/>
        </p:nvSpPr>
        <p:spPr>
          <a:xfrm>
            <a:off x="2246910" y="5473430"/>
            <a:ext cx="1447801" cy="369332"/>
          </a:xfrm>
          <a:prstGeom prst="rect">
            <a:avLst/>
          </a:prstGeom>
        </p:spPr>
        <p:txBody>
          <a:bodyPr wrap="square">
            <a:spAutoFit/>
          </a:bodyPr>
          <a:lstStyle/>
          <a:p>
            <a:r>
              <a:rPr lang="en-US"/>
              <a:t>LED2</a:t>
            </a:r>
          </a:p>
        </p:txBody>
      </p:sp>
      <p:sp>
        <p:nvSpPr>
          <p:cNvPr id="14" name="Rectangle 13"/>
          <p:cNvSpPr/>
          <p:nvPr/>
        </p:nvSpPr>
        <p:spPr>
          <a:xfrm>
            <a:off x="2249472" y="5685099"/>
            <a:ext cx="1447801" cy="369332"/>
          </a:xfrm>
          <a:prstGeom prst="rect">
            <a:avLst/>
          </a:prstGeom>
        </p:spPr>
        <p:txBody>
          <a:bodyPr wrap="square">
            <a:spAutoFit/>
          </a:bodyPr>
          <a:lstStyle/>
          <a:p>
            <a:r>
              <a:rPr lang="en-US"/>
              <a:t>LED3</a:t>
            </a:r>
          </a:p>
        </p:txBody>
      </p:sp>
      <p:sp>
        <p:nvSpPr>
          <p:cNvPr id="16" name="TextBox 15"/>
          <p:cNvSpPr txBox="1"/>
          <p:nvPr/>
        </p:nvSpPr>
        <p:spPr>
          <a:xfrm>
            <a:off x="218276" y="271370"/>
            <a:ext cx="7032374" cy="369332"/>
          </a:xfrm>
          <a:prstGeom prst="rect">
            <a:avLst/>
          </a:prstGeom>
          <a:noFill/>
        </p:spPr>
        <p:txBody>
          <a:bodyPr wrap="none" rtlCol="0">
            <a:spAutoFit/>
          </a:bodyPr>
          <a:lstStyle/>
          <a:p>
            <a:r>
              <a:rPr lang="en-US" dirty="0"/>
              <a:t>http://</a:t>
            </a:r>
            <a:r>
              <a:rPr lang="en-US" dirty="0" err="1"/>
              <a:t>os.mbed.com</a:t>
            </a:r>
            <a:r>
              <a:rPr lang="en-US" dirty="0"/>
              <a:t>/platforms/&lt;board-name&gt;/#downloading-a-program</a:t>
            </a:r>
          </a:p>
        </p:txBody>
      </p:sp>
    </p:spTree>
    <p:extLst>
      <p:ext uri="{BB962C8B-B14F-4D97-AF65-F5344CB8AC3E}">
        <p14:creationId xmlns:p14="http://schemas.microsoft.com/office/powerpoint/2010/main" val="374012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999" y="1637755"/>
            <a:ext cx="5272295" cy="4131220"/>
          </a:xfrm>
          <a:prstGeom prst="rect">
            <a:avLst/>
          </a:prstGeom>
        </p:spPr>
      </p:pic>
      <p:sp>
        <p:nvSpPr>
          <p:cNvPr id="4" name="TextBox 3"/>
          <p:cNvSpPr txBox="1"/>
          <p:nvPr/>
        </p:nvSpPr>
        <p:spPr>
          <a:xfrm>
            <a:off x="218276" y="271370"/>
            <a:ext cx="3079048" cy="646331"/>
          </a:xfrm>
          <a:prstGeom prst="rect">
            <a:avLst/>
          </a:prstGeom>
          <a:noFill/>
        </p:spPr>
        <p:txBody>
          <a:bodyPr wrap="none" rtlCol="0" anchor="t">
            <a:spAutoFit/>
          </a:bodyPr>
          <a:lstStyle/>
          <a:p>
            <a:r>
              <a:rPr lang="en-US" dirty="0"/>
              <a:t>Platform Page main image</a:t>
            </a:r>
          </a:p>
          <a:p>
            <a:r>
              <a:rPr lang="en-US" dirty="0"/>
              <a:t>http://</a:t>
            </a:r>
            <a:r>
              <a:rPr lang="en-US" dirty="0" err="1"/>
              <a:t>os.mbed.com</a:t>
            </a:r>
            <a:r>
              <a:rPr lang="en-US" dirty="0"/>
              <a:t>/platforms</a:t>
            </a:r>
          </a:p>
        </p:txBody>
      </p:sp>
    </p:spTree>
    <p:extLst>
      <p:ext uri="{BB962C8B-B14F-4D97-AF65-F5344CB8AC3E}">
        <p14:creationId xmlns:p14="http://schemas.microsoft.com/office/powerpoint/2010/main" val="379419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68acdae3-647a-4bad-9beb-9bcf640897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C3F816DDAD2D4C82F894617287AACF" ma:contentTypeVersion="11" ma:contentTypeDescription="Create a new document." ma:contentTypeScope="" ma:versionID="8de56eac8088aa088dbe9e315f0d2d10">
  <xsd:schema xmlns:xsd="http://www.w3.org/2001/XMLSchema" xmlns:xs="http://www.w3.org/2001/XMLSchema" xmlns:p="http://schemas.microsoft.com/office/2006/metadata/properties" xmlns:ns2="68acdae3-647a-4bad-9beb-9bcf6408975e" xmlns:ns3="5945e7c6-e014-4597-9bc4-56eb0c05dc45" targetNamespace="http://schemas.microsoft.com/office/2006/metadata/properties" ma:root="true" ma:fieldsID="ef6fd4c84788aa338c63a2152f87b963" ns2:_="" ns3:_="">
    <xsd:import namespace="68acdae3-647a-4bad-9beb-9bcf6408975e"/>
    <xsd:import namespace="5945e7c6-e014-4597-9bc4-56eb0c05dc45"/>
    <xsd:element name="properties">
      <xsd:complexType>
        <xsd:sequence>
          <xsd:element name="documentManagement">
            <xsd:complexType>
              <xsd:all>
                <xsd:element ref="ns2:Comment"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acdae3-647a-4bad-9beb-9bcf6408975e" elementFormDefault="qualified">
    <xsd:import namespace="http://schemas.microsoft.com/office/2006/documentManagement/types"/>
    <xsd:import namespace="http://schemas.microsoft.com/office/infopath/2007/PartnerControls"/>
    <xsd:element name="Comment" ma:index="2" nillable="true" ma:displayName="Comments" ma:internalName="Comment">
      <xsd:simpleType>
        <xsd:restriction base="dms:Text">
          <xsd:maxLength value="48"/>
        </xsd:restriction>
      </xsd:simpleType>
    </xsd:element>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45e7c6-e014-4597-9bc4-56eb0c05dc45" elementFormDefault="qualified">
    <xsd:import namespace="http://schemas.microsoft.com/office/2006/documentManagement/types"/>
    <xsd:import namespace="http://schemas.microsoft.com/office/infopath/2007/PartnerControls"/>
    <xsd:element name="SharedWithUsers" ma:index="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6" nillable="true" ma:displayName="Shared With Details" ma:description="" ma:internalName="SharedWithDetails" ma:readOnly="true">
      <xsd:simpleType>
        <xsd:restriction base="dms:Note">
          <xsd:maxLength value="255"/>
        </xsd:restriction>
      </xsd:simpleType>
    </xsd:element>
    <xsd:element name="LastSharedByUser" ma:index="7" nillable="true" ma:displayName="Last Shared By User" ma:description="" ma:internalName="LastSharedByUser" ma:readOnly="true">
      <xsd:simpleType>
        <xsd:restriction base="dms:Note">
          <xsd:maxLength value="255"/>
        </xsd:restriction>
      </xsd:simpleType>
    </xsd:element>
    <xsd:element name="LastSharedByTime" ma:index="8"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EB013C-2470-470A-B4CA-220DBCD1B661}">
  <ds:schemaRefs>
    <ds:schemaRef ds:uri="http://schemas.microsoft.com/office/2006/metadata/properties"/>
    <ds:schemaRef ds:uri="http://schemas.microsoft.com/office/infopath/2007/PartnerControls"/>
    <ds:schemaRef ds:uri="68acdae3-647a-4bad-9beb-9bcf6408975e"/>
  </ds:schemaRefs>
</ds:datastoreItem>
</file>

<file path=customXml/itemProps2.xml><?xml version="1.0" encoding="utf-8"?>
<ds:datastoreItem xmlns:ds="http://schemas.openxmlformats.org/officeDocument/2006/customXml" ds:itemID="{ECE31A32-E636-4390-87CB-2AB4CF55C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acdae3-647a-4bad-9beb-9bcf6408975e"/>
    <ds:schemaRef ds:uri="5945e7c6-e014-4597-9bc4-56eb0c05dc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49DC3C-3EE6-4B05-8BDA-D634F68500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346</Words>
  <Application>Microsoft Macintosh PowerPoint</Application>
  <PresentationFormat>On-screen Show (4:3)</PresentationFormat>
  <Paragraphs>153</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Marcelo Salazar</cp:lastModifiedBy>
  <cp:revision>3</cp:revision>
  <dcterms:modified xsi:type="dcterms:W3CDTF">2018-11-05T11:57:34Z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0x01010022C3F816DDAD2D4C82F894617287AACF</vt:lpwstr>
  </property>
</Properties>
</file>