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Economica"/>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regular.fntdata"/><Relationship Id="rId50" Type="http://schemas.openxmlformats.org/officeDocument/2006/relationships/slide" Target="slides/slide45.xml"/><Relationship Id="rId53" Type="http://schemas.openxmlformats.org/officeDocument/2006/relationships/font" Target="fonts/Economica-italic.fntdata"/><Relationship Id="rId52" Type="http://schemas.openxmlformats.org/officeDocument/2006/relationships/font" Target="fonts/Economica-bold.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Economica-boldItalic.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d8245375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d8245375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d8245375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d8245375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d8245375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d8245375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d8245375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d8245375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d8245375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d8245375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d8245375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d8245375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d8245375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d8245375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d8245375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d8245375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d8245375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d8245375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8245375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8245375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d8245375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d8245375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d8245375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d8245375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d8245375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d8245375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d8245375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d8245375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d8245375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d8245375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d8245375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d8245375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d8245375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d8245375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d8245375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d8245375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d8245375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d8245375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8245375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8245375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d8245375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d8245375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8245375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8245375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d8245375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d8245375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d8245375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d8245375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d8245375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d8245375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d8245375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d8245375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d8245375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d8245375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d8245375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d8245375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d8245375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d8245375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d8245375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d8245375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d8245375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d8245375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d8245375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d8245375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d8245375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d8245375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d8245375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d8245375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d8245375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d8245375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d8245375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d8245375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de298a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de298a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de298ac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de298ac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de298ac2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de298ac2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d8245375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d8245375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8245375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8245375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d8245375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d8245375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d8245375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8245375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d8245375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824537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10.xml"/><Relationship Id="rId5" Type="http://schemas.openxmlformats.org/officeDocument/2006/relationships/slide" Target="/ppt/slides/slide12.xml"/><Relationship Id="rId6" Type="http://schemas.openxmlformats.org/officeDocument/2006/relationships/slide" Target="/ppt/slides/slide19.xml"/><Relationship Id="rId7" Type="http://schemas.openxmlformats.org/officeDocument/2006/relationships/slide" Target="/ppt/slides/slide22.xml"/><Relationship Id="rId8" Type="http://schemas.openxmlformats.org/officeDocument/2006/relationships/slide" Target="/ppt/slides/slide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34.xml"/><Relationship Id="rId4" Type="http://schemas.openxmlformats.org/officeDocument/2006/relationships/slide" Target="/ppt/slides/slide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Field Guide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Geographic Information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GPS</a:t>
            </a:r>
            <a:endParaRPr/>
          </a:p>
        </p:txBody>
      </p:sp>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Discharge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Golden Rod</a:t>
            </a:r>
            <a:endParaRPr/>
          </a:p>
        </p:txBody>
      </p:sp>
      <p:sp>
        <p:nvSpPr>
          <p:cNvPr id="132" name="Google Shape;132;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Sontek</a:t>
            </a:r>
            <a:endParaRPr/>
          </a:p>
        </p:txBody>
      </p:sp>
      <p:sp>
        <p:nvSpPr>
          <p:cNvPr id="144" name="Google Shape;144;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Salt Slugs</a:t>
            </a:r>
            <a:endParaRPr/>
          </a:p>
        </p:txBody>
      </p:sp>
      <p:sp>
        <p:nvSpPr>
          <p:cNvPr id="156" name="Google Shape;156;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Water Level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25150"/>
            <a:ext cx="8520600" cy="4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Table of Contents (Part 1)</a:t>
            </a:r>
            <a:endParaRPr sz="2400"/>
          </a:p>
        </p:txBody>
      </p:sp>
      <p:sp>
        <p:nvSpPr>
          <p:cNvPr id="69" name="Google Shape;69;p14"/>
          <p:cNvSpPr txBox="1"/>
          <p:nvPr>
            <p:ph idx="1" type="body"/>
          </p:nvPr>
        </p:nvSpPr>
        <p:spPr>
          <a:xfrm>
            <a:off x="311700" y="596750"/>
            <a:ext cx="8520600" cy="41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latin typeface="Calibri"/>
                <a:ea typeface="Calibri"/>
                <a:cs typeface="Calibri"/>
                <a:sym typeface="Calibri"/>
              </a:rPr>
              <a:t>Data Collection</a:t>
            </a:r>
            <a:endParaRPr sz="1100">
              <a:latin typeface="Calibri"/>
              <a:ea typeface="Calibri"/>
              <a:cs typeface="Calibri"/>
              <a:sym typeface="Calibri"/>
            </a:endParaRPr>
          </a:p>
          <a:p>
            <a:pPr indent="-298450" lvl="0" marL="457200" rtl="0" algn="l">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action="ppaction://hlinksldjump" r:id="rId3"/>
              </a:rPr>
              <a:t>Co2--dissolved and flux</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Vaisalas</a:t>
            </a:r>
            <a:endParaRPr sz="1100">
              <a:latin typeface="Times New Roman"/>
              <a:ea typeface="Times New Roman"/>
              <a:cs typeface="Times New Roman"/>
              <a:sym typeface="Times New Roman"/>
            </a:endParaRPr>
          </a:p>
          <a:p>
            <a:pPr indent="-298450" lvl="2" marL="13716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Stations</a:t>
            </a:r>
            <a:endParaRPr sz="1100">
              <a:latin typeface="Times New Roman"/>
              <a:ea typeface="Times New Roman"/>
              <a:cs typeface="Times New Roman"/>
              <a:sym typeface="Times New Roman"/>
            </a:endParaRPr>
          </a:p>
          <a:p>
            <a:pPr indent="-298450" lvl="2" marL="13716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Handheld</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EOSFD</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action="ppaction://hlinksldjump" r:id="rId4"/>
              </a:rPr>
              <a:t>Geographic Information</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Garminx etrex GPS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action="ppaction://hlinksldjump" r:id="rId5"/>
              </a:rPr>
              <a:t>Discharge</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Golden Rod</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Sontek</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Salt Slugs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action="ppaction://hlinksldjump" r:id="rId6"/>
              </a:rPr>
              <a:t>Water Level</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Levelloggers and Barologgers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action="ppaction://hlinksldjump" r:id="rId7"/>
              </a:rPr>
              <a:t>Physical Water Composition</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C6</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Water samples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AutoNum type="arabicPeriod"/>
            </a:pPr>
            <a:r>
              <a:rPr lang="en" sz="1100" u="sng">
                <a:solidFill>
                  <a:schemeClr val="hlink"/>
                </a:solidFill>
                <a:latin typeface="Times New Roman"/>
                <a:ea typeface="Times New Roman"/>
                <a:cs typeface="Times New Roman"/>
                <a:sym typeface="Times New Roman"/>
                <a:hlinkClick action="ppaction://hlinksldjump" r:id="rId8"/>
              </a:rPr>
              <a:t>Chemical Water Composition</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YSI</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HOBO DO</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HOBO EC</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marR="0" rtl="0" algn="l">
              <a:lnSpc>
                <a:spcPct val="115000"/>
              </a:lnSpc>
              <a:spcBef>
                <a:spcPts val="0"/>
              </a:spcBef>
              <a:spcAft>
                <a:spcPts val="1600"/>
              </a:spcAft>
              <a:buNone/>
            </a:pPr>
            <a:r>
              <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207750"/>
            <a:ext cx="8520600" cy="50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Levelloggers and Barologgers</a:t>
            </a:r>
            <a:endParaRPr sz="3000"/>
          </a:p>
        </p:txBody>
      </p:sp>
      <p:sp>
        <p:nvSpPr>
          <p:cNvPr id="173" name="Google Shape;173;p32"/>
          <p:cNvSpPr txBox="1"/>
          <p:nvPr>
            <p:ph idx="1" type="body"/>
          </p:nvPr>
        </p:nvSpPr>
        <p:spPr>
          <a:xfrm>
            <a:off x="311700" y="715350"/>
            <a:ext cx="8520600" cy="38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Solinst Levelloggers and Barologgers are used to calculate water level. Knowing water level can be helpful for discharge measurement and finding out connectivity across wetlands. </a:t>
            </a:r>
            <a:endParaRPr sz="1200"/>
          </a:p>
          <a:p>
            <a:pPr indent="-304800" lvl="0" marL="457200" rtl="0" algn="l">
              <a:spcBef>
                <a:spcPts val="1600"/>
              </a:spcBef>
              <a:spcAft>
                <a:spcPts val="0"/>
              </a:spcAft>
              <a:buSzPts val="1200"/>
              <a:buAutoNum type="arabicPeriod"/>
            </a:pPr>
            <a:r>
              <a:rPr lang="en" sz="1200"/>
              <a:t>How do they work?</a:t>
            </a:r>
            <a:endParaRPr sz="1200"/>
          </a:p>
          <a:p>
            <a:pPr indent="-304800" lvl="1" marL="914400" rtl="0" algn="l">
              <a:spcBef>
                <a:spcPts val="0"/>
              </a:spcBef>
              <a:spcAft>
                <a:spcPts val="0"/>
              </a:spcAft>
              <a:buSzPts val="1200"/>
              <a:buAutoNum type="alphaLcPeriod"/>
            </a:pPr>
            <a:r>
              <a:rPr lang="en" sz="1200"/>
              <a:t>Levelloggers calculate absolute pressure, both water pressure and atmospheric pressure. The barologgers calculate only atmospheric pressure. Using Solinst Levellogger software, you can compensate both measurements from these sensors to find out water level. </a:t>
            </a:r>
            <a:endParaRPr sz="1200"/>
          </a:p>
          <a:p>
            <a:pPr indent="-304800" lvl="0" marL="457200" rtl="0" algn="l">
              <a:spcBef>
                <a:spcPts val="0"/>
              </a:spcBef>
              <a:spcAft>
                <a:spcPts val="0"/>
              </a:spcAft>
              <a:buSzPts val="1200"/>
              <a:buAutoNum type="arabicPeriod"/>
            </a:pPr>
            <a:r>
              <a:rPr lang="en" sz="1200"/>
              <a:t>Discharge </a:t>
            </a:r>
            <a:endParaRPr sz="1200"/>
          </a:p>
          <a:p>
            <a:pPr indent="-317500" lvl="1" marL="914400" rtl="0" algn="l">
              <a:spcBef>
                <a:spcPts val="0"/>
              </a:spcBef>
              <a:spcAft>
                <a:spcPts val="0"/>
              </a:spcAft>
              <a:buSzPts val="1400"/>
              <a:buAutoNum type="alphaLcPeriod"/>
            </a:pPr>
            <a:r>
              <a:rPr lang="en" sz="1200"/>
              <a:t>To calculate discharge (also see, </a:t>
            </a:r>
            <a:r>
              <a:rPr lang="en" sz="1200" u="sng">
                <a:solidFill>
                  <a:schemeClr val="hlink"/>
                </a:solidFill>
                <a:hlinkClick action="ppaction://hlinksldjump" r:id="rId3"/>
              </a:rPr>
              <a:t>Discharge</a:t>
            </a:r>
            <a:r>
              <a:rPr lang="en" sz="1200"/>
              <a:t>), it is width x depth/ velocity. The water level measurements can assist with area, while the Sontek and Golden Rod can assist with velocity.</a:t>
            </a:r>
            <a:r>
              <a:rPr lang="en"/>
              <a:t> </a:t>
            </a:r>
            <a:endParaRPr/>
          </a:p>
          <a:p>
            <a:pPr indent="-304800" lvl="0" marL="457200" rtl="0" algn="l">
              <a:spcBef>
                <a:spcPts val="0"/>
              </a:spcBef>
              <a:spcAft>
                <a:spcPts val="0"/>
              </a:spcAft>
              <a:buSzPts val="1200"/>
              <a:buAutoNum type="arabicPeriod"/>
            </a:pPr>
            <a:r>
              <a:rPr lang="en" sz="1200"/>
              <a:t>How are they deployed?</a:t>
            </a:r>
            <a:endParaRPr sz="1200"/>
          </a:p>
          <a:p>
            <a:pPr indent="-304800" lvl="1" marL="914400" rtl="0" algn="l">
              <a:spcBef>
                <a:spcPts val="0"/>
              </a:spcBef>
              <a:spcAft>
                <a:spcPts val="0"/>
              </a:spcAft>
              <a:buSzPts val="1200"/>
              <a:buAutoNum type="alphaLcPeriod"/>
            </a:pPr>
            <a:r>
              <a:rPr lang="en" sz="1200"/>
              <a:t>For our experiments, levelloggers and barologgers  are deployed in wells. Levelloggers have to be in water at a height that you would expect to cover water level at its highest and lowest. Barologgers have to be placed at a point above highest expected water level. </a:t>
            </a:r>
            <a:endParaRPr sz="1200"/>
          </a:p>
          <a:p>
            <a:pPr indent="-304800" lvl="0" marL="457200" rtl="0" algn="l">
              <a:spcBef>
                <a:spcPts val="0"/>
              </a:spcBef>
              <a:spcAft>
                <a:spcPts val="0"/>
              </a:spcAft>
              <a:buSzPts val="1200"/>
              <a:buAutoNum type="arabicPeriod"/>
            </a:pPr>
            <a:r>
              <a:rPr lang="en" sz="1200"/>
              <a:t>How do you create a well?</a:t>
            </a:r>
            <a:endParaRPr sz="1200"/>
          </a:p>
          <a:p>
            <a:pPr indent="-304800" lvl="1" marL="914400" rtl="0" algn="l">
              <a:spcBef>
                <a:spcPts val="0"/>
              </a:spcBef>
              <a:spcAft>
                <a:spcPts val="0"/>
              </a:spcAft>
              <a:buSzPts val="1200"/>
              <a:buAutoNum type="alphaLcPeriod"/>
            </a:pPr>
            <a:r>
              <a:rPr lang="en" sz="1200"/>
              <a:t>PVC pipe, Kevlar cord, and maybe a well cap to secure the string for the logger are what you need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Levelloggers and Barologgers (contd.)</a:t>
            </a:r>
            <a:endParaRPr/>
          </a:p>
        </p:txBody>
      </p:sp>
      <p:sp>
        <p:nvSpPr>
          <p:cNvPr id="179" name="Google Shape;179;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Physical Water Composition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C6</a:t>
            </a:r>
            <a:endParaRPr/>
          </a:p>
        </p:txBody>
      </p:sp>
      <p:sp>
        <p:nvSpPr>
          <p:cNvPr id="190" name="Google Shape;190;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Grab Samples</a:t>
            </a:r>
            <a:endParaRPr/>
          </a:p>
        </p:txBody>
      </p:sp>
      <p:sp>
        <p:nvSpPr>
          <p:cNvPr id="202" name="Google Shape;202;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Chemical Water Composition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YSI</a:t>
            </a:r>
            <a:endParaRPr/>
          </a:p>
        </p:txBody>
      </p:sp>
      <p:sp>
        <p:nvSpPr>
          <p:cNvPr id="219" name="Google Shape;219;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42800"/>
            <a:ext cx="8520600" cy="49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Table of Contents (Part 2)</a:t>
            </a:r>
            <a:endParaRPr sz="2400"/>
          </a:p>
        </p:txBody>
      </p:sp>
      <p:sp>
        <p:nvSpPr>
          <p:cNvPr id="75" name="Google Shape;75;p15"/>
          <p:cNvSpPr txBox="1"/>
          <p:nvPr>
            <p:ph idx="1" type="body"/>
          </p:nvPr>
        </p:nvSpPr>
        <p:spPr>
          <a:xfrm>
            <a:off x="311700" y="734200"/>
            <a:ext cx="8520600" cy="38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u="sng">
                <a:solidFill>
                  <a:schemeClr val="hlink"/>
                </a:solidFill>
                <a:latin typeface="Times New Roman"/>
                <a:ea typeface="Times New Roman"/>
                <a:cs typeface="Times New Roman"/>
                <a:sym typeface="Times New Roman"/>
                <a:hlinkClick action="ppaction://hlinksldjump" r:id="rId3"/>
              </a:rPr>
              <a:t>Data Processing and Visualization:</a:t>
            </a:r>
            <a:endParaRPr b="1"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 studio and GitHub</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ArcGIS</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u="sng">
                <a:solidFill>
                  <a:schemeClr val="hlink"/>
                </a:solidFill>
                <a:latin typeface="Times New Roman"/>
                <a:ea typeface="Times New Roman"/>
                <a:cs typeface="Times New Roman"/>
                <a:sym typeface="Times New Roman"/>
                <a:hlinkClick action="ppaction://hlinksldjump" r:id="rId4"/>
              </a:rPr>
              <a:t>Data Analysis:</a:t>
            </a:r>
            <a:endParaRPr b="1"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Picarro</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Water sample anaylzer (IC analyzer)</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Ecuador</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Environment</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How to Prepare</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100">
                <a:latin typeface="Times New Roman"/>
                <a:ea typeface="Times New Roman"/>
                <a:cs typeface="Times New Roman"/>
                <a:sym typeface="Times New Roman"/>
              </a:rPr>
              <a:t>Experiments:</a:t>
            </a:r>
            <a:endParaRPr b="1"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(see r.markdown)</a:t>
            </a:r>
            <a:endParaRPr sz="1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HOBO DO</a:t>
            </a:r>
            <a:endParaRPr/>
          </a:p>
        </p:txBody>
      </p:sp>
      <p:sp>
        <p:nvSpPr>
          <p:cNvPr id="231" name="Google Shape;231;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HOBO EC</a:t>
            </a:r>
            <a:endParaRPr/>
          </a:p>
        </p:txBody>
      </p:sp>
      <p:sp>
        <p:nvSpPr>
          <p:cNvPr id="243" name="Google Shape;243;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Processing and Visualizing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RStudio and Github</a:t>
            </a:r>
            <a:endParaRPr/>
          </a:p>
        </p:txBody>
      </p:sp>
      <p:sp>
        <p:nvSpPr>
          <p:cNvPr id="260" name="Google Shape;260;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ArcGIS</a:t>
            </a:r>
            <a:endParaRPr/>
          </a:p>
        </p:txBody>
      </p:sp>
      <p:sp>
        <p:nvSpPr>
          <p:cNvPr id="272" name="Google Shape;272;p4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Picarro</a:t>
            </a:r>
            <a:endParaRPr/>
          </a:p>
        </p:txBody>
      </p:sp>
      <p:sp>
        <p:nvSpPr>
          <p:cNvPr id="289" name="Google Shape;289;p5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Water Sample Analyzer</a:t>
            </a:r>
            <a:endParaRPr/>
          </a:p>
        </p:txBody>
      </p:sp>
      <p:sp>
        <p:nvSpPr>
          <p:cNvPr id="301" name="Google Shape;301;p5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Ecuador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Field Environment</a:t>
            </a:r>
            <a:endParaRPr/>
          </a:p>
        </p:txBody>
      </p:sp>
      <p:sp>
        <p:nvSpPr>
          <p:cNvPr id="312" name="Google Shape;312;p5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Prepare</a:t>
            </a:r>
            <a:endParaRPr/>
          </a:p>
        </p:txBody>
      </p:sp>
      <p:sp>
        <p:nvSpPr>
          <p:cNvPr id="318" name="Google Shape;318;p5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CO2 Dissolved Oxygen and Flux</a:t>
            </a:r>
            <a:endParaRPr/>
          </a:p>
        </p:txBody>
      </p:sp>
      <p:sp>
        <p:nvSpPr>
          <p:cNvPr id="86" name="Google Shape;86;p17"/>
          <p:cNvSpPr txBox="1"/>
          <p:nvPr>
            <p:ph idx="4294967295" type="body"/>
          </p:nvPr>
        </p:nvSpPr>
        <p:spPr>
          <a:xfrm>
            <a:off x="311700" y="1399400"/>
            <a:ext cx="53139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Vaisala</a:t>
            </a:r>
            <a:endParaRPr/>
          </a:p>
        </p:txBody>
      </p:sp>
      <p:sp>
        <p:nvSpPr>
          <p:cNvPr id="92" name="Google Shape;92;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eosFD</a:t>
            </a:r>
            <a:endParaRPr/>
          </a:p>
        </p:txBody>
      </p:sp>
      <p:sp>
        <p:nvSpPr>
          <p:cNvPr id="104" name="Google Shape;104;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