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nsap.nic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NSAP Scheme Classification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9529" y="42307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Arnab Das – Future Institute of Technology – CSE (AI &amp; 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CC52E0-D02A-0BDF-69F8-7565A075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31"/>
            <a:ext cx="100559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https://nsap.nic.in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https://scikit-learn.org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Watson Machine Learning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 on Government Scheme Classification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&amp; IBM Cloud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C392-A261-084B-B3B7-65414853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1337516"/>
            <a:ext cx="8351520" cy="5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95AD1-2F2E-8469-621A-DA2A399E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424504"/>
            <a:ext cx="8808720" cy="51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DB370-A9F8-98BB-BE88-C1FEE74C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0" y="1364532"/>
            <a:ext cx="8174199" cy="50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3000" dirty="0"/>
              <a:t>The National Social Assistance </a:t>
            </a:r>
            <a:r>
              <a:rPr lang="en-US" sz="3000" dirty="0" err="1"/>
              <a:t>Programme</a:t>
            </a:r>
            <a:r>
              <a:rPr lang="en-US" sz="3000" dirty="0"/>
              <a:t> (NSAP) provides financial support to economically weaker citizens. Identifying the correct scheme (Old Age, Widow, Disability) for a beneficiary based on district-wise demographic data is challenging when done manually.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The goal is to automate this classification process using machine learning to enhance speed, accuracy,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We propose a machine learning-based solution that takes demographic and beneficiary data as input and predicts the most suitable scheme (IGNOAPS, IGNWPS, IGNDPS).</a:t>
            </a:r>
            <a:br>
              <a:rPr lang="en-US" sz="2800" dirty="0"/>
            </a:br>
            <a:r>
              <a:rPr lang="en-US" sz="2800" dirty="0"/>
              <a:t>This will involve:</a:t>
            </a:r>
          </a:p>
          <a:p>
            <a:r>
              <a:rPr lang="en-US" sz="2800" dirty="0"/>
              <a:t>Data preprocessing from NSAP dataset</a:t>
            </a:r>
          </a:p>
          <a:p>
            <a:r>
              <a:rPr lang="en-US" sz="2800" dirty="0"/>
              <a:t>Feature engineering on total male, female, SC/ST/OBC, Aadhaar, etc.</a:t>
            </a:r>
          </a:p>
          <a:p>
            <a:r>
              <a:rPr lang="en-US" sz="2800" dirty="0"/>
              <a:t>Training and deploying a model that classifies the scheme based on input features</a:t>
            </a:r>
          </a:p>
          <a:p>
            <a:r>
              <a:rPr lang="en-US" sz="2800" dirty="0"/>
              <a:t>Hosting the model using IBM Watson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12" y="1192868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Technology Used:</a:t>
            </a:r>
            <a:endParaRPr lang="en-IN" sz="2000" dirty="0"/>
          </a:p>
          <a:p>
            <a:r>
              <a:rPr lang="en-IN" sz="1800" dirty="0"/>
              <a:t>Google </a:t>
            </a:r>
            <a:r>
              <a:rPr lang="en-IN" sz="1800" dirty="0" err="1"/>
              <a:t>Colab</a:t>
            </a:r>
            <a:r>
              <a:rPr lang="en-IN" sz="1800" dirty="0"/>
              <a:t> for training</a:t>
            </a:r>
          </a:p>
          <a:p>
            <a:r>
              <a:rPr lang="en-IN" sz="1800" dirty="0"/>
              <a:t>Python, Pandas, Scikit-Learn for model building</a:t>
            </a:r>
          </a:p>
          <a:p>
            <a:r>
              <a:rPr lang="en-IN" sz="1800" dirty="0"/>
              <a:t>IBM Cloud for deployment</a:t>
            </a:r>
          </a:p>
          <a:p>
            <a:r>
              <a:rPr lang="en-IN" sz="1800" dirty="0"/>
              <a:t>GitHub for project submission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2400" b="1" dirty="0"/>
              <a:t>Libraries Used:</a:t>
            </a:r>
            <a:endParaRPr lang="en-IN" sz="2400" dirty="0"/>
          </a:p>
          <a:p>
            <a:r>
              <a:rPr lang="en-IN" sz="1800" dirty="0"/>
              <a:t>pandas, </a:t>
            </a:r>
            <a:r>
              <a:rPr lang="en-IN" sz="1800" dirty="0" err="1"/>
              <a:t>numpy</a:t>
            </a:r>
            <a:r>
              <a:rPr lang="en-IN" sz="1800" dirty="0"/>
              <a:t>, matplotlib, seaborn</a:t>
            </a:r>
          </a:p>
          <a:p>
            <a:r>
              <a:rPr lang="en-IN" sz="1800" dirty="0"/>
              <a:t>scikit-learn, </a:t>
            </a:r>
            <a:r>
              <a:rPr lang="en-IN" sz="1800" dirty="0" err="1"/>
              <a:t>joblib</a:t>
            </a:r>
            <a:endParaRPr lang="en-IN" sz="1800" dirty="0"/>
          </a:p>
          <a:p>
            <a:r>
              <a:rPr lang="en-IN" sz="1800" dirty="0" err="1"/>
              <a:t>ibm</a:t>
            </a:r>
            <a:r>
              <a:rPr lang="en-IN" sz="1800" dirty="0"/>
              <a:t>-</a:t>
            </a:r>
            <a:r>
              <a:rPr lang="en-IN" sz="1800" dirty="0" err="1"/>
              <a:t>watson</a:t>
            </a:r>
            <a:r>
              <a:rPr lang="en-IN" sz="1800" dirty="0"/>
              <a:t>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AC0558-7F2E-F5F3-F11B-0AEC15D4B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1"/>
            <a:ext cx="102087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Random Forest?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handles classification well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overfitting using multiple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totalmale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totalfemale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totalsc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totalobc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totalaadhaar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totalmobilenumber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trained on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Saved as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pkl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Hosted using IBM Watson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Accessed via a REST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9091128" cy="892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🎯 Accuracy: ~94%</a:t>
            </a:r>
            <a:br>
              <a:rPr lang="en-IN" sz="2400" dirty="0"/>
            </a:br>
            <a:r>
              <a:rPr lang="en-IN" sz="2400" dirty="0"/>
              <a:t>📌 Classification Report: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B85A85-EFA6-B9FF-4B1E-26A9ACBD0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3859"/>
              </p:ext>
            </p:extLst>
          </p:nvPr>
        </p:nvGraphicFramePr>
        <p:xfrm>
          <a:off x="1453832" y="2378870"/>
          <a:ext cx="9284336" cy="3177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084">
                  <a:extLst>
                    <a:ext uri="{9D8B030D-6E8A-4147-A177-3AD203B41FA5}">
                      <a16:colId xmlns:a16="http://schemas.microsoft.com/office/drawing/2014/main" val="475007450"/>
                    </a:ext>
                  </a:extLst>
                </a:gridCol>
                <a:gridCol w="2321084">
                  <a:extLst>
                    <a:ext uri="{9D8B030D-6E8A-4147-A177-3AD203B41FA5}">
                      <a16:colId xmlns:a16="http://schemas.microsoft.com/office/drawing/2014/main" val="1054766815"/>
                    </a:ext>
                  </a:extLst>
                </a:gridCol>
                <a:gridCol w="2321084">
                  <a:extLst>
                    <a:ext uri="{9D8B030D-6E8A-4147-A177-3AD203B41FA5}">
                      <a16:colId xmlns:a16="http://schemas.microsoft.com/office/drawing/2014/main" val="3045516911"/>
                    </a:ext>
                  </a:extLst>
                </a:gridCol>
                <a:gridCol w="2321084">
                  <a:extLst>
                    <a:ext uri="{9D8B030D-6E8A-4147-A177-3AD203B41FA5}">
                      <a16:colId xmlns:a16="http://schemas.microsoft.com/office/drawing/2014/main" val="3769910294"/>
                    </a:ext>
                  </a:extLst>
                </a:gridCol>
              </a:tblGrid>
              <a:tr h="794276">
                <a:tc>
                  <a:txBody>
                    <a:bodyPr/>
                    <a:lstStyle/>
                    <a:p>
                      <a:r>
                        <a:rPr lang="en-IN" sz="1800"/>
                        <a:t>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655957"/>
                  </a:ext>
                </a:extLst>
              </a:tr>
              <a:tr h="794276">
                <a:tc>
                  <a:txBody>
                    <a:bodyPr/>
                    <a:lstStyle/>
                    <a:p>
                      <a:r>
                        <a:rPr lang="en-IN" sz="1800"/>
                        <a:t>IGNOAPS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6666"/>
                  </a:ext>
                </a:extLst>
              </a:tr>
              <a:tr h="794276">
                <a:tc>
                  <a:txBody>
                    <a:bodyPr/>
                    <a:lstStyle/>
                    <a:p>
                      <a:r>
                        <a:rPr lang="en-IN" sz="1800"/>
                        <a:t>IGNWPS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93892"/>
                  </a:ext>
                </a:extLst>
              </a:tr>
              <a:tr h="794276">
                <a:tc>
                  <a:txBody>
                    <a:bodyPr/>
                    <a:lstStyle/>
                    <a:p>
                      <a:r>
                        <a:rPr lang="en-IN" sz="1800"/>
                        <a:t>IGNDPS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06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4927600"/>
          </a:xfrm>
        </p:spPr>
        <p:txBody>
          <a:bodyPr>
            <a:noAutofit/>
          </a:bodyPr>
          <a:lstStyle/>
          <a:p>
            <a:r>
              <a:rPr lang="en-US" sz="2800" dirty="0"/>
              <a:t>The model effectively classifies which NSAP scheme a person/district is most likely under</a:t>
            </a:r>
          </a:p>
          <a:p>
            <a:endParaRPr lang="en-US" sz="2800" dirty="0"/>
          </a:p>
          <a:p>
            <a:r>
              <a:rPr lang="en-US" sz="2800" dirty="0"/>
              <a:t>Achieves high accuracy with simple demographic features</a:t>
            </a:r>
          </a:p>
          <a:p>
            <a:endParaRPr lang="en-US" sz="2800" dirty="0"/>
          </a:p>
          <a:p>
            <a:r>
              <a:rPr lang="en-US" sz="2800" dirty="0"/>
              <a:t>Reduces manual work and ensures faster beneficiary classification</a:t>
            </a:r>
          </a:p>
          <a:p>
            <a:endParaRPr lang="en-US" sz="2800" dirty="0"/>
          </a:p>
          <a:p>
            <a:r>
              <a:rPr lang="en-US" sz="2800" dirty="0"/>
              <a:t>Successfully hosted and tested using IBM Cloud API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DEC048-470B-B075-8C98-2884E9B99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507719"/>
            <a:ext cx="114226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this with real-time government beneficiary portals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handle new or combined schemes in future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web-based front end or chatbot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advanced models (e.g.,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Neural Networks) for enhanced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geolocation and economic data for 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</TotalTime>
  <Words>455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NSAP Scheme Classification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Arnab Das</cp:lastModifiedBy>
  <cp:revision>26</cp:revision>
  <dcterms:created xsi:type="dcterms:W3CDTF">2021-05-26T16:50:10Z</dcterms:created>
  <dcterms:modified xsi:type="dcterms:W3CDTF">2025-08-04T17:37:29Z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