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CACD3-D4BF-406D-BB03-E7E69FCF9239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CB75-2399-48B6-A7E7-EF90C04915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0CB75-2399-48B6-A7E7-EF90C04915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A375-F470-4C0D-9A1F-A9F2E5769D8A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6A69-B667-4407-9BF4-516E0C6B352B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943-E297-4DB6-8E0E-B1D70461B25A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601A-E6AB-4B6C-A345-CEA4F9584586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D25-588E-4C82-9B5A-45745DC81B39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1D0D-D8A7-4585-821F-780F76B688E6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1CD8-1240-4736-8729-1639B9B07300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6D1D-ADA1-4E04-8EC4-79E1DFF423B3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70D4-0973-444B-8264-FAB30AE47597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449-CD38-4A95-8978-92AFDACDE7A2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5A33-5B57-4A29-ADE3-6CE6CD9CE1DF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7A8F-CC22-40F4-9508-D529A0BE47BE}" type="datetime1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4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I</a:t>
            </a:r>
            <a:br>
              <a:rPr lang="es-ES" dirty="0" smtClean="0"/>
            </a:br>
            <a:r>
              <a:rPr lang="es-ES" dirty="0" smtClean="0"/>
              <a:t>DETERMINANTS I MATRIUS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Àlgebra</a:t>
            </a:r>
            <a:r>
              <a:rPr lang="es-ES" dirty="0" smtClean="0"/>
              <a:t> Lineal</a:t>
            </a:r>
            <a:endParaRPr lang="es-E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929586" y="214290"/>
          <a:ext cx="929411" cy="46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cuación" r:id="rId4" imgW="1841500" imgH="927100" progId="Equation.3">
                  <p:embed/>
                </p:oleObj>
              </mc:Choice>
              <mc:Fallback>
                <p:oleObj name="Ecuación" r:id="rId4" imgW="1841500" imgH="927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214290"/>
                        <a:ext cx="929411" cy="467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143768" y="751673"/>
          <a:ext cx="1631849" cy="24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cuación" r:id="rId6" imgW="2755900" imgH="419100" progId="Equation.3">
                  <p:embed/>
                </p:oleObj>
              </mc:Choice>
              <mc:Fallback>
                <p:oleObj name="Ecuación" r:id="rId6" imgW="27559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751673"/>
                        <a:ext cx="1631849" cy="248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358082" y="428604"/>
          <a:ext cx="500049" cy="30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cuación" r:id="rId8" imgW="1167893" imgH="723586" progId="Equation.3">
                  <p:embed/>
                </p:oleObj>
              </mc:Choice>
              <mc:Fallback>
                <p:oleObj name="Ecuación" r:id="rId8" imgW="1167893" imgH="72358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428604"/>
                        <a:ext cx="500049" cy="3090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 descr="http://www.salle.url.edu/Controller?mvchandler=resources&amp;action=retrieve&amp;resName=Ly8vL3Jlc291cmNlR2FsbGVyeS9Mb2dvU2FsbGVfdWx0L1NhbGxlTG9nbw==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126" y="400844"/>
            <a:ext cx="2152650" cy="72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Propietats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determinants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 smtClean="0"/>
              <a:t>Sigui</a:t>
            </a:r>
            <a:r>
              <a:rPr lang="es-ES" sz="2000" dirty="0" smtClean="0"/>
              <a:t> A una </a:t>
            </a:r>
            <a:r>
              <a:rPr lang="es-ES" sz="2000" dirty="0" err="1" smtClean="0"/>
              <a:t>matriu</a:t>
            </a:r>
            <a:r>
              <a:rPr lang="es-ES" sz="2000" dirty="0" smtClean="0"/>
              <a:t> definida </a:t>
            </a:r>
            <a:r>
              <a:rPr lang="es-ES" sz="2000" dirty="0" err="1" smtClean="0"/>
              <a:t>com</a:t>
            </a: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on </a:t>
            </a:r>
            <a:r>
              <a:rPr lang="ca-ES" sz="2000" dirty="0" err="1" smtClean="0"/>
              <a:t>C</a:t>
            </a:r>
            <a:r>
              <a:rPr lang="ca-ES" sz="2000" baseline="-25000" dirty="0" err="1" smtClean="0"/>
              <a:t>i</a:t>
            </a:r>
            <a:r>
              <a:rPr lang="ca-ES" sz="2000" dirty="0" smtClean="0"/>
              <a:t> és la columna </a:t>
            </a:r>
            <a:r>
              <a:rPr lang="ca-ES" sz="2000" dirty="0" err="1" smtClean="0"/>
              <a:t>i-èssima</a:t>
            </a:r>
            <a:r>
              <a:rPr lang="ca-ES" sz="2000" dirty="0" smtClean="0"/>
              <a:t> de manera que </a:t>
            </a:r>
            <a:r>
              <a:rPr lang="es-ES" sz="2000" dirty="0" smtClean="0"/>
              <a:t> </a:t>
            </a:r>
            <a:endParaRPr lang="es-E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2214546" y="2214554"/>
          <a:ext cx="4929222" cy="151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cuación" r:id="rId4" imgW="3009900" imgH="927100" progId="Equation.3">
                  <p:embed/>
                </p:oleObj>
              </mc:Choice>
              <mc:Fallback>
                <p:oleObj name="Ecuación" r:id="rId4" imgW="3009900" imgH="9271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214554"/>
                        <a:ext cx="4929222" cy="1513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714612" y="4786322"/>
          <a:ext cx="1325654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cuación" r:id="rId6" imgW="711200" imgH="927100" progId="Equation.3">
                  <p:embed/>
                </p:oleObj>
              </mc:Choice>
              <mc:Fallback>
                <p:oleObj name="Ecuación" r:id="rId6" imgW="711200" imgH="927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786322"/>
                        <a:ext cx="1325654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 err="1" smtClean="0"/>
              <a:t>Sigui</a:t>
            </a:r>
            <a:r>
              <a:rPr lang="es-ES" sz="2000" dirty="0" smtClean="0"/>
              <a:t> A una </a:t>
            </a:r>
            <a:r>
              <a:rPr lang="es-ES" sz="2000" dirty="0" err="1" smtClean="0"/>
              <a:t>matriu</a:t>
            </a:r>
            <a:r>
              <a:rPr lang="es-ES" sz="2000" dirty="0" smtClean="0"/>
              <a:t> definida </a:t>
            </a:r>
            <a:r>
              <a:rPr lang="es-ES" sz="2000" dirty="0" err="1" smtClean="0"/>
              <a:t>com</a:t>
            </a: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on </a:t>
            </a:r>
            <a:r>
              <a:rPr lang="ca-ES" sz="2000" dirty="0" err="1" smtClean="0"/>
              <a:t>C</a:t>
            </a:r>
            <a:r>
              <a:rPr lang="ca-ES" sz="2000" baseline="-25000" dirty="0" err="1" smtClean="0"/>
              <a:t>i</a:t>
            </a:r>
            <a:r>
              <a:rPr lang="ca-ES" sz="2000" dirty="0" smtClean="0"/>
              <a:t> és la columna </a:t>
            </a:r>
            <a:r>
              <a:rPr lang="ca-ES" sz="2000" dirty="0" err="1" smtClean="0"/>
              <a:t>i-èssima</a:t>
            </a:r>
            <a:r>
              <a:rPr lang="ca-ES" sz="2000" dirty="0" smtClean="0"/>
              <a:t> de manera que </a:t>
            </a:r>
            <a:r>
              <a:rPr lang="es-ES" sz="2000" dirty="0" smtClean="0"/>
              <a:t> 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6660232" y="2817872"/>
            <a:ext cx="288032" cy="32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Rectángulo"/>
          <p:cNvSpPr/>
          <p:nvPr/>
        </p:nvSpPr>
        <p:spPr>
          <a:xfrm>
            <a:off x="5724128" y="2818640"/>
            <a:ext cx="288032" cy="32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Rectángulo"/>
          <p:cNvSpPr/>
          <p:nvPr/>
        </p:nvSpPr>
        <p:spPr>
          <a:xfrm>
            <a:off x="5220072" y="2816352"/>
            <a:ext cx="288032" cy="32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10 Rectángulo"/>
          <p:cNvSpPr/>
          <p:nvPr/>
        </p:nvSpPr>
        <p:spPr>
          <a:xfrm>
            <a:off x="4392552" y="2276872"/>
            <a:ext cx="432048" cy="1440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Rectángulo"/>
          <p:cNvSpPr/>
          <p:nvPr/>
        </p:nvSpPr>
        <p:spPr>
          <a:xfrm>
            <a:off x="3312432" y="2276872"/>
            <a:ext cx="432048" cy="144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8 Rectángulo"/>
          <p:cNvSpPr/>
          <p:nvPr/>
        </p:nvSpPr>
        <p:spPr>
          <a:xfrm>
            <a:off x="2771800" y="2276872"/>
            <a:ext cx="43204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Propietats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determinants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714612" y="4786322"/>
          <a:ext cx="1325654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cuación" r:id="rId4" imgW="711200" imgH="927100" progId="Equation.3">
                  <p:embed/>
                </p:oleObj>
              </mc:Choice>
              <mc:Fallback>
                <p:oleObj name="Ecuación" r:id="rId4" imgW="711200" imgH="927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786322"/>
                        <a:ext cx="1325654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2214546" y="2214554"/>
          <a:ext cx="4929222" cy="151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cuación" r:id="rId6" imgW="3009900" imgH="927100" progId="Equation.3">
                  <p:embed/>
                </p:oleObj>
              </mc:Choice>
              <mc:Fallback>
                <p:oleObj name="Ecuación" r:id="rId6" imgW="3009900" imgH="927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214554"/>
                        <a:ext cx="4929222" cy="1513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Propietats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determinants</a:t>
            </a:r>
            <a:r>
              <a:rPr lang="es-ES" dirty="0" smtClean="0"/>
              <a:t>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000" dirty="0" smtClean="0"/>
              <a:t>Si una columna és tot zeros </a:t>
            </a:r>
            <a:r>
              <a:rPr lang="ca-ES" sz="2000" dirty="0" smtClean="0">
                <a:sym typeface="Symbol"/>
              </a:rPr>
              <a:t> </a:t>
            </a:r>
            <a:r>
              <a:rPr lang="ca-ES" sz="2000" dirty="0" err="1" smtClean="0">
                <a:sym typeface="Symbol"/>
              </a:rPr>
              <a:t>det</a:t>
            </a:r>
            <a:r>
              <a:rPr lang="ca-ES" sz="2000" dirty="0" smtClean="0">
                <a:sym typeface="Symbol"/>
              </a:rPr>
              <a:t>(A) = 0</a:t>
            </a:r>
          </a:p>
          <a:p>
            <a:endParaRPr lang="ca-ES" sz="2000" dirty="0" smtClean="0">
              <a:sym typeface="Symbol"/>
            </a:endParaRPr>
          </a:p>
          <a:p>
            <a:endParaRPr lang="ca-ES" sz="2000" dirty="0" smtClean="0">
              <a:sym typeface="Symbol"/>
            </a:endParaRPr>
          </a:p>
          <a:p>
            <a:endParaRPr lang="ca-ES" sz="2000" dirty="0" smtClean="0"/>
          </a:p>
          <a:p>
            <a:r>
              <a:rPr lang="ca-ES" sz="2000" dirty="0" smtClean="0"/>
              <a:t>Si dues columnes són iguals </a:t>
            </a:r>
            <a:r>
              <a:rPr lang="ca-ES" sz="2000" dirty="0" smtClean="0">
                <a:sym typeface="Symbol"/>
              </a:rPr>
              <a:t> </a:t>
            </a:r>
            <a:r>
              <a:rPr lang="ca-ES" sz="2000" dirty="0" err="1" smtClean="0">
                <a:sym typeface="Symbol"/>
              </a:rPr>
              <a:t>det</a:t>
            </a:r>
            <a:r>
              <a:rPr lang="ca-ES" sz="2000" dirty="0" smtClean="0">
                <a:sym typeface="Symbol"/>
              </a:rPr>
              <a:t>(A) = 0</a:t>
            </a:r>
          </a:p>
          <a:p>
            <a:endParaRPr lang="ca-ES" sz="2000" dirty="0" smtClean="0">
              <a:sym typeface="Symbol"/>
            </a:endParaRPr>
          </a:p>
          <a:p>
            <a:endParaRPr lang="ca-ES" sz="2000" dirty="0" smtClean="0">
              <a:sym typeface="Symbol"/>
            </a:endParaRPr>
          </a:p>
          <a:p>
            <a:endParaRPr lang="ca-ES" sz="2000" dirty="0" smtClean="0">
              <a:sym typeface="Symbol"/>
            </a:endParaRPr>
          </a:p>
          <a:p>
            <a:r>
              <a:rPr lang="ca-ES" sz="2000" dirty="0" smtClean="0"/>
              <a:t>Si alguna columna és combinació lineal de la resta </a:t>
            </a:r>
            <a:r>
              <a:rPr lang="ca-ES" sz="2000" dirty="0" smtClean="0">
                <a:sym typeface="Symbol"/>
              </a:rPr>
              <a:t> </a:t>
            </a:r>
            <a:r>
              <a:rPr lang="ca-ES" sz="2000" dirty="0" err="1" smtClean="0">
                <a:sym typeface="Symbol"/>
              </a:rPr>
              <a:t>det</a:t>
            </a:r>
            <a:r>
              <a:rPr lang="ca-ES" sz="2000" dirty="0" smtClean="0">
                <a:sym typeface="Symbol"/>
              </a:rPr>
              <a:t>(A) = 0</a:t>
            </a:r>
            <a:endParaRPr lang="es-ES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500298" y="2143116"/>
          <a:ext cx="373710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cuación" r:id="rId4" imgW="2654300" imgH="304800" progId="Equation.3">
                  <p:embed/>
                </p:oleObj>
              </mc:Choice>
              <mc:Fallback>
                <p:oleObj name="Ecuación" r:id="rId4" imgW="2654300" imgH="304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143116"/>
                        <a:ext cx="373710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643174" y="3624976"/>
          <a:ext cx="3500462" cy="37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cuación" r:id="rId6" imgW="2489200" imgH="266700" progId="Equation.3">
                  <p:embed/>
                </p:oleObj>
              </mc:Choice>
              <mc:Fallback>
                <p:oleObj name="Ecuación" r:id="rId6" imgW="2489200" imgH="266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624976"/>
                        <a:ext cx="3500462" cy="375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357422" y="5072074"/>
          <a:ext cx="4539241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cuación" r:id="rId8" imgW="3073400" imgH="584200" progId="Equation.3">
                  <p:embed/>
                </p:oleObj>
              </mc:Choice>
              <mc:Fallback>
                <p:oleObj name="Ecuación" r:id="rId8" imgW="3073400" imgH="584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72074"/>
                        <a:ext cx="4539241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Propietats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determinants</a:t>
            </a:r>
            <a:r>
              <a:rPr lang="es-ES" dirty="0" smtClean="0"/>
              <a:t>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000" dirty="0" smtClean="0">
                <a:sym typeface="Symbol"/>
              </a:rPr>
              <a:t>Producte d’una constant per una columna</a:t>
            </a:r>
          </a:p>
          <a:p>
            <a:endParaRPr lang="ca-ES" sz="2000" dirty="0" smtClean="0">
              <a:sym typeface="Symbol"/>
            </a:endParaRPr>
          </a:p>
          <a:p>
            <a:pPr>
              <a:buNone/>
            </a:pPr>
            <a:r>
              <a:rPr lang="ca-ES" sz="2000" dirty="0" smtClean="0"/>
              <a:t>	</a:t>
            </a:r>
          </a:p>
          <a:p>
            <a:endParaRPr lang="ca-ES" sz="2000" dirty="0" smtClean="0"/>
          </a:p>
          <a:p>
            <a:r>
              <a:rPr lang="ca-ES" sz="2000" dirty="0" smtClean="0"/>
              <a:t>Suma de dues columnes de dues matrius</a:t>
            </a:r>
            <a:endParaRPr lang="ca-ES" sz="2000" dirty="0" smtClean="0">
              <a:sym typeface="Symbol"/>
            </a:endParaRPr>
          </a:p>
          <a:p>
            <a:endParaRPr lang="ca-ES" sz="2000" dirty="0" smtClean="0">
              <a:sym typeface="Symbol"/>
            </a:endParaRPr>
          </a:p>
          <a:p>
            <a:endParaRPr lang="ca-ES" sz="2000" dirty="0" smtClean="0">
              <a:sym typeface="Symbol"/>
            </a:endParaRPr>
          </a:p>
          <a:p>
            <a:endParaRPr lang="ca-ES" sz="2000" dirty="0" smtClean="0"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ca-ES" sz="2000" dirty="0" smtClean="0"/>
              <a:t>Si permutem 2 columnes, el determinant canvia de signe</a:t>
            </a:r>
            <a:endParaRPr lang="es-ES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285852" y="2135183"/>
          <a:ext cx="69500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cuación" r:id="rId4" imgW="5168880" imgH="482400" progId="Equation.3">
                  <p:embed/>
                </p:oleObj>
              </mc:Choice>
              <mc:Fallback>
                <p:oleObj name="Ecuación" r:id="rId4" imgW="51688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135183"/>
                        <a:ext cx="69500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285852" y="3571876"/>
          <a:ext cx="6786610" cy="80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cuación" r:id="rId6" imgW="5245100" imgH="622300" progId="Equation.3">
                  <p:embed/>
                </p:oleObj>
              </mc:Choice>
              <mc:Fallback>
                <p:oleObj name="Ecuación" r:id="rId6" imgW="5245100" imgH="622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571876"/>
                        <a:ext cx="6786610" cy="800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357290" y="5143512"/>
          <a:ext cx="6500858" cy="41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cuación" r:id="rId8" imgW="4749800" imgH="304800" progId="Equation.3">
                  <p:embed/>
                </p:oleObj>
              </mc:Choice>
              <mc:Fallback>
                <p:oleObj name="Ecuación" r:id="rId8" imgW="4749800" imgH="304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5143512"/>
                        <a:ext cx="6500858" cy="416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Propietats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determinants</a:t>
            </a:r>
            <a:r>
              <a:rPr lang="es-ES" dirty="0" smtClean="0"/>
              <a:t>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000" dirty="0" smtClean="0"/>
              <a:t>Si a una columna li sumem una </a:t>
            </a:r>
            <a:r>
              <a:rPr lang="ca-ES" sz="2000" dirty="0" err="1" smtClean="0"/>
              <a:t>C.L</a:t>
            </a:r>
            <a:r>
              <a:rPr lang="ca-ES" sz="2000" dirty="0" smtClean="0"/>
              <a:t>. de la resta, el determinant no canvia</a:t>
            </a:r>
            <a:endParaRPr lang="ca-ES" sz="2000" dirty="0" smtClean="0">
              <a:sym typeface="Symbol"/>
            </a:endParaRPr>
          </a:p>
          <a:p>
            <a:endParaRPr lang="ca-ES" sz="2000" dirty="0" smtClean="0">
              <a:sym typeface="Symbol"/>
            </a:endParaRPr>
          </a:p>
          <a:p>
            <a:endParaRPr lang="ca-ES" sz="2000" dirty="0" smtClean="0"/>
          </a:p>
          <a:p>
            <a:endParaRPr lang="ca-ES" sz="2000" dirty="0" smtClean="0"/>
          </a:p>
          <a:p>
            <a:endParaRPr lang="ca-ES" sz="20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ca-ES" sz="2000" dirty="0" smtClean="0"/>
              <a:t>Determinant del producte de dues matrius</a:t>
            </a:r>
          </a:p>
          <a:p>
            <a:pPr>
              <a:buNone/>
            </a:pPr>
            <a:r>
              <a:rPr lang="ca-ES" sz="2000" dirty="0" smtClean="0"/>
              <a:t>				</a:t>
            </a:r>
            <a:r>
              <a:rPr lang="ca-ES" sz="2000" dirty="0" err="1" smtClean="0"/>
              <a:t>det</a:t>
            </a:r>
            <a:r>
              <a:rPr lang="ca-ES" sz="2000" dirty="0" smtClean="0"/>
              <a:t> (</a:t>
            </a:r>
            <a:r>
              <a:rPr lang="ca-ES" sz="2000" dirty="0" err="1" smtClean="0"/>
              <a:t>A·B</a:t>
            </a:r>
            <a:r>
              <a:rPr lang="ca-ES" sz="2000" dirty="0" smtClean="0"/>
              <a:t>) = </a:t>
            </a:r>
            <a:r>
              <a:rPr lang="ca-ES" sz="2000" dirty="0" err="1" smtClean="0"/>
              <a:t>det</a:t>
            </a:r>
            <a:r>
              <a:rPr lang="ca-ES" sz="2000" dirty="0" smtClean="0"/>
              <a:t> A · </a:t>
            </a:r>
            <a:r>
              <a:rPr lang="ca-ES" sz="2000" dirty="0" err="1" smtClean="0"/>
              <a:t>det</a:t>
            </a:r>
            <a:r>
              <a:rPr lang="ca-ES" sz="2000" dirty="0" smtClean="0"/>
              <a:t> B    A,B</a:t>
            </a:r>
            <a:r>
              <a:rPr lang="ca-ES" sz="2000" dirty="0" smtClean="0">
                <a:sym typeface="Symbol"/>
              </a:rPr>
              <a:t>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nxn</a:t>
            </a:r>
            <a:endParaRPr lang="ca-ES" sz="2000" dirty="0" smtClean="0">
              <a:sym typeface="Symbol"/>
            </a:endParaRPr>
          </a:p>
          <a:p>
            <a:pPr>
              <a:buNone/>
            </a:pPr>
            <a:endParaRPr lang="ca-ES" sz="2000" dirty="0" smtClean="0">
              <a:sym typeface="Symbol"/>
            </a:endParaRPr>
          </a:p>
          <a:p>
            <a:pPr>
              <a:spcBef>
                <a:spcPts val="1800"/>
              </a:spcBef>
            </a:pPr>
            <a:r>
              <a:rPr lang="ca-ES" sz="2000" dirty="0" smtClean="0"/>
              <a:t>Determinant de la matriu inversa (si </a:t>
            </a:r>
            <a:r>
              <a:rPr lang="ca-ES" sz="2000" dirty="0" err="1" smtClean="0"/>
              <a:t>det</a:t>
            </a:r>
            <a:r>
              <a:rPr lang="ca-ES" sz="2000" dirty="0" smtClean="0"/>
              <a:t>(A)  ≠ 0)</a:t>
            </a:r>
            <a:endParaRPr lang="es-ES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785918" y="2062503"/>
          <a:ext cx="5715040" cy="100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cuación" r:id="rId4" imgW="4165600" imgH="736600" progId="Equation.3">
                  <p:embed/>
                </p:oleObj>
              </mc:Choice>
              <mc:Fallback>
                <p:oleObj name="Ecuación" r:id="rId4" imgW="4165600" imgH="736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062503"/>
                        <a:ext cx="5715040" cy="1009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857620" y="5286388"/>
          <a:ext cx="1785951" cy="633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cuación" r:id="rId6" imgW="1180588" imgH="418918" progId="Equation.3">
                  <p:embed/>
                </p:oleObj>
              </mc:Choice>
              <mc:Fallback>
                <p:oleObj name="Ecuación" r:id="rId6" imgW="1180588" imgH="418918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5286388"/>
                        <a:ext cx="1785951" cy="6337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Propietats</a:t>
            </a:r>
            <a:r>
              <a:rPr lang="es-ES" dirty="0" smtClean="0"/>
              <a:t> </a:t>
            </a:r>
            <a:r>
              <a:rPr lang="es-ES" dirty="0" err="1" smtClean="0"/>
              <a:t>dels</a:t>
            </a:r>
            <a:r>
              <a:rPr lang="es-ES" dirty="0" smtClean="0"/>
              <a:t> </a:t>
            </a:r>
            <a:r>
              <a:rPr lang="es-ES" dirty="0" err="1" smtClean="0"/>
              <a:t>determinants</a:t>
            </a:r>
            <a:r>
              <a:rPr lang="es-ES" dirty="0" smtClean="0"/>
              <a:t> (i 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000" dirty="0" err="1" smtClean="0"/>
              <a:t>det</a:t>
            </a:r>
            <a:r>
              <a:rPr lang="ca-ES" sz="2000" dirty="0" smtClean="0"/>
              <a:t> A = </a:t>
            </a:r>
            <a:r>
              <a:rPr lang="ca-ES" sz="2000" dirty="0" err="1" smtClean="0"/>
              <a:t>det</a:t>
            </a:r>
            <a:r>
              <a:rPr lang="ca-ES" sz="2000" dirty="0" smtClean="0"/>
              <a:t> A</a:t>
            </a:r>
            <a:r>
              <a:rPr lang="ca-ES" sz="2000" baseline="30000" dirty="0" smtClean="0"/>
              <a:t>T</a:t>
            </a:r>
            <a:r>
              <a:rPr lang="ca-ES" sz="2000" dirty="0" smtClean="0"/>
              <a:t>   </a:t>
            </a:r>
            <a:r>
              <a:rPr lang="ca-ES" sz="2000" dirty="0" smtClean="0">
                <a:sym typeface="Symbol"/>
              </a:rPr>
              <a:t></a:t>
            </a:r>
            <a:r>
              <a:rPr lang="ca-ES" sz="2000" dirty="0" smtClean="0"/>
              <a:t> les 7 primeres propietats referents a columnes, també són certes per files</a:t>
            </a:r>
            <a:endParaRPr lang="es-ES" sz="20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Exercici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a-ES" sz="2000" dirty="0" smtClean="0"/>
              <a:t>Es defineixen les següents matrius:</a:t>
            </a: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 </a:t>
            </a:r>
            <a:endParaRPr lang="es-ES" sz="2000" dirty="0" smtClean="0"/>
          </a:p>
          <a:p>
            <a:pPr lvl="1">
              <a:buNone/>
            </a:pPr>
            <a:r>
              <a:rPr lang="ca-ES" sz="2000" b="1" dirty="0" smtClean="0"/>
              <a:t>A = (C1    C2   C3   C4)</a:t>
            </a:r>
            <a:endParaRPr lang="es-ES" sz="2000" b="1" dirty="0" smtClean="0"/>
          </a:p>
          <a:p>
            <a:pPr lvl="1">
              <a:buNone/>
            </a:pPr>
            <a:r>
              <a:rPr lang="ca-ES" sz="2000" b="1" dirty="0" smtClean="0"/>
              <a:t>B = (C1    C2 + 3C1 - C3    </a:t>
            </a:r>
            <a:r>
              <a:rPr lang="ca-ES" sz="2000" b="1" dirty="0" err="1" smtClean="0"/>
              <a:t>C3</a:t>
            </a:r>
            <a:r>
              <a:rPr lang="ca-ES" sz="2000" b="1" dirty="0" smtClean="0"/>
              <a:t>     C4)</a:t>
            </a:r>
            <a:endParaRPr lang="es-ES" sz="2000" b="1" dirty="0" smtClean="0"/>
          </a:p>
          <a:p>
            <a:pPr lvl="1">
              <a:buNone/>
            </a:pPr>
            <a:r>
              <a:rPr lang="ca-ES" sz="2000" b="1" dirty="0" smtClean="0"/>
              <a:t>D = (C1    5C2 + 3C1 - C3    </a:t>
            </a:r>
            <a:r>
              <a:rPr lang="ca-ES" sz="2000" b="1" dirty="0" err="1" smtClean="0"/>
              <a:t>C3</a:t>
            </a:r>
            <a:r>
              <a:rPr lang="ca-ES" sz="2000" b="1" dirty="0" smtClean="0"/>
              <a:t>    C4)</a:t>
            </a:r>
            <a:endParaRPr lang="es-ES" sz="2000" b="1" dirty="0" smtClean="0"/>
          </a:p>
          <a:p>
            <a:pPr lvl="1">
              <a:buNone/>
            </a:pPr>
            <a:r>
              <a:rPr lang="ca-ES" sz="2000" b="1" dirty="0" smtClean="0"/>
              <a:t>E = (C1    3C1-C3    C3    C4)</a:t>
            </a:r>
            <a:endParaRPr lang="es-ES" sz="2000" b="1" dirty="0" smtClean="0"/>
          </a:p>
          <a:p>
            <a:pPr lvl="1">
              <a:buNone/>
            </a:pPr>
            <a:r>
              <a:rPr lang="ca-ES" sz="2000" b="1" dirty="0" smtClean="0"/>
              <a:t>F = (C4    C3    C2    C1)</a:t>
            </a:r>
            <a:endParaRPr lang="es-ES" sz="2000" b="1" dirty="0" smtClean="0"/>
          </a:p>
          <a:p>
            <a:pPr>
              <a:buNone/>
            </a:pPr>
            <a:r>
              <a:rPr lang="ca-ES" sz="2000" dirty="0" smtClean="0"/>
              <a:t> </a:t>
            </a: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Calcula el determinant de les matrius A, B, D, E i F en funció del determinant de la matriu A.</a:t>
            </a: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del </a:t>
            </a:r>
            <a:r>
              <a:rPr lang="es-ES" dirty="0" err="1" smtClean="0"/>
              <a:t>determinant</a:t>
            </a:r>
            <a:r>
              <a:rPr lang="es-ES" dirty="0" smtClean="0"/>
              <a:t> per </a:t>
            </a:r>
            <a:r>
              <a:rPr lang="es-ES" dirty="0" err="1" smtClean="0"/>
              <a:t>adjunts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a-ES" sz="2000" dirty="0" smtClean="0"/>
              <a:t>Sigui (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) </a:t>
            </a:r>
            <a:r>
              <a:rPr lang="ca-ES" sz="2000" dirty="0" smtClean="0">
                <a:sym typeface="Symbol"/>
              </a:rPr>
              <a:t>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nxn</a:t>
            </a:r>
            <a:endParaRPr lang="ca-ES" sz="2000" baseline="-25000" dirty="0" smtClean="0"/>
          </a:p>
          <a:p>
            <a:pPr>
              <a:buNone/>
            </a:pPr>
            <a:endParaRPr lang="ca-ES" sz="2000" dirty="0" smtClean="0"/>
          </a:p>
          <a:p>
            <a:pPr>
              <a:buNone/>
            </a:pPr>
            <a:r>
              <a:rPr lang="ca-ES" sz="2000" dirty="0" smtClean="0"/>
              <a:t>L’</a:t>
            </a:r>
            <a:r>
              <a:rPr lang="ca-ES" sz="2000" b="1" dirty="0" smtClean="0"/>
              <a:t>adjunt</a:t>
            </a:r>
            <a:r>
              <a:rPr lang="ca-ES" sz="2000" dirty="0" smtClean="0"/>
              <a:t> de l’element 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 és:</a:t>
            </a:r>
          </a:p>
          <a:p>
            <a:pPr>
              <a:buNone/>
            </a:pPr>
            <a:endParaRPr lang="es-ES" sz="2000" dirty="0" smtClean="0"/>
          </a:p>
          <a:p>
            <a:pPr algn="ctr">
              <a:buNone/>
            </a:pPr>
            <a:r>
              <a:rPr lang="ca-ES" sz="2000" dirty="0" smtClean="0"/>
              <a:t> </a:t>
            </a:r>
            <a:r>
              <a:rPr lang="ca-ES" sz="2000" dirty="0" err="1" smtClean="0"/>
              <a:t>adj</a:t>
            </a:r>
            <a:r>
              <a:rPr lang="ca-ES" sz="2000" dirty="0" smtClean="0"/>
              <a:t>{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} = (-1)</a:t>
            </a:r>
            <a:r>
              <a:rPr lang="ca-ES" sz="2000" baseline="30000" dirty="0" smtClean="0"/>
              <a:t>i+j</a:t>
            </a:r>
            <a:r>
              <a:rPr lang="ca-ES" sz="2000" dirty="0" smtClean="0"/>
              <a:t> · </a:t>
            </a:r>
            <a:r>
              <a:rPr lang="ca-ES" sz="2000" dirty="0" err="1" smtClean="0"/>
              <a:t>det</a:t>
            </a:r>
            <a:r>
              <a:rPr lang="ca-ES" sz="2000" dirty="0" smtClean="0"/>
              <a:t>(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)	</a:t>
            </a: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 </a:t>
            </a: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	on  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smtClean="0"/>
              <a:t>M</a:t>
            </a:r>
            <a:r>
              <a:rPr lang="ca-ES" sz="2000" baseline="-25000" dirty="0" smtClean="0"/>
              <a:t>(n-1)x(n-1)</a:t>
            </a:r>
            <a:r>
              <a:rPr lang="ca-ES" sz="2000" dirty="0" smtClean="0"/>
              <a:t>  és la matriu que s’obté suprimint la fila </a:t>
            </a:r>
            <a:r>
              <a:rPr lang="ca-ES" sz="2000" b="1" i="1" dirty="0" smtClean="0"/>
              <a:t>i</a:t>
            </a:r>
            <a:r>
              <a:rPr lang="ca-ES" sz="2000" dirty="0" smtClean="0"/>
              <a:t> i la columna </a:t>
            </a:r>
            <a:r>
              <a:rPr lang="ca-ES" sz="2000" b="1" i="1" dirty="0" smtClean="0"/>
              <a:t>j</a:t>
            </a:r>
            <a:r>
              <a:rPr lang="ca-ES" sz="2000" dirty="0" smtClean="0"/>
              <a:t> a la matriu A</a:t>
            </a:r>
            <a:endParaRPr lang="es-ES" sz="2000" dirty="0" smtClean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1785918" y="3071810"/>
            <a:ext cx="3000396" cy="3205392"/>
            <a:chOff x="1785918" y="3071810"/>
            <a:chExt cx="3000396" cy="3205392"/>
          </a:xfrm>
        </p:grpSpPr>
        <p:graphicFrame>
          <p:nvGraphicFramePr>
            <p:cNvPr id="30721" name="Object 1"/>
            <p:cNvGraphicFramePr>
              <a:graphicFrameLocks noChangeAspect="1"/>
            </p:cNvGraphicFramePr>
            <p:nvPr/>
          </p:nvGraphicFramePr>
          <p:xfrm>
            <a:off x="1785918" y="5072074"/>
            <a:ext cx="1143008" cy="1205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3" name="Ecuación" r:id="rId4" imgW="876300" imgH="927100" progId="Equation.3">
                    <p:embed/>
                  </p:oleObj>
                </mc:Choice>
                <mc:Fallback>
                  <p:oleObj name="Ecuación" r:id="rId4" imgW="876300" imgH="9271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5072074"/>
                          <a:ext cx="1143008" cy="1205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6 Conector recto de flecha"/>
            <p:cNvCxnSpPr/>
            <p:nvPr/>
          </p:nvCxnSpPr>
          <p:spPr>
            <a:xfrm rot="10800000" flipV="1">
              <a:off x="2643174" y="3500438"/>
              <a:ext cx="1714512" cy="15716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Rectángulo"/>
            <p:cNvSpPr/>
            <p:nvPr/>
          </p:nvSpPr>
          <p:spPr>
            <a:xfrm>
              <a:off x="4143372" y="3071810"/>
              <a:ext cx="642942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del </a:t>
            </a:r>
            <a:r>
              <a:rPr lang="es-ES" dirty="0" err="1" smtClean="0"/>
              <a:t>determinant</a:t>
            </a:r>
            <a:r>
              <a:rPr lang="es-ES" dirty="0" smtClean="0"/>
              <a:t> per </a:t>
            </a:r>
            <a:r>
              <a:rPr lang="es-ES" dirty="0" err="1" smtClean="0"/>
              <a:t>adjunts</a:t>
            </a:r>
            <a:endParaRPr lang="es-E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714348" y="2500306"/>
          <a:ext cx="7637372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cuación" r:id="rId4" imgW="3594100" imgH="939800" progId="Equation.3">
                  <p:embed/>
                </p:oleObj>
              </mc:Choice>
              <mc:Fallback>
                <p:oleObj name="Ecuación" r:id="rId4" imgW="3594100" imgH="939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500306"/>
                        <a:ext cx="7637372" cy="200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del </a:t>
            </a:r>
            <a:r>
              <a:rPr lang="es-ES" dirty="0" err="1" smtClean="0"/>
              <a:t>determinant</a:t>
            </a:r>
            <a:r>
              <a:rPr lang="es-ES" dirty="0" smtClean="0"/>
              <a:t> per </a:t>
            </a:r>
            <a:r>
              <a:rPr lang="es-ES" dirty="0" err="1" smtClean="0"/>
              <a:t>adjunts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400" b="1" dirty="0" err="1" smtClean="0"/>
              <a:t>Exemple</a:t>
            </a:r>
            <a:endParaRPr lang="es-ES" b="1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3071802" y="2214563"/>
          <a:ext cx="27701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cuación" r:id="rId4" imgW="1790640" imgH="939600" progId="Equation.3">
                  <p:embed/>
                </p:oleObj>
              </mc:Choice>
              <mc:Fallback>
                <p:oleObj name="Ecuación" r:id="rId4" imgW="17906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214563"/>
                        <a:ext cx="277018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Conceptes</a:t>
            </a:r>
            <a:r>
              <a:rPr lang="es-ES" dirty="0" smtClean="0"/>
              <a:t> </a:t>
            </a:r>
            <a:r>
              <a:rPr lang="es-ES" dirty="0" err="1" smtClean="0"/>
              <a:t>bàsics</a:t>
            </a:r>
            <a:r>
              <a:rPr lang="es-ES" dirty="0" smtClean="0"/>
              <a:t> de </a:t>
            </a:r>
            <a:r>
              <a:rPr lang="es-ES" dirty="0" err="1" smtClean="0"/>
              <a:t>matrius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ca-ES" sz="2400" dirty="0" smtClean="0"/>
              <a:t>Denotem per </a:t>
            </a:r>
            <a:r>
              <a:rPr lang="ca-ES" sz="2400" dirty="0" err="1" smtClean="0"/>
              <a:t>M</a:t>
            </a:r>
            <a:r>
              <a:rPr lang="ca-ES" sz="2400" baseline="-25000" dirty="0" err="1" smtClean="0"/>
              <a:t>nxm</a:t>
            </a:r>
            <a:r>
              <a:rPr lang="ca-ES" sz="2400" dirty="0" smtClean="0"/>
              <a:t> al conjunt de matrius de n files i m columnes</a:t>
            </a:r>
            <a:endParaRPr lang="es-ES" sz="2400" dirty="0" smtClean="0"/>
          </a:p>
          <a:p>
            <a:pPr>
              <a:spcAft>
                <a:spcPts val="2400"/>
              </a:spcAft>
            </a:pPr>
            <a:r>
              <a:rPr lang="ca-ES" sz="2400" dirty="0" smtClean="0"/>
              <a:t>Els elements d’una matriu A </a:t>
            </a:r>
            <a:r>
              <a:rPr lang="ca-ES" sz="2400" dirty="0" smtClean="0">
                <a:sym typeface="Symbol"/>
              </a:rPr>
              <a:t></a:t>
            </a:r>
            <a:r>
              <a:rPr lang="ca-ES" sz="2400" dirty="0" smtClean="0"/>
              <a:t> </a:t>
            </a:r>
            <a:r>
              <a:rPr lang="ca-ES" sz="2400" dirty="0" err="1" smtClean="0"/>
              <a:t>M</a:t>
            </a:r>
            <a:r>
              <a:rPr lang="ca-ES" sz="2400" baseline="-25000" dirty="0" err="1" smtClean="0"/>
              <a:t>nxm</a:t>
            </a:r>
            <a:r>
              <a:rPr lang="ca-ES" sz="2400" dirty="0" smtClean="0"/>
              <a:t> els expressem per </a:t>
            </a:r>
            <a:r>
              <a:rPr lang="ca-ES" sz="2400" dirty="0" err="1" smtClean="0"/>
              <a:t>a</a:t>
            </a:r>
            <a:r>
              <a:rPr lang="ca-ES" sz="2400" baseline="-25000" dirty="0" err="1" smtClean="0"/>
              <a:t>ij</a:t>
            </a:r>
            <a:r>
              <a:rPr lang="ca-ES" sz="2400" dirty="0" smtClean="0"/>
              <a:t>      on </a:t>
            </a:r>
            <a:r>
              <a:rPr lang="ca-ES" sz="2400" i="1" dirty="0" smtClean="0"/>
              <a:t>i = 1..n   </a:t>
            </a:r>
            <a:r>
              <a:rPr lang="ca-ES" sz="2400" dirty="0" smtClean="0"/>
              <a:t>i   </a:t>
            </a:r>
            <a:r>
              <a:rPr lang="ca-ES" sz="2400" i="1" dirty="0" smtClean="0"/>
              <a:t>j = 1..m</a:t>
            </a:r>
            <a:endParaRPr lang="es-ES" sz="2400" i="1" dirty="0" smtClean="0"/>
          </a:p>
          <a:p>
            <a:pPr>
              <a:spcAft>
                <a:spcPts val="2400"/>
              </a:spcAft>
            </a:pPr>
            <a:r>
              <a:rPr lang="ca-ES" sz="2400" dirty="0" smtClean="0"/>
              <a:t>Notació simbòlica:   A = (</a:t>
            </a:r>
            <a:r>
              <a:rPr lang="ca-ES" sz="2400" dirty="0" err="1" smtClean="0"/>
              <a:t>a</a:t>
            </a:r>
            <a:r>
              <a:rPr lang="ca-ES" sz="2400" baseline="-25000" dirty="0" err="1" smtClean="0"/>
              <a:t>ij</a:t>
            </a:r>
            <a:r>
              <a:rPr lang="ca-ES" sz="2400" dirty="0" smtClean="0"/>
              <a:t>)					</a:t>
            </a:r>
            <a:endParaRPr lang="es-ES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del </a:t>
            </a:r>
            <a:r>
              <a:rPr lang="es-ES" dirty="0" err="1" smtClean="0"/>
              <a:t>determinant</a:t>
            </a:r>
            <a:r>
              <a:rPr lang="es-ES" dirty="0" smtClean="0"/>
              <a:t> per </a:t>
            </a:r>
            <a:r>
              <a:rPr lang="es-ES" dirty="0" err="1" smtClean="0"/>
              <a:t>adjunts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400" b="1" dirty="0" err="1" smtClean="0"/>
              <a:t>Exemple</a:t>
            </a:r>
            <a:endParaRPr lang="es-ES" b="1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3071802" y="2214554"/>
          <a:ext cx="2946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cuación" r:id="rId4" imgW="1904760" imgH="939600" progId="Equation.3">
                  <p:embed/>
                </p:oleObj>
              </mc:Choice>
              <mc:Fallback>
                <p:oleObj name="Ecuación" r:id="rId4" imgW="1904760" imgH="939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214554"/>
                        <a:ext cx="29464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643042" y="4143380"/>
          <a:ext cx="5781408" cy="228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cuación" r:id="rId6" imgW="3733800" imgH="1473200" progId="Equation.3">
                  <p:embed/>
                </p:oleObj>
              </mc:Choice>
              <mc:Fallback>
                <p:oleObj name="Ecuación" r:id="rId6" imgW="3733800" imgH="147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143380"/>
                        <a:ext cx="5781408" cy="2286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Exercici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a-ES" sz="2400" dirty="0" smtClean="0"/>
              <a:t>Demostrar per adjunts el fet que el </a:t>
            </a:r>
            <a:r>
              <a:rPr lang="ca-ES" sz="2400" dirty="0" err="1" smtClean="0"/>
              <a:t>det</a:t>
            </a:r>
            <a:r>
              <a:rPr lang="ca-ES" sz="2400" dirty="0" smtClean="0"/>
              <a:t>(A), quan A és una matriu quadrada triangular, es calcula fent el producte dels elements de la diagonal.</a:t>
            </a:r>
            <a:endParaRPr lang="es-ES" sz="2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Rang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</a:t>
            </a:r>
            <a:r>
              <a:rPr lang="es-ES" dirty="0" err="1" smtClean="0"/>
              <a:t>matriu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a-ES" sz="2000" dirty="0" smtClean="0"/>
              <a:t>Sigui 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nxm</a:t>
            </a:r>
            <a:r>
              <a:rPr lang="ca-ES" sz="2000" dirty="0" smtClean="0"/>
              <a:t>  no nul·la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ca-ES" sz="2000" b="1" dirty="0" smtClean="0"/>
              <a:t>Rang(A) </a:t>
            </a:r>
            <a:r>
              <a:rPr lang="ca-ES" sz="2000" dirty="0" smtClean="0"/>
              <a:t>és un número natural associat a </a:t>
            </a:r>
            <a:r>
              <a:rPr lang="ca-ES" sz="2000" dirty="0" err="1" smtClean="0"/>
              <a:t>A</a:t>
            </a:r>
            <a:r>
              <a:rPr lang="ca-ES" sz="2000" dirty="0" smtClean="0"/>
              <a:t> que determina una característica seva; rang(A)</a:t>
            </a:r>
            <a:r>
              <a:rPr lang="ca-ES" sz="2000" dirty="0" smtClean="0">
                <a:sym typeface="Symbol"/>
              </a:rPr>
              <a:t></a:t>
            </a:r>
            <a:r>
              <a:rPr lang="ca-ES" sz="2000" dirty="0" smtClean="0"/>
              <a:t>N</a:t>
            </a:r>
          </a:p>
          <a:p>
            <a:pPr>
              <a:buNone/>
            </a:pPr>
            <a:endParaRPr lang="ca-ES" sz="2000" dirty="0" smtClean="0"/>
          </a:p>
          <a:p>
            <a:pPr>
              <a:buNone/>
            </a:pPr>
            <a:r>
              <a:rPr lang="ca-ES" sz="2000" b="1" dirty="0" smtClean="0"/>
              <a:t>MENOR D’ORDRE p</a:t>
            </a:r>
            <a:r>
              <a:rPr lang="ca-ES" sz="2000" dirty="0" smtClean="0"/>
              <a:t> (p </a:t>
            </a:r>
            <a:r>
              <a:rPr lang="ca-ES" sz="2000" dirty="0" smtClean="0">
                <a:sym typeface="Symbol"/>
              </a:rPr>
              <a:t></a:t>
            </a:r>
            <a:r>
              <a:rPr lang="ca-ES" sz="2000" dirty="0" smtClean="0"/>
              <a:t> n, p </a:t>
            </a:r>
            <a:r>
              <a:rPr lang="ca-ES" sz="2000" dirty="0" smtClean="0">
                <a:sym typeface="Symbol"/>
              </a:rPr>
              <a:t></a:t>
            </a:r>
            <a:r>
              <a:rPr lang="ca-ES" sz="2000" dirty="0" smtClean="0"/>
              <a:t> m) d’una matriu  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nxm</a:t>
            </a:r>
            <a:r>
              <a:rPr lang="ca-ES" sz="2000" baseline="-25000" dirty="0" smtClean="0"/>
              <a:t>   </a:t>
            </a:r>
            <a:r>
              <a:rPr lang="ca-ES" sz="2000" dirty="0" smtClean="0"/>
              <a:t>és el determinant d’una matriu quadrada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pxp</a:t>
            </a:r>
            <a:r>
              <a:rPr lang="ca-ES" sz="2000" dirty="0" smtClean="0"/>
              <a:t>   que s’obté suprimint “</a:t>
            </a:r>
            <a:r>
              <a:rPr lang="ca-ES" sz="2000" dirty="0" err="1" smtClean="0"/>
              <a:t>n-p</a:t>
            </a:r>
            <a:r>
              <a:rPr lang="ca-ES" sz="2000" dirty="0" smtClean="0"/>
              <a:t>” files i “</a:t>
            </a:r>
            <a:r>
              <a:rPr lang="ca-ES" sz="2000" dirty="0" err="1" smtClean="0"/>
              <a:t>m-p</a:t>
            </a:r>
            <a:r>
              <a:rPr lang="ca-ES" sz="2000" dirty="0" smtClean="0"/>
              <a:t>” columnes a la matriu A</a:t>
            </a:r>
          </a:p>
          <a:p>
            <a:pPr>
              <a:buNone/>
            </a:pPr>
            <a:endParaRPr lang="ca-ES" sz="2000" dirty="0" smtClean="0"/>
          </a:p>
          <a:p>
            <a:pPr>
              <a:buNone/>
            </a:pPr>
            <a:r>
              <a:rPr lang="ca-ES" sz="2000" dirty="0" smtClean="0"/>
              <a:t>Diem </a:t>
            </a:r>
            <a:r>
              <a:rPr lang="ca-ES" sz="2000" b="1" dirty="0" smtClean="0"/>
              <a:t>Rang(A)</a:t>
            </a:r>
            <a:r>
              <a:rPr lang="ca-ES" sz="2000" dirty="0" smtClean="0"/>
              <a:t> a l’ordre del “menor” més gran de A que sigui diferent de 0</a:t>
            </a:r>
            <a:endParaRPr lang="es-ES" sz="2000" dirty="0" smtClean="0"/>
          </a:p>
          <a:p>
            <a:pPr>
              <a:buNone/>
            </a:pPr>
            <a:r>
              <a:rPr lang="ca-ES" sz="2000" dirty="0" smtClean="0"/>
              <a:t> </a:t>
            </a:r>
            <a:endParaRPr lang="es-ES" sz="2000" dirty="0" smtClean="0"/>
          </a:p>
          <a:p>
            <a:pPr>
              <a:buNone/>
            </a:pPr>
            <a:endParaRPr lang="ca-ES" sz="2000" i="1" dirty="0" smtClean="0"/>
          </a:p>
          <a:p>
            <a:pPr>
              <a:buNone/>
            </a:pPr>
            <a:r>
              <a:rPr lang="ca-ES" sz="1800" i="1" dirty="0" smtClean="0"/>
              <a:t>Si una matriu A és no nul·la </a:t>
            </a:r>
            <a:r>
              <a:rPr lang="ca-ES" sz="1800" i="1" dirty="0" smtClean="0">
                <a:sym typeface="Symbol"/>
              </a:rPr>
              <a:t></a:t>
            </a:r>
            <a:r>
              <a:rPr lang="ca-ES" sz="1800" i="1" dirty="0" smtClean="0"/>
              <a:t> rang(A) </a:t>
            </a:r>
            <a:r>
              <a:rPr lang="ca-ES" sz="1800" i="1" dirty="0" smtClean="0">
                <a:sym typeface="Symbol"/>
              </a:rPr>
              <a:t></a:t>
            </a:r>
            <a:r>
              <a:rPr lang="ca-ES" sz="1800" i="1" dirty="0" smtClean="0"/>
              <a:t> 1, ja que existeix algun menor d’ordre 1 </a:t>
            </a:r>
            <a:r>
              <a:rPr lang="ca-ES" sz="1800" i="1" dirty="0" smtClean="0">
                <a:sym typeface="Symbol"/>
              </a:rPr>
              <a:t></a:t>
            </a:r>
            <a:r>
              <a:rPr lang="ca-ES" sz="1800" i="1" dirty="0" smtClean="0"/>
              <a:t> 0.</a:t>
            </a:r>
            <a:endParaRPr lang="es-ES" sz="1800" i="1" dirty="0" smtClean="0"/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 dirty="0"/>
          </a:p>
        </p:txBody>
      </p:sp>
      <p:pic>
        <p:nvPicPr>
          <p:cNvPr id="5" name="Picture 6" descr="D:\Mis documentos\Dreamweaver\avaluadorCorpus\jsp\nouAvaluadorCorpus\images\ale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445224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Exercici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Calcular el </a:t>
            </a:r>
            <a:r>
              <a:rPr lang="es-ES" sz="2400" dirty="0" err="1" smtClean="0"/>
              <a:t>rang</a:t>
            </a:r>
            <a:r>
              <a:rPr lang="es-ES" sz="2400" dirty="0" smtClean="0"/>
              <a:t> de 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A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786182" y="2214554"/>
          <a:ext cx="1928825" cy="17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cuación" r:id="rId4" imgW="990600" imgH="927100" progId="Equation.3">
                  <p:embed/>
                </p:oleObj>
              </mc:Choice>
              <mc:Fallback>
                <p:oleObj name="Ecuación" r:id="rId4" imgW="990600" imgH="9271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2214554"/>
                        <a:ext cx="1928825" cy="179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Inversa </a:t>
            </a:r>
            <a:r>
              <a:rPr lang="es-ES" dirty="0" err="1" smtClean="0"/>
              <a:t>d’una</a:t>
            </a:r>
            <a:r>
              <a:rPr lang="es-ES" dirty="0" smtClean="0"/>
              <a:t> </a:t>
            </a:r>
            <a:r>
              <a:rPr lang="es-ES" dirty="0" err="1" smtClean="0"/>
              <a:t>matriu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a-ES" sz="2400" dirty="0" smtClean="0"/>
              <a:t>Sigui  A </a:t>
            </a:r>
            <a:r>
              <a:rPr lang="ca-ES" sz="2400" dirty="0" smtClean="0">
                <a:sym typeface="Symbol"/>
              </a:rPr>
              <a:t> </a:t>
            </a:r>
            <a:r>
              <a:rPr lang="ca-ES" sz="2400" dirty="0" err="1" smtClean="0"/>
              <a:t>M</a:t>
            </a:r>
            <a:r>
              <a:rPr lang="ca-ES" sz="2400" baseline="-25000" dirty="0" err="1" smtClean="0"/>
              <a:t>nxn</a:t>
            </a:r>
            <a:r>
              <a:rPr lang="ca-ES" sz="2400" dirty="0" smtClean="0"/>
              <a:t>  quadrada i </a:t>
            </a:r>
            <a:r>
              <a:rPr lang="ca-ES" sz="2400" dirty="0" err="1" smtClean="0"/>
              <a:t>det</a:t>
            </a:r>
            <a:r>
              <a:rPr lang="ca-ES" sz="2400" dirty="0" smtClean="0"/>
              <a:t>(A) </a:t>
            </a:r>
            <a:r>
              <a:rPr lang="ca-ES" sz="2400" dirty="0" smtClean="0">
                <a:sym typeface="Symbol"/>
              </a:rPr>
              <a:t></a:t>
            </a:r>
            <a:r>
              <a:rPr lang="ca-ES" sz="2400" dirty="0" smtClean="0"/>
              <a:t> 0, aleshores existeix</a:t>
            </a:r>
          </a:p>
          <a:p>
            <a:pPr>
              <a:buNone/>
            </a:pPr>
            <a:endParaRPr lang="ca-ES" sz="2400" dirty="0" smtClean="0"/>
          </a:p>
          <a:p>
            <a:pPr algn="ctr">
              <a:spcBef>
                <a:spcPts val="0"/>
              </a:spcBef>
              <a:buNone/>
            </a:pPr>
            <a:r>
              <a:rPr lang="ca-ES" sz="2400" b="1" dirty="0" smtClean="0"/>
              <a:t>A</a:t>
            </a:r>
            <a:r>
              <a:rPr lang="ca-ES" sz="2400" b="1" baseline="30000" dirty="0" smtClean="0"/>
              <a:t>-1 </a:t>
            </a:r>
            <a:r>
              <a:rPr lang="ca-ES" sz="2400" b="1" dirty="0" smtClean="0">
                <a:sym typeface="Symbol"/>
              </a:rPr>
              <a:t> </a:t>
            </a:r>
            <a:r>
              <a:rPr lang="ca-ES" sz="2400" b="1" dirty="0" err="1" smtClean="0"/>
              <a:t>M</a:t>
            </a:r>
            <a:r>
              <a:rPr lang="ca-ES" sz="2400" b="1" baseline="-25000" dirty="0" err="1" smtClean="0"/>
              <a:t>nxn</a:t>
            </a:r>
            <a:r>
              <a:rPr lang="ca-ES" sz="2400" b="1" baseline="-25000" dirty="0" smtClean="0"/>
              <a:t>  </a:t>
            </a:r>
            <a:r>
              <a:rPr lang="ca-ES" sz="2400" b="1" dirty="0" smtClean="0"/>
              <a:t>(inversa de A)</a:t>
            </a:r>
          </a:p>
          <a:p>
            <a:pPr algn="ctr">
              <a:spcBef>
                <a:spcPts val="0"/>
              </a:spcBef>
              <a:buNone/>
            </a:pPr>
            <a:endParaRPr lang="ca-ES" sz="2400" dirty="0" smtClean="0"/>
          </a:p>
          <a:p>
            <a:pPr algn="ctr">
              <a:spcBef>
                <a:spcPts val="0"/>
              </a:spcBef>
              <a:buNone/>
            </a:pPr>
            <a:r>
              <a:rPr lang="ca-ES" sz="2400" dirty="0" smtClean="0"/>
              <a:t>tal que</a:t>
            </a:r>
          </a:p>
          <a:p>
            <a:pPr>
              <a:spcBef>
                <a:spcPts val="0"/>
              </a:spcBef>
              <a:buNone/>
            </a:pPr>
            <a:endParaRPr lang="ca-ES" sz="2400" dirty="0" smtClean="0"/>
          </a:p>
          <a:p>
            <a:pPr algn="ctr">
              <a:spcBef>
                <a:spcPts val="0"/>
              </a:spcBef>
              <a:buNone/>
            </a:pPr>
            <a:r>
              <a:rPr lang="ca-ES" sz="2400" dirty="0" smtClean="0"/>
              <a:t>A· A</a:t>
            </a:r>
            <a:r>
              <a:rPr lang="ca-ES" sz="2400" baseline="30000" dirty="0" smtClean="0"/>
              <a:t>-1 </a:t>
            </a:r>
            <a:r>
              <a:rPr lang="ca-ES" sz="2400" dirty="0" smtClean="0"/>
              <a:t>= A</a:t>
            </a:r>
            <a:r>
              <a:rPr lang="ca-ES" sz="2400" baseline="30000" dirty="0" smtClean="0"/>
              <a:t>-1</a:t>
            </a:r>
            <a:r>
              <a:rPr lang="ca-ES" sz="2400" dirty="0" smtClean="0"/>
              <a:t>·A = </a:t>
            </a:r>
            <a:r>
              <a:rPr lang="ca-ES" sz="2400" dirty="0" err="1" smtClean="0"/>
              <a:t>Id</a:t>
            </a:r>
            <a:endParaRPr lang="es-ES" sz="2400" dirty="0" smtClean="0"/>
          </a:p>
          <a:p>
            <a:pPr>
              <a:buNone/>
            </a:pPr>
            <a:r>
              <a:rPr lang="ca-ES" sz="2400" dirty="0" smtClean="0"/>
              <a:t> </a:t>
            </a:r>
            <a:endParaRPr lang="es-ES" sz="2400" dirty="0" smtClean="0"/>
          </a:p>
          <a:p>
            <a:pPr>
              <a:buNone/>
            </a:pPr>
            <a:r>
              <a:rPr lang="ca-ES" sz="2400" dirty="0" smtClean="0"/>
              <a:t>Mètodes per al càlcul d’A</a:t>
            </a:r>
            <a:r>
              <a:rPr lang="ca-ES" sz="2400" baseline="30000" dirty="0" smtClean="0"/>
              <a:t>-1</a:t>
            </a:r>
          </a:p>
          <a:p>
            <a:pPr>
              <a:spcBef>
                <a:spcPts val="0"/>
              </a:spcBef>
              <a:buNone/>
            </a:pPr>
            <a:endParaRPr lang="es-ES" sz="2000" dirty="0" smtClean="0"/>
          </a:p>
          <a:p>
            <a:pPr lvl="1">
              <a:spcBef>
                <a:spcPts val="0"/>
              </a:spcBef>
              <a:buNone/>
            </a:pPr>
            <a:r>
              <a:rPr lang="ca-ES" sz="2000" dirty="0" smtClean="0"/>
              <a:t>a) Tradicional</a:t>
            </a:r>
            <a:endParaRPr lang="es-ES" sz="2000" dirty="0" smtClean="0"/>
          </a:p>
          <a:p>
            <a:pPr lvl="1">
              <a:buNone/>
            </a:pPr>
            <a:r>
              <a:rPr lang="ca-ES" sz="2000" dirty="0" smtClean="0"/>
              <a:t>b) Gauss (es veurà en el tema següent)</a:t>
            </a: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Inversa </a:t>
            </a:r>
            <a:r>
              <a:rPr lang="es-ES" dirty="0" err="1" smtClean="0"/>
              <a:t>d’una</a:t>
            </a:r>
            <a:r>
              <a:rPr lang="es-ES" dirty="0" smtClean="0"/>
              <a:t> </a:t>
            </a:r>
            <a:r>
              <a:rPr lang="es-ES" dirty="0" err="1" smtClean="0"/>
              <a:t>matriu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00438"/>
            <a:ext cx="8229600" cy="2625725"/>
          </a:xfrm>
        </p:spPr>
        <p:txBody>
          <a:bodyPr/>
          <a:lstStyle/>
          <a:p>
            <a:pPr>
              <a:buNone/>
            </a:pPr>
            <a:r>
              <a:rPr lang="ca-ES" sz="2400" dirty="0" smtClean="0"/>
              <a:t>on </a:t>
            </a:r>
            <a:r>
              <a:rPr lang="ca-ES" sz="2400" dirty="0" err="1" smtClean="0"/>
              <a:t>Adj</a:t>
            </a:r>
            <a:r>
              <a:rPr lang="ca-ES" sz="2400" dirty="0" smtClean="0"/>
              <a:t>(A) </a:t>
            </a:r>
            <a:r>
              <a:rPr lang="ca-ES" sz="2400" dirty="0" smtClean="0">
                <a:sym typeface="Symbol"/>
              </a:rPr>
              <a:t></a:t>
            </a:r>
            <a:r>
              <a:rPr lang="ca-ES" sz="2400" dirty="0" err="1" smtClean="0"/>
              <a:t>M</a:t>
            </a:r>
            <a:r>
              <a:rPr lang="ca-ES" sz="2400" baseline="-25000" dirty="0" err="1" smtClean="0"/>
              <a:t>nxn</a:t>
            </a:r>
            <a:r>
              <a:rPr lang="ca-ES" sz="2400" dirty="0" smtClean="0"/>
              <a:t> és la matriu que s’obté substituint cada element de A pel seu adjunt</a:t>
            </a:r>
            <a:endParaRPr lang="es-ES" sz="2400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1857356" y="2143116"/>
          <a:ext cx="5630613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cuación" r:id="rId4" imgW="2755900" imgH="419100" progId="Equation.3">
                  <p:embed/>
                </p:oleObj>
              </mc:Choice>
              <mc:Fallback>
                <p:oleObj name="Ecuación" r:id="rId4" imgW="2755900" imgH="4191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143116"/>
                        <a:ext cx="5630613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Exercici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Calcular la inversa de 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A</a:t>
            </a:r>
            <a:endParaRPr lang="es-ES" sz="2400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3500430" y="2357430"/>
          <a:ext cx="2286015" cy="14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cuación" r:id="rId4" imgW="1167893" imgH="723586" progId="Equation.3">
                  <p:embed/>
                </p:oleObj>
              </mc:Choice>
              <mc:Fallback>
                <p:oleObj name="Ecuación" r:id="rId4" imgW="1167893" imgH="723586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357430"/>
                        <a:ext cx="2286015" cy="1412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Conceptes</a:t>
            </a:r>
            <a:r>
              <a:rPr lang="es-ES" dirty="0" smtClean="0"/>
              <a:t> </a:t>
            </a:r>
            <a:r>
              <a:rPr lang="es-ES" dirty="0" err="1" smtClean="0"/>
              <a:t>bàsics</a:t>
            </a:r>
            <a:r>
              <a:rPr lang="es-ES" dirty="0" smtClean="0"/>
              <a:t> de </a:t>
            </a:r>
            <a:r>
              <a:rPr lang="es-ES" dirty="0" err="1" smtClean="0"/>
              <a:t>matrius</a:t>
            </a:r>
            <a:r>
              <a:rPr lang="es-ES" dirty="0" smtClean="0"/>
              <a:t>: suma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2042" y="1571612"/>
            <a:ext cx="4257676" cy="45545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None/>
            </a:pPr>
            <a:r>
              <a:rPr lang="ca-ES" sz="2400" b="1" dirty="0" smtClean="0"/>
              <a:t>PROPIETATS</a:t>
            </a:r>
            <a:endParaRPr lang="es-ES" sz="2400" b="1" dirty="0" smtClean="0"/>
          </a:p>
          <a:p>
            <a:pPr>
              <a:spcAft>
                <a:spcPts val="600"/>
              </a:spcAft>
            </a:pPr>
            <a:r>
              <a:rPr lang="ca-ES" sz="2400" dirty="0" smtClean="0"/>
              <a:t>Associativa</a:t>
            </a:r>
          </a:p>
          <a:p>
            <a:pPr>
              <a:spcAft>
                <a:spcPts val="2400"/>
              </a:spcAft>
              <a:buNone/>
            </a:pPr>
            <a:r>
              <a:rPr lang="ca-ES" sz="2400" dirty="0" smtClean="0"/>
              <a:t>	(A+B)+C = A+(B+C) = A+B+C</a:t>
            </a:r>
            <a:endParaRPr lang="es-ES" sz="2400" dirty="0" smtClean="0"/>
          </a:p>
          <a:p>
            <a:pPr>
              <a:spcAft>
                <a:spcPts val="600"/>
              </a:spcAft>
            </a:pPr>
            <a:r>
              <a:rPr lang="ca-ES" sz="2400" dirty="0" smtClean="0">
                <a:sym typeface="Symbol"/>
              </a:rPr>
              <a:t></a:t>
            </a:r>
            <a:r>
              <a:rPr lang="ca-ES" sz="2400" dirty="0" smtClean="0"/>
              <a:t> element neutre N</a:t>
            </a:r>
          </a:p>
          <a:p>
            <a:pPr>
              <a:spcAft>
                <a:spcPts val="2400"/>
              </a:spcAft>
              <a:buNone/>
            </a:pPr>
            <a:r>
              <a:rPr lang="ca-ES" sz="2400" dirty="0" smtClean="0"/>
              <a:t>	N = (</a:t>
            </a:r>
            <a:r>
              <a:rPr lang="ca-ES" sz="2400" dirty="0" err="1" smtClean="0"/>
              <a:t>n</a:t>
            </a:r>
            <a:r>
              <a:rPr lang="ca-ES" sz="2400" baseline="-25000" dirty="0" err="1" smtClean="0"/>
              <a:t>ij</a:t>
            </a:r>
            <a:r>
              <a:rPr lang="ca-ES" sz="2400" dirty="0" smtClean="0"/>
              <a:t>)  on  </a:t>
            </a:r>
            <a:r>
              <a:rPr lang="ca-ES" sz="2400" dirty="0" err="1" smtClean="0"/>
              <a:t>n</a:t>
            </a:r>
            <a:r>
              <a:rPr lang="ca-ES" sz="2400" baseline="-25000" dirty="0" err="1" smtClean="0"/>
              <a:t>ij</a:t>
            </a:r>
            <a:r>
              <a:rPr lang="ca-ES" sz="2400" baseline="-25000" dirty="0" smtClean="0"/>
              <a:t> </a:t>
            </a:r>
            <a:r>
              <a:rPr lang="ca-ES" sz="2400" dirty="0" smtClean="0"/>
              <a:t>= 0</a:t>
            </a:r>
            <a:endParaRPr lang="es-ES" sz="2400" dirty="0" smtClean="0"/>
          </a:p>
          <a:p>
            <a:pPr>
              <a:spcAft>
                <a:spcPts val="600"/>
              </a:spcAft>
            </a:pPr>
            <a:r>
              <a:rPr lang="ca-ES" sz="2400" dirty="0" smtClean="0">
                <a:sym typeface="Symbol"/>
              </a:rPr>
              <a:t></a:t>
            </a:r>
            <a:r>
              <a:rPr lang="ca-ES" sz="2400" dirty="0" smtClean="0"/>
              <a:t> element oposat A’</a:t>
            </a:r>
          </a:p>
          <a:p>
            <a:pPr>
              <a:spcAft>
                <a:spcPts val="1800"/>
              </a:spcAft>
              <a:buNone/>
            </a:pPr>
            <a:r>
              <a:rPr lang="ca-ES" sz="2400" dirty="0" smtClean="0"/>
              <a:t>	A’ = (</a:t>
            </a:r>
            <a:r>
              <a:rPr lang="ca-ES" sz="2400" dirty="0" err="1" smtClean="0"/>
              <a:t>a’</a:t>
            </a:r>
            <a:r>
              <a:rPr lang="ca-ES" sz="2400" baseline="-25000" dirty="0" err="1" smtClean="0"/>
              <a:t>ij</a:t>
            </a:r>
            <a:r>
              <a:rPr lang="ca-ES" sz="2400" dirty="0" smtClean="0"/>
              <a:t>)  on  </a:t>
            </a:r>
            <a:r>
              <a:rPr lang="ca-ES" sz="2400" dirty="0" err="1" smtClean="0"/>
              <a:t>a’</a:t>
            </a:r>
            <a:r>
              <a:rPr lang="ca-ES" sz="2400" baseline="-25000" dirty="0" err="1" smtClean="0"/>
              <a:t>ij</a:t>
            </a:r>
            <a:r>
              <a:rPr lang="ca-ES" sz="2400" baseline="-25000" dirty="0" smtClean="0"/>
              <a:t> </a:t>
            </a:r>
            <a:r>
              <a:rPr lang="ca-ES" sz="2400" dirty="0" smtClean="0"/>
              <a:t>= -</a:t>
            </a:r>
            <a:r>
              <a:rPr lang="ca-ES" sz="2400" dirty="0" err="1" smtClean="0"/>
              <a:t>a</a:t>
            </a:r>
            <a:r>
              <a:rPr lang="ca-ES" sz="2400" baseline="-25000" dirty="0" err="1" smtClean="0"/>
              <a:t>ij</a:t>
            </a:r>
            <a:endParaRPr lang="es-ES" sz="2400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428597" y="1785926"/>
          <a:ext cx="2592050" cy="302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cuación" r:id="rId4" imgW="1041120" imgH="1218960" progId="Equation.3">
                  <p:embed/>
                </p:oleObj>
              </mc:Choice>
              <mc:Fallback>
                <p:oleObj name="Ecuación" r:id="rId4" imgW="1041120" imgH="12189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7" y="1785926"/>
                        <a:ext cx="2592050" cy="3020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Conceptes</a:t>
            </a:r>
            <a:r>
              <a:rPr lang="es-ES" dirty="0" smtClean="0"/>
              <a:t> </a:t>
            </a:r>
            <a:r>
              <a:rPr lang="es-ES" dirty="0" err="1" smtClean="0"/>
              <a:t>bàsics</a:t>
            </a:r>
            <a:r>
              <a:rPr lang="es-ES" dirty="0" smtClean="0"/>
              <a:t> de </a:t>
            </a:r>
            <a:r>
              <a:rPr lang="es-ES" dirty="0" err="1" smtClean="0"/>
              <a:t>matrius</a:t>
            </a:r>
            <a:r>
              <a:rPr lang="es-ES" dirty="0" smtClean="0"/>
              <a:t>: </a:t>
            </a:r>
            <a:r>
              <a:rPr lang="es-ES" dirty="0" err="1" smtClean="0"/>
              <a:t>producte</a:t>
            </a:r>
            <a:r>
              <a:rPr lang="es-ES" dirty="0" smtClean="0"/>
              <a:t> per un escalar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2042" y="2285992"/>
            <a:ext cx="4257676" cy="38401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None/>
            </a:pPr>
            <a:r>
              <a:rPr lang="ca-ES" sz="2400" b="1" dirty="0" smtClean="0"/>
              <a:t>PROPIETATS</a:t>
            </a:r>
            <a:endParaRPr lang="es-ES" sz="2400" b="1" dirty="0" smtClean="0"/>
          </a:p>
          <a:p>
            <a:pPr>
              <a:spcAft>
                <a:spcPts val="2400"/>
              </a:spcAft>
            </a:pPr>
            <a:r>
              <a:rPr lang="ca-ES" sz="2400" dirty="0" smtClean="0"/>
              <a:t>k (A + B) = </a:t>
            </a:r>
            <a:r>
              <a:rPr lang="ca-ES" sz="2400" dirty="0" err="1" smtClean="0"/>
              <a:t>kA</a:t>
            </a:r>
            <a:r>
              <a:rPr lang="ca-ES" sz="2400" dirty="0" smtClean="0"/>
              <a:t> + kB</a:t>
            </a:r>
            <a:endParaRPr lang="ca-ES" sz="2400" dirty="0" smtClean="0">
              <a:sym typeface="Symbol"/>
            </a:endParaRPr>
          </a:p>
          <a:p>
            <a:pPr>
              <a:spcAft>
                <a:spcPts val="2400"/>
              </a:spcAft>
            </a:pPr>
            <a:r>
              <a:rPr lang="ca-ES" sz="2400" dirty="0" smtClean="0"/>
              <a:t>(k + p) A = </a:t>
            </a:r>
            <a:r>
              <a:rPr lang="ca-ES" sz="2400" dirty="0" err="1" smtClean="0"/>
              <a:t>kA</a:t>
            </a:r>
            <a:r>
              <a:rPr lang="ca-ES" sz="2400" dirty="0" smtClean="0"/>
              <a:t> + </a:t>
            </a:r>
            <a:r>
              <a:rPr lang="ca-ES" sz="2400" dirty="0" err="1" smtClean="0"/>
              <a:t>pA</a:t>
            </a:r>
            <a:r>
              <a:rPr lang="ca-ES" sz="2400" dirty="0" smtClean="0"/>
              <a:t> </a:t>
            </a:r>
          </a:p>
          <a:p>
            <a:pPr>
              <a:spcAft>
                <a:spcPts val="2400"/>
              </a:spcAft>
            </a:pPr>
            <a:r>
              <a:rPr lang="ca-ES" sz="2400" dirty="0" smtClean="0"/>
              <a:t>k (</a:t>
            </a:r>
            <a:r>
              <a:rPr lang="ca-ES" sz="2400" dirty="0" err="1" smtClean="0"/>
              <a:t>pA</a:t>
            </a:r>
            <a:r>
              <a:rPr lang="ca-ES" sz="2400" dirty="0" smtClean="0"/>
              <a:t>) = (</a:t>
            </a:r>
            <a:r>
              <a:rPr lang="ca-ES" sz="2400" dirty="0" err="1" smtClean="0"/>
              <a:t>kp</a:t>
            </a:r>
            <a:r>
              <a:rPr lang="ca-ES" sz="2400" dirty="0" smtClean="0"/>
              <a:t>) A</a:t>
            </a:r>
            <a:endParaRPr lang="es-ES" sz="2400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571473" y="2285992"/>
          <a:ext cx="2450348" cy="292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cuación" r:id="rId4" imgW="1002960" imgH="1193760" progId="Equation.3">
                  <p:embed/>
                </p:oleObj>
              </mc:Choice>
              <mc:Fallback>
                <p:oleObj name="Ecuación" r:id="rId4" imgW="1002960" imgH="119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3" y="2285992"/>
                        <a:ext cx="2450348" cy="2928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Conceptes</a:t>
            </a:r>
            <a:r>
              <a:rPr lang="es-ES" dirty="0" smtClean="0"/>
              <a:t> </a:t>
            </a:r>
            <a:r>
              <a:rPr lang="es-ES" dirty="0" err="1" smtClean="0"/>
              <a:t>bàsics</a:t>
            </a:r>
            <a:r>
              <a:rPr lang="es-ES" dirty="0" smtClean="0"/>
              <a:t> de </a:t>
            </a:r>
            <a:r>
              <a:rPr lang="es-ES" dirty="0" err="1" smtClean="0"/>
              <a:t>matrius</a:t>
            </a:r>
            <a:r>
              <a:rPr lang="es-ES" dirty="0" smtClean="0"/>
              <a:t>: </a:t>
            </a:r>
            <a:r>
              <a:rPr lang="es-ES" dirty="0" err="1" smtClean="0"/>
              <a:t>producte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2042" y="1571612"/>
            <a:ext cx="4257676" cy="45545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None/>
            </a:pPr>
            <a:r>
              <a:rPr lang="ca-ES" sz="2400" b="1" dirty="0" smtClean="0"/>
              <a:t>PROPIETATS</a:t>
            </a:r>
            <a:endParaRPr lang="es-ES" sz="2400" b="1" dirty="0" smtClean="0"/>
          </a:p>
          <a:p>
            <a:pPr>
              <a:spcAft>
                <a:spcPts val="600"/>
              </a:spcAft>
            </a:pPr>
            <a:r>
              <a:rPr lang="ca-ES" sz="2400" dirty="0" smtClean="0"/>
              <a:t>Associativa</a:t>
            </a:r>
          </a:p>
          <a:p>
            <a:pPr>
              <a:spcAft>
                <a:spcPts val="1800"/>
              </a:spcAft>
              <a:buNone/>
            </a:pPr>
            <a:r>
              <a:rPr lang="ca-ES" sz="2400" dirty="0" smtClean="0"/>
              <a:t>	A·(</a:t>
            </a:r>
            <a:r>
              <a:rPr lang="ca-ES" sz="2400" dirty="0" err="1" smtClean="0"/>
              <a:t>B·C</a:t>
            </a:r>
            <a:r>
              <a:rPr lang="ca-ES" sz="2400" dirty="0" smtClean="0"/>
              <a:t>) = (</a:t>
            </a:r>
            <a:r>
              <a:rPr lang="ca-ES" sz="2400" dirty="0" err="1" smtClean="0"/>
              <a:t>A·B</a:t>
            </a:r>
            <a:r>
              <a:rPr lang="ca-ES" sz="2400" dirty="0" smtClean="0"/>
              <a:t>)·C</a:t>
            </a:r>
            <a:endParaRPr lang="es-ES" sz="2400" dirty="0" smtClean="0"/>
          </a:p>
          <a:p>
            <a:pPr>
              <a:spcAft>
                <a:spcPts val="600"/>
              </a:spcAft>
            </a:pPr>
            <a:r>
              <a:rPr lang="ca-ES" sz="2400" dirty="0" smtClean="0"/>
              <a:t>Distributiva respecte la suma:</a:t>
            </a:r>
            <a:endParaRPr lang="es-ES" sz="2400" dirty="0" smtClean="0"/>
          </a:p>
          <a:p>
            <a:pPr>
              <a:buNone/>
            </a:pPr>
            <a:r>
              <a:rPr lang="ca-ES" sz="2400" dirty="0" smtClean="0"/>
              <a:t>	A·(B+C) = </a:t>
            </a:r>
            <a:r>
              <a:rPr lang="ca-ES" sz="2400" dirty="0" err="1" smtClean="0"/>
              <a:t>A·B</a:t>
            </a:r>
            <a:r>
              <a:rPr lang="ca-ES" sz="2400" dirty="0" smtClean="0"/>
              <a:t>+</a:t>
            </a:r>
            <a:r>
              <a:rPr lang="ca-ES" sz="2400" dirty="0" err="1" smtClean="0"/>
              <a:t>A·C</a:t>
            </a:r>
            <a:endParaRPr lang="es-ES" sz="2400" dirty="0" smtClean="0"/>
          </a:p>
          <a:p>
            <a:pPr>
              <a:spcAft>
                <a:spcPts val="1800"/>
              </a:spcAft>
              <a:buNone/>
            </a:pPr>
            <a:r>
              <a:rPr lang="ca-ES" sz="2400" dirty="0" smtClean="0"/>
              <a:t>	(A+B)·C = </a:t>
            </a:r>
            <a:r>
              <a:rPr lang="ca-ES" sz="2400" dirty="0" err="1" smtClean="0"/>
              <a:t>A·C</a:t>
            </a:r>
            <a:r>
              <a:rPr lang="ca-ES" sz="2400" dirty="0" smtClean="0"/>
              <a:t>+</a:t>
            </a:r>
            <a:r>
              <a:rPr lang="ca-ES" sz="2400" dirty="0" err="1" smtClean="0"/>
              <a:t>B·C</a:t>
            </a:r>
            <a:endParaRPr lang="es-ES" sz="2400" dirty="0" smtClean="0"/>
          </a:p>
          <a:p>
            <a:pPr>
              <a:spcAft>
                <a:spcPts val="600"/>
              </a:spcAft>
            </a:pPr>
            <a:r>
              <a:rPr lang="ca-ES" sz="2400" dirty="0" smtClean="0"/>
              <a:t>NO és commutativa </a:t>
            </a:r>
            <a:r>
              <a:rPr lang="ca-ES" sz="2400" dirty="0" err="1" smtClean="0"/>
              <a:t>A·B</a:t>
            </a:r>
            <a:r>
              <a:rPr lang="ca-ES" sz="2400" dirty="0" smtClean="0">
                <a:sym typeface="Symbol"/>
              </a:rPr>
              <a:t></a:t>
            </a:r>
            <a:r>
              <a:rPr lang="ca-ES" sz="2400" dirty="0" err="1" smtClean="0"/>
              <a:t>B·A</a:t>
            </a:r>
            <a:endParaRPr lang="es-ES" sz="24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00034" y="1785926"/>
          <a:ext cx="3559175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cuación" r:id="rId4" imgW="1523880" imgH="1409400" progId="Equation.3">
                  <p:embed/>
                </p:oleObj>
              </mc:Choice>
              <mc:Fallback>
                <p:oleObj name="Ecuación" r:id="rId4" imgW="1523880" imgH="1409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785926"/>
                        <a:ext cx="3559175" cy="329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Tipus</a:t>
            </a:r>
            <a:r>
              <a:rPr lang="es-ES" dirty="0" smtClean="0"/>
              <a:t> de </a:t>
            </a:r>
            <a:r>
              <a:rPr lang="es-ES" dirty="0" err="1" smtClean="0"/>
              <a:t>matrius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ca-ES" sz="2000" dirty="0" smtClean="0"/>
              <a:t>A columna: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smtClean="0"/>
              <a:t>M</a:t>
            </a:r>
            <a:r>
              <a:rPr lang="ca-ES" sz="2000" baseline="-25000" dirty="0" smtClean="0"/>
              <a:t>nx1</a:t>
            </a:r>
            <a:r>
              <a:rPr lang="ca-ES" sz="2000" dirty="0" smtClean="0"/>
              <a:t> 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fila: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smtClean="0"/>
              <a:t>M</a:t>
            </a:r>
            <a:r>
              <a:rPr lang="ca-ES" sz="2000" baseline="-25000" dirty="0" smtClean="0"/>
              <a:t>1xm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quadrada: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nxn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trasposta: La trasposta de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nxm</a:t>
            </a:r>
            <a:r>
              <a:rPr lang="ca-ES" sz="2000" dirty="0" smtClean="0"/>
              <a:t> és A</a:t>
            </a:r>
            <a:r>
              <a:rPr lang="ca-ES" sz="2000" baseline="30000" dirty="0" smtClean="0"/>
              <a:t>T</a:t>
            </a:r>
            <a:r>
              <a:rPr lang="ca-ES" sz="2000" dirty="0" smtClean="0"/>
              <a:t> = (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ji</a:t>
            </a:r>
            <a:r>
              <a:rPr lang="ca-ES" sz="2000" dirty="0" smtClean="0"/>
              <a:t>)</a:t>
            </a:r>
            <a:r>
              <a:rPr lang="ca-ES" sz="2000" dirty="0" smtClean="0">
                <a:sym typeface="Symbol"/>
              </a:rPr>
              <a:t>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mxn</a:t>
            </a:r>
            <a:r>
              <a:rPr lang="ca-ES" sz="2000" dirty="0" smtClean="0"/>
              <a:t> i es forma canviant files per columnes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conjugada: La conjugada de A</a:t>
            </a:r>
            <a:r>
              <a:rPr lang="ca-ES" sz="2000" dirty="0" smtClean="0">
                <a:sym typeface="Symbol"/>
              </a:rPr>
              <a:t>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nxm</a:t>
            </a:r>
            <a:r>
              <a:rPr lang="ca-ES" sz="2000" dirty="0" smtClean="0"/>
              <a:t> és A</a:t>
            </a:r>
            <a:r>
              <a:rPr lang="ca-ES" sz="2000" baseline="30000" dirty="0" smtClean="0"/>
              <a:t>*</a:t>
            </a:r>
            <a:r>
              <a:rPr lang="ca-ES" sz="2000" dirty="0" smtClean="0"/>
              <a:t> = (a</a:t>
            </a:r>
            <a:r>
              <a:rPr lang="ca-ES" sz="2000" baseline="30000" dirty="0" smtClean="0"/>
              <a:t>*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)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nxm</a:t>
            </a:r>
            <a:r>
              <a:rPr lang="ca-ES" sz="2000" dirty="0" smtClean="0"/>
              <a:t> i es forma conjugant els elements de A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hermítica: si A</a:t>
            </a:r>
            <a:r>
              <a:rPr lang="ca-ES" sz="2000" baseline="30000" dirty="0" smtClean="0"/>
              <a:t>* </a:t>
            </a:r>
            <a:r>
              <a:rPr lang="ca-ES" sz="2000" dirty="0" smtClean="0"/>
              <a:t>= </a:t>
            </a:r>
            <a:r>
              <a:rPr lang="ca-ES" sz="2000" smtClean="0"/>
              <a:t>A</a:t>
            </a:r>
            <a:r>
              <a:rPr lang="ca-ES" sz="2000" baseline="30000" smtClean="0"/>
              <a:t>T </a:t>
            </a:r>
            <a:r>
              <a:rPr lang="ca-ES" sz="2000" smtClean="0"/>
              <a:t>      o     </a:t>
            </a:r>
            <a:r>
              <a:rPr lang="ca-ES" sz="2000" dirty="0" smtClean="0"/>
              <a:t>A = (A</a:t>
            </a:r>
            <a:r>
              <a:rPr lang="ca-ES" sz="2000" baseline="30000" dirty="0" smtClean="0"/>
              <a:t>*</a:t>
            </a:r>
            <a:r>
              <a:rPr lang="ca-ES" sz="2000" dirty="0" smtClean="0"/>
              <a:t>)</a:t>
            </a:r>
            <a:r>
              <a:rPr lang="ca-ES" sz="2000" baseline="30000" dirty="0" smtClean="0"/>
              <a:t>T</a:t>
            </a:r>
            <a:endParaRPr lang="es-ES" sz="2000" baseline="30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simètrica: si A = A</a:t>
            </a:r>
            <a:r>
              <a:rPr lang="ca-ES" sz="2000" baseline="30000" dirty="0" smtClean="0"/>
              <a:t>T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diagonal: si 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baseline="-25000" dirty="0" smtClean="0"/>
              <a:t> </a:t>
            </a:r>
            <a:r>
              <a:rPr lang="ca-ES" sz="2000" dirty="0" smtClean="0"/>
              <a:t>= 0   </a:t>
            </a:r>
            <a:r>
              <a:rPr lang="ca-ES" sz="2000" dirty="0" smtClean="0">
                <a:sym typeface="Symbol"/>
              </a:rPr>
              <a:t></a:t>
            </a:r>
            <a:r>
              <a:rPr lang="ca-ES" sz="2000" dirty="0" smtClean="0"/>
              <a:t> i</a:t>
            </a:r>
            <a:r>
              <a:rPr lang="ca-ES" sz="2000" dirty="0" smtClean="0">
                <a:sym typeface="Symbol"/>
              </a:rPr>
              <a:t></a:t>
            </a:r>
            <a:r>
              <a:rPr lang="ca-ES" sz="2000" dirty="0" smtClean="0"/>
              <a:t>j</a:t>
            </a: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Tipus</a:t>
            </a:r>
            <a:r>
              <a:rPr lang="es-ES" dirty="0" smtClean="0"/>
              <a:t> de </a:t>
            </a:r>
            <a:r>
              <a:rPr lang="es-ES" dirty="0" err="1" smtClean="0"/>
              <a:t>matrius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ca-ES" sz="2000" dirty="0" smtClean="0"/>
              <a:t>Matriu identitat: I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nxn</a:t>
            </a:r>
            <a:r>
              <a:rPr lang="ca-ES" sz="2000" dirty="0" smtClean="0"/>
              <a:t> on   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=0   </a:t>
            </a:r>
            <a:r>
              <a:rPr lang="ca-ES" sz="2000" dirty="0" smtClean="0">
                <a:sym typeface="Symbol"/>
              </a:rPr>
              <a:t></a:t>
            </a:r>
            <a:r>
              <a:rPr lang="ca-ES" sz="2000" dirty="0" smtClean="0"/>
              <a:t> i</a:t>
            </a:r>
            <a:r>
              <a:rPr lang="ca-ES" sz="2000" dirty="0" smtClean="0">
                <a:sym typeface="Symbol"/>
              </a:rPr>
              <a:t></a:t>
            </a:r>
            <a:r>
              <a:rPr lang="ca-ES" sz="2000" dirty="0" smtClean="0"/>
              <a:t>j</a:t>
            </a:r>
            <a:r>
              <a:rPr lang="es-ES" sz="2000" dirty="0" smtClean="0"/>
              <a:t>   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dirty="0" smtClean="0"/>
              <a:t>=1   </a:t>
            </a:r>
            <a:r>
              <a:rPr lang="ca-ES" sz="2000" dirty="0" smtClean="0">
                <a:sym typeface="Symbol"/>
              </a:rPr>
              <a:t></a:t>
            </a:r>
            <a:r>
              <a:rPr lang="ca-ES" sz="2000" dirty="0" smtClean="0"/>
              <a:t> i=j</a:t>
            </a:r>
          </a:p>
          <a:p>
            <a:pPr>
              <a:spcAft>
                <a:spcPts val="1200"/>
              </a:spcAft>
            </a:pPr>
            <a:r>
              <a:rPr lang="ca-ES" sz="2000" dirty="0" smtClean="0"/>
              <a:t>A inversa: La inversa de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nxm</a:t>
            </a:r>
            <a:r>
              <a:rPr lang="ca-ES" sz="2000" dirty="0" smtClean="0"/>
              <a:t> és A</a:t>
            </a:r>
            <a:r>
              <a:rPr lang="ca-ES" sz="2000" baseline="30000" dirty="0" smtClean="0"/>
              <a:t>-1</a:t>
            </a:r>
            <a:r>
              <a:rPr lang="ca-ES" sz="2000" dirty="0" smtClean="0"/>
              <a:t> que verifica que</a:t>
            </a:r>
          </a:p>
          <a:p>
            <a:pPr>
              <a:spcAft>
                <a:spcPts val="1200"/>
              </a:spcAft>
              <a:buNone/>
            </a:pPr>
            <a:r>
              <a:rPr lang="ca-ES" sz="2000" dirty="0" smtClean="0"/>
              <a:t>	A·A</a:t>
            </a:r>
            <a:r>
              <a:rPr lang="ca-ES" sz="2000" baseline="30000" dirty="0" smtClean="0"/>
              <a:t>-1  </a:t>
            </a:r>
            <a:r>
              <a:rPr lang="ca-ES" sz="2000" dirty="0" smtClean="0"/>
              <a:t>=  A</a:t>
            </a:r>
            <a:r>
              <a:rPr lang="ca-ES" sz="2000" baseline="30000" dirty="0" smtClean="0"/>
              <a:t>-1</a:t>
            </a:r>
            <a:r>
              <a:rPr lang="ca-ES" sz="2000" dirty="0" smtClean="0"/>
              <a:t>·A = I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ortogonal: si A</a:t>
            </a:r>
            <a:r>
              <a:rPr lang="ca-ES" sz="2000" baseline="30000" dirty="0" smtClean="0"/>
              <a:t>-1 </a:t>
            </a:r>
            <a:r>
              <a:rPr lang="ca-ES" sz="2000" dirty="0" smtClean="0"/>
              <a:t>= A</a:t>
            </a:r>
            <a:r>
              <a:rPr lang="ca-ES" sz="2000" baseline="30000" dirty="0" smtClean="0"/>
              <a:t>T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regular: si </a:t>
            </a:r>
            <a:r>
              <a:rPr lang="ca-ES" sz="2000" dirty="0" err="1" smtClean="0"/>
              <a:t>det</a:t>
            </a:r>
            <a:r>
              <a:rPr lang="ca-ES" sz="2000" dirty="0" smtClean="0"/>
              <a:t> A </a:t>
            </a:r>
            <a:r>
              <a:rPr lang="ca-ES" sz="2000" dirty="0" smtClean="0">
                <a:sym typeface="Symbol"/>
              </a:rPr>
              <a:t> </a:t>
            </a:r>
            <a:r>
              <a:rPr lang="ca-ES" sz="2000" dirty="0" smtClean="0"/>
              <a:t>0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singular: si </a:t>
            </a:r>
            <a:r>
              <a:rPr lang="ca-ES" sz="2000" dirty="0" err="1" smtClean="0"/>
              <a:t>det</a:t>
            </a:r>
            <a:r>
              <a:rPr lang="ca-ES" sz="2000" dirty="0" smtClean="0"/>
              <a:t> A = 0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idempotent: si A</a:t>
            </a:r>
            <a:r>
              <a:rPr lang="ca-ES" sz="2000" baseline="30000" dirty="0" smtClean="0"/>
              <a:t>2 </a:t>
            </a:r>
            <a:r>
              <a:rPr lang="ca-ES" sz="2000" dirty="0" smtClean="0"/>
              <a:t>= A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triangular superior: si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nxn</a:t>
            </a:r>
            <a:r>
              <a:rPr lang="ca-ES" sz="2000" baseline="-25000" dirty="0" smtClean="0"/>
              <a:t> </a:t>
            </a:r>
            <a:r>
              <a:rPr lang="ca-ES" sz="2000" dirty="0" smtClean="0"/>
              <a:t>i 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baseline="-25000" dirty="0" smtClean="0"/>
              <a:t> </a:t>
            </a:r>
            <a:r>
              <a:rPr lang="ca-ES" sz="2000" dirty="0" smtClean="0"/>
              <a:t>= 0   </a:t>
            </a:r>
            <a:r>
              <a:rPr lang="ca-ES" sz="2000" dirty="0" smtClean="0">
                <a:sym typeface="Symbol"/>
              </a:rPr>
              <a:t></a:t>
            </a:r>
            <a:r>
              <a:rPr lang="ca-ES" sz="2000" dirty="0" smtClean="0"/>
              <a:t> i&gt;j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triangular inferior: si A </a:t>
            </a:r>
            <a:r>
              <a:rPr lang="ca-ES" sz="2000" dirty="0" smtClean="0">
                <a:sym typeface="Symbol"/>
              </a:rPr>
              <a:t> </a:t>
            </a:r>
            <a:r>
              <a:rPr lang="ca-ES" sz="2000" dirty="0" err="1" smtClean="0"/>
              <a:t>M</a:t>
            </a:r>
            <a:r>
              <a:rPr lang="ca-ES" sz="2000" baseline="-25000" dirty="0" err="1" smtClean="0"/>
              <a:t>nxn</a:t>
            </a:r>
            <a:r>
              <a:rPr lang="ca-ES" sz="2000" baseline="-25000" dirty="0" smtClean="0"/>
              <a:t> </a:t>
            </a:r>
            <a:r>
              <a:rPr lang="ca-ES" sz="2000" dirty="0" smtClean="0"/>
              <a:t>i </a:t>
            </a:r>
            <a:r>
              <a:rPr lang="ca-ES" sz="2000" dirty="0" err="1" smtClean="0"/>
              <a:t>a</a:t>
            </a:r>
            <a:r>
              <a:rPr lang="ca-ES" sz="2000" baseline="-25000" dirty="0" err="1" smtClean="0"/>
              <a:t>ij</a:t>
            </a:r>
            <a:r>
              <a:rPr lang="ca-ES" sz="2000" baseline="-25000" dirty="0" smtClean="0"/>
              <a:t> </a:t>
            </a:r>
            <a:r>
              <a:rPr lang="ca-ES" sz="2000" dirty="0" smtClean="0"/>
              <a:t>= 0   </a:t>
            </a:r>
            <a:r>
              <a:rPr lang="ca-ES" sz="2000" dirty="0" smtClean="0">
                <a:sym typeface="Symbol"/>
              </a:rPr>
              <a:t></a:t>
            </a:r>
            <a:r>
              <a:rPr lang="ca-ES" sz="2000" dirty="0" smtClean="0"/>
              <a:t> i&lt;j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ca-ES" sz="2000" dirty="0" smtClean="0"/>
              <a:t>A involutiva: si A</a:t>
            </a:r>
            <a:r>
              <a:rPr lang="ca-ES" sz="2000" baseline="30000" dirty="0" smtClean="0"/>
              <a:t>2 </a:t>
            </a:r>
            <a:r>
              <a:rPr lang="ca-ES" sz="2000" dirty="0" smtClean="0"/>
              <a:t>= I</a:t>
            </a:r>
            <a:endParaRPr lang="es-ES" sz="20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Determinant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400" dirty="0" smtClean="0"/>
              <a:t>El determinant d’una matriu quadrada A </a:t>
            </a:r>
            <a:r>
              <a:rPr lang="ca-ES" sz="2400" dirty="0" smtClean="0">
                <a:sym typeface="Symbol"/>
              </a:rPr>
              <a:t> </a:t>
            </a:r>
            <a:r>
              <a:rPr lang="ca-ES" sz="2400" dirty="0" err="1" smtClean="0"/>
              <a:t>M</a:t>
            </a:r>
            <a:r>
              <a:rPr lang="ca-ES" sz="2400" baseline="-25000" dirty="0" err="1" smtClean="0"/>
              <a:t>nxn</a:t>
            </a:r>
            <a:r>
              <a:rPr lang="ca-ES" sz="2400" dirty="0" smtClean="0"/>
              <a:t> és un únic número escalar </a:t>
            </a:r>
            <a:r>
              <a:rPr lang="ca-ES" sz="2400" dirty="0" smtClean="0">
                <a:sym typeface="Symbol"/>
              </a:rPr>
              <a:t> </a:t>
            </a:r>
            <a:r>
              <a:rPr lang="ca-ES" sz="2400" dirty="0" smtClean="0"/>
              <a:t>K cos commutatiu que s’associa a </a:t>
            </a:r>
            <a:r>
              <a:rPr lang="ca-ES" sz="2400" dirty="0" err="1" smtClean="0"/>
              <a:t>A</a:t>
            </a:r>
            <a:r>
              <a:rPr lang="ca-ES" sz="2400" dirty="0" smtClean="0"/>
              <a:t> mitjançant una regla de càlcul</a:t>
            </a:r>
            <a:endParaRPr lang="es-ES" sz="2400" dirty="0" smtClean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000232" y="3357562"/>
          <a:ext cx="4406325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cuación" r:id="rId4" imgW="1841500" imgH="927100" progId="Equation.3">
                  <p:embed/>
                </p:oleObj>
              </mc:Choice>
              <mc:Fallback>
                <p:oleObj name="Ecuación" r:id="rId4" imgW="1841500" imgH="9271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357562"/>
                        <a:ext cx="4406325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de </a:t>
            </a:r>
            <a:r>
              <a:rPr lang="es-ES" dirty="0" err="1" smtClean="0"/>
              <a:t>determinants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7200"/>
              </a:spcAft>
            </a:pPr>
            <a:r>
              <a:rPr lang="ca-ES" dirty="0" smtClean="0"/>
              <a:t>n=1    </a:t>
            </a:r>
            <a:r>
              <a:rPr lang="ca-ES" dirty="0" smtClean="0">
                <a:sym typeface="Symbol"/>
              </a:rPr>
              <a:t>	</a:t>
            </a:r>
          </a:p>
          <a:p>
            <a:pPr>
              <a:spcAft>
                <a:spcPts val="9600"/>
              </a:spcAft>
            </a:pPr>
            <a:r>
              <a:rPr lang="ca-ES" dirty="0" smtClean="0"/>
              <a:t>n=2    </a:t>
            </a:r>
            <a:r>
              <a:rPr lang="ca-ES" dirty="0" smtClean="0">
                <a:sym typeface="Symbol"/>
              </a:rPr>
              <a:t></a:t>
            </a:r>
          </a:p>
          <a:p>
            <a:pPr>
              <a:spcAft>
                <a:spcPts val="9600"/>
              </a:spcAft>
            </a:pPr>
            <a:r>
              <a:rPr lang="ca-ES" dirty="0" smtClean="0"/>
              <a:t>n=3    </a:t>
            </a:r>
            <a:r>
              <a:rPr lang="ca-ES" dirty="0" smtClean="0">
                <a:sym typeface="Symbol"/>
              </a:rPr>
              <a:t></a:t>
            </a:r>
            <a:endParaRPr lang="es-E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3071802" y="1500174"/>
          <a:ext cx="1643074" cy="7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cuación" r:id="rId4" imgW="609336" imgH="266584" progId="Equation.3">
                  <p:embed/>
                </p:oleObj>
              </mc:Choice>
              <mc:Fallback>
                <p:oleObj name="Ecuación" r:id="rId4" imgW="609336" imgH="266584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500174"/>
                        <a:ext cx="1643074" cy="718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000364" y="2857496"/>
          <a:ext cx="3429024" cy="94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cuación" r:id="rId6" imgW="1689100" imgH="469900" progId="Equation.3">
                  <p:embed/>
                </p:oleObj>
              </mc:Choice>
              <mc:Fallback>
                <p:oleObj name="Ecuación" r:id="rId6" imgW="1689100" imgH="469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857496"/>
                        <a:ext cx="3429024" cy="949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00298" y="4500570"/>
          <a:ext cx="6419850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cuación" r:id="rId8" imgW="3886200" imgH="939600" progId="Equation.3">
                  <p:embed/>
                </p:oleObj>
              </mc:Choice>
              <mc:Fallback>
                <p:oleObj name="Ecuación" r:id="rId8" imgW="388620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500570"/>
                        <a:ext cx="6419850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143504" y="485776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/>
                </a:solidFill>
                <a:latin typeface="Comic Sans MS" pitchFamily="66" charset="0"/>
              </a:rPr>
              <a:t>Regla de </a:t>
            </a:r>
            <a:r>
              <a:rPr lang="es-ES" sz="1400" dirty="0" err="1" smtClean="0">
                <a:solidFill>
                  <a:schemeClr val="accent1"/>
                </a:solidFill>
                <a:latin typeface="Comic Sans MS" pitchFamily="66" charset="0"/>
              </a:rPr>
              <a:t>Sarrus</a:t>
            </a:r>
            <a:endParaRPr lang="es-ES" sz="1400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706</Words>
  <Application>Microsoft Office PowerPoint</Application>
  <PresentationFormat>Presentación en pantalla (4:3)</PresentationFormat>
  <Paragraphs>210</Paragraphs>
  <Slides>26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Comic Sans MS</vt:lpstr>
      <vt:lpstr>Symbol</vt:lpstr>
      <vt:lpstr>Tema de Office</vt:lpstr>
      <vt:lpstr>Ecuación</vt:lpstr>
      <vt:lpstr>Tema I DETERMINANTS I MATRIUS</vt:lpstr>
      <vt:lpstr>Conceptes bàsics de matrius</vt:lpstr>
      <vt:lpstr>Conceptes bàsics de matrius: suma</vt:lpstr>
      <vt:lpstr>Conceptes bàsics de matrius: producte per un escalar</vt:lpstr>
      <vt:lpstr>Conceptes bàsics de matrius: producte</vt:lpstr>
      <vt:lpstr>Tipus de matrius</vt:lpstr>
      <vt:lpstr>Tipus de matrius</vt:lpstr>
      <vt:lpstr>Determinant</vt:lpstr>
      <vt:lpstr>Càlcul de determinants</vt:lpstr>
      <vt:lpstr>Propietats dels determinants (I)</vt:lpstr>
      <vt:lpstr>Propietats dels determinants (I)</vt:lpstr>
      <vt:lpstr>Propietats dels determinants (II)</vt:lpstr>
      <vt:lpstr>Propietats dels determinants (III)</vt:lpstr>
      <vt:lpstr>Propietats dels determinants (IV)</vt:lpstr>
      <vt:lpstr>Propietats dels determinants (i V)</vt:lpstr>
      <vt:lpstr>Exercici</vt:lpstr>
      <vt:lpstr>Càlcul del determinant per adjunts</vt:lpstr>
      <vt:lpstr>Càlcul del determinant per adjunts</vt:lpstr>
      <vt:lpstr>Càlcul del determinant per adjunts</vt:lpstr>
      <vt:lpstr>Càlcul del determinant per adjunts</vt:lpstr>
      <vt:lpstr>Exercici</vt:lpstr>
      <vt:lpstr>Rang d’una matriu</vt:lpstr>
      <vt:lpstr>Exercici</vt:lpstr>
      <vt:lpstr>Inversa d’una matriu</vt:lpstr>
      <vt:lpstr>Inversa d’una matriu</vt:lpstr>
      <vt:lpstr>Exercici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I DETERMINANTS I MATRIUS</dc:title>
  <cp:lastModifiedBy>José Antonio Montero Morales</cp:lastModifiedBy>
  <cp:revision>64</cp:revision>
  <dcterms:modified xsi:type="dcterms:W3CDTF">2019-07-09T16:25:51Z</dcterms:modified>
</cp:coreProperties>
</file>