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2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.wmf"/><Relationship Id="rId1" Type="http://schemas.openxmlformats.org/officeDocument/2006/relationships/image" Target="../media/image14.wmf"/><Relationship Id="rId4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4.wmf"/><Relationship Id="rId4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14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1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14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8.wmf"/><Relationship Id="rId1" Type="http://schemas.openxmlformats.org/officeDocument/2006/relationships/image" Target="../media/image14.wmf"/><Relationship Id="rId4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9.wmf"/><Relationship Id="rId1" Type="http://schemas.openxmlformats.org/officeDocument/2006/relationships/image" Target="../media/image14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1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1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1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wmf"/><Relationship Id="rId1" Type="http://schemas.openxmlformats.org/officeDocument/2006/relationships/image" Target="../media/image3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wmf"/><Relationship Id="rId1" Type="http://schemas.openxmlformats.org/officeDocument/2006/relationships/image" Target="../media/image3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wmf"/><Relationship Id="rId1" Type="http://schemas.openxmlformats.org/officeDocument/2006/relationships/image" Target="../media/image3.wmf"/><Relationship Id="rId5" Type="http://schemas.openxmlformats.org/officeDocument/2006/relationships/image" Target="../media/image10.wmf"/><Relationship Id="rId4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51759-5F06-4CD3-8274-0D382CB603F1}" type="datetimeFigureOut">
              <a:rPr lang="es-ES" smtClean="0"/>
              <a:pPr/>
              <a:t>30/09/2010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4701-67F3-4055-9296-2109B6CC2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56D1-463D-4D61-B77D-DEA8DADBB483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82-6D04-4FB5-A4D3-7F1B2E702C6F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5C3C-FD76-4143-990A-3C696D60C9CD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598-A198-43D4-A763-5BA8673147E3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10B8-3C19-408A-961B-11B0917A0528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C583-0E2D-4585-A6FC-43F9954D82B2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2F8A-D8DA-414E-B993-C8BD1936E6E5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781-736A-491A-AB88-335D934F24A3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7B1A-2076-42AD-AB04-8E60BAB84415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B84-B15D-47C7-9322-68BAB84AF231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72FB-CBF1-4B35-8AEB-8D90ED31A4EB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CFED-CD9A-4467-B706-55F8D94199F3}" type="datetime1">
              <a:rPr lang="es-ES" smtClean="0"/>
              <a:pPr/>
              <a:t>30/09/2010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7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8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9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10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II</a:t>
            </a:r>
            <a:br>
              <a:rPr lang="es-ES" dirty="0" smtClean="0"/>
            </a:br>
            <a:r>
              <a:rPr lang="es-ES" dirty="0" smtClean="0"/>
              <a:t>SISTEMES D’EQUACIONS LINEALS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Àlgebra</a:t>
            </a:r>
            <a:r>
              <a:rPr lang="es-ES" dirty="0" smtClean="0"/>
              <a:t> Lineal</a:t>
            </a:r>
            <a:endParaRPr lang="es-E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500958" y="214290"/>
          <a:ext cx="1357300" cy="664909"/>
        </p:xfrm>
        <a:graphic>
          <a:graphicData uri="http://schemas.openxmlformats.org/presentationml/2006/ole">
            <p:oleObj spid="_x0000_s1029" name="Ecuación" r:id="rId3" imgW="1892300" imgH="927100" progId="Equation.3">
              <p:embed/>
            </p:oleObj>
          </a:graphicData>
        </a:graphic>
      </p:graphicFrame>
      <p:cxnSp>
        <p:nvCxnSpPr>
          <p:cNvPr id="11" name="10 Conector recto"/>
          <p:cNvCxnSpPr/>
          <p:nvPr/>
        </p:nvCxnSpPr>
        <p:spPr>
          <a:xfrm flipV="1">
            <a:off x="7429520" y="428604"/>
            <a:ext cx="571504" cy="357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V="1">
            <a:off x="7500958" y="500042"/>
            <a:ext cx="571504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rot="16200000" flipV="1">
            <a:off x="8001024" y="428604"/>
            <a:ext cx="714380" cy="285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 flipH="1" flipV="1">
            <a:off x="7893867" y="321447"/>
            <a:ext cx="928694" cy="5715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8329201" y="552587"/>
            <a:ext cx="71438" cy="7143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2" name="Picture 7" descr="http://www.salle.url.edu/Controller?mvchandler=resources&amp;action=retrieve&amp;resName=Ly8vL3Jlc291cmNlR2FsbGVyeS9Mb2dvU2FsbGVfdWx0L1NhbGxlTG9nbw=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126" y="400844"/>
            <a:ext cx="2152650" cy="7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2357430"/>
            <a:ext cx="9144000" cy="29289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Teorema de </a:t>
            </a:r>
            <a:r>
              <a:rPr lang="ca-ES" dirty="0" err="1" smtClean="0"/>
              <a:t>Rouché-Frobenius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ca-ES" sz="2600" dirty="0" smtClean="0"/>
              <a:t>Sigui	            sistema de “</a:t>
            </a:r>
            <a:r>
              <a:rPr lang="ca-ES" sz="2600" b="1" dirty="0" smtClean="0">
                <a:solidFill>
                  <a:schemeClr val="accent1"/>
                </a:solidFill>
              </a:rPr>
              <a:t>m</a:t>
            </a:r>
            <a:r>
              <a:rPr lang="ca-ES" sz="2600" dirty="0" smtClean="0"/>
              <a:t>” equacions lineals amb “</a:t>
            </a:r>
            <a:r>
              <a:rPr lang="ca-ES" sz="2600" b="1" dirty="0" smtClean="0">
                <a:solidFill>
                  <a:schemeClr val="accent1"/>
                </a:solidFill>
              </a:rPr>
              <a:t>n</a:t>
            </a:r>
            <a:r>
              <a:rPr lang="ca-ES" sz="2600" dirty="0" smtClean="0"/>
              <a:t>” incògnites.</a:t>
            </a:r>
            <a:endParaRPr lang="es-ES" sz="2600" dirty="0" smtClean="0"/>
          </a:p>
          <a:p>
            <a:pPr>
              <a:buNone/>
            </a:pPr>
            <a:r>
              <a:rPr lang="ca-ES" sz="2600" dirty="0" smtClean="0"/>
              <a:t>On </a:t>
            </a:r>
            <a:r>
              <a:rPr lang="ca-ES" sz="2600" dirty="0" smtClean="0">
                <a:solidFill>
                  <a:schemeClr val="accent1"/>
                </a:solidFill>
              </a:rPr>
              <a:t>A</a:t>
            </a:r>
            <a:r>
              <a:rPr lang="ca-ES" sz="2600" dirty="0" smtClean="0"/>
              <a:t> matriu associada i </a:t>
            </a:r>
            <a:r>
              <a:rPr lang="ca-ES" sz="2600" dirty="0" smtClean="0">
                <a:solidFill>
                  <a:schemeClr val="accent1"/>
                </a:solidFill>
              </a:rPr>
              <a:t>A’ = (A|b) </a:t>
            </a:r>
            <a:r>
              <a:rPr lang="ca-ES" sz="2600" dirty="0" smtClean="0"/>
              <a:t>matriu ampliada.</a:t>
            </a:r>
            <a:endParaRPr lang="es-ES" sz="2600" dirty="0" smtClean="0"/>
          </a:p>
          <a:p>
            <a:pPr>
              <a:buNone/>
            </a:pPr>
            <a:endParaRPr lang="es-ES" dirty="0" smtClean="0"/>
          </a:p>
          <a:p>
            <a:pPr>
              <a:spcAft>
                <a:spcPts val="1200"/>
              </a:spcAft>
            </a:pPr>
            <a:r>
              <a:rPr lang="ca-ES" b="1" dirty="0" smtClean="0"/>
              <a:t>Sistema Compatible </a:t>
            </a:r>
            <a:r>
              <a:rPr lang="ca-ES" b="1" dirty="0" smtClean="0">
                <a:sym typeface="Symbol"/>
              </a:rPr>
              <a:t></a:t>
            </a:r>
            <a:r>
              <a:rPr lang="ca-ES" b="1" dirty="0" smtClean="0"/>
              <a:t> </a:t>
            </a:r>
            <a:r>
              <a:rPr lang="ca-ES" b="1" dirty="0" smtClean="0">
                <a:solidFill>
                  <a:schemeClr val="tx2"/>
                </a:solidFill>
              </a:rPr>
              <a:t>Rang (A) = Rang (A’)</a:t>
            </a:r>
            <a:endParaRPr lang="es-ES" b="1" dirty="0" smtClean="0">
              <a:solidFill>
                <a:schemeClr val="tx2"/>
              </a:solidFill>
            </a:endParaRPr>
          </a:p>
          <a:p>
            <a:pPr lvl="1">
              <a:spcAft>
                <a:spcPts val="1200"/>
              </a:spcAft>
            </a:pPr>
            <a:r>
              <a:rPr lang="ca-ES" b="1" dirty="0" smtClean="0"/>
              <a:t>Sistema Compatible Determinat </a:t>
            </a:r>
            <a:r>
              <a:rPr lang="ca-ES" b="1" dirty="0" smtClean="0">
                <a:sym typeface="Symbol"/>
              </a:rPr>
              <a:t></a:t>
            </a:r>
            <a:r>
              <a:rPr lang="ca-ES" b="1" dirty="0" smtClean="0"/>
              <a:t> </a:t>
            </a:r>
            <a:r>
              <a:rPr lang="ca-ES" b="1" dirty="0" smtClean="0">
                <a:solidFill>
                  <a:schemeClr val="tx2"/>
                </a:solidFill>
              </a:rPr>
              <a:t>Rang(A) = Rang(A’) = n</a:t>
            </a:r>
          </a:p>
          <a:p>
            <a:pPr lvl="2">
              <a:spcAft>
                <a:spcPts val="1200"/>
              </a:spcAft>
            </a:pPr>
            <a:r>
              <a:rPr lang="ca-ES" dirty="0" smtClean="0">
                <a:sym typeface="Symbol"/>
              </a:rPr>
              <a:t></a:t>
            </a:r>
            <a:r>
              <a:rPr lang="ca-ES" dirty="0" smtClean="0"/>
              <a:t> solució única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ca-ES" b="1" dirty="0" smtClean="0"/>
              <a:t>Sistema Compatible Indeterminat </a:t>
            </a:r>
            <a:r>
              <a:rPr lang="ca-ES" b="1" dirty="0" smtClean="0">
                <a:sym typeface="Symbol"/>
              </a:rPr>
              <a:t></a:t>
            </a:r>
            <a:r>
              <a:rPr lang="ca-ES" b="1" dirty="0" smtClean="0"/>
              <a:t> </a:t>
            </a:r>
            <a:r>
              <a:rPr lang="ca-ES" b="1" dirty="0" smtClean="0">
                <a:solidFill>
                  <a:schemeClr val="tx2"/>
                </a:solidFill>
              </a:rPr>
              <a:t>Rang(A) = Rang(A’) &lt; n</a:t>
            </a:r>
          </a:p>
          <a:p>
            <a:pPr lvl="2">
              <a:spcAft>
                <a:spcPts val="1200"/>
              </a:spcAft>
            </a:pPr>
            <a:r>
              <a:rPr lang="ca-ES" dirty="0" smtClean="0">
                <a:sym typeface="Symbol"/>
              </a:rPr>
              <a:t></a:t>
            </a:r>
            <a:r>
              <a:rPr lang="ca-ES" dirty="0" smtClean="0"/>
              <a:t> </a:t>
            </a:r>
            <a:r>
              <a:rPr lang="ca-ES" dirty="0" smtClean="0">
                <a:sym typeface="Symbol"/>
              </a:rPr>
              <a:t></a:t>
            </a:r>
            <a:r>
              <a:rPr lang="ca-ES" dirty="0" smtClean="0"/>
              <a:t>’s solucions amb </a:t>
            </a:r>
            <a:r>
              <a:rPr lang="ca-ES" dirty="0" err="1" smtClean="0"/>
              <a:t>n-Rang</a:t>
            </a:r>
            <a:r>
              <a:rPr lang="ca-ES" dirty="0" smtClean="0"/>
              <a:t>(A) graus de llibertat</a:t>
            </a:r>
            <a:endParaRPr lang="es-ES" dirty="0" smtClean="0"/>
          </a:p>
          <a:p>
            <a:pPr>
              <a:spcAft>
                <a:spcPts val="1200"/>
              </a:spcAft>
            </a:pPr>
            <a:r>
              <a:rPr lang="ca-ES" b="1" dirty="0" smtClean="0"/>
              <a:t>Sistema Incompatible </a:t>
            </a:r>
            <a:r>
              <a:rPr lang="ca-ES" b="1" dirty="0" smtClean="0">
                <a:sym typeface="Symbol"/>
              </a:rPr>
              <a:t></a:t>
            </a:r>
            <a:r>
              <a:rPr lang="ca-ES" b="1" dirty="0" smtClean="0"/>
              <a:t> </a:t>
            </a:r>
            <a:r>
              <a:rPr lang="ca-ES" b="1" dirty="0" smtClean="0">
                <a:solidFill>
                  <a:schemeClr val="tx2"/>
                </a:solidFill>
              </a:rPr>
              <a:t>Rang (A) &lt; Rang (A’)</a:t>
            </a:r>
          </a:p>
          <a:p>
            <a:pPr lvl="2">
              <a:spcAft>
                <a:spcPts val="1200"/>
              </a:spcAft>
            </a:pPr>
            <a:r>
              <a:rPr lang="ca-ES" dirty="0" smtClean="0"/>
              <a:t>No </a:t>
            </a:r>
            <a:r>
              <a:rPr lang="ca-ES" dirty="0" smtClean="0">
                <a:sym typeface="Symbol"/>
              </a:rPr>
              <a:t></a:t>
            </a:r>
            <a:r>
              <a:rPr lang="ca-ES" dirty="0" smtClean="0"/>
              <a:t> solució</a:t>
            </a:r>
          </a:p>
          <a:p>
            <a:pPr lvl="1">
              <a:spcAft>
                <a:spcPts val="1200"/>
              </a:spcAft>
              <a:buNone/>
            </a:pPr>
            <a:endParaRPr lang="ca-ES" sz="600" dirty="0" smtClean="0"/>
          </a:p>
          <a:p>
            <a:pPr>
              <a:buNone/>
            </a:pPr>
            <a:r>
              <a:rPr lang="ca-ES" sz="2600" dirty="0" smtClean="0"/>
              <a:t>Observació: Si el sistema és homogeni, aleshores Rang (A) = Rang (A’)  </a:t>
            </a:r>
            <a:r>
              <a:rPr lang="ca-ES" sz="2600" dirty="0" smtClean="0">
                <a:sym typeface="Symbol"/>
              </a:rPr>
              <a:t></a:t>
            </a:r>
            <a:r>
              <a:rPr lang="ca-ES" sz="2600" dirty="0" smtClean="0"/>
              <a:t>  el sistema </a:t>
            </a:r>
            <a:r>
              <a:rPr lang="ca-ES" sz="2600" u="sng" dirty="0" smtClean="0"/>
              <a:t>sempre</a:t>
            </a:r>
            <a:r>
              <a:rPr lang="ca-ES" sz="2600" dirty="0" smtClean="0"/>
              <a:t> és compatible.</a:t>
            </a:r>
          </a:p>
          <a:p>
            <a:pPr>
              <a:buNone/>
            </a:pPr>
            <a:endParaRPr lang="ca-ES" sz="2600" dirty="0" smtClean="0"/>
          </a:p>
          <a:p>
            <a:pPr>
              <a:buNone/>
            </a:pPr>
            <a:r>
              <a:rPr lang="ca-ES" sz="2600" dirty="0" smtClean="0"/>
              <a:t>Recordar: Rang (A) ≤ Rang (A’) </a:t>
            </a:r>
            <a:endParaRPr lang="es-ES" sz="26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034819" y="1527399"/>
          <a:ext cx="870863" cy="285752"/>
        </p:xfrm>
        <a:graphic>
          <a:graphicData uri="http://schemas.openxmlformats.org/presentationml/2006/ole">
            <p:oleObj spid="_x0000_s23553" name="Ecuación" r:id="rId3" imgW="609336" imgH="203112" progId="Equation.3">
              <p:embed/>
            </p:oleObj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Mètodes de resolució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2928958"/>
          </a:xfrm>
        </p:spPr>
        <p:txBody>
          <a:bodyPr/>
          <a:lstStyle/>
          <a:p>
            <a:pPr>
              <a:buNone/>
            </a:pPr>
            <a:r>
              <a:rPr lang="ca-ES" sz="2000" dirty="0" smtClean="0"/>
              <a:t>Rang(A) = r = número d’equacions linealment independents (</a:t>
            </a:r>
            <a:r>
              <a:rPr lang="ca-ES" sz="2000" dirty="0" err="1" smtClean="0"/>
              <a:t>L.I</a:t>
            </a:r>
            <a:r>
              <a:rPr lang="ca-ES" sz="2000" dirty="0" smtClean="0"/>
              <a:t>.)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ca-ES" sz="2000" dirty="0" smtClean="0"/>
              <a:t>Si Rang(A) = r &lt; m (número total d’equacions) aleshores </a:t>
            </a:r>
            <a:r>
              <a:rPr lang="ca-ES" sz="2000" dirty="0" smtClean="0">
                <a:sym typeface="Symbol"/>
              </a:rPr>
              <a:t></a:t>
            </a:r>
            <a:r>
              <a:rPr lang="ca-ES" sz="2000" dirty="0" smtClean="0"/>
              <a:t> equacions que són </a:t>
            </a:r>
            <a:r>
              <a:rPr lang="ca-ES" sz="2000" dirty="0" err="1" smtClean="0"/>
              <a:t>C.L</a:t>
            </a:r>
            <a:r>
              <a:rPr lang="ca-ES" sz="2000" dirty="0" smtClean="0"/>
              <a:t>. de la resta!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ca-ES" sz="2000" dirty="0" smtClean="0">
                <a:solidFill>
                  <a:schemeClr val="accent6"/>
                </a:solidFill>
              </a:rPr>
              <a:t>Només hem d’agafar r equacions </a:t>
            </a:r>
            <a:r>
              <a:rPr lang="ca-ES" sz="2000" dirty="0" err="1" smtClean="0">
                <a:solidFill>
                  <a:schemeClr val="accent6"/>
                </a:solidFill>
              </a:rPr>
              <a:t>L.I</a:t>
            </a:r>
            <a:r>
              <a:rPr lang="ca-ES" sz="2000" dirty="0" smtClean="0">
                <a:solidFill>
                  <a:schemeClr val="accent6"/>
                </a:solidFill>
              </a:rPr>
              <a:t>. (així, com a mínim, el Rang(A) = m)</a:t>
            </a:r>
            <a:endParaRPr lang="es-ES" sz="2000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ca-ES" sz="2000" dirty="0" smtClean="0"/>
          </a:p>
          <a:p>
            <a:pPr>
              <a:buNone/>
            </a:pPr>
            <a:r>
              <a:rPr lang="ca-ES" sz="2000" dirty="0" smtClean="0"/>
              <a:t>Per exemple:</a:t>
            </a:r>
            <a:endParaRPr lang="es-ES" sz="2000" dirty="0" smtClean="0"/>
          </a:p>
          <a:p>
            <a:pPr>
              <a:buNone/>
            </a:pP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46884" y="6295664"/>
          <a:ext cx="717555" cy="235693"/>
        </p:xfrm>
        <a:graphic>
          <a:graphicData uri="http://schemas.openxmlformats.org/presentationml/2006/ole">
            <p:oleObj spid="_x0000_s25602" name="Ecuación" r:id="rId3" imgW="609336" imgH="203112" progId="Equation.3">
              <p:embed/>
            </p:oleObj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857225" y="4929198"/>
          <a:ext cx="1285884" cy="716004"/>
        </p:xfrm>
        <a:graphic>
          <a:graphicData uri="http://schemas.openxmlformats.org/presentationml/2006/ole">
            <p:oleObj spid="_x0000_s25603" name="Ecuación" r:id="rId4" imgW="838200" imgH="469900" progId="Equation.3">
              <p:embed/>
            </p:oleObj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2214546" y="507207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es converteix en</a:t>
            </a:r>
            <a:endParaRPr lang="ca-ES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918774" y="5020056"/>
          <a:ext cx="1222384" cy="428628"/>
        </p:xfrm>
        <a:graphic>
          <a:graphicData uri="http://schemas.openxmlformats.org/presentationml/2006/ole">
            <p:oleObj spid="_x0000_s25605" name="Ecuación" r:id="rId5" imgW="736280" imgH="253890" progId="Equation.3">
              <p:embed/>
            </p:oleObj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5072066" y="5072074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perquè la 2ª equació és </a:t>
            </a:r>
            <a:r>
              <a:rPr lang="ca-ES" dirty="0" err="1" smtClean="0"/>
              <a:t>C.L</a:t>
            </a:r>
            <a:r>
              <a:rPr lang="ca-ES" dirty="0" smtClean="0"/>
              <a:t>. de la 1ª</a:t>
            </a:r>
            <a:endParaRPr lang="es-ES" dirty="0" smtClean="0"/>
          </a:p>
          <a:p>
            <a:endParaRPr lang="ca-ES" dirty="0"/>
          </a:p>
        </p:txBody>
      </p:sp>
      <p:sp>
        <p:nvSpPr>
          <p:cNvPr id="13" name="12 Rectángulo"/>
          <p:cNvSpPr/>
          <p:nvPr/>
        </p:nvSpPr>
        <p:spPr>
          <a:xfrm>
            <a:off x="285720" y="4357694"/>
            <a:ext cx="8501122" cy="1500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6" name="Picture 6" descr="D:\Mis documentos\Dreamweaver\avaluadorCorpus\jsp\nouAvaluadorCorpus\images\aler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44" y="3643314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Mètodes de resolució: </a:t>
            </a:r>
            <a:r>
              <a:rPr lang="ca-ES" dirty="0" err="1" smtClean="0"/>
              <a:t>Cramer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040"/>
          </a:xfrm>
        </p:spPr>
        <p:txBody>
          <a:bodyPr/>
          <a:lstStyle/>
          <a:p>
            <a:pPr>
              <a:buAutoNum type="alphaLcParenR"/>
            </a:pPr>
            <a:r>
              <a:rPr lang="ca-ES" sz="1800" b="1" dirty="0" smtClean="0"/>
              <a:t>Sistema Compatible Determinat</a:t>
            </a:r>
            <a:r>
              <a:rPr lang="ca-ES" sz="1800" dirty="0" smtClean="0"/>
              <a:t> </a:t>
            </a:r>
            <a:r>
              <a:rPr lang="ca-ES" sz="1800" dirty="0" smtClean="0">
                <a:sym typeface="Symbol"/>
              </a:rPr>
              <a:t></a:t>
            </a:r>
            <a:r>
              <a:rPr lang="ca-ES" sz="1800" dirty="0" smtClean="0"/>
              <a:t> Rang(A) = Rang(A’) = m = n</a:t>
            </a:r>
            <a:endParaRPr lang="ca-ES" dirty="0" smtClean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es-ES" sz="18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26626" name="Ecuación" r:id="rId3" imgW="609336" imgH="203112" progId="Equation.3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71802" y="2071678"/>
          <a:ext cx="2543206" cy="1245916"/>
        </p:xfrm>
        <a:graphic>
          <a:graphicData uri="http://schemas.openxmlformats.org/presentationml/2006/ole">
            <p:oleObj spid="_x0000_s26627" name="Ecuación" r:id="rId4" imgW="1892300" imgH="927100" progId="Equation.3">
              <p:embed/>
            </p:oleObj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088402" y="3430882"/>
          <a:ext cx="2414756" cy="346802"/>
        </p:xfrm>
        <a:graphic>
          <a:graphicData uri="http://schemas.openxmlformats.org/presentationml/2006/ole">
            <p:oleObj spid="_x0000_s26629" name="Ecuación" r:id="rId5" imgW="1790700" imgH="254000" progId="Equation.3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071802" y="4429132"/>
          <a:ext cx="2636527" cy="381001"/>
        </p:xfrm>
        <a:graphic>
          <a:graphicData uri="http://schemas.openxmlformats.org/presentationml/2006/ole">
            <p:oleObj spid="_x0000_s26631" name="Ecuación" r:id="rId6" imgW="1651000" imgH="241300" progId="Equation.3">
              <p:embed/>
            </p:oleObj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3000364" y="400050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 smtClean="0">
                <a:solidFill>
                  <a:schemeClr val="accent1"/>
                </a:solidFill>
              </a:rPr>
              <a:t>de forma vectorial:</a:t>
            </a:r>
            <a:endParaRPr lang="ca-ES" dirty="0">
              <a:solidFill>
                <a:schemeClr val="accent1"/>
              </a:solidFill>
            </a:endParaRPr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5214950"/>
            <a:ext cx="490068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Rectángulo"/>
          <p:cNvSpPr/>
          <p:nvPr/>
        </p:nvSpPr>
        <p:spPr>
          <a:xfrm>
            <a:off x="1785918" y="5143512"/>
            <a:ext cx="5500726" cy="10001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0" name="19 Grupo"/>
          <p:cNvGrpSpPr/>
          <p:nvPr/>
        </p:nvGrpSpPr>
        <p:grpSpPr>
          <a:xfrm>
            <a:off x="5929324" y="3714752"/>
            <a:ext cx="2928956" cy="1643074"/>
            <a:chOff x="5929324" y="3714752"/>
            <a:chExt cx="2928956" cy="1643074"/>
          </a:xfrm>
        </p:grpSpPr>
        <p:sp>
          <p:nvSpPr>
            <p:cNvPr id="16" name="15 CuadroTexto"/>
            <p:cNvSpPr txBox="1"/>
            <p:nvPr/>
          </p:nvSpPr>
          <p:spPr>
            <a:xfrm>
              <a:off x="6643702" y="3714752"/>
              <a:ext cx="221457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 smtClean="0">
                  <a:solidFill>
                    <a:schemeClr val="accent1"/>
                  </a:solidFill>
                  <a:latin typeface="Comic Sans MS" pitchFamily="66" charset="0"/>
                </a:rPr>
                <a:t>Per calcular la solució </a:t>
              </a:r>
              <a:r>
                <a:rPr lang="ca-ES" sz="1400" i="1" dirty="0" smtClean="0">
                  <a:solidFill>
                    <a:schemeClr val="accent1"/>
                  </a:solidFill>
                  <a:latin typeface="Comic Sans MS" pitchFamily="66" charset="0"/>
                </a:rPr>
                <a:t>j</a:t>
              </a:r>
              <a:r>
                <a:rPr lang="ca-ES" sz="1400" dirty="0" smtClean="0">
                  <a:solidFill>
                    <a:schemeClr val="accent1"/>
                  </a:solidFill>
                  <a:latin typeface="Comic Sans MS" pitchFamily="66" charset="0"/>
                </a:rPr>
                <a:t> es substitueix la columna </a:t>
              </a:r>
              <a:r>
                <a:rPr lang="ca-ES" sz="1400" i="1" dirty="0" smtClean="0">
                  <a:solidFill>
                    <a:schemeClr val="accent1"/>
                  </a:solidFill>
                  <a:latin typeface="Comic Sans MS" pitchFamily="66" charset="0"/>
                </a:rPr>
                <a:t>j</a:t>
              </a:r>
              <a:r>
                <a:rPr lang="ca-ES" sz="1400" dirty="0" smtClean="0">
                  <a:solidFill>
                    <a:schemeClr val="accent1"/>
                  </a:solidFill>
                  <a:latin typeface="Comic Sans MS" pitchFamily="66" charset="0"/>
                </a:rPr>
                <a:t> de la matriu </a:t>
              </a:r>
              <a:r>
                <a:rPr lang="ca-ES" sz="1400" i="1" dirty="0" smtClean="0">
                  <a:solidFill>
                    <a:schemeClr val="accent1"/>
                  </a:solidFill>
                  <a:latin typeface="Comic Sans MS" pitchFamily="66" charset="0"/>
                </a:rPr>
                <a:t>A</a:t>
              </a:r>
              <a:r>
                <a:rPr lang="ca-ES" sz="1400" dirty="0" smtClean="0">
                  <a:solidFill>
                    <a:schemeClr val="accent1"/>
                  </a:solidFill>
                  <a:latin typeface="Comic Sans MS" pitchFamily="66" charset="0"/>
                </a:rPr>
                <a:t> pel vector de termes independents</a:t>
              </a:r>
              <a:endParaRPr lang="ca-ES" sz="1400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cxnSp>
          <p:nvCxnSpPr>
            <p:cNvPr id="18" name="17 Conector recto de flecha"/>
            <p:cNvCxnSpPr/>
            <p:nvPr/>
          </p:nvCxnSpPr>
          <p:spPr>
            <a:xfrm rot="10800000" flipV="1">
              <a:off x="5929324" y="4857760"/>
              <a:ext cx="100013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20 Rectángulo"/>
          <p:cNvSpPr/>
          <p:nvPr/>
        </p:nvSpPr>
        <p:spPr>
          <a:xfrm>
            <a:off x="4429124" y="5214950"/>
            <a:ext cx="214314" cy="428628"/>
          </a:xfrm>
          <a:prstGeom prst="rect">
            <a:avLst/>
          </a:prstGeom>
          <a:solidFill>
            <a:srgbClr val="F79646">
              <a:alpha val="14902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Mètodes de resolució: </a:t>
            </a:r>
            <a:r>
              <a:rPr lang="ca-ES" dirty="0" err="1" smtClean="0"/>
              <a:t>Cramer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040"/>
          </a:xfrm>
        </p:spPr>
        <p:txBody>
          <a:bodyPr>
            <a:normAutofit/>
          </a:bodyPr>
          <a:lstStyle/>
          <a:p>
            <a:r>
              <a:rPr lang="ca-ES" sz="2000" dirty="0" smtClean="0"/>
              <a:t>Demostració</a:t>
            </a:r>
            <a:endParaRPr lang="ca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285852" y="2270518"/>
          <a:ext cx="6087254" cy="351430"/>
        </p:xfrm>
        <a:graphic>
          <a:graphicData uri="http://schemas.openxmlformats.org/presentationml/2006/ole">
            <p:oleObj spid="_x0000_s27649" name="Ecuación" r:id="rId3" imgW="4622800" imgH="266700" progId="Equation.3">
              <p:embed/>
            </p:oleObj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880612" y="2763084"/>
          <a:ext cx="6877980" cy="903676"/>
        </p:xfrm>
        <a:graphic>
          <a:graphicData uri="http://schemas.openxmlformats.org/presentationml/2006/ole">
            <p:oleObj spid="_x0000_s27651" name="Ecuación" r:id="rId4" imgW="5206680" imgH="68580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763272" y="3807896"/>
          <a:ext cx="3112660" cy="564798"/>
        </p:xfrm>
        <a:graphic>
          <a:graphicData uri="http://schemas.openxmlformats.org/presentationml/2006/ole">
            <p:oleObj spid="_x0000_s27653" name="Ecuación" r:id="rId5" imgW="2362200" imgH="431800" progId="Equation.3">
              <p:embed/>
            </p:oleObj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631482" y="4513830"/>
          <a:ext cx="3376242" cy="401634"/>
        </p:xfrm>
        <a:graphic>
          <a:graphicData uri="http://schemas.openxmlformats.org/presentationml/2006/ole">
            <p:oleObj spid="_x0000_s27655" name="Ecuación" r:id="rId6" imgW="2565400" imgH="30480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3786182" y="5056600"/>
          <a:ext cx="1066842" cy="301226"/>
        </p:xfrm>
        <a:graphic>
          <a:graphicData uri="http://schemas.openxmlformats.org/presentationml/2006/ole">
            <p:oleObj spid="_x0000_s27657" name="Ecuación" r:id="rId7" imgW="812447" imgH="228501" progId="Equation.3">
              <p:embed/>
            </p:oleObj>
          </a:graphicData>
        </a:graphic>
      </p:graphicFrame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214546" y="5786454"/>
          <a:ext cx="4708016" cy="709614"/>
        </p:xfrm>
        <a:graphic>
          <a:graphicData uri="http://schemas.openxmlformats.org/presentationml/2006/ole">
            <p:oleObj spid="_x0000_s27659" name="Ecuación" r:id="rId8" imgW="3289300" imgH="495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Mètodes de resolució: </a:t>
            </a:r>
            <a:r>
              <a:rPr lang="ca-ES" dirty="0" err="1" smtClean="0"/>
              <a:t>Cramer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040"/>
          </a:xfrm>
        </p:spPr>
        <p:txBody>
          <a:bodyPr/>
          <a:lstStyle/>
          <a:p>
            <a:pPr>
              <a:buFont typeface="+mj-lt"/>
              <a:buAutoNum type="alphaLcParenR" startAt="2"/>
            </a:pPr>
            <a:r>
              <a:rPr lang="ca-ES" sz="1800" b="1" dirty="0" smtClean="0"/>
              <a:t>Sistema Compatible Indeterminat</a:t>
            </a:r>
            <a:r>
              <a:rPr lang="ca-ES" sz="1800" dirty="0" smtClean="0"/>
              <a:t> </a:t>
            </a:r>
            <a:r>
              <a:rPr lang="ca-ES" sz="1800" dirty="0" smtClean="0">
                <a:sym typeface="Symbol"/>
              </a:rPr>
              <a:t></a:t>
            </a:r>
            <a:r>
              <a:rPr lang="ca-ES" sz="1800" dirty="0" smtClean="0"/>
              <a:t> Rang(A) = Rang(A’) = m &lt; n</a:t>
            </a:r>
            <a:endParaRPr lang="ca-ES" dirty="0" smtClean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es-ES" sz="1800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28674" name="Ecuación" r:id="rId3" imgW="609336" imgH="203112" progId="Equation.3">
              <p:embed/>
            </p:oleObj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00100" y="2143116"/>
            <a:ext cx="421484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Graus de llibertat:              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n - rang(A) = n - m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Incògnites principals:         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x</a:t>
            </a:r>
            <a:r>
              <a:rPr kumimoji="0" lang="ca-ES" sz="1600" b="0" i="0" u="none" strike="noStrike" cap="none" normalizeH="0" baseline="-30000" dirty="0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1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, x</a:t>
            </a:r>
            <a:r>
              <a:rPr kumimoji="0" lang="ca-ES" sz="1600" b="0" i="0" u="none" strike="noStrike" cap="none" normalizeH="0" baseline="-30000" dirty="0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2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, ... , 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x</a:t>
            </a:r>
            <a:r>
              <a:rPr kumimoji="0" lang="ca-ES" sz="16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m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Incògnites no principals:  </a:t>
            </a:r>
            <a:r>
              <a:rPr kumimoji="0" lang="ca-E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x</a:t>
            </a:r>
            <a:r>
              <a:rPr kumimoji="0" lang="ca-ES" sz="16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m</a:t>
            </a:r>
            <a:r>
              <a:rPr kumimoji="0" lang="ca-ES" sz="1600" b="0" i="0" u="none" strike="noStrike" cap="none" normalizeH="0" baseline="-30000" dirty="0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+1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, 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x</a:t>
            </a:r>
            <a:r>
              <a:rPr kumimoji="0" lang="ca-ES" sz="16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m</a:t>
            </a:r>
            <a:r>
              <a:rPr kumimoji="0" lang="ca-ES" sz="1600" b="0" i="0" u="none" strike="noStrike" cap="none" normalizeH="0" baseline="-30000" dirty="0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+2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, ..., 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x</a:t>
            </a:r>
            <a:r>
              <a:rPr kumimoji="0" lang="ca-ES" sz="16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ea typeface="Times New Roman" pitchFamily="18" charset="0"/>
              </a:rPr>
              <a:t>n</a:t>
            </a:r>
            <a:endParaRPr kumimoji="0" lang="ca-ES" sz="16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00100" y="3469660"/>
            <a:ext cx="2143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Reescrivim el sistema:</a:t>
            </a:r>
            <a:endParaRPr kumimoji="0" lang="ca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857356" y="4143380"/>
          <a:ext cx="5359323" cy="1357322"/>
        </p:xfrm>
        <a:graphic>
          <a:graphicData uri="http://schemas.openxmlformats.org/presentationml/2006/ole">
            <p:oleObj spid="_x0000_s28677" name="Ecuación" r:id="rId4" imgW="3644900" imgH="927100" progId="Equation.3">
              <p:embed/>
            </p:oleObj>
          </a:graphicData>
        </a:graphic>
      </p:graphicFrame>
      <p:grpSp>
        <p:nvGrpSpPr>
          <p:cNvPr id="14" name="13 Grupo"/>
          <p:cNvGrpSpPr/>
          <p:nvPr/>
        </p:nvGrpSpPr>
        <p:grpSpPr>
          <a:xfrm>
            <a:off x="5929322" y="2571744"/>
            <a:ext cx="2786082" cy="1428760"/>
            <a:chOff x="6072200" y="3857628"/>
            <a:chExt cx="2786082" cy="1428760"/>
          </a:xfrm>
        </p:grpSpPr>
        <p:sp>
          <p:nvSpPr>
            <p:cNvPr id="15" name="14 CuadroTexto"/>
            <p:cNvSpPr txBox="1"/>
            <p:nvPr/>
          </p:nvSpPr>
          <p:spPr>
            <a:xfrm>
              <a:off x="6643704" y="3857628"/>
              <a:ext cx="22145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 smtClean="0">
                  <a:solidFill>
                    <a:schemeClr val="accent1"/>
                  </a:solidFill>
                  <a:latin typeface="Comic Sans MS" pitchFamily="66" charset="0"/>
                </a:rPr>
                <a:t>Les incògnites no principals passen a l’altra banda de les igualtats</a:t>
              </a:r>
              <a:endParaRPr lang="ca-ES" sz="1400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cxnSp>
          <p:nvCxnSpPr>
            <p:cNvPr id="16" name="15 Conector recto de flecha"/>
            <p:cNvCxnSpPr/>
            <p:nvPr/>
          </p:nvCxnSpPr>
          <p:spPr>
            <a:xfrm rot="10800000" flipV="1">
              <a:off x="6072200" y="4857760"/>
              <a:ext cx="857254" cy="42862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6 Abrir llave"/>
          <p:cNvSpPr/>
          <p:nvPr/>
        </p:nvSpPr>
        <p:spPr>
          <a:xfrm rot="5400000">
            <a:off x="5786445" y="3071813"/>
            <a:ext cx="142877" cy="20002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Mètodes de resolució: </a:t>
            </a:r>
            <a:r>
              <a:rPr lang="ca-ES" dirty="0" err="1" smtClean="0"/>
              <a:t>Cramer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040"/>
          </a:xfrm>
        </p:spPr>
        <p:txBody>
          <a:bodyPr/>
          <a:lstStyle/>
          <a:p>
            <a:pPr>
              <a:buFont typeface="+mj-lt"/>
              <a:buAutoNum type="alphaLcParenR" startAt="2"/>
            </a:pPr>
            <a:r>
              <a:rPr lang="ca-ES" sz="1800" b="1" dirty="0" smtClean="0"/>
              <a:t>Sistema Compatible Indeterminat</a:t>
            </a:r>
            <a:r>
              <a:rPr lang="ca-ES" sz="1800" dirty="0" smtClean="0"/>
              <a:t> </a:t>
            </a:r>
            <a:r>
              <a:rPr lang="ca-ES" sz="1800" dirty="0" smtClean="0">
                <a:sym typeface="Symbol"/>
              </a:rPr>
              <a:t></a:t>
            </a:r>
            <a:r>
              <a:rPr lang="ca-ES" sz="1800" dirty="0" smtClean="0"/>
              <a:t> Rang(A) = Rang(A’) = m &lt; n</a:t>
            </a:r>
            <a:endParaRPr lang="ca-ES" dirty="0" smtClean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es-ES" sz="1800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29698" name="Ecuación" r:id="rId3" imgW="609336" imgH="203112" progId="Equation.3">
              <p:embed/>
            </p:oleObj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785918" y="2143116"/>
          <a:ext cx="5359323" cy="1357322"/>
        </p:xfrm>
        <a:graphic>
          <a:graphicData uri="http://schemas.openxmlformats.org/presentationml/2006/ole">
            <p:oleObj spid="_x0000_s29699" name="Ecuación" r:id="rId4" imgW="3644900" imgH="927100" progId="Equation.3">
              <p:embed/>
            </p:oleObj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285984" y="3786190"/>
          <a:ext cx="4785609" cy="1285884"/>
        </p:xfrm>
        <a:graphic>
          <a:graphicData uri="http://schemas.openxmlformats.org/presentationml/2006/ole">
            <p:oleObj spid="_x0000_s29700" name="Ecuación" r:id="rId5" imgW="3441700" imgH="927100" progId="Equation.3">
              <p:embed/>
            </p:oleObj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857356" y="5429264"/>
          <a:ext cx="3377589" cy="428628"/>
        </p:xfrm>
        <a:graphic>
          <a:graphicData uri="http://schemas.openxmlformats.org/presentationml/2006/ole">
            <p:oleObj spid="_x0000_s29702" name="Ecuación" r:id="rId6" imgW="18796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Mètodes de resolució: </a:t>
            </a:r>
            <a:r>
              <a:rPr lang="ca-ES" dirty="0" err="1" smtClean="0"/>
              <a:t>Cramer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040"/>
          </a:xfrm>
        </p:spPr>
        <p:txBody>
          <a:bodyPr/>
          <a:lstStyle/>
          <a:p>
            <a:pPr>
              <a:buFont typeface="+mj-lt"/>
              <a:buAutoNum type="alphaLcParenR" startAt="2"/>
            </a:pPr>
            <a:r>
              <a:rPr lang="ca-ES" sz="1800" b="1" dirty="0" smtClean="0"/>
              <a:t>Sistema Compatible Indeterminat</a:t>
            </a:r>
            <a:r>
              <a:rPr lang="ca-ES" sz="1800" dirty="0" smtClean="0"/>
              <a:t> </a:t>
            </a:r>
            <a:r>
              <a:rPr lang="ca-ES" sz="1800" dirty="0" smtClean="0">
                <a:sym typeface="Symbol"/>
              </a:rPr>
              <a:t></a:t>
            </a:r>
            <a:r>
              <a:rPr lang="ca-ES" sz="1800" dirty="0" smtClean="0"/>
              <a:t> Rang(A) = Rang(A’) = m &lt; n</a:t>
            </a:r>
            <a:endParaRPr lang="ca-ES" dirty="0" smtClean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es-ES" sz="1800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30722" name="Ecuación" r:id="rId3" imgW="609336" imgH="203112" progId="Equation.3">
              <p:embed/>
            </p:oleObj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143108" y="2214554"/>
          <a:ext cx="3377589" cy="428628"/>
        </p:xfrm>
        <a:graphic>
          <a:graphicData uri="http://schemas.openxmlformats.org/presentationml/2006/ole">
            <p:oleObj spid="_x0000_s30725" name="Ecuación" r:id="rId4" imgW="1879600" imgH="241300" progId="Equation.3">
              <p:embed/>
            </p:oleObj>
          </a:graphicData>
        </a:graphic>
      </p:graphicFrame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571736" y="2928934"/>
          <a:ext cx="3643338" cy="489696"/>
        </p:xfrm>
        <a:graphic>
          <a:graphicData uri="http://schemas.openxmlformats.org/presentationml/2006/ole">
            <p:oleObj spid="_x0000_s30726" name="Ecuación" r:id="rId5" imgW="1778000" imgH="241300" progId="Equation.3">
              <p:embed/>
            </p:oleObj>
          </a:graphicData>
        </a:graphic>
      </p:graphicFrame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7000892" y="3286124"/>
          <a:ext cx="1711535" cy="714380"/>
        </p:xfrm>
        <a:graphic>
          <a:graphicData uri="http://schemas.openxmlformats.org/presentationml/2006/ole">
            <p:oleObj spid="_x0000_s30728" name="Ecuación" r:id="rId6" imgW="1092200" imgH="457200" progId="Equation.3">
              <p:embed/>
            </p:oleObj>
          </a:graphicData>
        </a:graphic>
      </p:graphicFrame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928794" y="4214818"/>
          <a:ext cx="5115521" cy="785818"/>
        </p:xfrm>
        <a:graphic>
          <a:graphicData uri="http://schemas.openxmlformats.org/presentationml/2006/ole">
            <p:oleObj spid="_x0000_s30730" name="Ecuación" r:id="rId7" imgW="3162300" imgH="482600" progId="Equation.3">
              <p:embed/>
            </p:oleObj>
          </a:graphicData>
        </a:graphic>
      </p:graphicFrame>
      <p:sp>
        <p:nvSpPr>
          <p:cNvPr id="19" name="18 CuadroTexto"/>
          <p:cNvSpPr txBox="1"/>
          <p:nvPr/>
        </p:nvSpPr>
        <p:spPr>
          <a:xfrm>
            <a:off x="500034" y="30190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 smtClean="0"/>
              <a:t>De forma vectorial:</a:t>
            </a:r>
            <a:endParaRPr lang="ca-ES" sz="1600" dirty="0"/>
          </a:p>
        </p:txBody>
      </p:sp>
      <p:sp>
        <p:nvSpPr>
          <p:cNvPr id="20" name="19 Rectángulo"/>
          <p:cNvSpPr/>
          <p:nvPr/>
        </p:nvSpPr>
        <p:spPr>
          <a:xfrm>
            <a:off x="1500166" y="4071942"/>
            <a:ext cx="5929354" cy="10715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00298" y="5357826"/>
            <a:ext cx="6357982" cy="73866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Observem que </a:t>
            </a:r>
            <a:r>
              <a:rPr kumimoji="0" lang="ca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det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(A’’) 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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 0 </a:t>
            </a:r>
            <a:r>
              <a:rPr kumimoji="0" lang="ca-E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sempre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, ja que rang(A’’) = m.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Obtenim 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x</a:t>
            </a:r>
            <a:r>
              <a:rPr kumimoji="0" lang="ca-ES" sz="1400" b="0" i="0" u="none" strike="noStrike" cap="none" normalizeH="0" baseline="-3000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1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, x</a:t>
            </a:r>
            <a:r>
              <a:rPr kumimoji="0" lang="ca-ES" sz="1400" b="0" i="0" u="none" strike="noStrike" cap="none" normalizeH="0" baseline="-3000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2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,... </a:t>
            </a:r>
            <a:r>
              <a:rPr kumimoji="0" lang="ca-ES" sz="1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x</a:t>
            </a:r>
            <a:r>
              <a:rPr kumimoji="0" lang="ca-ES" sz="14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m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 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en funció de </a:t>
            </a:r>
            <a:r>
              <a:rPr kumimoji="0" lang="ca-ES" sz="1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x</a:t>
            </a:r>
            <a:r>
              <a:rPr kumimoji="0" lang="ca-ES" sz="14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m</a:t>
            </a:r>
            <a:r>
              <a:rPr kumimoji="0" lang="ca-ES" sz="1400" b="0" i="0" u="none" strike="noStrike" cap="none" normalizeH="0" baseline="-3000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+1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, </a:t>
            </a:r>
            <a:r>
              <a:rPr kumimoji="0" lang="ca-ES" sz="1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x</a:t>
            </a:r>
            <a:r>
              <a:rPr kumimoji="0" lang="ca-ES" sz="14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m</a:t>
            </a:r>
            <a:r>
              <a:rPr kumimoji="0" lang="ca-ES" sz="1400" b="0" i="0" u="none" strike="noStrike" cap="none" normalizeH="0" baseline="-3000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+2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,... </a:t>
            </a:r>
            <a:r>
              <a:rPr kumimoji="0" lang="ca-ES" sz="1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x</a:t>
            </a:r>
            <a:r>
              <a:rPr kumimoji="0" lang="ca-ES" sz="14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n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 infinites solucions, per cada valor que donem 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</a:rPr>
              <a:t>a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</a:rPr>
              <a:t> </a:t>
            </a:r>
            <a:r>
              <a:rPr kumimoji="0" lang="ca-ES" sz="1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</a:rPr>
              <a:t>x</a:t>
            </a:r>
            <a:r>
              <a:rPr kumimoji="0" lang="ca-ES" sz="14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m</a:t>
            </a:r>
            <a:r>
              <a:rPr kumimoji="0" lang="ca-ES" sz="1400" b="0" i="0" u="none" strike="noStrike" cap="none" normalizeH="0" baseline="-3000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+1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, </a:t>
            </a:r>
            <a:r>
              <a:rPr kumimoji="0" lang="ca-ES" sz="1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x</a:t>
            </a:r>
            <a:r>
              <a:rPr kumimoji="0" lang="ca-ES" sz="14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m</a:t>
            </a:r>
            <a:r>
              <a:rPr kumimoji="0" lang="ca-ES" sz="1400" b="0" i="0" u="none" strike="noStrike" cap="none" normalizeH="0" baseline="-3000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+2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,... </a:t>
            </a:r>
            <a:r>
              <a:rPr kumimoji="0" lang="ca-ES" sz="1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x</a:t>
            </a:r>
            <a:r>
              <a:rPr kumimoji="0" lang="ca-ES" sz="1400" b="0" i="0" u="none" strike="noStrike" cap="none" normalizeH="0" baseline="-3000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n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 </a:t>
            </a:r>
            <a:r>
              <a:rPr kumimoji="0" lang="ca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sym typeface="Symbol" pitchFamily="18" charset="2"/>
              </a:rPr>
              <a:t>tindrem una solució.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14514"/>
            <a:ext cx="8229600" cy="40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dirty="0" smtClean="0"/>
              <a:t>Solucionar mitjançant </a:t>
            </a:r>
            <a:r>
              <a:rPr lang="ca-ES" sz="2000" dirty="0" err="1" smtClean="0">
                <a:solidFill>
                  <a:schemeClr val="accent6"/>
                </a:solidFill>
              </a:rPr>
              <a:t>Cramer</a:t>
            </a:r>
            <a:r>
              <a:rPr lang="ca-ES" sz="2000" dirty="0" smtClean="0"/>
              <a:t> els següents sistemes d’equacions lineals:</a:t>
            </a:r>
            <a:endParaRPr lang="ca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928662" y="2714620"/>
            <a:ext cx="257176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a-ES" b="1" dirty="0" smtClean="0"/>
              <a:t>1</a:t>
            </a:r>
            <a:endParaRPr lang="ca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628" y="2714620"/>
            <a:ext cx="264320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a-ES" b="1" dirty="0" smtClean="0"/>
              <a:t>2</a:t>
            </a:r>
            <a:endParaRPr lang="ca-ES" b="1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571604" y="3357562"/>
          <a:ext cx="1853628" cy="1214446"/>
        </p:xfrm>
        <a:graphic>
          <a:graphicData uri="http://schemas.openxmlformats.org/presentationml/2006/ole">
            <p:oleObj spid="_x0000_s31745" name="Ecuación" r:id="rId3" imgW="1104900" imgH="723900" progId="Equation.3">
              <p:embed/>
            </p:oleObj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786446" y="3357562"/>
          <a:ext cx="1709812" cy="1214446"/>
        </p:xfrm>
        <a:graphic>
          <a:graphicData uri="http://schemas.openxmlformats.org/presentationml/2006/ole">
            <p:oleObj spid="_x0000_s31747" name="Ecuación" r:id="rId4" imgW="1015559" imgH="72358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smtClean="0"/>
              <a:t>Mètodes de resolució: matriu inversa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b="1" dirty="0" smtClean="0"/>
              <a:t>a)</a:t>
            </a:r>
            <a:r>
              <a:rPr lang="ca-ES" sz="2000" dirty="0" smtClean="0"/>
              <a:t> </a:t>
            </a:r>
            <a:r>
              <a:rPr lang="ca-ES" sz="2000" b="1" dirty="0" smtClean="0"/>
              <a:t>Sistema Compatible Determinat</a:t>
            </a:r>
            <a:r>
              <a:rPr lang="ca-ES" sz="2000" dirty="0" smtClean="0"/>
              <a:t>  </a:t>
            </a:r>
            <a:r>
              <a:rPr lang="ca-ES" sz="2000" dirty="0" smtClean="0">
                <a:sym typeface="Symbol"/>
              </a:rPr>
              <a:t></a:t>
            </a:r>
            <a:r>
              <a:rPr lang="ca-ES" sz="2000" dirty="0" smtClean="0"/>
              <a:t> Rang(A) = Rang(A’) = m = n</a:t>
            </a:r>
            <a:endParaRPr lang="es-ES" sz="2000" dirty="0" smtClean="0"/>
          </a:p>
          <a:p>
            <a:pPr>
              <a:spcBef>
                <a:spcPts val="0"/>
              </a:spcBef>
              <a:buNone/>
            </a:pPr>
            <a:r>
              <a:rPr lang="ca-ES" sz="2000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ca-ES" sz="2000" dirty="0" smtClean="0"/>
              <a:t>		com </a:t>
            </a:r>
            <a:r>
              <a:rPr lang="ca-ES" sz="2000" dirty="0" err="1" smtClean="0"/>
              <a:t>det</a:t>
            </a:r>
            <a:r>
              <a:rPr lang="ca-ES" sz="2000" dirty="0" smtClean="0"/>
              <a:t> (A) </a:t>
            </a:r>
            <a:r>
              <a:rPr lang="ca-ES" sz="2000" dirty="0" smtClean="0">
                <a:sym typeface="Symbol"/>
              </a:rPr>
              <a:t></a:t>
            </a:r>
            <a:r>
              <a:rPr lang="ca-ES" sz="2000" dirty="0" smtClean="0"/>
              <a:t> 0 </a:t>
            </a:r>
            <a:r>
              <a:rPr lang="ca-ES" sz="2000" dirty="0" smtClean="0">
                <a:sym typeface="Symbol"/>
              </a:rPr>
              <a:t></a:t>
            </a:r>
            <a:r>
              <a:rPr lang="ca-ES" sz="2000" dirty="0" smtClean="0"/>
              <a:t> </a:t>
            </a:r>
            <a:r>
              <a:rPr lang="ca-ES" sz="2000" dirty="0" smtClean="0">
                <a:sym typeface="Symbol"/>
              </a:rPr>
              <a:t></a:t>
            </a:r>
            <a:r>
              <a:rPr lang="ca-ES" sz="2000" dirty="0" smtClean="0"/>
              <a:t> A</a:t>
            </a:r>
            <a:r>
              <a:rPr lang="ca-ES" sz="2000" baseline="30000" dirty="0" smtClean="0"/>
              <a:t>-1</a:t>
            </a:r>
            <a:r>
              <a:rPr lang="ca-ES" sz="2000" dirty="0" smtClean="0"/>
              <a:t>  			</a:t>
            </a:r>
            <a:r>
              <a:rPr lang="ca-ES" sz="1600" dirty="0" smtClean="0">
                <a:solidFill>
                  <a:schemeClr val="accent1"/>
                </a:solidFill>
                <a:latin typeface="Comic Sans MS" pitchFamily="66" charset="0"/>
              </a:rPr>
              <a:t>(A</a:t>
            </a:r>
            <a:r>
              <a:rPr lang="ca-ES" sz="1600" baseline="30000" dirty="0" smtClean="0">
                <a:solidFill>
                  <a:schemeClr val="accent1"/>
                </a:solidFill>
                <a:latin typeface="Comic Sans MS" pitchFamily="66" charset="0"/>
              </a:rPr>
              <a:t>-1</a:t>
            </a:r>
            <a:r>
              <a:rPr lang="ca-ES" sz="1600" dirty="0" smtClean="0">
                <a:solidFill>
                  <a:schemeClr val="accent1"/>
                </a:solidFill>
                <a:latin typeface="Comic Sans MS" pitchFamily="66" charset="0"/>
              </a:rPr>
              <a:t>·A = </a:t>
            </a:r>
            <a:r>
              <a:rPr lang="ca-ES" sz="1600" dirty="0" err="1" smtClean="0">
                <a:solidFill>
                  <a:schemeClr val="accent1"/>
                </a:solidFill>
                <a:latin typeface="Comic Sans MS" pitchFamily="66" charset="0"/>
              </a:rPr>
              <a:t>A·A</a:t>
            </a:r>
            <a:r>
              <a:rPr lang="ca-ES" sz="16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ca-ES" sz="1600" baseline="30000" dirty="0" smtClean="0">
                <a:solidFill>
                  <a:schemeClr val="accent1"/>
                </a:solidFill>
                <a:latin typeface="Comic Sans MS" pitchFamily="66" charset="0"/>
              </a:rPr>
              <a:t>-1</a:t>
            </a:r>
            <a:r>
              <a:rPr lang="ca-ES" sz="1600" dirty="0" smtClean="0">
                <a:solidFill>
                  <a:schemeClr val="accent1"/>
                </a:solidFill>
                <a:latin typeface="Comic Sans MS" pitchFamily="66" charset="0"/>
              </a:rPr>
              <a:t> = </a:t>
            </a:r>
            <a:r>
              <a:rPr lang="ca-ES" sz="1600" dirty="0" err="1" smtClean="0">
                <a:solidFill>
                  <a:schemeClr val="accent1"/>
                </a:solidFill>
                <a:latin typeface="Comic Sans MS" pitchFamily="66" charset="0"/>
              </a:rPr>
              <a:t>Id</a:t>
            </a:r>
            <a:r>
              <a:rPr lang="ca-ES" sz="1600" dirty="0" smtClean="0">
                <a:solidFill>
                  <a:schemeClr val="accent1"/>
                </a:solidFill>
                <a:latin typeface="Comic Sans MS" pitchFamily="66" charset="0"/>
              </a:rPr>
              <a:t>)</a:t>
            </a:r>
            <a:endParaRPr lang="es-ES" sz="20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pPr>
              <a:buNone/>
            </a:pPr>
            <a:endParaRPr lang="es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32770" name="Ecuación" r:id="rId3" imgW="609336" imgH="203112" progId="Equation.3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414867" y="3294986"/>
          <a:ext cx="1071570" cy="351609"/>
        </p:xfrm>
        <a:graphic>
          <a:graphicData uri="http://schemas.openxmlformats.org/presentationml/2006/ole">
            <p:oleObj spid="_x0000_s32771" name="Ecuación" r:id="rId4" imgW="609336" imgH="203112" progId="Equation.3">
              <p:embed/>
            </p:oleObj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629313" y="33454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busquem</a:t>
            </a:r>
            <a:endParaRPr lang="ca-ES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843759" y="2786058"/>
          <a:ext cx="942687" cy="1428760"/>
        </p:xfrm>
        <a:graphic>
          <a:graphicData uri="http://schemas.openxmlformats.org/presentationml/2006/ole">
            <p:oleObj spid="_x0000_s32773" name="Ecuación" r:id="rId5" imgW="609600" imgH="927100" progId="Equation.3">
              <p:embed/>
            </p:oleObj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smtClean="0"/>
              <a:t>Mètodes de resolució: matriu inversa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b="1" dirty="0" smtClean="0"/>
              <a:t>a)</a:t>
            </a:r>
            <a:r>
              <a:rPr lang="ca-ES" sz="2000" dirty="0" smtClean="0"/>
              <a:t> </a:t>
            </a:r>
            <a:r>
              <a:rPr lang="ca-ES" sz="2000" b="1" dirty="0" smtClean="0"/>
              <a:t>Sistema Compatible Determinat</a:t>
            </a:r>
            <a:r>
              <a:rPr lang="ca-ES" sz="2000" dirty="0" smtClean="0"/>
              <a:t>  </a:t>
            </a:r>
            <a:r>
              <a:rPr lang="ca-ES" sz="2000" dirty="0" smtClean="0">
                <a:sym typeface="Symbol"/>
              </a:rPr>
              <a:t></a:t>
            </a:r>
            <a:r>
              <a:rPr lang="ca-ES" sz="2000" dirty="0" smtClean="0"/>
              <a:t> Rang(A) = Rang(A’) = m = n</a:t>
            </a:r>
            <a:endParaRPr lang="es-ES" sz="2000" dirty="0" smtClean="0"/>
          </a:p>
          <a:p>
            <a:pPr>
              <a:spcBef>
                <a:spcPts val="0"/>
              </a:spcBef>
              <a:buNone/>
            </a:pPr>
            <a:r>
              <a:rPr lang="ca-ES" sz="2000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ca-ES" sz="2000" dirty="0" smtClean="0"/>
              <a:t>		com </a:t>
            </a:r>
            <a:r>
              <a:rPr lang="ca-ES" sz="2000" dirty="0" err="1" smtClean="0"/>
              <a:t>det</a:t>
            </a:r>
            <a:r>
              <a:rPr lang="ca-ES" sz="2000" dirty="0" smtClean="0"/>
              <a:t> (A) </a:t>
            </a:r>
            <a:r>
              <a:rPr lang="ca-ES" sz="2000" dirty="0" smtClean="0">
                <a:sym typeface="Symbol"/>
              </a:rPr>
              <a:t></a:t>
            </a:r>
            <a:r>
              <a:rPr lang="ca-ES" sz="2000" dirty="0" smtClean="0"/>
              <a:t> 0 </a:t>
            </a:r>
            <a:r>
              <a:rPr lang="ca-ES" sz="2000" dirty="0" smtClean="0">
                <a:sym typeface="Symbol"/>
              </a:rPr>
              <a:t></a:t>
            </a:r>
            <a:r>
              <a:rPr lang="ca-ES" sz="2000" dirty="0" smtClean="0"/>
              <a:t> </a:t>
            </a:r>
            <a:r>
              <a:rPr lang="ca-ES" sz="2000" dirty="0" smtClean="0">
                <a:sym typeface="Symbol"/>
              </a:rPr>
              <a:t></a:t>
            </a:r>
            <a:r>
              <a:rPr lang="ca-ES" sz="2000" dirty="0" smtClean="0"/>
              <a:t> A</a:t>
            </a:r>
            <a:r>
              <a:rPr lang="ca-ES" sz="2000" baseline="30000" dirty="0" smtClean="0"/>
              <a:t>-1</a:t>
            </a:r>
            <a:r>
              <a:rPr lang="ca-ES" sz="2000" dirty="0" smtClean="0"/>
              <a:t>  			</a:t>
            </a:r>
            <a:r>
              <a:rPr lang="ca-ES" sz="1600" dirty="0" smtClean="0">
                <a:solidFill>
                  <a:schemeClr val="accent1"/>
                </a:solidFill>
                <a:latin typeface="Comic Sans MS" pitchFamily="66" charset="0"/>
              </a:rPr>
              <a:t>(A</a:t>
            </a:r>
            <a:r>
              <a:rPr lang="ca-ES" sz="1600" baseline="30000" dirty="0" smtClean="0">
                <a:solidFill>
                  <a:schemeClr val="accent1"/>
                </a:solidFill>
                <a:latin typeface="Comic Sans MS" pitchFamily="66" charset="0"/>
              </a:rPr>
              <a:t>-1</a:t>
            </a:r>
            <a:r>
              <a:rPr lang="ca-ES" sz="1600" dirty="0" smtClean="0">
                <a:solidFill>
                  <a:schemeClr val="accent1"/>
                </a:solidFill>
                <a:latin typeface="Comic Sans MS" pitchFamily="66" charset="0"/>
              </a:rPr>
              <a:t>·A = </a:t>
            </a:r>
            <a:r>
              <a:rPr lang="ca-ES" sz="1600" dirty="0" err="1" smtClean="0">
                <a:solidFill>
                  <a:schemeClr val="accent1"/>
                </a:solidFill>
                <a:latin typeface="Comic Sans MS" pitchFamily="66" charset="0"/>
              </a:rPr>
              <a:t>A·A</a:t>
            </a:r>
            <a:r>
              <a:rPr lang="ca-ES" sz="16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ca-ES" sz="1600" baseline="30000" dirty="0" smtClean="0">
                <a:solidFill>
                  <a:schemeClr val="accent1"/>
                </a:solidFill>
                <a:latin typeface="Comic Sans MS" pitchFamily="66" charset="0"/>
              </a:rPr>
              <a:t>-1</a:t>
            </a:r>
            <a:r>
              <a:rPr lang="ca-ES" sz="1600" dirty="0" smtClean="0">
                <a:solidFill>
                  <a:schemeClr val="accent1"/>
                </a:solidFill>
                <a:latin typeface="Comic Sans MS" pitchFamily="66" charset="0"/>
              </a:rPr>
              <a:t> = </a:t>
            </a:r>
            <a:r>
              <a:rPr lang="ca-ES" sz="1600" dirty="0" err="1" smtClean="0">
                <a:solidFill>
                  <a:schemeClr val="accent1"/>
                </a:solidFill>
                <a:latin typeface="Comic Sans MS" pitchFamily="66" charset="0"/>
              </a:rPr>
              <a:t>Id</a:t>
            </a:r>
            <a:r>
              <a:rPr lang="ca-ES" sz="1600" dirty="0" smtClean="0">
                <a:solidFill>
                  <a:schemeClr val="accent1"/>
                </a:solidFill>
                <a:latin typeface="Comic Sans MS" pitchFamily="66" charset="0"/>
              </a:rPr>
              <a:t>)</a:t>
            </a:r>
            <a:endParaRPr lang="es-ES" sz="20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pPr>
              <a:buNone/>
            </a:pPr>
            <a:endParaRPr lang="es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33794" name="Ecuación" r:id="rId3" imgW="609336" imgH="203112" progId="Equation.3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414867" y="3294986"/>
          <a:ext cx="1071570" cy="351609"/>
        </p:xfrm>
        <a:graphic>
          <a:graphicData uri="http://schemas.openxmlformats.org/presentationml/2006/ole">
            <p:oleObj spid="_x0000_s33795" name="Ecuación" r:id="rId4" imgW="609336" imgH="203112" progId="Equation.3">
              <p:embed/>
            </p:oleObj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629313" y="33454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busquem</a:t>
            </a:r>
            <a:endParaRPr lang="ca-ES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843759" y="2786058"/>
          <a:ext cx="942687" cy="1428760"/>
        </p:xfrm>
        <a:graphic>
          <a:graphicData uri="http://schemas.openxmlformats.org/presentationml/2006/ole">
            <p:oleObj spid="_x0000_s33796" name="Ecuación" r:id="rId5" imgW="609600" imgH="927100" progId="Equation.3">
              <p:embed/>
            </p:oleObj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285720" y="4357694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Multipliquem l’equació matricial per A</a:t>
            </a:r>
            <a:r>
              <a:rPr lang="ca-ES" baseline="30000" dirty="0" smtClean="0"/>
              <a:t>-1</a:t>
            </a:r>
            <a:r>
              <a:rPr lang="ca-ES" dirty="0" smtClean="0"/>
              <a:t>:</a:t>
            </a:r>
            <a:endParaRPr lang="ca-ES" dirty="0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000100" y="4786322"/>
          <a:ext cx="2024077" cy="357190"/>
        </p:xfrm>
        <a:graphic>
          <a:graphicData uri="http://schemas.openxmlformats.org/presentationml/2006/ole">
            <p:oleObj spid="_x0000_s33797" name="Ecuación" r:id="rId6" imgW="1129810" imgH="203112" progId="Equation.3">
              <p:embed/>
            </p:oleObj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4714876" y="478632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>
                <a:solidFill>
                  <a:schemeClr val="accent1"/>
                </a:solidFill>
                <a:latin typeface="Comic Sans MS" pitchFamily="66" charset="0"/>
              </a:rPr>
              <a:t>El producte de matrius NO és commutatiu!!! (A</a:t>
            </a:r>
            <a:r>
              <a:rPr lang="ca-ES" sz="1200" baseline="30000" dirty="0" smtClean="0">
                <a:solidFill>
                  <a:schemeClr val="accent1"/>
                </a:solidFill>
                <a:latin typeface="Comic Sans MS" pitchFamily="66" charset="0"/>
              </a:rPr>
              <a:t>-1</a:t>
            </a:r>
            <a:r>
              <a:rPr lang="ca-ES" sz="1200" dirty="0" smtClean="0">
                <a:solidFill>
                  <a:schemeClr val="accent1"/>
                </a:solidFill>
                <a:latin typeface="Comic Sans MS" pitchFamily="66" charset="0"/>
              </a:rPr>
              <a:t> a la mateixa banda)</a:t>
            </a:r>
            <a:endParaRPr lang="ca-ES" sz="12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cxnSp>
        <p:nvCxnSpPr>
          <p:cNvPr id="17" name="16 Conector recto de flecha"/>
          <p:cNvCxnSpPr>
            <a:stCxn id="15" idx="1"/>
          </p:cNvCxnSpPr>
          <p:nvPr/>
        </p:nvCxnSpPr>
        <p:spPr>
          <a:xfrm rot="10800000">
            <a:off x="3143240" y="5000637"/>
            <a:ext cx="1571636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993296" y="5214950"/>
          <a:ext cx="1649878" cy="357190"/>
        </p:xfrm>
        <a:graphic>
          <a:graphicData uri="http://schemas.openxmlformats.org/presentationml/2006/ole">
            <p:oleObj spid="_x0000_s33798" name="Ecuación" r:id="rId7" imgW="926698" imgH="203112" progId="Equation.3">
              <p:embed/>
            </p:oleObj>
          </a:graphicData>
        </a:graphic>
      </p:graphicFrame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1000100" y="5643578"/>
          <a:ext cx="1214446" cy="335571"/>
        </p:xfrm>
        <a:graphic>
          <a:graphicData uri="http://schemas.openxmlformats.org/presentationml/2006/ole">
            <p:oleObj spid="_x0000_s33799" name="Ecuación" r:id="rId8" imgW="723586" imgH="203112" progId="Equation.3">
              <p:embed/>
            </p:oleObj>
          </a:graphicData>
        </a:graphic>
      </p:graphicFrame>
      <p:sp>
        <p:nvSpPr>
          <p:cNvPr id="22" name="21 Rectángulo"/>
          <p:cNvSpPr/>
          <p:nvPr/>
        </p:nvSpPr>
        <p:spPr>
          <a:xfrm>
            <a:off x="857224" y="5643578"/>
            <a:ext cx="142876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Representació</a:t>
            </a:r>
            <a:r>
              <a:rPr lang="es-ES" dirty="0" smtClean="0"/>
              <a:t> i </a:t>
            </a:r>
            <a:r>
              <a:rPr lang="es-ES" dirty="0" err="1" smtClean="0"/>
              <a:t>notació</a:t>
            </a:r>
            <a:r>
              <a:rPr lang="es-ES" dirty="0" smtClean="0"/>
              <a:t>. </a:t>
            </a:r>
            <a:r>
              <a:rPr lang="es-ES" dirty="0" err="1" smtClean="0"/>
              <a:t>Plantejament</a:t>
            </a:r>
            <a:r>
              <a:rPr lang="es-ES" dirty="0" smtClean="0"/>
              <a:t> del problema.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071678"/>
            <a:ext cx="8712968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a-ES" sz="1800" b="1" dirty="0" smtClean="0"/>
              <a:t>SISTEMA D’EQUACIONS LINEALS</a:t>
            </a:r>
            <a:r>
              <a:rPr lang="ca-ES" sz="1800" dirty="0" smtClean="0"/>
              <a:t>:</a:t>
            </a:r>
          </a:p>
          <a:p>
            <a:pPr>
              <a:buNone/>
            </a:pPr>
            <a:r>
              <a:rPr lang="ca-ES" sz="1800" dirty="0" smtClean="0"/>
              <a:t>	Conjunt de </a:t>
            </a:r>
            <a:r>
              <a:rPr lang="ca-ES" sz="1800" b="1" dirty="0" smtClean="0"/>
              <a:t>“</a:t>
            </a:r>
            <a:r>
              <a:rPr lang="ca-ES" sz="1800" b="1" dirty="0" smtClean="0">
                <a:solidFill>
                  <a:schemeClr val="accent1"/>
                </a:solidFill>
              </a:rPr>
              <a:t>m</a:t>
            </a:r>
            <a:r>
              <a:rPr lang="ca-ES" sz="1800" b="1" dirty="0" smtClean="0"/>
              <a:t>”</a:t>
            </a:r>
            <a:r>
              <a:rPr lang="ca-ES" sz="1800" dirty="0" smtClean="0"/>
              <a:t> equacions lineals, amb </a:t>
            </a:r>
            <a:r>
              <a:rPr lang="ca-ES" sz="1800" b="1" dirty="0" smtClean="0"/>
              <a:t>“</a:t>
            </a:r>
            <a:r>
              <a:rPr lang="ca-ES" sz="1800" b="1" dirty="0" smtClean="0">
                <a:solidFill>
                  <a:schemeClr val="accent1"/>
                </a:solidFill>
              </a:rPr>
              <a:t>n</a:t>
            </a:r>
            <a:r>
              <a:rPr lang="ca-ES" sz="1800" b="1" dirty="0" smtClean="0"/>
              <a:t>”</a:t>
            </a:r>
            <a:r>
              <a:rPr lang="ca-ES" sz="1800" dirty="0" smtClean="0"/>
              <a:t> incògnites:  </a:t>
            </a:r>
            <a:r>
              <a:rPr lang="ca-ES" sz="1800" dirty="0" smtClean="0">
                <a:solidFill>
                  <a:schemeClr val="tx2"/>
                </a:solidFill>
              </a:rPr>
              <a:t>x</a:t>
            </a:r>
            <a:r>
              <a:rPr lang="ca-ES" sz="1800" baseline="-25000" dirty="0" smtClean="0">
                <a:solidFill>
                  <a:schemeClr val="tx2"/>
                </a:solidFill>
              </a:rPr>
              <a:t>1</a:t>
            </a:r>
            <a:r>
              <a:rPr lang="ca-ES" sz="1800" dirty="0" smtClean="0">
                <a:solidFill>
                  <a:schemeClr val="tx2"/>
                </a:solidFill>
              </a:rPr>
              <a:t>, x</a:t>
            </a:r>
            <a:r>
              <a:rPr lang="ca-ES" sz="1800" baseline="-25000" dirty="0" smtClean="0">
                <a:solidFill>
                  <a:schemeClr val="tx2"/>
                </a:solidFill>
              </a:rPr>
              <a:t>2</a:t>
            </a:r>
            <a:r>
              <a:rPr lang="ca-ES" sz="1800" dirty="0" smtClean="0">
                <a:solidFill>
                  <a:schemeClr val="tx2"/>
                </a:solidFill>
              </a:rPr>
              <a:t>, ... </a:t>
            </a:r>
            <a:r>
              <a:rPr lang="ca-ES" sz="1800" dirty="0" err="1" smtClean="0">
                <a:solidFill>
                  <a:schemeClr val="tx2"/>
                </a:solidFill>
              </a:rPr>
              <a:t>x</a:t>
            </a:r>
            <a:r>
              <a:rPr lang="ca-ES" sz="1800" baseline="-25000" dirty="0" err="1" smtClean="0">
                <a:solidFill>
                  <a:schemeClr val="tx2"/>
                </a:solidFill>
              </a:rPr>
              <a:t>n</a:t>
            </a:r>
            <a:endParaRPr lang="ca-ES" sz="1800" baseline="-25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s-ES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s-ES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s-ES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s-ES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s-ES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s-ES" sz="1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ca-ES" sz="1800" dirty="0" smtClean="0"/>
              <a:t>on els coeficients </a:t>
            </a:r>
            <a:r>
              <a:rPr lang="ca-ES" sz="1800" dirty="0" err="1" smtClean="0"/>
              <a:t>a</a:t>
            </a:r>
            <a:r>
              <a:rPr lang="ca-ES" sz="1800" baseline="-25000" dirty="0" err="1" smtClean="0"/>
              <a:t>ij</a:t>
            </a:r>
            <a:r>
              <a:rPr lang="ca-ES" sz="1800" dirty="0" smtClean="0"/>
              <a:t> i els termes independents </a:t>
            </a:r>
            <a:r>
              <a:rPr lang="ca-ES" sz="1800" dirty="0" err="1" smtClean="0"/>
              <a:t>b</a:t>
            </a:r>
            <a:r>
              <a:rPr lang="ca-ES" sz="1800" baseline="-25000" dirty="0" err="1" smtClean="0"/>
              <a:t>i</a:t>
            </a:r>
            <a:r>
              <a:rPr lang="ca-ES" sz="1800" dirty="0" smtClean="0"/>
              <a:t> (i =1..m, j =1..n) són constants (</a:t>
            </a:r>
            <a:r>
              <a:rPr lang="ca-ES" sz="1800" dirty="0" smtClean="0">
                <a:sym typeface="Symbol"/>
              </a:rPr>
              <a:t> </a:t>
            </a:r>
            <a:r>
              <a:rPr lang="ca-ES" sz="1800" dirty="0" smtClean="0"/>
              <a:t>R ó </a:t>
            </a:r>
            <a:r>
              <a:rPr lang="ca-ES" sz="1800" dirty="0" smtClean="0">
                <a:sym typeface="Symbol"/>
              </a:rPr>
              <a:t> </a:t>
            </a:r>
            <a:r>
              <a:rPr lang="ca-ES" sz="1800" dirty="0" smtClean="0"/>
              <a:t>C)</a:t>
            </a:r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endParaRPr lang="ca-ES" sz="1800" dirty="0" smtClean="0"/>
          </a:p>
          <a:p>
            <a:pPr>
              <a:buNone/>
            </a:pPr>
            <a:r>
              <a:rPr lang="ca-ES" sz="1800" b="1" dirty="0" smtClean="0"/>
              <a:t>Cas particular: </a:t>
            </a:r>
            <a:r>
              <a:rPr lang="ca-ES" sz="1800" dirty="0" smtClean="0"/>
              <a:t>Si b</a:t>
            </a:r>
            <a:r>
              <a:rPr lang="ca-ES" sz="1800" baseline="-25000" dirty="0" smtClean="0"/>
              <a:t>1</a:t>
            </a:r>
            <a:r>
              <a:rPr lang="ca-ES" sz="1800" dirty="0" smtClean="0"/>
              <a:t> = b</a:t>
            </a:r>
            <a:r>
              <a:rPr lang="ca-ES" sz="1800" baseline="-25000" dirty="0" smtClean="0"/>
              <a:t>2</a:t>
            </a:r>
            <a:r>
              <a:rPr lang="ca-ES" sz="1800" dirty="0" smtClean="0"/>
              <a:t> = ... = b</a:t>
            </a:r>
            <a:r>
              <a:rPr lang="ca-ES" sz="1800" baseline="-25000" dirty="0" smtClean="0"/>
              <a:t>m</a:t>
            </a:r>
            <a:r>
              <a:rPr lang="ca-ES" sz="1800" dirty="0" smtClean="0"/>
              <a:t> = 0 en direm SISTEMA HOMOGENI </a:t>
            </a:r>
            <a:r>
              <a:rPr lang="ca-ES" sz="1400" dirty="0" smtClean="0">
                <a:solidFill>
                  <a:schemeClr val="accent1"/>
                </a:solidFill>
                <a:latin typeface="Comic Sans MS" pitchFamily="66" charset="0"/>
              </a:rPr>
              <a:t>(sempre tindrà solució)</a:t>
            </a:r>
            <a:endParaRPr lang="es-ES" sz="18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ES" sz="1800" dirty="0" smtClean="0">
              <a:solidFill>
                <a:schemeClr val="tx2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714612" y="3071810"/>
          <a:ext cx="3078462" cy="1357322"/>
        </p:xfrm>
        <a:graphic>
          <a:graphicData uri="http://schemas.openxmlformats.org/presentationml/2006/ole">
            <p:oleObj spid="_x0000_s2049" name="Ecuación" r:id="rId3" imgW="2095500" imgH="927100" progId="Equation.3">
              <p:embed/>
            </p:oleObj>
          </a:graphicData>
        </a:graphic>
      </p:graphicFrame>
      <p:sp>
        <p:nvSpPr>
          <p:cNvPr id="8" name="7 Rectángulo"/>
          <p:cNvSpPr/>
          <p:nvPr/>
        </p:nvSpPr>
        <p:spPr>
          <a:xfrm>
            <a:off x="2714612" y="3071810"/>
            <a:ext cx="339484" cy="13630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3500430" y="3071810"/>
            <a:ext cx="330906" cy="13630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4500562" y="3071810"/>
            <a:ext cx="318326" cy="13630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071802" y="3071810"/>
            <a:ext cx="285752" cy="136303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3857620" y="3071810"/>
            <a:ext cx="285752" cy="136303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4846320" y="3071810"/>
            <a:ext cx="297184" cy="136303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5286380" y="3071810"/>
            <a:ext cx="376060" cy="136303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286512" y="3357562"/>
            <a:ext cx="2000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sz="1400" b="1" dirty="0" err="1" smtClean="0">
                <a:solidFill>
                  <a:schemeClr val="accent1"/>
                </a:solidFill>
              </a:rPr>
              <a:t>Coeficients</a:t>
            </a:r>
            <a:endParaRPr lang="es-ES" sz="1400" b="1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S" sz="1400" b="1" dirty="0" err="1" smtClean="0">
                <a:solidFill>
                  <a:schemeClr val="accent6"/>
                </a:solidFill>
              </a:rPr>
              <a:t>Incógnites</a:t>
            </a:r>
            <a:endParaRPr lang="es-ES" sz="1400" b="1" dirty="0" smtClean="0">
              <a:solidFill>
                <a:schemeClr val="accent6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S" sz="1400" b="1" dirty="0" smtClean="0">
                <a:solidFill>
                  <a:schemeClr val="accent3"/>
                </a:solidFill>
              </a:rPr>
              <a:t>Termes </a:t>
            </a:r>
            <a:r>
              <a:rPr lang="es-ES" sz="1400" b="1" dirty="0" err="1" smtClean="0">
                <a:solidFill>
                  <a:schemeClr val="accent3"/>
                </a:solidFill>
              </a:rPr>
              <a:t>independents</a:t>
            </a:r>
            <a:endParaRPr lang="es-ES" sz="1400" b="1" dirty="0">
              <a:solidFill>
                <a:schemeClr val="accent3"/>
              </a:solidFill>
            </a:endParaRPr>
          </a:p>
        </p:txBody>
      </p:sp>
      <p:sp>
        <p:nvSpPr>
          <p:cNvPr id="17" name="1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smtClean="0"/>
              <a:t>Mètodes de resolució: matriu inversa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b="1" dirty="0" smtClean="0"/>
              <a:t>a)</a:t>
            </a:r>
            <a:r>
              <a:rPr lang="ca-ES" sz="2000" dirty="0" smtClean="0"/>
              <a:t> </a:t>
            </a:r>
            <a:r>
              <a:rPr lang="ca-ES" sz="2000" b="1" dirty="0" smtClean="0"/>
              <a:t>Sistema Compatible Indeterminat</a:t>
            </a:r>
            <a:r>
              <a:rPr lang="ca-ES" sz="2000" dirty="0" smtClean="0"/>
              <a:t>  </a:t>
            </a:r>
            <a:r>
              <a:rPr lang="ca-ES" sz="2000" dirty="0" smtClean="0">
                <a:sym typeface="Symbol"/>
              </a:rPr>
              <a:t></a:t>
            </a:r>
            <a:r>
              <a:rPr lang="ca-ES" sz="2000" dirty="0" smtClean="0"/>
              <a:t> Rang(A) = Rang(A’) = m &lt; n</a:t>
            </a:r>
            <a:endParaRPr lang="es-ES" sz="2000" dirty="0" smtClean="0"/>
          </a:p>
          <a:p>
            <a:pPr>
              <a:spcBef>
                <a:spcPts val="0"/>
              </a:spcBef>
              <a:buNone/>
            </a:pPr>
            <a:r>
              <a:rPr lang="ca-ES" sz="20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ca-ES" sz="1600" dirty="0" smtClean="0"/>
              <a:t>Graus de llibertat:	</a:t>
            </a:r>
            <a:r>
              <a:rPr lang="ca-ES" sz="1600" dirty="0" smtClean="0">
                <a:solidFill>
                  <a:schemeClr val="accent1"/>
                </a:solidFill>
              </a:rPr>
              <a:t>n - rang(A) = n - m</a:t>
            </a:r>
            <a:endParaRPr lang="es-ES" sz="16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ca-ES" sz="1600" dirty="0" smtClean="0"/>
              <a:t>Incògnites principals:	</a:t>
            </a:r>
            <a:r>
              <a:rPr lang="ca-ES" sz="1600" dirty="0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1</a:t>
            </a:r>
            <a:r>
              <a:rPr lang="ca-ES" sz="1600" dirty="0" smtClean="0">
                <a:solidFill>
                  <a:schemeClr val="accent1"/>
                </a:solidFill>
              </a:rPr>
              <a:t>, x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2</a:t>
            </a:r>
            <a:r>
              <a:rPr lang="ca-ES" sz="1600" dirty="0" smtClean="0">
                <a:solidFill>
                  <a:schemeClr val="accent1"/>
                </a:solidFill>
              </a:rPr>
              <a:t>,... 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m</a:t>
            </a:r>
            <a:endParaRPr lang="es-ES" sz="16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ca-ES" sz="1600" dirty="0" smtClean="0"/>
              <a:t>Incògnites no principals:	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m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+1</a:t>
            </a:r>
            <a:r>
              <a:rPr lang="ca-ES" sz="1600" dirty="0" smtClean="0">
                <a:solidFill>
                  <a:schemeClr val="accent1"/>
                </a:solidFill>
              </a:rPr>
              <a:t>, 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m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+2</a:t>
            </a:r>
            <a:r>
              <a:rPr lang="ca-ES" sz="1600" dirty="0" smtClean="0">
                <a:solidFill>
                  <a:schemeClr val="accent1"/>
                </a:solidFill>
              </a:rPr>
              <a:t>, ... , 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n</a:t>
            </a:r>
            <a:endParaRPr lang="es-ES" sz="1600" dirty="0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s-ES" sz="20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pPr>
              <a:buNone/>
            </a:pPr>
            <a:endParaRPr lang="es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34818" name="Ecuación" r:id="rId3" imgW="609336" imgH="203112" progId="Equation.3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smtClean="0"/>
              <a:t>Mètodes de resolució: matriu inversa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b="1" dirty="0" smtClean="0"/>
              <a:t>a)</a:t>
            </a:r>
            <a:r>
              <a:rPr lang="ca-ES" sz="2000" dirty="0" smtClean="0"/>
              <a:t> </a:t>
            </a:r>
            <a:r>
              <a:rPr lang="ca-ES" sz="2000" b="1" dirty="0" smtClean="0"/>
              <a:t>Sistema Compatible Indeterminat</a:t>
            </a:r>
            <a:r>
              <a:rPr lang="ca-ES" sz="2000" dirty="0" smtClean="0"/>
              <a:t>  </a:t>
            </a:r>
            <a:r>
              <a:rPr lang="ca-ES" sz="2000" dirty="0" smtClean="0">
                <a:sym typeface="Symbol"/>
              </a:rPr>
              <a:t></a:t>
            </a:r>
            <a:r>
              <a:rPr lang="ca-ES" sz="2000" dirty="0" smtClean="0"/>
              <a:t> Rang(A) = Rang(A’) = m &lt; n</a:t>
            </a:r>
            <a:endParaRPr lang="es-ES" sz="2000" dirty="0" smtClean="0"/>
          </a:p>
          <a:p>
            <a:pPr>
              <a:spcBef>
                <a:spcPts val="0"/>
              </a:spcBef>
              <a:buNone/>
            </a:pPr>
            <a:r>
              <a:rPr lang="ca-ES" sz="20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ca-ES" sz="1600" dirty="0" smtClean="0"/>
              <a:t>Graus de llibertat:	</a:t>
            </a:r>
            <a:r>
              <a:rPr lang="ca-ES" sz="1600" dirty="0" smtClean="0">
                <a:solidFill>
                  <a:schemeClr val="accent1"/>
                </a:solidFill>
              </a:rPr>
              <a:t>n - rang(A) = n - m</a:t>
            </a:r>
            <a:endParaRPr lang="es-ES" sz="16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ca-ES" sz="1600" dirty="0" smtClean="0"/>
              <a:t>Incògnites principals:	</a:t>
            </a:r>
            <a:r>
              <a:rPr lang="ca-ES" sz="1600" dirty="0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1</a:t>
            </a:r>
            <a:r>
              <a:rPr lang="ca-ES" sz="1600" dirty="0" smtClean="0">
                <a:solidFill>
                  <a:schemeClr val="accent1"/>
                </a:solidFill>
              </a:rPr>
              <a:t>, x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2</a:t>
            </a:r>
            <a:r>
              <a:rPr lang="ca-ES" sz="1600" dirty="0" smtClean="0">
                <a:solidFill>
                  <a:schemeClr val="accent1"/>
                </a:solidFill>
              </a:rPr>
              <a:t>,... 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m</a:t>
            </a:r>
            <a:endParaRPr lang="es-ES" sz="16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ca-ES" sz="1600" dirty="0" smtClean="0"/>
              <a:t>Incògnites no principals:	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m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+1</a:t>
            </a:r>
            <a:r>
              <a:rPr lang="ca-ES" sz="1600" dirty="0" smtClean="0">
                <a:solidFill>
                  <a:schemeClr val="accent1"/>
                </a:solidFill>
              </a:rPr>
              <a:t>, 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m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+2</a:t>
            </a:r>
            <a:r>
              <a:rPr lang="ca-ES" sz="1600" dirty="0" smtClean="0">
                <a:solidFill>
                  <a:schemeClr val="accent1"/>
                </a:solidFill>
              </a:rPr>
              <a:t>, ... , 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n</a:t>
            </a:r>
            <a:endParaRPr lang="es-ES" sz="1600" dirty="0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s-ES" sz="20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pPr>
              <a:buNone/>
            </a:pPr>
            <a:endParaRPr lang="es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35842" name="Ecuación" r:id="rId3" imgW="609336" imgH="203112" progId="Equation.3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5" name="14 CuadroTexto"/>
          <p:cNvSpPr txBox="1"/>
          <p:nvPr/>
        </p:nvSpPr>
        <p:spPr>
          <a:xfrm>
            <a:off x="857224" y="3500438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Reescrivim el sistema </a:t>
            </a:r>
            <a:r>
              <a:rPr lang="ca-ES" dirty="0" smtClean="0">
                <a:solidFill>
                  <a:schemeClr val="accent6"/>
                </a:solidFill>
              </a:rPr>
              <a:t>(de manera idèntica a </a:t>
            </a:r>
            <a:r>
              <a:rPr lang="ca-ES" dirty="0" err="1" smtClean="0">
                <a:solidFill>
                  <a:schemeClr val="accent6"/>
                </a:solidFill>
              </a:rPr>
              <a:t>Cramer</a:t>
            </a:r>
            <a:r>
              <a:rPr lang="ca-ES" dirty="0" smtClean="0">
                <a:solidFill>
                  <a:schemeClr val="accent6"/>
                </a:solidFill>
              </a:rPr>
              <a:t>)</a:t>
            </a:r>
            <a:endParaRPr lang="ca-ES" dirty="0">
              <a:solidFill>
                <a:schemeClr val="accent6"/>
              </a:solidFill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357422" y="4214818"/>
          <a:ext cx="1503594" cy="371478"/>
        </p:xfrm>
        <a:graphic>
          <a:graphicData uri="http://schemas.openxmlformats.org/presentationml/2006/ole">
            <p:oleObj spid="_x0000_s35843" name="Ecuación" r:id="rId4" imgW="812447" imgH="203112" progId="Equation.3">
              <p:embed/>
            </p:oleObj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714876" y="4000504"/>
          <a:ext cx="2034280" cy="849090"/>
        </p:xfrm>
        <a:graphic>
          <a:graphicData uri="http://schemas.openxmlformats.org/presentationml/2006/ole">
            <p:oleObj spid="_x0000_s35844" name="Ecuación" r:id="rId5" imgW="1092200" imgH="457200" progId="Equation.3">
              <p:embed/>
            </p:oleObj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4143372" y="42628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on:</a:t>
            </a:r>
            <a:endParaRPr lang="ca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215206" y="3786190"/>
            <a:ext cx="171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>
                <a:solidFill>
                  <a:schemeClr val="accent1"/>
                </a:solidFill>
                <a:latin typeface="Comic Sans MS" pitchFamily="66" charset="0"/>
              </a:rPr>
              <a:t>Passem les incògnites no principals a l’altra banda</a:t>
            </a:r>
            <a:endParaRPr lang="ca-ES" sz="14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 rot="10800000" flipV="1">
            <a:off x="6500826" y="4000504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928662" y="5143512"/>
            <a:ext cx="40005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Com </a:t>
            </a:r>
            <a:r>
              <a:rPr kumimoji="0" lang="ca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det</a:t>
            </a:r>
            <a:r>
              <a:rPr kumimoji="0" lang="ca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(A’’) </a:t>
            </a:r>
            <a:r>
              <a:rPr kumimoji="0" lang="ca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 pitchFamily="18" charset="2"/>
              </a:rPr>
              <a:t></a:t>
            </a:r>
            <a:r>
              <a:rPr kumimoji="0" lang="ca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0 </a:t>
            </a:r>
            <a:r>
              <a:rPr kumimoji="0" lang="ca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ca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  <a:r>
              <a:rPr kumimoji="0" lang="ca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ca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(A’’) </a:t>
            </a:r>
            <a:r>
              <a:rPr kumimoji="0" lang="ca-E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 pitchFamily="18" charset="2"/>
              </a:rPr>
              <a:t>-1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 pitchFamily="18" charset="2"/>
              </a:rPr>
              <a:t>multipliquem l’equació matricial per A</a:t>
            </a:r>
            <a:r>
              <a:rPr kumimoji="0" lang="ca-E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 pitchFamily="18" charset="2"/>
              </a:rPr>
              <a:t>-1</a:t>
            </a:r>
            <a:r>
              <a:rPr kumimoji="0" lang="ca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sym typeface="Symbol" pitchFamily="18" charset="2"/>
              </a:rPr>
              <a:t>: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925172" y="5410976"/>
          <a:ext cx="2700356" cy="357190"/>
        </p:xfrm>
        <a:graphic>
          <a:graphicData uri="http://schemas.openxmlformats.org/presentationml/2006/ole">
            <p:oleObj spid="_x0000_s35845" name="Ecuación" r:id="rId6" imgW="1803400" imgH="241300" progId="Equation.3">
              <p:embed/>
            </p:oleObj>
          </a:graphicData>
        </a:graphic>
      </p:graphicFrame>
      <p:sp>
        <p:nvSpPr>
          <p:cNvPr id="27" name="26 CuadroTexto"/>
          <p:cNvSpPr txBox="1"/>
          <p:nvPr/>
        </p:nvSpPr>
        <p:spPr>
          <a:xfrm>
            <a:off x="5929290" y="592933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>
                <a:solidFill>
                  <a:schemeClr val="accent1"/>
                </a:solidFill>
                <a:latin typeface="Comic Sans MS" pitchFamily="66" charset="0"/>
              </a:rPr>
              <a:t>El producte de matrius NO és commutatiu!!! (A</a:t>
            </a:r>
            <a:r>
              <a:rPr lang="ca-ES" sz="1200" baseline="30000" dirty="0" smtClean="0">
                <a:solidFill>
                  <a:schemeClr val="accent1"/>
                </a:solidFill>
                <a:latin typeface="Comic Sans MS" pitchFamily="66" charset="0"/>
              </a:rPr>
              <a:t>-1</a:t>
            </a:r>
            <a:r>
              <a:rPr lang="ca-ES" sz="1200" dirty="0" smtClean="0">
                <a:solidFill>
                  <a:schemeClr val="accent1"/>
                </a:solidFill>
                <a:latin typeface="Comic Sans MS" pitchFamily="66" charset="0"/>
              </a:rPr>
              <a:t> a la mateixa banda)</a:t>
            </a:r>
            <a:endParaRPr lang="ca-ES" sz="12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 rot="10800000">
            <a:off x="7929586" y="5643578"/>
            <a:ext cx="285752" cy="302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smtClean="0"/>
              <a:t>Mètodes de resolució: matriu inversa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b="1" dirty="0" smtClean="0"/>
              <a:t>a)</a:t>
            </a:r>
            <a:r>
              <a:rPr lang="ca-ES" sz="2000" dirty="0" smtClean="0"/>
              <a:t> </a:t>
            </a:r>
            <a:r>
              <a:rPr lang="ca-ES" sz="2000" b="1" dirty="0" smtClean="0"/>
              <a:t>Sistema Compatible Indeterminat</a:t>
            </a:r>
            <a:r>
              <a:rPr lang="ca-ES" sz="2000" dirty="0" smtClean="0"/>
              <a:t>  </a:t>
            </a:r>
            <a:r>
              <a:rPr lang="ca-ES" sz="2000" dirty="0" smtClean="0">
                <a:sym typeface="Symbol"/>
              </a:rPr>
              <a:t></a:t>
            </a:r>
            <a:r>
              <a:rPr lang="ca-ES" sz="2000" dirty="0" smtClean="0"/>
              <a:t> Rang(A) = Rang(A’) = m &lt; n</a:t>
            </a:r>
            <a:endParaRPr lang="es-ES" sz="2000" dirty="0" smtClean="0"/>
          </a:p>
          <a:p>
            <a:pPr>
              <a:spcBef>
                <a:spcPts val="0"/>
              </a:spcBef>
              <a:buNone/>
            </a:pPr>
            <a:r>
              <a:rPr lang="ca-ES" sz="20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ca-ES" sz="1600" dirty="0" smtClean="0"/>
              <a:t>Graus de llibertat:	</a:t>
            </a:r>
            <a:r>
              <a:rPr lang="ca-ES" sz="1600" dirty="0" smtClean="0">
                <a:solidFill>
                  <a:schemeClr val="accent1"/>
                </a:solidFill>
              </a:rPr>
              <a:t>n - rang(A) = n - m</a:t>
            </a:r>
            <a:endParaRPr lang="es-ES" sz="16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ca-ES" sz="1600" dirty="0" smtClean="0"/>
              <a:t>Incògnites principals:	</a:t>
            </a:r>
            <a:r>
              <a:rPr lang="ca-ES" sz="1600" dirty="0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1</a:t>
            </a:r>
            <a:r>
              <a:rPr lang="ca-ES" sz="1600" dirty="0" smtClean="0">
                <a:solidFill>
                  <a:schemeClr val="accent1"/>
                </a:solidFill>
              </a:rPr>
              <a:t>, x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2</a:t>
            </a:r>
            <a:r>
              <a:rPr lang="ca-ES" sz="1600" dirty="0" smtClean="0">
                <a:solidFill>
                  <a:schemeClr val="accent1"/>
                </a:solidFill>
              </a:rPr>
              <a:t>,... 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m</a:t>
            </a:r>
            <a:endParaRPr lang="es-ES" sz="16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ca-ES" sz="1600" dirty="0" smtClean="0"/>
              <a:t>Incògnites no principals:	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m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+1</a:t>
            </a:r>
            <a:r>
              <a:rPr lang="ca-ES" sz="1600" dirty="0" smtClean="0">
                <a:solidFill>
                  <a:schemeClr val="accent1"/>
                </a:solidFill>
              </a:rPr>
              <a:t>, 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m</a:t>
            </a:r>
            <a:r>
              <a:rPr lang="ca-ES" sz="1600" baseline="-25000" dirty="0" smtClean="0">
                <a:solidFill>
                  <a:schemeClr val="accent1"/>
                </a:solidFill>
              </a:rPr>
              <a:t>+2</a:t>
            </a:r>
            <a:r>
              <a:rPr lang="ca-ES" sz="1600" dirty="0" smtClean="0">
                <a:solidFill>
                  <a:schemeClr val="accent1"/>
                </a:solidFill>
              </a:rPr>
              <a:t>, ... , </a:t>
            </a:r>
            <a:r>
              <a:rPr lang="ca-ES" sz="1600" dirty="0" err="1" smtClean="0">
                <a:solidFill>
                  <a:schemeClr val="accent1"/>
                </a:solidFill>
              </a:rPr>
              <a:t>x</a:t>
            </a:r>
            <a:r>
              <a:rPr lang="ca-ES" sz="1600" baseline="-25000" dirty="0" err="1" smtClean="0">
                <a:solidFill>
                  <a:schemeClr val="accent1"/>
                </a:solidFill>
              </a:rPr>
              <a:t>n</a:t>
            </a:r>
            <a:endParaRPr lang="es-ES" sz="1600" dirty="0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s-ES" sz="20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pPr>
              <a:buNone/>
            </a:pPr>
            <a:endParaRPr lang="es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36866" name="Ecuación" r:id="rId3" imgW="609336" imgH="203112" progId="Equation.3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000100" y="4143380"/>
          <a:ext cx="2700356" cy="357190"/>
        </p:xfrm>
        <a:graphic>
          <a:graphicData uri="http://schemas.openxmlformats.org/presentationml/2006/ole">
            <p:oleObj spid="_x0000_s36869" name="Ecuación" r:id="rId4" imgW="1803400" imgH="241300" progId="Equation.3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000100" y="3607962"/>
          <a:ext cx="1357322" cy="335389"/>
        </p:xfrm>
        <a:graphic>
          <a:graphicData uri="http://schemas.openxmlformats.org/presentationml/2006/ole">
            <p:oleObj spid="_x0000_s36870" name="Ecuación" r:id="rId5" imgW="812447" imgH="203112" progId="Equation.3">
              <p:embed/>
            </p:oleObj>
          </a:graphicData>
        </a:graphic>
      </p:graphicFrame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000100" y="4714884"/>
          <a:ext cx="1843100" cy="357190"/>
        </p:xfrm>
        <a:graphic>
          <a:graphicData uri="http://schemas.openxmlformats.org/presentationml/2006/ole">
            <p:oleObj spid="_x0000_s36871" name="Ecuación" r:id="rId6" imgW="1231366" imgH="241195" progId="Equation.3">
              <p:embed/>
            </p:oleObj>
          </a:graphicData>
        </a:graphic>
      </p:graphicFrame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357686" y="5214950"/>
          <a:ext cx="1714512" cy="400587"/>
        </p:xfrm>
        <a:graphic>
          <a:graphicData uri="http://schemas.openxmlformats.org/presentationml/2006/ole">
            <p:oleObj spid="_x0000_s36873" name="Ecuación" r:id="rId7" imgW="1016000" imgH="241300" progId="Equation.3">
              <p:embed/>
            </p:oleObj>
          </a:graphicData>
        </a:graphic>
      </p:graphicFrame>
      <p:sp>
        <p:nvSpPr>
          <p:cNvPr id="30" name="29 Rectángulo"/>
          <p:cNvSpPr/>
          <p:nvPr/>
        </p:nvSpPr>
        <p:spPr>
          <a:xfrm>
            <a:off x="4214810" y="5143512"/>
            <a:ext cx="2000264" cy="5715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2928926" y="4929198"/>
            <a:ext cx="121444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6857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ca-ES" sz="2000" dirty="0" smtClean="0"/>
              <a:t>Solucionar mitjançant el mètode de la </a:t>
            </a:r>
            <a:r>
              <a:rPr lang="ca-ES" sz="2000" dirty="0" smtClean="0">
                <a:solidFill>
                  <a:schemeClr val="accent6"/>
                </a:solidFill>
              </a:rPr>
              <a:t>matriu inversa </a:t>
            </a:r>
            <a:r>
              <a:rPr lang="ca-ES" sz="2000" dirty="0" smtClean="0"/>
              <a:t>els següents sistemes d’equacions lineals:</a:t>
            </a:r>
            <a:endParaRPr lang="ca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928662" y="2714620"/>
            <a:ext cx="257176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a-ES" b="1" dirty="0" smtClean="0"/>
              <a:t>1</a:t>
            </a:r>
            <a:endParaRPr lang="ca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628" y="2714620"/>
            <a:ext cx="264320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a-ES" b="1" dirty="0" smtClean="0"/>
              <a:t>2</a:t>
            </a:r>
            <a:endParaRPr lang="ca-ES" b="1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571604" y="3357562"/>
          <a:ext cx="1853628" cy="1214446"/>
        </p:xfrm>
        <a:graphic>
          <a:graphicData uri="http://schemas.openxmlformats.org/presentationml/2006/ole">
            <p:oleObj spid="_x0000_s37890" name="Ecuación" r:id="rId3" imgW="1104900" imgH="723900" progId="Equation.3">
              <p:embed/>
            </p:oleObj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786446" y="3357562"/>
          <a:ext cx="1709812" cy="1214446"/>
        </p:xfrm>
        <a:graphic>
          <a:graphicData uri="http://schemas.openxmlformats.org/presentationml/2006/ole">
            <p:oleObj spid="_x0000_s37891" name="Ecuación" r:id="rId4" imgW="1015559" imgH="72358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Mètodes de </a:t>
            </a:r>
            <a:r>
              <a:rPr lang="ca-ES" dirty="0" err="1" smtClean="0"/>
              <a:t>Gauss-Jordan</a:t>
            </a:r>
            <a:r>
              <a:rPr lang="ca-ES" dirty="0" smtClean="0"/>
              <a:t> i Gauss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00034" y="1643050"/>
            <a:ext cx="821537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accent1"/>
                </a:solidFill>
              </a:rPr>
              <a:t>Veurem </a:t>
            </a:r>
            <a:r>
              <a:rPr lang="ca-ES" dirty="0" smtClean="0">
                <a:solidFill>
                  <a:schemeClr val="accent1"/>
                </a:solidFill>
              </a:rPr>
              <a:t>el mètode de </a:t>
            </a:r>
            <a:r>
              <a:rPr lang="ca-ES" dirty="0" err="1" smtClean="0">
                <a:solidFill>
                  <a:schemeClr val="accent1"/>
                </a:solidFill>
              </a:rPr>
              <a:t>Gauss-Jordan</a:t>
            </a:r>
            <a:r>
              <a:rPr lang="ca-ES" dirty="0" smtClean="0">
                <a:solidFill>
                  <a:schemeClr val="accent1"/>
                </a:solidFill>
              </a:rPr>
              <a:t>. El </a:t>
            </a:r>
            <a:r>
              <a:rPr lang="ca-ES" dirty="0" smtClean="0">
                <a:solidFill>
                  <a:schemeClr val="accent1"/>
                </a:solidFill>
              </a:rPr>
              <a:t>mètode de Gauss </a:t>
            </a:r>
            <a:r>
              <a:rPr lang="ca-ES" dirty="0" smtClean="0">
                <a:solidFill>
                  <a:schemeClr val="accent1"/>
                </a:solidFill>
              </a:rPr>
              <a:t>només és </a:t>
            </a:r>
            <a:r>
              <a:rPr lang="ca-ES" dirty="0" smtClean="0">
                <a:solidFill>
                  <a:schemeClr val="accent1"/>
                </a:solidFill>
              </a:rPr>
              <a:t>una variació d’aquest.</a:t>
            </a:r>
          </a:p>
          <a:p>
            <a:endParaRPr lang="es-ES" sz="600" dirty="0" smtClean="0"/>
          </a:p>
          <a:p>
            <a:r>
              <a:rPr lang="ca-ES" dirty="0" smtClean="0"/>
              <a:t>Sigui                  un sistema de </a:t>
            </a:r>
            <a:r>
              <a:rPr lang="ca-ES" b="1" dirty="0" smtClean="0"/>
              <a:t>“</a:t>
            </a:r>
            <a:r>
              <a:rPr lang="ca-ES" b="1" dirty="0" smtClean="0">
                <a:solidFill>
                  <a:schemeClr val="accent1"/>
                </a:solidFill>
              </a:rPr>
              <a:t>m</a:t>
            </a:r>
            <a:r>
              <a:rPr lang="ca-ES" b="1" dirty="0" smtClean="0"/>
              <a:t>”</a:t>
            </a:r>
            <a:r>
              <a:rPr lang="ca-ES" dirty="0" smtClean="0"/>
              <a:t> equacions lineals amb </a:t>
            </a:r>
            <a:r>
              <a:rPr lang="ca-ES" b="1" dirty="0" smtClean="0"/>
              <a:t>“</a:t>
            </a:r>
            <a:r>
              <a:rPr lang="ca-ES" b="1" dirty="0" smtClean="0">
                <a:solidFill>
                  <a:schemeClr val="accent1"/>
                </a:solidFill>
              </a:rPr>
              <a:t>n</a:t>
            </a:r>
            <a:r>
              <a:rPr lang="ca-ES" b="1" dirty="0" smtClean="0"/>
              <a:t>”</a:t>
            </a:r>
            <a:r>
              <a:rPr lang="ca-ES" dirty="0" smtClean="0"/>
              <a:t> incògnites, tal que:</a:t>
            </a:r>
          </a:p>
          <a:p>
            <a:endParaRPr lang="ca-ES" sz="500" dirty="0" smtClean="0"/>
          </a:p>
          <a:p>
            <a:pPr algn="ctr"/>
            <a:r>
              <a:rPr lang="ca-ES" dirty="0" smtClean="0">
                <a:solidFill>
                  <a:schemeClr val="accent1"/>
                </a:solidFill>
              </a:rPr>
              <a:t>rang(A) = r	A </a:t>
            </a:r>
            <a:r>
              <a:rPr lang="ca-ES" dirty="0" smtClean="0">
                <a:solidFill>
                  <a:schemeClr val="accent1"/>
                </a:solidFill>
                <a:sym typeface="Symbol"/>
              </a:rPr>
              <a:t> </a:t>
            </a:r>
            <a:r>
              <a:rPr lang="ca-ES" dirty="0" err="1" smtClean="0">
                <a:solidFill>
                  <a:schemeClr val="accent1"/>
                </a:solidFill>
              </a:rPr>
              <a:t>M</a:t>
            </a:r>
            <a:r>
              <a:rPr lang="ca-ES" baseline="-25000" dirty="0" err="1" smtClean="0">
                <a:solidFill>
                  <a:schemeClr val="accent1"/>
                </a:solidFill>
              </a:rPr>
              <a:t>mxn</a:t>
            </a:r>
            <a:endParaRPr lang="es-ES" dirty="0" smtClean="0">
              <a:solidFill>
                <a:schemeClr val="accent1"/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38914" name="Ecuación" r:id="rId3" imgW="609336" imgH="203112" progId="Equation.3">
              <p:embed/>
            </p:oleObj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500034" y="3139859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Aplicant transformacions elementals sobre la matriu ampliada del sistema</a:t>
            </a:r>
          </a:p>
          <a:p>
            <a:r>
              <a:rPr lang="ca-ES" dirty="0" smtClean="0"/>
              <a:t>s’obté una matriu amb la següent estructura:</a:t>
            </a:r>
            <a:endParaRPr lang="es-ES" dirty="0" smtClean="0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7500958" y="3168431"/>
          <a:ext cx="917602" cy="308188"/>
        </p:xfrm>
        <a:graphic>
          <a:graphicData uri="http://schemas.openxmlformats.org/presentationml/2006/ole">
            <p:oleObj spid="_x0000_s38920" name="Ecuación" r:id="rId4" imgW="711000" imgH="241200" progId="Equation.3">
              <p:embed/>
            </p:oleObj>
          </a:graphicData>
        </a:graphic>
      </p:graphicFrame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928794" y="3929066"/>
          <a:ext cx="4424362" cy="2286000"/>
        </p:xfrm>
        <a:graphic>
          <a:graphicData uri="http://schemas.openxmlformats.org/presentationml/2006/ole">
            <p:oleObj spid="_x0000_s38921" name="Ecuación" r:id="rId5" imgW="3632040" imgH="1879560" progId="Equation.3">
              <p:embed/>
            </p:oleObj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6929454" y="4599913"/>
            <a:ext cx="171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/>
              <a:t>SISTEMA EQUIVALENT: </a:t>
            </a:r>
            <a:r>
              <a:rPr lang="ca-ES" sz="1400" dirty="0" err="1" smtClean="0"/>
              <a:t>S.E.L</a:t>
            </a:r>
            <a:r>
              <a:rPr lang="ca-ES" sz="1400" dirty="0" smtClean="0"/>
              <a:t>.’s amb les mateixes solucions que </a:t>
            </a:r>
            <a:endParaRPr lang="ca-ES" sz="1400" dirty="0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7286645" y="5528607"/>
          <a:ext cx="785818" cy="257847"/>
        </p:xfrm>
        <a:graphic>
          <a:graphicData uri="http://schemas.openxmlformats.org/presentationml/2006/ole">
            <p:oleObj spid="_x0000_s38923" name="Ecuación" r:id="rId6" imgW="609336" imgH="203112" progId="Equation.3">
              <p:embed/>
            </p:oleObj>
          </a:graphicData>
        </a:graphic>
      </p:graphicFrame>
      <p:pic>
        <p:nvPicPr>
          <p:cNvPr id="3" name="Picture 12" descr="D:\Mis documentos\Dreamweaver\avaluadorCorpus\jsp\nouAvaluadorCorpus\images\clea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00892" y="4357694"/>
            <a:ext cx="304800" cy="304800"/>
          </a:xfrm>
          <a:prstGeom prst="rect">
            <a:avLst/>
          </a:prstGeom>
          <a:noFill/>
        </p:spPr>
      </p:pic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071538" y="2285992"/>
          <a:ext cx="872702" cy="285752"/>
        </p:xfrm>
        <a:graphic>
          <a:graphicData uri="http://schemas.openxmlformats.org/presentationml/2006/ole">
            <p:oleObj spid="_x0000_s38924" name="Ecuación" r:id="rId8" imgW="609336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Mètodes de </a:t>
            </a:r>
            <a:r>
              <a:rPr lang="ca-ES" dirty="0" err="1" smtClean="0"/>
              <a:t>Gauss-Jordan</a:t>
            </a:r>
            <a:r>
              <a:rPr lang="ca-ES" dirty="0" smtClean="0"/>
              <a:t> i Gauss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71472" y="1500174"/>
            <a:ext cx="79296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Transformacions elementals</a:t>
            </a:r>
            <a:r>
              <a:rPr lang="ca-ES" dirty="0" smtClean="0"/>
              <a:t>:</a:t>
            </a:r>
          </a:p>
          <a:p>
            <a:endParaRPr lang="es-ES" dirty="0" smtClean="0"/>
          </a:p>
          <a:p>
            <a:pPr>
              <a:lnSpc>
                <a:spcPct val="150000"/>
              </a:lnSpc>
            </a:pPr>
            <a:r>
              <a:rPr lang="ca-ES" b="1" dirty="0" smtClean="0">
                <a:solidFill>
                  <a:schemeClr val="accent6"/>
                </a:solidFill>
              </a:rPr>
              <a:t>1)</a:t>
            </a:r>
            <a:r>
              <a:rPr lang="ca-ES" dirty="0" smtClean="0"/>
              <a:t> Canviar </a:t>
            </a:r>
            <a:r>
              <a:rPr lang="ca-ES" dirty="0" smtClean="0"/>
              <a:t>l’ordre de les files (1 fila </a:t>
            </a:r>
            <a:r>
              <a:rPr lang="ca-ES" dirty="0" smtClean="0">
                <a:sym typeface="Symbol"/>
              </a:rPr>
              <a:t></a:t>
            </a:r>
            <a:r>
              <a:rPr lang="ca-ES" dirty="0" smtClean="0"/>
              <a:t> 1 equació</a:t>
            </a:r>
            <a:r>
              <a:rPr lang="ca-ES" dirty="0" smtClean="0"/>
              <a:t>)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ca-ES" b="1" dirty="0" smtClean="0">
                <a:solidFill>
                  <a:schemeClr val="accent6"/>
                </a:solidFill>
              </a:rPr>
              <a:t>2)</a:t>
            </a:r>
            <a:r>
              <a:rPr lang="ca-ES" dirty="0" smtClean="0"/>
              <a:t> Multiplicar una fila per una constant diferent de zero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ca-ES" b="1" dirty="0" smtClean="0">
                <a:solidFill>
                  <a:schemeClr val="accent6"/>
                </a:solidFill>
              </a:rPr>
              <a:t>3)</a:t>
            </a:r>
            <a:r>
              <a:rPr lang="ca-ES" dirty="0" smtClean="0"/>
              <a:t> Fer combinacions lineals de files de la forma:</a:t>
            </a:r>
            <a:endParaRPr lang="es-ES" dirty="0" smtClean="0"/>
          </a:p>
          <a:p>
            <a:endParaRPr lang="ca-E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1285852" y="3402385"/>
          <a:ext cx="6211888" cy="674687"/>
        </p:xfrm>
        <a:graphic>
          <a:graphicData uri="http://schemas.openxmlformats.org/presentationml/2006/ole">
            <p:oleObj spid="_x0000_s39937" name="Ecuación" r:id="rId3" imgW="3974760" imgH="431640" progId="Equation.3">
              <p:embed/>
            </p:oleObj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571472" y="4294837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>
                <a:solidFill>
                  <a:schemeClr val="accent6"/>
                </a:solidFill>
              </a:rPr>
              <a:t>4)</a:t>
            </a:r>
            <a:r>
              <a:rPr lang="ca-ES" dirty="0" smtClean="0"/>
              <a:t> Canviar l’ordre de les columnes </a:t>
            </a:r>
            <a:r>
              <a:rPr lang="ca-ES" dirty="0" smtClean="0">
                <a:sym typeface="Symbol"/>
              </a:rPr>
              <a:t></a:t>
            </a:r>
            <a:r>
              <a:rPr lang="ca-ES" dirty="0" smtClean="0"/>
              <a:t> també canvia l’ordre de les incògnites </a:t>
            </a:r>
            <a:r>
              <a:rPr lang="ca-ES" dirty="0" smtClean="0"/>
              <a:t>corresponents</a:t>
            </a:r>
            <a:endParaRPr lang="ca-ES" dirty="0" smtClean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39938" name="Ecuación" r:id="rId4" imgW="609336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Mètodes de </a:t>
            </a:r>
            <a:r>
              <a:rPr lang="ca-ES" dirty="0" err="1" smtClean="0"/>
              <a:t>Gauss-Jordan</a:t>
            </a:r>
            <a:r>
              <a:rPr lang="ca-ES" dirty="0" smtClean="0"/>
              <a:t> i Gauss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71472" y="177378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Sistema equivalent transformat (té les mateixes solucions que el sistema original):</a:t>
            </a:r>
            <a:endParaRPr lang="es-ES" dirty="0" smtClean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714612" y="2571744"/>
          <a:ext cx="3577395" cy="3214710"/>
        </p:xfrm>
        <a:graphic>
          <a:graphicData uri="http://schemas.openxmlformats.org/presentationml/2006/ole">
            <p:oleObj spid="_x0000_s40963" name="Ecuación" r:id="rId3" imgW="2070100" imgH="1854200" progId="Equation.3">
              <p:embed/>
            </p:oleObj>
          </a:graphicData>
        </a:graphic>
      </p:graphicFrame>
      <p:sp>
        <p:nvSpPr>
          <p:cNvPr id="8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40964" name="Ecuación" r:id="rId4" imgW="609336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 de </a:t>
            </a:r>
            <a:r>
              <a:rPr lang="ca-ES" dirty="0" err="1" smtClean="0"/>
              <a:t>Gauss-Jordan</a:t>
            </a:r>
            <a:r>
              <a:rPr lang="ca-ES" dirty="0" smtClean="0"/>
              <a:t> i Gauss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8618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ca-ES" sz="2800" dirty="0" smtClean="0"/>
              <a:t>Discussió a partir de la solució:</a:t>
            </a:r>
            <a:endParaRPr lang="es-ES" sz="28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ca-ES" sz="2400" dirty="0" smtClean="0"/>
              <a:t>Sistema Incompatible </a:t>
            </a:r>
            <a:r>
              <a:rPr lang="ca-ES" sz="2400" dirty="0" smtClean="0">
                <a:solidFill>
                  <a:schemeClr val="accent1"/>
                </a:solidFill>
                <a:sym typeface="Symbol"/>
              </a:rPr>
              <a:t></a:t>
            </a:r>
            <a:r>
              <a:rPr lang="ca-ES" sz="2400" dirty="0" smtClean="0">
                <a:solidFill>
                  <a:schemeClr val="accent1"/>
                </a:solidFill>
              </a:rPr>
              <a:t> </a:t>
            </a:r>
            <a:r>
              <a:rPr lang="ca-ES" sz="2400" dirty="0" smtClean="0">
                <a:solidFill>
                  <a:schemeClr val="accent1"/>
                </a:solidFill>
                <a:sym typeface="Symbol"/>
              </a:rPr>
              <a:t></a:t>
            </a:r>
            <a:r>
              <a:rPr lang="ca-ES" sz="2400" dirty="0" smtClean="0">
                <a:solidFill>
                  <a:schemeClr val="accent1"/>
                </a:solidFill>
              </a:rPr>
              <a:t> d</a:t>
            </a:r>
            <a:r>
              <a:rPr lang="ca-ES" sz="2400" baseline="-25000" dirty="0" smtClean="0">
                <a:solidFill>
                  <a:schemeClr val="accent1"/>
                </a:solidFill>
              </a:rPr>
              <a:t>i</a:t>
            </a:r>
            <a:r>
              <a:rPr lang="ca-ES" sz="2400" dirty="0" smtClean="0">
                <a:solidFill>
                  <a:schemeClr val="accent1"/>
                </a:solidFill>
              </a:rPr>
              <a:t> </a:t>
            </a:r>
            <a:r>
              <a:rPr lang="ca-ES" sz="2400" dirty="0" smtClean="0">
                <a:solidFill>
                  <a:schemeClr val="accent1"/>
                </a:solidFill>
                <a:sym typeface="Symbol"/>
              </a:rPr>
              <a:t></a:t>
            </a:r>
            <a:r>
              <a:rPr lang="ca-ES" sz="2400" dirty="0" smtClean="0">
                <a:solidFill>
                  <a:schemeClr val="accent1"/>
                </a:solidFill>
              </a:rPr>
              <a:t> 0	i = r+1,...,m</a:t>
            </a:r>
            <a:endParaRPr lang="es-ES" sz="2400" dirty="0" smtClean="0">
              <a:solidFill>
                <a:schemeClr val="accent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ca-ES" sz="2400" dirty="0" smtClean="0"/>
              <a:t>Sistema Compatible </a:t>
            </a:r>
            <a:r>
              <a:rPr lang="ca-ES" sz="2400" dirty="0" smtClean="0">
                <a:solidFill>
                  <a:schemeClr val="accent1"/>
                </a:solidFill>
                <a:sym typeface="Symbol"/>
              </a:rPr>
              <a:t></a:t>
            </a:r>
            <a:r>
              <a:rPr lang="ca-ES" sz="2400" dirty="0" smtClean="0">
                <a:solidFill>
                  <a:schemeClr val="accent1"/>
                </a:solidFill>
              </a:rPr>
              <a:t> d</a:t>
            </a:r>
            <a:r>
              <a:rPr lang="ca-ES" sz="2400" baseline="-25000" dirty="0" smtClean="0">
                <a:solidFill>
                  <a:schemeClr val="accent1"/>
                </a:solidFill>
              </a:rPr>
              <a:t>i</a:t>
            </a:r>
            <a:r>
              <a:rPr lang="ca-ES" sz="2400" dirty="0" smtClean="0">
                <a:solidFill>
                  <a:schemeClr val="accent1"/>
                </a:solidFill>
              </a:rPr>
              <a:t> = 0      </a:t>
            </a:r>
            <a:r>
              <a:rPr lang="ca-ES" sz="2400" dirty="0" smtClean="0">
                <a:solidFill>
                  <a:schemeClr val="accent1"/>
                </a:solidFill>
                <a:sym typeface="Symbol"/>
              </a:rPr>
              <a:t></a:t>
            </a:r>
            <a:r>
              <a:rPr lang="ca-ES" sz="2400" dirty="0" smtClean="0">
                <a:solidFill>
                  <a:schemeClr val="accent1"/>
                </a:solidFill>
              </a:rPr>
              <a:t>i = r+1,...,m</a:t>
            </a:r>
            <a:endParaRPr lang="es-ES" sz="2400" dirty="0" smtClean="0">
              <a:solidFill>
                <a:schemeClr val="accent1"/>
              </a:solidFill>
            </a:endParaRPr>
          </a:p>
          <a:p>
            <a:pPr lvl="2">
              <a:spcAft>
                <a:spcPts val="1200"/>
              </a:spcAft>
            </a:pPr>
            <a:r>
              <a:rPr lang="ca-ES" sz="2000" dirty="0" smtClean="0"/>
              <a:t>S.C. Determinat	</a:t>
            </a:r>
            <a:r>
              <a:rPr lang="ca-ES" sz="2000" dirty="0" smtClean="0">
                <a:solidFill>
                  <a:schemeClr val="accent1"/>
                </a:solidFill>
              </a:rPr>
              <a:t>si rang(A) = r = n</a:t>
            </a:r>
            <a:endParaRPr lang="es-ES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41986" name="Ecuación" r:id="rId3" imgW="609336" imgH="203112" progId="Equation.3">
              <p:embed/>
            </p:oleObj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133578" y="4214818"/>
          <a:ext cx="2781300" cy="1352550"/>
        </p:xfrm>
        <a:graphic>
          <a:graphicData uri="http://schemas.openxmlformats.org/presentationml/2006/ole">
            <p:oleObj spid="_x0000_s41988" name="Ecuación" r:id="rId4" imgW="1981080" imgH="965160" progId="Equation.3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276850" y="4214818"/>
          <a:ext cx="866786" cy="1293512"/>
        </p:xfrm>
        <a:graphic>
          <a:graphicData uri="http://schemas.openxmlformats.org/presentationml/2006/ole">
            <p:oleObj spid="_x0000_s41987" name="Ecuación" r:id="rId5" imgW="622300" imgH="927100" progId="Equation.3">
              <p:embed/>
            </p:oleObj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~</a:t>
            </a:r>
            <a:endParaRPr kumimoji="0" lang="ca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939898" y="4723637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 de </a:t>
            </a:r>
            <a:r>
              <a:rPr lang="ca-ES" dirty="0" err="1" smtClean="0"/>
              <a:t>Gauss-Jordan</a:t>
            </a:r>
            <a:r>
              <a:rPr lang="ca-ES" dirty="0" smtClean="0"/>
              <a:t> i Gauss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8618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ca-ES" sz="2800" dirty="0" smtClean="0"/>
              <a:t>Discussió a partir de la solució:</a:t>
            </a:r>
            <a:endParaRPr lang="es-ES" sz="28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ca-ES" sz="2400" dirty="0" smtClean="0"/>
              <a:t>Sistema Compatible </a:t>
            </a:r>
            <a:r>
              <a:rPr lang="ca-ES" sz="2400" dirty="0" smtClean="0">
                <a:solidFill>
                  <a:schemeClr val="accent1"/>
                </a:solidFill>
                <a:sym typeface="Symbol"/>
              </a:rPr>
              <a:t></a:t>
            </a:r>
            <a:r>
              <a:rPr lang="ca-ES" sz="2400" dirty="0" smtClean="0">
                <a:solidFill>
                  <a:schemeClr val="accent1"/>
                </a:solidFill>
              </a:rPr>
              <a:t> d</a:t>
            </a:r>
            <a:r>
              <a:rPr lang="ca-ES" sz="2400" baseline="-25000" dirty="0" smtClean="0">
                <a:solidFill>
                  <a:schemeClr val="accent1"/>
                </a:solidFill>
              </a:rPr>
              <a:t>i</a:t>
            </a:r>
            <a:r>
              <a:rPr lang="ca-ES" sz="2400" dirty="0" smtClean="0">
                <a:solidFill>
                  <a:schemeClr val="accent1"/>
                </a:solidFill>
              </a:rPr>
              <a:t> = 0      </a:t>
            </a:r>
            <a:r>
              <a:rPr lang="ca-ES" sz="2400" dirty="0" smtClean="0">
                <a:solidFill>
                  <a:schemeClr val="accent1"/>
                </a:solidFill>
                <a:sym typeface="Symbol"/>
              </a:rPr>
              <a:t></a:t>
            </a:r>
            <a:r>
              <a:rPr lang="ca-ES" sz="2400" dirty="0" smtClean="0">
                <a:solidFill>
                  <a:schemeClr val="accent1"/>
                </a:solidFill>
              </a:rPr>
              <a:t>i = r+1,...,m</a:t>
            </a:r>
            <a:endParaRPr lang="es-ES" sz="2400" dirty="0" smtClean="0">
              <a:solidFill>
                <a:schemeClr val="accent1"/>
              </a:solidFill>
            </a:endParaRPr>
          </a:p>
          <a:p>
            <a:pPr lvl="2">
              <a:spcAft>
                <a:spcPts val="1200"/>
              </a:spcAft>
            </a:pPr>
            <a:r>
              <a:rPr lang="ca-ES" sz="2000" dirty="0" smtClean="0"/>
              <a:t>S.C. Indeterminat	</a:t>
            </a:r>
            <a:r>
              <a:rPr lang="ca-ES" sz="2000" dirty="0" smtClean="0">
                <a:solidFill>
                  <a:schemeClr val="accent1"/>
                </a:solidFill>
              </a:rPr>
              <a:t>si rang(A) = r &lt; n</a:t>
            </a:r>
          </a:p>
          <a:p>
            <a:pPr lvl="3">
              <a:buNone/>
            </a:pPr>
            <a:r>
              <a:rPr lang="ca-ES" sz="1400" dirty="0" smtClean="0"/>
              <a:t>Graus de llibertat:		</a:t>
            </a:r>
            <a:r>
              <a:rPr lang="ca-ES" sz="1400" dirty="0" smtClean="0">
                <a:solidFill>
                  <a:schemeClr val="accent1"/>
                </a:solidFill>
              </a:rPr>
              <a:t>n - rang(A) = n - r</a:t>
            </a:r>
            <a:endParaRPr lang="es-ES" sz="1400" dirty="0" smtClean="0">
              <a:solidFill>
                <a:schemeClr val="accent1"/>
              </a:solidFill>
            </a:endParaRPr>
          </a:p>
          <a:p>
            <a:pPr lvl="3">
              <a:buNone/>
            </a:pPr>
            <a:r>
              <a:rPr lang="ca-ES" sz="1400" dirty="0" smtClean="0"/>
              <a:t>Incògnites principals:</a:t>
            </a:r>
            <a:r>
              <a:rPr lang="ca-ES" sz="1400" dirty="0" smtClean="0">
                <a:solidFill>
                  <a:schemeClr val="accent1"/>
                </a:solidFill>
              </a:rPr>
              <a:t>	x</a:t>
            </a:r>
            <a:r>
              <a:rPr lang="ca-ES" sz="1400" baseline="-25000" dirty="0" smtClean="0">
                <a:solidFill>
                  <a:schemeClr val="accent1"/>
                </a:solidFill>
              </a:rPr>
              <a:t>1</a:t>
            </a:r>
            <a:r>
              <a:rPr lang="ca-ES" sz="1400" dirty="0" smtClean="0">
                <a:solidFill>
                  <a:schemeClr val="accent1"/>
                </a:solidFill>
              </a:rPr>
              <a:t>, x</a:t>
            </a:r>
            <a:r>
              <a:rPr lang="ca-ES" sz="1400" baseline="-25000" dirty="0" smtClean="0">
                <a:solidFill>
                  <a:schemeClr val="accent1"/>
                </a:solidFill>
              </a:rPr>
              <a:t>2</a:t>
            </a:r>
            <a:r>
              <a:rPr lang="ca-ES" sz="1400" dirty="0" smtClean="0">
                <a:solidFill>
                  <a:schemeClr val="accent1"/>
                </a:solidFill>
              </a:rPr>
              <a:t>,..., </a:t>
            </a:r>
            <a:r>
              <a:rPr lang="ca-ES" sz="1400" dirty="0" err="1" smtClean="0">
                <a:solidFill>
                  <a:schemeClr val="accent1"/>
                </a:solidFill>
              </a:rPr>
              <a:t>x</a:t>
            </a:r>
            <a:r>
              <a:rPr lang="ca-ES" sz="1400" baseline="-25000" dirty="0" err="1" smtClean="0">
                <a:solidFill>
                  <a:schemeClr val="accent1"/>
                </a:solidFill>
              </a:rPr>
              <a:t>r</a:t>
            </a:r>
            <a:endParaRPr lang="es-ES" sz="1400" dirty="0" smtClean="0">
              <a:solidFill>
                <a:schemeClr val="accent1"/>
              </a:solidFill>
            </a:endParaRPr>
          </a:p>
          <a:p>
            <a:pPr lvl="3">
              <a:buNone/>
            </a:pPr>
            <a:r>
              <a:rPr lang="ca-ES" sz="1400" dirty="0" smtClean="0"/>
              <a:t>Incògnites no principals: 	 </a:t>
            </a:r>
            <a:r>
              <a:rPr lang="ca-ES" sz="1400" dirty="0" err="1" smtClean="0">
                <a:solidFill>
                  <a:schemeClr val="accent1"/>
                </a:solidFill>
              </a:rPr>
              <a:t>x</a:t>
            </a:r>
            <a:r>
              <a:rPr lang="ca-ES" sz="1400" baseline="-25000" dirty="0" err="1" smtClean="0">
                <a:solidFill>
                  <a:schemeClr val="accent1"/>
                </a:solidFill>
              </a:rPr>
              <a:t>r</a:t>
            </a:r>
            <a:r>
              <a:rPr lang="ca-ES" sz="1400" baseline="-25000" dirty="0" smtClean="0">
                <a:solidFill>
                  <a:schemeClr val="accent1"/>
                </a:solidFill>
              </a:rPr>
              <a:t>+1</a:t>
            </a:r>
            <a:r>
              <a:rPr lang="ca-ES" sz="1400" dirty="0" smtClean="0">
                <a:solidFill>
                  <a:schemeClr val="accent1"/>
                </a:solidFill>
              </a:rPr>
              <a:t>, </a:t>
            </a:r>
            <a:r>
              <a:rPr lang="ca-ES" sz="1400" dirty="0" err="1" smtClean="0">
                <a:solidFill>
                  <a:schemeClr val="accent1"/>
                </a:solidFill>
              </a:rPr>
              <a:t>x</a:t>
            </a:r>
            <a:r>
              <a:rPr lang="ca-ES" sz="1400" baseline="-25000" dirty="0" err="1" smtClean="0">
                <a:solidFill>
                  <a:schemeClr val="accent1"/>
                </a:solidFill>
              </a:rPr>
              <a:t>r</a:t>
            </a:r>
            <a:r>
              <a:rPr lang="ca-ES" sz="1400" baseline="-25000" dirty="0" smtClean="0">
                <a:solidFill>
                  <a:schemeClr val="accent1"/>
                </a:solidFill>
              </a:rPr>
              <a:t>+2</a:t>
            </a:r>
            <a:r>
              <a:rPr lang="ca-ES" sz="1400" dirty="0" smtClean="0">
                <a:solidFill>
                  <a:schemeClr val="accent1"/>
                </a:solidFill>
              </a:rPr>
              <a:t>,... </a:t>
            </a:r>
            <a:r>
              <a:rPr lang="ca-ES" sz="1400" dirty="0" err="1" smtClean="0">
                <a:solidFill>
                  <a:schemeClr val="accent1"/>
                </a:solidFill>
              </a:rPr>
              <a:t>x</a:t>
            </a:r>
            <a:r>
              <a:rPr lang="ca-ES" sz="1400" baseline="-25000" dirty="0" err="1" smtClean="0">
                <a:solidFill>
                  <a:schemeClr val="accent1"/>
                </a:solidFill>
              </a:rPr>
              <a:t>n</a:t>
            </a:r>
            <a:endParaRPr lang="es-E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43010" name="Ecuación" r:id="rId3" imgW="609336" imgH="203112" progId="Equation.3">
              <p:embed/>
            </p:oleObj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857356" y="4429132"/>
          <a:ext cx="2056839" cy="1571636"/>
        </p:xfrm>
        <a:graphic>
          <a:graphicData uri="http://schemas.openxmlformats.org/presentationml/2006/ole">
            <p:oleObj spid="_x0000_s43014" name="Ecuación" r:id="rId4" imgW="1854200" imgH="1422400" progId="Equation.3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4786314" y="4429132"/>
          <a:ext cx="1428760" cy="1555761"/>
        </p:xfrm>
        <a:graphic>
          <a:graphicData uri="http://schemas.openxmlformats.org/presentationml/2006/ole">
            <p:oleObj spid="_x0000_s43013" name="Ecuación" r:id="rId5" imgW="1282700" imgH="1397000" progId="Equation.3">
              <p:embed/>
            </p:oleObj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214810" y="5000636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Mètode de </a:t>
            </a:r>
            <a:r>
              <a:rPr lang="ca-ES" dirty="0" err="1" smtClean="0"/>
              <a:t>Gauss-Jordan</a:t>
            </a:r>
            <a:r>
              <a:rPr lang="ca-ES" dirty="0" smtClean="0"/>
              <a:t> i Gauss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1538" y="2000240"/>
            <a:ext cx="7400948" cy="857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400" b="1" dirty="0" smtClean="0">
                <a:solidFill>
                  <a:schemeClr val="accent6"/>
                </a:solidFill>
              </a:rPr>
              <a:t>Nota:</a:t>
            </a:r>
            <a:r>
              <a:rPr lang="ca-ES" sz="2400" dirty="0" smtClean="0"/>
              <a:t> El mètode de Gauss consisteix en posar zeros només per sota/sobre de la diagonal d’uns.</a:t>
            </a:r>
            <a:endParaRPr lang="es-ES" sz="2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6286472"/>
            <a:ext cx="8229600" cy="5715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	                    sistema de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equacions lineals amb “</a:t>
            </a:r>
            <a:r>
              <a:rPr kumimoji="0" lang="ca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incògnites.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matriu associada i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 = (A|b) </a:t>
            </a:r>
            <a:r>
              <a:rPr kumimoji="0" lang="ca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matriu ampliada.</a:t>
            </a: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47675" y="6296025"/>
          <a:ext cx="717550" cy="234950"/>
        </p:xfrm>
        <a:graphic>
          <a:graphicData uri="http://schemas.openxmlformats.org/presentationml/2006/ole">
            <p:oleObj spid="_x0000_s44034" name="Ecuación" r:id="rId3" imgW="609336" imgH="203112" progId="Equation.3">
              <p:embed/>
            </p:oleObj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pic>
        <p:nvPicPr>
          <p:cNvPr id="44039" name="Picture 7" descr="D:\Mis documentos\Dreamweaver\avaluadorCorpus\jsp\nouAvaluadorCorpus\images\ale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060848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representacions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S.E.L.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7686" y="1785926"/>
            <a:ext cx="4329114" cy="43402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b="1" dirty="0" smtClean="0"/>
              <a:t>Representació vectorial</a:t>
            </a:r>
            <a:endParaRPr lang="ca-ES" sz="20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14348" y="1785926"/>
          <a:ext cx="3078163" cy="1357312"/>
        </p:xfrm>
        <a:graphic>
          <a:graphicData uri="http://schemas.openxmlformats.org/presentationml/2006/ole">
            <p:oleObj spid="_x0000_s15362" name="Ecuación" r:id="rId3" imgW="2095500" imgH="927100" progId="Equation.3">
              <p:embed/>
            </p:oleObj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929190" y="2428868"/>
          <a:ext cx="1071570" cy="1423867"/>
        </p:xfrm>
        <a:graphic>
          <a:graphicData uri="http://schemas.openxmlformats.org/presentationml/2006/ole">
            <p:oleObj spid="_x0000_s15363" name="Ecuación" r:id="rId4" imgW="698500" imgH="927100" progId="Equation.3">
              <p:embed/>
            </p:oleObj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7072330" y="2428868"/>
          <a:ext cx="928694" cy="1385897"/>
        </p:xfrm>
        <a:graphic>
          <a:graphicData uri="http://schemas.openxmlformats.org/presentationml/2006/ole">
            <p:oleObj spid="_x0000_s15365" name="Ecuación" r:id="rId5" imgW="622300" imgH="927100" progId="Equation.3">
              <p:embed/>
            </p:oleObj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143504" y="4071942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i = [1 .. n]</a:t>
            </a:r>
            <a:endParaRPr lang="ca-ES" sz="1400" dirty="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857752" y="5214950"/>
          <a:ext cx="3460457" cy="500066"/>
        </p:xfrm>
        <a:graphic>
          <a:graphicData uri="http://schemas.openxmlformats.org/presentationml/2006/ole">
            <p:oleObj spid="_x0000_s15367" name="Ecuación" r:id="rId6" imgW="1651000" imgH="241300" progId="Equation.3">
              <p:embed/>
            </p:oleObj>
          </a:graphicData>
        </a:graphic>
      </p:graphicFrame>
      <p:sp>
        <p:nvSpPr>
          <p:cNvPr id="13" name="12 Rectángulo"/>
          <p:cNvSpPr/>
          <p:nvPr/>
        </p:nvSpPr>
        <p:spPr>
          <a:xfrm>
            <a:off x="714348" y="1785926"/>
            <a:ext cx="357190" cy="13630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1071538" y="1785926"/>
            <a:ext cx="357190" cy="136303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3286116" y="1785926"/>
            <a:ext cx="376060" cy="136303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6 Forma"/>
          <p:cNvCxnSpPr>
            <a:stCxn id="13" idx="2"/>
          </p:cNvCxnSpPr>
          <p:nvPr/>
        </p:nvCxnSpPr>
        <p:spPr>
          <a:xfrm rot="16200000" flipH="1">
            <a:off x="2913920" y="1127979"/>
            <a:ext cx="351482" cy="43934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18 Forma"/>
          <p:cNvCxnSpPr>
            <a:stCxn id="15" idx="0"/>
          </p:cNvCxnSpPr>
          <p:nvPr/>
        </p:nvCxnSpPr>
        <p:spPr>
          <a:xfrm rot="16200000" flipH="1">
            <a:off x="5058924" y="201148"/>
            <a:ext cx="1428760" cy="4598316"/>
          </a:xfrm>
          <a:prstGeom prst="bentConnector4">
            <a:avLst>
              <a:gd name="adj1" fmla="val -16000"/>
              <a:gd name="adj2" fmla="val 1079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4" idx="2"/>
          </p:cNvCxnSpPr>
          <p:nvPr/>
        </p:nvCxnSpPr>
        <p:spPr>
          <a:xfrm rot="16200000" flipH="1">
            <a:off x="413589" y="3985500"/>
            <a:ext cx="1708804" cy="357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1285852" y="4857760"/>
            <a:ext cx="400052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rot="5400000">
            <a:off x="5001422" y="514271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285720" y="5572140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accent1"/>
                </a:solidFill>
                <a:latin typeface="Comic Sans MS" pitchFamily="66" charset="0"/>
              </a:rPr>
              <a:t>El vector b es mostra com una combinació lineal dels vectors a</a:t>
            </a:r>
            <a:r>
              <a:rPr lang="ca-ES" baseline="-25000" dirty="0" smtClean="0">
                <a:solidFill>
                  <a:schemeClr val="accent1"/>
                </a:solidFill>
                <a:latin typeface="Comic Sans MS" pitchFamily="66" charset="0"/>
              </a:rPr>
              <a:t>i</a:t>
            </a:r>
            <a:endParaRPr lang="ca-ES" baseline="-25000" dirty="0">
              <a:solidFill>
                <a:schemeClr val="accent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6857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ca-ES" sz="2000" dirty="0" smtClean="0"/>
              <a:t>Solucionar mitjançant </a:t>
            </a:r>
            <a:r>
              <a:rPr lang="ca-ES" sz="2000" dirty="0" smtClean="0"/>
              <a:t>els mètodes </a:t>
            </a:r>
            <a:r>
              <a:rPr lang="ca-ES" sz="2000" dirty="0" smtClean="0"/>
              <a:t>de </a:t>
            </a:r>
            <a:r>
              <a:rPr lang="ca-ES" sz="2000" dirty="0" err="1" smtClean="0">
                <a:solidFill>
                  <a:schemeClr val="accent6"/>
                </a:solidFill>
              </a:rPr>
              <a:t>Gauss-Jordan</a:t>
            </a:r>
            <a:r>
              <a:rPr lang="ca-ES" sz="2000" dirty="0" smtClean="0"/>
              <a:t> i </a:t>
            </a:r>
            <a:r>
              <a:rPr lang="ca-ES" sz="2000" dirty="0" smtClean="0">
                <a:solidFill>
                  <a:schemeClr val="accent6"/>
                </a:solidFill>
              </a:rPr>
              <a:t>Gauss</a:t>
            </a:r>
            <a:r>
              <a:rPr lang="ca-ES" sz="2000" dirty="0" smtClean="0"/>
              <a:t> els </a:t>
            </a:r>
            <a:r>
              <a:rPr lang="ca-ES" sz="2000" dirty="0" smtClean="0"/>
              <a:t>següents sistemes d’equacions lineals:</a:t>
            </a:r>
            <a:endParaRPr lang="ca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928662" y="2714620"/>
            <a:ext cx="257176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a-ES" b="1" dirty="0" smtClean="0"/>
              <a:t>1</a:t>
            </a:r>
            <a:endParaRPr lang="ca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628" y="2714620"/>
            <a:ext cx="264320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a-ES" b="1" dirty="0" smtClean="0"/>
              <a:t>2</a:t>
            </a:r>
            <a:endParaRPr lang="ca-ES" b="1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571604" y="3357562"/>
          <a:ext cx="1853628" cy="1214446"/>
        </p:xfrm>
        <a:graphic>
          <a:graphicData uri="http://schemas.openxmlformats.org/presentationml/2006/ole">
            <p:oleObj spid="_x0000_s51202" name="Ecuación" r:id="rId3" imgW="1104900" imgH="723900" progId="Equation.3">
              <p:embed/>
            </p:oleObj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786446" y="3357562"/>
          <a:ext cx="1709812" cy="1214446"/>
        </p:xfrm>
        <a:graphic>
          <a:graphicData uri="http://schemas.openxmlformats.org/presentationml/2006/ole">
            <p:oleObj spid="_x0000_s51203" name="Ecuación" r:id="rId4" imgW="1015559" imgH="72358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smtClean="0"/>
              <a:t>Aplicacions</a:t>
            </a:r>
            <a:br>
              <a:rPr lang="ca-ES" dirty="0" smtClean="0"/>
            </a:br>
            <a:r>
              <a:rPr lang="ca-ES" sz="2700" dirty="0" smtClean="0"/>
              <a:t>Càlcul del rang d’una matriu per </a:t>
            </a:r>
            <a:r>
              <a:rPr lang="ca-ES" sz="2700" dirty="0" err="1" smtClean="0"/>
              <a:t>Gauss-Jordan</a:t>
            </a:r>
            <a:r>
              <a:rPr lang="ca-ES" sz="2700" dirty="0" smtClean="0"/>
              <a:t> (i per Gauss)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14282" y="2085795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Sigui A ~ A</a:t>
            </a:r>
            <a:r>
              <a:rPr lang="ca-ES" baseline="-25000" dirty="0" smtClean="0"/>
              <a:t>E</a:t>
            </a:r>
            <a:r>
              <a:rPr lang="ca-ES" dirty="0" smtClean="0"/>
              <a:t> </a:t>
            </a:r>
            <a:r>
              <a:rPr lang="ca-ES" dirty="0" smtClean="0">
                <a:solidFill>
                  <a:schemeClr val="accent1"/>
                </a:solidFill>
              </a:rPr>
              <a:t>(sistema equivalent fruït d’aplicar les transformacions elementals a la matriu original)</a:t>
            </a:r>
            <a:r>
              <a:rPr lang="ca-ES" dirty="0" smtClean="0"/>
              <a:t> amb zeros per sobre i per sota (o bé només per sota) de la diagonal, </a:t>
            </a:r>
            <a:endParaRPr lang="es-ES" dirty="0" smtClean="0"/>
          </a:p>
          <a:p>
            <a:r>
              <a:rPr lang="ca-ES" dirty="0" smtClean="0"/>
              <a:t> </a:t>
            </a:r>
            <a:endParaRPr lang="es-ES" dirty="0" smtClean="0"/>
          </a:p>
          <a:p>
            <a:pPr algn="ctr"/>
            <a:r>
              <a:rPr lang="ca-ES" b="1" dirty="0" smtClean="0"/>
              <a:t>rang(A) = rang(A</a:t>
            </a:r>
            <a:r>
              <a:rPr lang="ca-ES" b="1" baseline="-25000" dirty="0" smtClean="0"/>
              <a:t>E</a:t>
            </a:r>
            <a:r>
              <a:rPr lang="ca-ES" b="1" dirty="0" smtClean="0"/>
              <a:t>) = número de files diferents de zero</a:t>
            </a:r>
            <a:endParaRPr lang="es-ES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285720" y="4135135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Exemple: </a:t>
            </a:r>
            <a:r>
              <a:rPr lang="ca-ES" dirty="0" smtClean="0"/>
              <a:t>Calcular el rang de següent matriu aplicant Gauss</a:t>
            </a:r>
            <a:endParaRPr lang="ca-E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500430" y="4563763"/>
          <a:ext cx="1785949" cy="1008377"/>
        </p:xfrm>
        <a:graphic>
          <a:graphicData uri="http://schemas.openxmlformats.org/presentationml/2006/ole">
            <p:oleObj spid="_x0000_s45058" name="Ecuación" r:id="rId3" imgW="126972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Resolució conjunta de sistemes similars</a:t>
            </a:r>
            <a:endParaRPr lang="ca-ES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14348" y="1643050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b="1" dirty="0" smtClean="0"/>
              <a:t>SISTEMES SIMILARS</a:t>
            </a:r>
            <a:r>
              <a:rPr lang="ca-ES" sz="2000" dirty="0" smtClean="0"/>
              <a:t>: </a:t>
            </a:r>
            <a:r>
              <a:rPr lang="ca-ES" sz="2000" dirty="0" err="1" smtClean="0"/>
              <a:t>S.E.L</a:t>
            </a:r>
            <a:r>
              <a:rPr lang="ca-ES" sz="2000" dirty="0" smtClean="0"/>
              <a:t>.’s amb la mateixa matriu associada</a:t>
            </a:r>
            <a:endParaRPr lang="es-ES" sz="2000" dirty="0" smtClean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928662" y="2500306"/>
          <a:ext cx="1277872" cy="1571636"/>
        </p:xfrm>
        <a:graphic>
          <a:graphicData uri="http://schemas.openxmlformats.org/presentationml/2006/ole">
            <p:oleObj spid="_x0000_s46081" name="Ecuación" r:id="rId3" imgW="825500" imgH="1016000" progId="Equation.3">
              <p:embed/>
            </p:oleObj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2285984" y="307181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accent1"/>
                </a:solidFill>
              </a:rPr>
              <a:t>K sistemes compatibles determinats amb A </a:t>
            </a:r>
            <a:r>
              <a:rPr lang="ca-ES" dirty="0" smtClean="0">
                <a:solidFill>
                  <a:schemeClr val="accent1"/>
                </a:solidFill>
                <a:sym typeface="Symbol"/>
              </a:rPr>
              <a:t> </a:t>
            </a:r>
            <a:r>
              <a:rPr lang="ca-ES" dirty="0" err="1" smtClean="0">
                <a:solidFill>
                  <a:schemeClr val="accent1"/>
                </a:solidFill>
              </a:rPr>
              <a:t>M</a:t>
            </a:r>
            <a:r>
              <a:rPr lang="ca-ES" baseline="-25000" dirty="0" err="1" smtClean="0">
                <a:solidFill>
                  <a:schemeClr val="accent1"/>
                </a:solidFill>
              </a:rPr>
              <a:t>nxn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tq</a:t>
            </a:r>
            <a:r>
              <a:rPr lang="ca-ES" dirty="0" smtClean="0">
                <a:solidFill>
                  <a:schemeClr val="accent1"/>
                </a:solidFill>
              </a:rPr>
              <a:t> </a:t>
            </a:r>
            <a:r>
              <a:rPr lang="ca-ES" dirty="0" err="1" smtClean="0">
                <a:solidFill>
                  <a:schemeClr val="accent1"/>
                </a:solidFill>
              </a:rPr>
              <a:t>det</a:t>
            </a:r>
            <a:r>
              <a:rPr lang="ca-ES" dirty="0" smtClean="0">
                <a:solidFill>
                  <a:schemeClr val="accent1"/>
                </a:solidFill>
              </a:rPr>
              <a:t>(A) </a:t>
            </a:r>
            <a:r>
              <a:rPr lang="ca-ES" dirty="0" smtClean="0">
                <a:solidFill>
                  <a:schemeClr val="accent1"/>
                </a:solidFill>
                <a:sym typeface="Symbol"/>
              </a:rPr>
              <a:t></a:t>
            </a:r>
            <a:r>
              <a:rPr lang="ca-ES" dirty="0" smtClean="0">
                <a:solidFill>
                  <a:schemeClr val="accent1"/>
                </a:solidFill>
              </a:rPr>
              <a:t> 0</a:t>
            </a:r>
            <a:endParaRPr lang="ca-ES" dirty="0">
              <a:solidFill>
                <a:schemeClr val="accent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2910" y="4737754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Podem resoldre’ls tots alhora amb </a:t>
            </a:r>
            <a:r>
              <a:rPr lang="ca-ES" dirty="0" err="1" smtClean="0"/>
              <a:t>Gauss-Jordan</a:t>
            </a:r>
            <a:r>
              <a:rPr lang="ca-ES" dirty="0" smtClean="0"/>
              <a:t>:</a:t>
            </a:r>
            <a:endParaRPr lang="es-ES" dirty="0" smtClean="0"/>
          </a:p>
          <a:p>
            <a:r>
              <a:rPr lang="ca-ES" dirty="0" smtClean="0"/>
              <a:t> </a:t>
            </a:r>
            <a:endParaRPr lang="es-ES" dirty="0" smtClean="0"/>
          </a:p>
          <a:p>
            <a:pPr algn="ctr"/>
            <a:r>
              <a:rPr lang="ca-ES" b="1" dirty="0" smtClean="0"/>
              <a:t>( A | b</a:t>
            </a:r>
            <a:r>
              <a:rPr lang="ca-ES" b="1" baseline="-25000" dirty="0" smtClean="0"/>
              <a:t>1</a:t>
            </a:r>
            <a:r>
              <a:rPr lang="ca-ES" b="1" dirty="0" smtClean="0"/>
              <a:t> b</a:t>
            </a:r>
            <a:r>
              <a:rPr lang="ca-ES" b="1" baseline="-25000" dirty="0" smtClean="0"/>
              <a:t>2</a:t>
            </a:r>
            <a:r>
              <a:rPr lang="ca-ES" b="1" dirty="0" smtClean="0"/>
              <a:t> ... </a:t>
            </a:r>
            <a:r>
              <a:rPr lang="ca-ES" b="1" dirty="0" err="1" smtClean="0"/>
              <a:t>b</a:t>
            </a:r>
            <a:r>
              <a:rPr lang="ca-ES" b="1" baseline="-25000" dirty="0" err="1" smtClean="0"/>
              <a:t>k</a:t>
            </a:r>
            <a:r>
              <a:rPr lang="ca-ES" b="1" dirty="0" smtClean="0"/>
              <a:t>) ~ ... (</a:t>
            </a:r>
            <a:r>
              <a:rPr lang="ca-ES" b="1" dirty="0" err="1" smtClean="0"/>
              <a:t>Tranformacions</a:t>
            </a:r>
            <a:r>
              <a:rPr lang="ca-ES" b="1" dirty="0" smtClean="0"/>
              <a:t> elementals) ... ~ ( </a:t>
            </a:r>
            <a:r>
              <a:rPr lang="ca-ES" b="1" dirty="0" err="1" smtClean="0"/>
              <a:t>Id</a:t>
            </a:r>
            <a:r>
              <a:rPr lang="ca-ES" b="1" dirty="0" smtClean="0"/>
              <a:t> | d</a:t>
            </a:r>
            <a:r>
              <a:rPr lang="ca-ES" b="1" baseline="-25000" dirty="0" smtClean="0"/>
              <a:t>1</a:t>
            </a:r>
            <a:r>
              <a:rPr lang="ca-ES" b="1" dirty="0" smtClean="0"/>
              <a:t> d</a:t>
            </a:r>
            <a:r>
              <a:rPr lang="ca-ES" b="1" baseline="-25000" dirty="0" smtClean="0"/>
              <a:t>2</a:t>
            </a:r>
            <a:r>
              <a:rPr lang="ca-ES" b="1" dirty="0" smtClean="0"/>
              <a:t> ... </a:t>
            </a:r>
            <a:r>
              <a:rPr lang="ca-ES" b="1" dirty="0" err="1" smtClean="0"/>
              <a:t>d</a:t>
            </a:r>
            <a:r>
              <a:rPr lang="ca-ES" b="1" baseline="-25000" dirty="0" err="1" smtClean="0"/>
              <a:t>k</a:t>
            </a:r>
            <a:r>
              <a:rPr lang="ca-ES" b="1" dirty="0" smtClean="0"/>
              <a:t>)</a:t>
            </a:r>
            <a:endParaRPr lang="es-ES" b="1" dirty="0" smtClean="0"/>
          </a:p>
          <a:p>
            <a:r>
              <a:rPr lang="ca-ES" dirty="0" smtClean="0"/>
              <a:t> </a:t>
            </a:r>
            <a:endParaRPr lang="es-ES" dirty="0" smtClean="0"/>
          </a:p>
          <a:p>
            <a:r>
              <a:rPr lang="ca-ES" dirty="0" smtClean="0"/>
              <a:t>O bé, resoldre’ls per separat.</a:t>
            </a:r>
            <a:endParaRPr lang="ca-ES" dirty="0"/>
          </a:p>
        </p:txBody>
      </p:sp>
      <p:pic>
        <p:nvPicPr>
          <p:cNvPr id="46083" name="Picture 3" descr="D:\Mis documentos\Dreamweaver\avaluadorCorpus\jsp\nouAvaluadorCorpus\images\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64305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0" y="2000240"/>
            <a:ext cx="9144000" cy="928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Aplicacions</a:t>
            </a:r>
            <a:br>
              <a:rPr lang="ca-ES" dirty="0" smtClean="0"/>
            </a:br>
            <a:r>
              <a:rPr lang="ca-ES" sz="2400" dirty="0" smtClean="0"/>
              <a:t>Càlcul de la matriu inversa per </a:t>
            </a:r>
            <a:r>
              <a:rPr lang="ca-ES" sz="2400" dirty="0" err="1" smtClean="0"/>
              <a:t>Gauss-Jordan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28596" y="2085795"/>
            <a:ext cx="842968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a-ES" dirty="0" smtClean="0"/>
              <a:t>Sigui A </a:t>
            </a:r>
            <a:r>
              <a:rPr lang="ca-ES" dirty="0" smtClean="0">
                <a:sym typeface="Symbol"/>
              </a:rPr>
              <a:t> </a:t>
            </a:r>
            <a:r>
              <a:rPr lang="ca-ES" dirty="0" err="1" smtClean="0"/>
              <a:t>M</a:t>
            </a:r>
            <a:r>
              <a:rPr lang="ca-ES" baseline="-25000" dirty="0" err="1" smtClean="0"/>
              <a:t>nxn</a:t>
            </a:r>
            <a:r>
              <a:rPr lang="ca-ES" dirty="0" smtClean="0"/>
              <a:t> </a:t>
            </a:r>
            <a:r>
              <a:rPr lang="ca-ES" dirty="0" err="1" smtClean="0"/>
              <a:t>tq</a:t>
            </a:r>
            <a:r>
              <a:rPr lang="ca-ES" dirty="0" smtClean="0"/>
              <a:t> </a:t>
            </a:r>
            <a:r>
              <a:rPr lang="ca-ES" dirty="0" err="1" smtClean="0"/>
              <a:t>det</a:t>
            </a:r>
            <a:r>
              <a:rPr lang="ca-ES" dirty="0" smtClean="0"/>
              <a:t>(A) </a:t>
            </a:r>
            <a:r>
              <a:rPr lang="ca-ES" dirty="0" smtClean="0">
                <a:sym typeface="Symbol"/>
              </a:rPr>
              <a:t></a:t>
            </a:r>
            <a:r>
              <a:rPr lang="ca-ES" dirty="0" smtClean="0"/>
              <a:t> 0   </a:t>
            </a:r>
            <a:r>
              <a:rPr lang="ca-ES" dirty="0" smtClean="0">
                <a:sym typeface="Symbol"/>
              </a:rPr>
              <a:t>  </a:t>
            </a:r>
            <a:r>
              <a:rPr lang="ca-ES" dirty="0" smtClean="0"/>
              <a:t> </a:t>
            </a:r>
            <a:r>
              <a:rPr lang="ca-ES" dirty="0" smtClean="0">
                <a:sym typeface="Symbol"/>
              </a:rPr>
              <a:t></a:t>
            </a:r>
            <a:r>
              <a:rPr lang="ca-ES" dirty="0" smtClean="0"/>
              <a:t> A</a:t>
            </a:r>
            <a:r>
              <a:rPr lang="ca-ES" baseline="30000" dirty="0" smtClean="0"/>
              <a:t>-1</a:t>
            </a:r>
            <a:r>
              <a:rPr lang="ca-ES" dirty="0" smtClean="0"/>
              <a:t> </a:t>
            </a:r>
            <a:r>
              <a:rPr lang="ca-ES" dirty="0" err="1" smtClean="0"/>
              <a:t>tq</a:t>
            </a:r>
            <a:r>
              <a:rPr lang="ca-ES" dirty="0" smtClean="0"/>
              <a:t> A</a:t>
            </a:r>
            <a:r>
              <a:rPr lang="ca-ES" baseline="30000" dirty="0" smtClean="0"/>
              <a:t>-1</a:t>
            </a:r>
            <a:r>
              <a:rPr lang="ca-ES" dirty="0" smtClean="0"/>
              <a:t>·A = </a:t>
            </a:r>
            <a:r>
              <a:rPr lang="ca-ES" dirty="0" err="1" smtClean="0"/>
              <a:t>A·A</a:t>
            </a:r>
            <a:r>
              <a:rPr lang="ca-ES" dirty="0" smtClean="0"/>
              <a:t> </a:t>
            </a:r>
            <a:r>
              <a:rPr lang="ca-ES" baseline="30000" dirty="0" smtClean="0"/>
              <a:t>-1</a:t>
            </a:r>
            <a:r>
              <a:rPr lang="ca-ES" dirty="0" smtClean="0"/>
              <a:t> = </a:t>
            </a:r>
            <a:r>
              <a:rPr lang="ca-ES" dirty="0" err="1" smtClean="0"/>
              <a:t>Id</a:t>
            </a:r>
            <a:endParaRPr lang="es-ES" dirty="0" smtClean="0"/>
          </a:p>
          <a:p>
            <a:r>
              <a:rPr lang="ca-ES" dirty="0" smtClean="0"/>
              <a:t>busquem una matriu                                       tal que </a:t>
            </a:r>
            <a:r>
              <a:rPr lang="ca-ES" dirty="0" err="1" smtClean="0"/>
              <a:t>A·X</a:t>
            </a:r>
            <a:r>
              <a:rPr lang="ca-ES" dirty="0" smtClean="0"/>
              <a:t> = </a:t>
            </a:r>
            <a:r>
              <a:rPr lang="ca-ES" dirty="0" err="1" smtClean="0"/>
              <a:t>Id</a:t>
            </a:r>
            <a:r>
              <a:rPr lang="ca-ES" dirty="0" smtClean="0"/>
              <a:t> (aleshores A</a:t>
            </a:r>
            <a:r>
              <a:rPr lang="ca-ES" baseline="30000" dirty="0" smtClean="0"/>
              <a:t>-1</a:t>
            </a:r>
            <a:r>
              <a:rPr lang="ca-ES" dirty="0" smtClean="0"/>
              <a:t> = X)</a:t>
            </a:r>
            <a:endParaRPr lang="es-ES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00034" y="485776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Resoldre </a:t>
            </a:r>
            <a:r>
              <a:rPr lang="ca-ES" dirty="0" err="1" smtClean="0"/>
              <a:t>A·X</a:t>
            </a:r>
            <a:r>
              <a:rPr lang="ca-ES" dirty="0" smtClean="0"/>
              <a:t> = </a:t>
            </a:r>
            <a:r>
              <a:rPr lang="ca-ES" dirty="0" err="1" smtClean="0"/>
              <a:t>Id</a:t>
            </a:r>
            <a:r>
              <a:rPr lang="ca-ES" dirty="0" smtClean="0"/>
              <a:t> equival a resoldre:</a:t>
            </a:r>
            <a:endParaRPr lang="es-E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500298" y="2428868"/>
          <a:ext cx="1951789" cy="357190"/>
        </p:xfrm>
        <a:graphic>
          <a:graphicData uri="http://schemas.openxmlformats.org/presentationml/2006/ole">
            <p:oleObj spid="_x0000_s47107" name="Ecuación" r:id="rId3" imgW="1459866" imgH="266584" progId="Equation.3">
              <p:embed/>
            </p:oleObj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500298" y="3214686"/>
          <a:ext cx="3357586" cy="1233659"/>
        </p:xfrm>
        <a:graphic>
          <a:graphicData uri="http://schemas.openxmlformats.org/presentationml/2006/ole">
            <p:oleObj spid="_x0000_s47109" name="Ecuación" r:id="rId4" imgW="2514600" imgH="927100" progId="Equation.3">
              <p:embed/>
            </p:oleObj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4071933" y="4857760"/>
          <a:ext cx="3520873" cy="357190"/>
        </p:xfrm>
        <a:graphic>
          <a:graphicData uri="http://schemas.openxmlformats.org/presentationml/2006/ole">
            <p:oleObj spid="_x0000_s47111" name="Ecuación" r:id="rId5" imgW="2628900" imgH="266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Aplicacions</a:t>
            </a:r>
            <a:br>
              <a:rPr lang="ca-ES" dirty="0" smtClean="0"/>
            </a:br>
            <a:r>
              <a:rPr lang="ca-ES" sz="2400" dirty="0" smtClean="0"/>
              <a:t>Càlcul de la matriu inversa per </a:t>
            </a:r>
            <a:r>
              <a:rPr lang="ca-ES" sz="2400" dirty="0" err="1" smtClean="0"/>
              <a:t>Gauss-Jordan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000100" y="1928802"/>
          <a:ext cx="3520873" cy="357190"/>
        </p:xfrm>
        <a:graphic>
          <a:graphicData uri="http://schemas.openxmlformats.org/presentationml/2006/ole">
            <p:oleObj spid="_x0000_s48132" name="Ecuación" r:id="rId3" imgW="2628900" imgH="2667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73138" y="2981325"/>
          <a:ext cx="4570412" cy="1376363"/>
        </p:xfrm>
        <a:graphic>
          <a:graphicData uri="http://schemas.openxmlformats.org/presentationml/2006/ole">
            <p:oleObj spid="_x0000_s48133" name="Ecuación" r:id="rId4" imgW="3124080" imgH="939600" progId="Equation.3">
              <p:embed/>
            </p:oleObj>
          </a:graphicData>
        </a:graphic>
      </p:graphicFrame>
      <p:cxnSp>
        <p:nvCxnSpPr>
          <p:cNvPr id="17" name="16 Conector recto de flecha"/>
          <p:cNvCxnSpPr/>
          <p:nvPr/>
        </p:nvCxnSpPr>
        <p:spPr>
          <a:xfrm rot="5400000">
            <a:off x="1285852" y="264318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928661" y="4786322"/>
          <a:ext cx="4809803" cy="928694"/>
        </p:xfrm>
        <a:graphic>
          <a:graphicData uri="http://schemas.openxmlformats.org/presentationml/2006/ole">
            <p:oleObj spid="_x0000_s48135" name="Ecuación" r:id="rId5" imgW="3302000" imgH="635000" progId="Equation.3">
              <p:embed/>
            </p:oleObj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2285984" y="450057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>
                <a:solidFill>
                  <a:schemeClr val="accent1"/>
                </a:solidFill>
                <a:latin typeface="Comic Sans MS" pitchFamily="66" charset="0"/>
              </a:rPr>
              <a:t>Transformant</a:t>
            </a:r>
            <a:endParaRPr lang="ca-ES" sz="12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cxnSp>
        <p:nvCxnSpPr>
          <p:cNvPr id="22" name="21 Conector recto de flecha"/>
          <p:cNvCxnSpPr>
            <a:stCxn id="20" idx="2"/>
          </p:cNvCxnSpPr>
          <p:nvPr/>
        </p:nvCxnSpPr>
        <p:spPr>
          <a:xfrm rot="16200000" flipH="1">
            <a:off x="2870971" y="4871242"/>
            <a:ext cx="437381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6572264" y="4643446"/>
          <a:ext cx="867938" cy="1428760"/>
        </p:xfrm>
        <a:graphic>
          <a:graphicData uri="http://schemas.openxmlformats.org/presentationml/2006/ole">
            <p:oleObj spid="_x0000_s48137" name="Ecuación" r:id="rId6" imgW="622300" imgH="1016000" progId="Equation.3">
              <p:embed/>
            </p:oleObj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7429520" y="5143511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 smtClean="0"/>
              <a:t>és la solució</a:t>
            </a:r>
            <a:endParaRPr lang="ca-ES" sz="1600" dirty="0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857884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571472" y="6143645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 smtClean="0"/>
              <a:t>La matriu que busquem:</a:t>
            </a:r>
            <a:endParaRPr lang="ca-ES" sz="1600" dirty="0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2786049" y="6143644"/>
          <a:ext cx="3276423" cy="328776"/>
        </p:xfrm>
        <a:graphic>
          <a:graphicData uri="http://schemas.openxmlformats.org/presentationml/2006/ole">
            <p:oleObj spid="_x0000_s48139" name="Ecuación" r:id="rId7" imgW="2755900" imgH="279400" progId="Equation.3">
              <p:embed/>
            </p:oleObj>
          </a:graphicData>
        </a:graphic>
      </p:graphicFrame>
      <p:cxnSp>
        <p:nvCxnSpPr>
          <p:cNvPr id="32" name="31 Conector angular"/>
          <p:cNvCxnSpPr/>
          <p:nvPr/>
        </p:nvCxnSpPr>
        <p:spPr>
          <a:xfrm rot="10800000" flipV="1">
            <a:off x="6143636" y="6072206"/>
            <a:ext cx="857256" cy="214314"/>
          </a:xfrm>
          <a:prstGeom prst="bentConnector3">
            <a:avLst>
              <a:gd name="adj1" fmla="val -1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Aplicacions</a:t>
            </a:r>
            <a:br>
              <a:rPr lang="ca-ES" dirty="0" smtClean="0"/>
            </a:br>
            <a:r>
              <a:rPr lang="ca-ES" sz="2400" dirty="0" smtClean="0"/>
              <a:t>Càlcul de la matriu inversa per </a:t>
            </a:r>
            <a:r>
              <a:rPr lang="ca-ES" sz="2400" dirty="0" err="1" smtClean="0"/>
              <a:t>Gauss-Jordan</a:t>
            </a:r>
            <a:endParaRPr lang="ca-E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642910" y="235743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En resum:  </a:t>
            </a:r>
            <a:r>
              <a:rPr lang="ca-ES" b="1" dirty="0" smtClean="0"/>
              <a:t>( A | </a:t>
            </a:r>
            <a:r>
              <a:rPr lang="ca-ES" b="1" dirty="0" err="1" smtClean="0"/>
              <a:t>Id</a:t>
            </a:r>
            <a:r>
              <a:rPr lang="ca-ES" b="1" dirty="0" smtClean="0"/>
              <a:t> ) ~ ... ~ ( </a:t>
            </a:r>
            <a:r>
              <a:rPr lang="ca-ES" b="1" dirty="0" err="1" smtClean="0"/>
              <a:t>Id</a:t>
            </a:r>
            <a:r>
              <a:rPr lang="ca-ES" b="1" dirty="0" smtClean="0"/>
              <a:t> | A</a:t>
            </a:r>
            <a:r>
              <a:rPr lang="ca-ES" b="1" baseline="30000" dirty="0" smtClean="0"/>
              <a:t>-1</a:t>
            </a:r>
            <a:r>
              <a:rPr lang="ca-ES" b="1" dirty="0" smtClean="0"/>
              <a:t> )</a:t>
            </a:r>
            <a:endParaRPr lang="es-ES" b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642910" y="321468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Exemple</a:t>
            </a:r>
            <a:r>
              <a:rPr lang="ca-ES" dirty="0" smtClean="0"/>
              <a:t>: Calcula la inversa de la següent matriu mitjançant el mètode de resolució de sistemes similars amb </a:t>
            </a:r>
            <a:r>
              <a:rPr lang="ca-ES" dirty="0" err="1" smtClean="0"/>
              <a:t>Gauss-Jordan</a:t>
            </a:r>
            <a:endParaRPr lang="es-ES" dirty="0" smtClean="0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3571868" y="4214818"/>
          <a:ext cx="1543050" cy="974725"/>
        </p:xfrm>
        <a:graphic>
          <a:graphicData uri="http://schemas.openxmlformats.org/presentationml/2006/ole">
            <p:oleObj spid="_x0000_s49159" name="Ecuación" r:id="rId3" imgW="113004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Aplicacions</a:t>
            </a:r>
            <a:br>
              <a:rPr lang="ca-ES" dirty="0" smtClean="0"/>
            </a:br>
            <a:r>
              <a:rPr lang="ca-ES" sz="2400" dirty="0" smtClean="0"/>
              <a:t>Càlcul de la matriu inversa per </a:t>
            </a:r>
            <a:r>
              <a:rPr lang="ca-ES" sz="2400" dirty="0" err="1" smtClean="0"/>
              <a:t>Gauss-Jordan</a:t>
            </a:r>
            <a:endParaRPr lang="ca-E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26" name="25 CuadroTexto"/>
          <p:cNvSpPr txBox="1"/>
          <p:nvPr/>
        </p:nvSpPr>
        <p:spPr>
          <a:xfrm>
            <a:off x="571472" y="1643050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Exemple</a:t>
            </a:r>
            <a:r>
              <a:rPr lang="ca-ES" dirty="0" smtClean="0"/>
              <a:t>: Calcula la inversa de la següent matriu mitjançant el mètode de resolució de sistemes similars amb </a:t>
            </a:r>
            <a:r>
              <a:rPr lang="ca-ES" dirty="0" err="1" smtClean="0"/>
              <a:t>Gauss-Jordan</a:t>
            </a:r>
            <a:endParaRPr lang="es-ES" dirty="0" smtClean="0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000100" y="2500306"/>
          <a:ext cx="1543050" cy="974725"/>
        </p:xfrm>
        <a:graphic>
          <a:graphicData uri="http://schemas.openxmlformats.org/presentationml/2006/ole">
            <p:oleObj spid="_x0000_s50178" name="Ecuación" r:id="rId3" imgW="1130040" imgH="711000" progId="Equation.3">
              <p:embed/>
            </p:oleObj>
          </a:graphicData>
        </a:graphic>
      </p:graphicFrame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85786" y="4000504"/>
          <a:ext cx="7470182" cy="2357454"/>
        </p:xfrm>
        <a:graphic>
          <a:graphicData uri="http://schemas.openxmlformats.org/presentationml/2006/ole">
            <p:oleObj spid="_x0000_s50179" name="Ecuación" r:id="rId4" imgW="4826000" imgH="1524000" progId="Equation.3">
              <p:embed/>
            </p:oleObj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2786050" y="2714620"/>
            <a:ext cx="615553" cy="11650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a-ES" sz="1400" dirty="0" smtClean="0">
                <a:solidFill>
                  <a:schemeClr val="accent1"/>
                </a:solidFill>
              </a:rPr>
              <a:t>F2 = F2 – 2F1 </a:t>
            </a:r>
            <a:r>
              <a:rPr lang="ca-ES" sz="1400" dirty="0" smtClean="0"/>
              <a:t>i </a:t>
            </a:r>
            <a:r>
              <a:rPr lang="ca-ES" sz="1400" dirty="0" smtClean="0">
                <a:solidFill>
                  <a:schemeClr val="accent1"/>
                </a:solidFill>
              </a:rPr>
              <a:t>F3 = F3 + F1</a:t>
            </a:r>
            <a:endParaRPr lang="ca-ES" sz="1400" dirty="0">
              <a:solidFill>
                <a:schemeClr val="accent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286380" y="2714620"/>
            <a:ext cx="400110" cy="11650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a-ES" sz="1400" dirty="0" smtClean="0">
                <a:solidFill>
                  <a:schemeClr val="accent1"/>
                </a:solidFill>
              </a:rPr>
              <a:t>F3 = F3 – 2F2</a:t>
            </a:r>
            <a:endParaRPr lang="ca-ES" sz="1400" dirty="0">
              <a:solidFill>
                <a:schemeClr val="accent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7885537" y="2714620"/>
            <a:ext cx="615553" cy="11650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a-ES" sz="1400" dirty="0" smtClean="0">
                <a:solidFill>
                  <a:schemeClr val="accent1"/>
                </a:solidFill>
              </a:rPr>
              <a:t>F1 = 2F1 - F3 </a:t>
            </a:r>
            <a:r>
              <a:rPr lang="ca-ES" sz="1400" dirty="0" smtClean="0"/>
              <a:t>i </a:t>
            </a:r>
            <a:r>
              <a:rPr lang="ca-ES" sz="1400" dirty="0" smtClean="0">
                <a:solidFill>
                  <a:schemeClr val="accent1"/>
                </a:solidFill>
              </a:rPr>
              <a:t>F2 = 2F2 + F3</a:t>
            </a:r>
            <a:endParaRPr lang="ca-ES" sz="1400" dirty="0">
              <a:solidFill>
                <a:schemeClr val="accent1"/>
              </a:solidFill>
            </a:endParaRPr>
          </a:p>
        </p:txBody>
      </p:sp>
      <p:cxnSp>
        <p:nvCxnSpPr>
          <p:cNvPr id="21" name="20 Conector recto de flecha"/>
          <p:cNvCxnSpPr>
            <a:stCxn id="17" idx="2"/>
          </p:cNvCxnSpPr>
          <p:nvPr/>
        </p:nvCxnSpPr>
        <p:spPr>
          <a:xfrm rot="5400000">
            <a:off x="2800941" y="4169385"/>
            <a:ext cx="582619" cy="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8" idx="2"/>
          </p:cNvCxnSpPr>
          <p:nvPr/>
        </p:nvCxnSpPr>
        <p:spPr>
          <a:xfrm rot="5400000">
            <a:off x="5176821" y="4189233"/>
            <a:ext cx="619195" cy="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9" idx="2"/>
          </p:cNvCxnSpPr>
          <p:nvPr/>
        </p:nvCxnSpPr>
        <p:spPr>
          <a:xfrm rot="5400000">
            <a:off x="7897288" y="4175389"/>
            <a:ext cx="591763" cy="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representacions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S.E.L.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7686" y="1785926"/>
            <a:ext cx="4329114" cy="43402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b="1" dirty="0" smtClean="0"/>
              <a:t>Representació matricial</a:t>
            </a:r>
            <a:endParaRPr lang="ca-ES" sz="20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14348" y="1785926"/>
          <a:ext cx="3078163" cy="1357312"/>
        </p:xfrm>
        <a:graphic>
          <a:graphicData uri="http://schemas.openxmlformats.org/presentationml/2006/ole">
            <p:oleObj spid="_x0000_s17410" name="Ecuación" r:id="rId3" imgW="2095500" imgH="927100" progId="Equation.3">
              <p:embed/>
            </p:oleObj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3" name="12 Rectángulo"/>
          <p:cNvSpPr/>
          <p:nvPr/>
        </p:nvSpPr>
        <p:spPr>
          <a:xfrm>
            <a:off x="714348" y="1785926"/>
            <a:ext cx="357190" cy="13630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1071538" y="1785926"/>
            <a:ext cx="357190" cy="136303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3286116" y="1785926"/>
            <a:ext cx="376060" cy="136303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Forma"/>
          <p:cNvCxnSpPr>
            <a:stCxn id="15" idx="0"/>
          </p:cNvCxnSpPr>
          <p:nvPr/>
        </p:nvCxnSpPr>
        <p:spPr>
          <a:xfrm rot="16200000" flipH="1">
            <a:off x="5058924" y="201148"/>
            <a:ext cx="1428760" cy="4598316"/>
          </a:xfrm>
          <a:prstGeom prst="bentConnector4">
            <a:avLst>
              <a:gd name="adj1" fmla="val -16000"/>
              <a:gd name="adj2" fmla="val 1079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857752" y="2500306"/>
          <a:ext cx="3214710" cy="1574883"/>
        </p:xfrm>
        <a:graphic>
          <a:graphicData uri="http://schemas.openxmlformats.org/presentationml/2006/ole">
            <p:oleObj spid="_x0000_s17414" name="Ecuación" r:id="rId4" imgW="1892300" imgH="927100" progId="Equation.3">
              <p:embed/>
            </p:oleObj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857752" y="4214818"/>
          <a:ext cx="3286148" cy="346674"/>
        </p:xfrm>
        <a:graphic>
          <a:graphicData uri="http://schemas.openxmlformats.org/presentationml/2006/ole">
            <p:oleObj spid="_x0000_s17416" name="Ecuación" r:id="rId5" imgW="1879600" imgH="241300" progId="Equation.3">
              <p:embed/>
            </p:oleObj>
          </a:graphicData>
        </a:graphic>
      </p:graphicFrame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786578" y="5000636"/>
          <a:ext cx="1687513" cy="1022350"/>
        </p:xfrm>
        <a:graphic>
          <a:graphicData uri="http://schemas.openxmlformats.org/presentationml/2006/ole">
            <p:oleObj spid="_x0000_s17420" name="Ecuación" r:id="rId6" imgW="1168200" imgH="711000" progId="Equation.3">
              <p:embed/>
            </p:oleObj>
          </a:graphicData>
        </a:graphic>
      </p:graphicFrame>
      <p:sp>
        <p:nvSpPr>
          <p:cNvPr id="29" name="28 Rectángulo"/>
          <p:cNvSpPr/>
          <p:nvPr/>
        </p:nvSpPr>
        <p:spPr>
          <a:xfrm>
            <a:off x="1478395" y="1785926"/>
            <a:ext cx="357190" cy="13630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2463572" y="1790696"/>
            <a:ext cx="357190" cy="13630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36 Grupo"/>
          <p:cNvGrpSpPr/>
          <p:nvPr/>
        </p:nvGrpSpPr>
        <p:grpSpPr>
          <a:xfrm>
            <a:off x="892943" y="3148956"/>
            <a:ext cx="4393436" cy="356245"/>
            <a:chOff x="892943" y="3148956"/>
            <a:chExt cx="4393436" cy="356245"/>
          </a:xfrm>
        </p:grpSpPr>
        <p:cxnSp>
          <p:nvCxnSpPr>
            <p:cNvPr id="17" name="16 Forma"/>
            <p:cNvCxnSpPr>
              <a:stCxn id="13" idx="2"/>
            </p:cNvCxnSpPr>
            <p:nvPr/>
          </p:nvCxnSpPr>
          <p:spPr>
            <a:xfrm rot="16200000" flipH="1">
              <a:off x="2913920" y="1127979"/>
              <a:ext cx="351482" cy="439343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9" idx="2"/>
            </p:cNvCxnSpPr>
            <p:nvPr/>
          </p:nvCxnSpPr>
          <p:spPr>
            <a:xfrm rot="5400000">
              <a:off x="1477688" y="3325898"/>
              <a:ext cx="356244" cy="23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>
              <a:stCxn id="31" idx="2"/>
            </p:cNvCxnSpPr>
            <p:nvPr/>
          </p:nvCxnSpPr>
          <p:spPr>
            <a:xfrm rot="16200000" flipH="1">
              <a:off x="2469314" y="3326578"/>
              <a:ext cx="346712" cy="10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45 Rectángulo"/>
          <p:cNvSpPr/>
          <p:nvPr/>
        </p:nvSpPr>
        <p:spPr>
          <a:xfrm>
            <a:off x="1857356" y="1785926"/>
            <a:ext cx="285752" cy="136303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"/>
          <p:cNvSpPr/>
          <p:nvPr/>
        </p:nvSpPr>
        <p:spPr>
          <a:xfrm>
            <a:off x="2857488" y="1785926"/>
            <a:ext cx="214314" cy="136303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2" name="51 Grupo"/>
          <p:cNvGrpSpPr/>
          <p:nvPr/>
        </p:nvGrpSpPr>
        <p:grpSpPr>
          <a:xfrm>
            <a:off x="1236030" y="3148955"/>
            <a:ext cx="5695012" cy="998501"/>
            <a:chOff x="1236030" y="3148955"/>
            <a:chExt cx="5695012" cy="998501"/>
          </a:xfrm>
        </p:grpSpPr>
        <p:cxnSp>
          <p:nvCxnSpPr>
            <p:cNvPr id="28" name="27 Conector recto"/>
            <p:cNvCxnSpPr>
              <a:stCxn id="14" idx="2"/>
            </p:cNvCxnSpPr>
            <p:nvPr/>
          </p:nvCxnSpPr>
          <p:spPr>
            <a:xfrm rot="5400000">
              <a:off x="755537" y="3642964"/>
              <a:ext cx="988604" cy="58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1236030" y="4141694"/>
              <a:ext cx="5693424" cy="168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/>
            <p:nvPr/>
          </p:nvCxnSpPr>
          <p:spPr>
            <a:xfrm rot="16200000" flipV="1">
              <a:off x="6680215" y="389255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>
              <a:stCxn id="46" idx="2"/>
            </p:cNvCxnSpPr>
            <p:nvPr/>
          </p:nvCxnSpPr>
          <p:spPr>
            <a:xfrm rot="5400000">
              <a:off x="1503020" y="3646168"/>
              <a:ext cx="99442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>
              <a:stCxn id="47" idx="2"/>
            </p:cNvCxnSpPr>
            <p:nvPr/>
          </p:nvCxnSpPr>
          <p:spPr>
            <a:xfrm rot="16200000" flipH="1">
              <a:off x="2468972" y="3644628"/>
              <a:ext cx="998501" cy="715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9" grpId="1" animBg="1"/>
      <p:bldP spid="31" grpId="1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representacions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S.E.L.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7686" y="1785926"/>
            <a:ext cx="4329114" cy="43402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b="1" dirty="0" smtClean="0"/>
              <a:t>Representació matricial</a:t>
            </a:r>
            <a:endParaRPr lang="ca-ES" sz="20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14348" y="1785926"/>
          <a:ext cx="3078163" cy="1357312"/>
        </p:xfrm>
        <a:graphic>
          <a:graphicData uri="http://schemas.openxmlformats.org/presentationml/2006/ole">
            <p:oleObj spid="_x0000_s18434" name="Ecuación" r:id="rId3" imgW="2095500" imgH="927100" progId="Equation.3">
              <p:embed/>
            </p:oleObj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857752" y="2500306"/>
          <a:ext cx="3214710" cy="1574883"/>
        </p:xfrm>
        <a:graphic>
          <a:graphicData uri="http://schemas.openxmlformats.org/presentationml/2006/ole">
            <p:oleObj spid="_x0000_s18435" name="Ecuación" r:id="rId4" imgW="1892300" imgH="927100" progId="Equation.3">
              <p:embed/>
            </p:oleObj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857752" y="4214818"/>
          <a:ext cx="3286148" cy="346674"/>
        </p:xfrm>
        <a:graphic>
          <a:graphicData uri="http://schemas.openxmlformats.org/presentationml/2006/ole">
            <p:oleObj spid="_x0000_s18436" name="Ecuación" r:id="rId5" imgW="1879600" imgH="241300" progId="Equation.3">
              <p:embed/>
            </p:oleObj>
          </a:graphicData>
        </a:graphic>
      </p:graphicFrame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786578" y="5000636"/>
          <a:ext cx="1687513" cy="1022350"/>
        </p:xfrm>
        <a:graphic>
          <a:graphicData uri="http://schemas.openxmlformats.org/presentationml/2006/ole">
            <p:oleObj spid="_x0000_s18437" name="Ecuación" r:id="rId6" imgW="1168200" imgH="711000" progId="Equation.3">
              <p:embed/>
            </p:oleObj>
          </a:graphicData>
        </a:graphic>
      </p:graphicFrame>
      <p:sp>
        <p:nvSpPr>
          <p:cNvPr id="33" name="32 Rectángulo"/>
          <p:cNvSpPr/>
          <p:nvPr/>
        </p:nvSpPr>
        <p:spPr>
          <a:xfrm>
            <a:off x="4857752" y="2500306"/>
            <a:ext cx="1785950" cy="157163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CuadroTexto"/>
          <p:cNvSpPr txBox="1"/>
          <p:nvPr/>
        </p:nvSpPr>
        <p:spPr>
          <a:xfrm>
            <a:off x="702564" y="4071942"/>
            <a:ext cx="3000396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a-ES" dirty="0" smtClean="0"/>
              <a:t>Direm </a:t>
            </a:r>
            <a:r>
              <a:rPr lang="ca-ES" b="1" dirty="0" smtClean="0"/>
              <a:t>MATRIU </a:t>
            </a:r>
            <a:r>
              <a:rPr lang="ca-ES" b="1" dirty="0" smtClean="0">
                <a:solidFill>
                  <a:schemeClr val="accent2"/>
                </a:solidFill>
              </a:rPr>
              <a:t>ASSOCIADA</a:t>
            </a:r>
            <a:r>
              <a:rPr lang="ca-ES" b="1" dirty="0" smtClean="0"/>
              <a:t> AL SISTEMA</a:t>
            </a:r>
            <a:r>
              <a:rPr lang="ca-ES" dirty="0" smtClean="0"/>
              <a:t> a la matriu de coeficients</a:t>
            </a:r>
          </a:p>
          <a:p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 </a:t>
            </a:r>
            <a:endParaRPr lang="ca-ES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774134" y="4786322"/>
          <a:ext cx="1869172" cy="1285884"/>
        </p:xfrm>
        <a:graphic>
          <a:graphicData uri="http://schemas.openxmlformats.org/presentationml/2006/ole">
            <p:oleObj spid="_x0000_s18438" name="Ecuación" r:id="rId7" imgW="1346200" imgH="92710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representacions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S.E.L.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7686" y="1785926"/>
            <a:ext cx="4329114" cy="43402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b="1" dirty="0" smtClean="0"/>
              <a:t>Representació matricial</a:t>
            </a:r>
            <a:endParaRPr lang="ca-ES" sz="20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14348" y="1785926"/>
          <a:ext cx="3078163" cy="1357312"/>
        </p:xfrm>
        <a:graphic>
          <a:graphicData uri="http://schemas.openxmlformats.org/presentationml/2006/ole">
            <p:oleObj spid="_x0000_s19458" name="Ecuación" r:id="rId3" imgW="2095500" imgH="927100" progId="Equation.3">
              <p:embed/>
            </p:oleObj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857752" y="2500306"/>
          <a:ext cx="3214710" cy="1574883"/>
        </p:xfrm>
        <a:graphic>
          <a:graphicData uri="http://schemas.openxmlformats.org/presentationml/2006/ole">
            <p:oleObj spid="_x0000_s19459" name="Ecuación" r:id="rId4" imgW="1892300" imgH="927100" progId="Equation.3">
              <p:embed/>
            </p:oleObj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857752" y="4214818"/>
          <a:ext cx="3286148" cy="346674"/>
        </p:xfrm>
        <a:graphic>
          <a:graphicData uri="http://schemas.openxmlformats.org/presentationml/2006/ole">
            <p:oleObj spid="_x0000_s19460" name="Ecuación" r:id="rId5" imgW="1879600" imgH="241300" progId="Equation.3">
              <p:embed/>
            </p:oleObj>
          </a:graphicData>
        </a:graphic>
      </p:graphicFrame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786578" y="5000636"/>
          <a:ext cx="1687513" cy="1022350"/>
        </p:xfrm>
        <a:graphic>
          <a:graphicData uri="http://schemas.openxmlformats.org/presentationml/2006/ole">
            <p:oleObj spid="_x0000_s19461" name="Ecuación" r:id="rId6" imgW="1168200" imgH="711000" progId="Equation.3">
              <p:embed/>
            </p:oleObj>
          </a:graphicData>
        </a:graphic>
      </p:graphicFrame>
      <p:sp>
        <p:nvSpPr>
          <p:cNvPr id="33" name="32 Rectángulo"/>
          <p:cNvSpPr/>
          <p:nvPr/>
        </p:nvSpPr>
        <p:spPr>
          <a:xfrm>
            <a:off x="4857752" y="2500306"/>
            <a:ext cx="1785950" cy="157163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CuadroTexto"/>
          <p:cNvSpPr txBox="1"/>
          <p:nvPr/>
        </p:nvSpPr>
        <p:spPr>
          <a:xfrm>
            <a:off x="714348" y="4071942"/>
            <a:ext cx="300039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a-ES" dirty="0" smtClean="0"/>
              <a:t>Direm </a:t>
            </a:r>
            <a:r>
              <a:rPr lang="ca-ES" b="1" dirty="0" smtClean="0"/>
              <a:t>MATRIU </a:t>
            </a:r>
            <a:r>
              <a:rPr lang="ca-ES" b="1" dirty="0" smtClean="0">
                <a:solidFill>
                  <a:schemeClr val="accent2"/>
                </a:solidFill>
              </a:rPr>
              <a:t>AMPLIADA</a:t>
            </a:r>
            <a:r>
              <a:rPr lang="ca-ES" b="1" dirty="0" smtClean="0"/>
              <a:t> DEL SISTEMA</a:t>
            </a:r>
            <a:r>
              <a:rPr lang="ca-ES" dirty="0" smtClean="0"/>
              <a:t> a la matriu </a:t>
            </a:r>
          </a:p>
          <a:p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 </a:t>
            </a:r>
            <a:endParaRPr lang="ca-ES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845080" y="4786322"/>
          <a:ext cx="2790368" cy="1285884"/>
        </p:xfrm>
        <a:graphic>
          <a:graphicData uri="http://schemas.openxmlformats.org/presentationml/2006/ole">
            <p:oleObj spid="_x0000_s19463" name="Ecuación" r:id="rId7" imgW="2070100" imgH="952500" progId="Equation.3">
              <p:embed/>
            </p:oleObj>
          </a:graphicData>
        </a:graphic>
      </p:graphicFrame>
      <p:sp>
        <p:nvSpPr>
          <p:cNvPr id="39" name="38 Rectángulo"/>
          <p:cNvSpPr/>
          <p:nvPr/>
        </p:nvSpPr>
        <p:spPr>
          <a:xfrm>
            <a:off x="7429520" y="2500306"/>
            <a:ext cx="604137" cy="157163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representacions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S.E.L.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7686" y="1785926"/>
            <a:ext cx="4329114" cy="43402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b="1" dirty="0" smtClean="0"/>
              <a:t>Representació matricial</a:t>
            </a:r>
            <a:endParaRPr lang="ca-ES" sz="20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857752" y="2500306"/>
          <a:ext cx="3214710" cy="1574883"/>
        </p:xfrm>
        <a:graphic>
          <a:graphicData uri="http://schemas.openxmlformats.org/presentationml/2006/ole">
            <p:oleObj spid="_x0000_s20483" name="Ecuación" r:id="rId3" imgW="1892300" imgH="927100" progId="Equation.3">
              <p:embed/>
            </p:oleObj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857752" y="4214818"/>
          <a:ext cx="3286148" cy="346674"/>
        </p:xfrm>
        <a:graphic>
          <a:graphicData uri="http://schemas.openxmlformats.org/presentationml/2006/ole">
            <p:oleObj spid="_x0000_s20484" name="Ecuación" r:id="rId4" imgW="1879600" imgH="241300" progId="Equation.3">
              <p:embed/>
            </p:oleObj>
          </a:graphicData>
        </a:graphic>
      </p:graphicFrame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786578" y="5000636"/>
          <a:ext cx="1687513" cy="1022350"/>
        </p:xfrm>
        <a:graphic>
          <a:graphicData uri="http://schemas.openxmlformats.org/presentationml/2006/ole">
            <p:oleObj spid="_x0000_s20485" name="Ecuación" r:id="rId5" imgW="1168200" imgH="711000" progId="Equation.3">
              <p:embed/>
            </p:oleObj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428596" y="507207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400" b="1" dirty="0" smtClean="0"/>
              <a:t>Es compleix que</a:t>
            </a:r>
            <a:endParaRPr lang="ca-ES" sz="2400" b="1" dirty="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030716" y="5643578"/>
          <a:ext cx="2398276" cy="357190"/>
        </p:xfrm>
        <a:graphic>
          <a:graphicData uri="http://schemas.openxmlformats.org/presentationml/2006/ole">
            <p:oleObj spid="_x0000_s20487" name="Ecuación" r:id="rId6" imgW="1346200" imgH="203200" progId="Equation.3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071538" y="1785935"/>
          <a:ext cx="1868487" cy="1285875"/>
        </p:xfrm>
        <a:graphic>
          <a:graphicData uri="http://schemas.openxmlformats.org/presentationml/2006/ole">
            <p:oleObj spid="_x0000_s20489" name="Ecuación" r:id="rId7" imgW="1346200" imgH="927100" progId="Equation.3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428596" y="3286124"/>
          <a:ext cx="2790825" cy="1285875"/>
        </p:xfrm>
        <a:graphic>
          <a:graphicData uri="http://schemas.openxmlformats.org/presentationml/2006/ole">
            <p:oleObj spid="_x0000_s20490" name="Ecuación" r:id="rId8" imgW="2070100" imgH="952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Tipus de </a:t>
            </a:r>
            <a:r>
              <a:rPr lang="ca-ES" dirty="0" err="1" smtClean="0"/>
              <a:t>S.E.L</a:t>
            </a:r>
            <a:r>
              <a:rPr lang="ca-ES" dirty="0" smtClean="0"/>
              <a:t>.’s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ca-ES" sz="2000" dirty="0" smtClean="0"/>
              <a:t>Resoldre el </a:t>
            </a:r>
            <a:r>
              <a:rPr lang="ca-ES" sz="2000" dirty="0" err="1" smtClean="0"/>
              <a:t>S.E.L</a:t>
            </a:r>
            <a:r>
              <a:rPr lang="ca-ES" sz="2000" dirty="0" smtClean="0"/>
              <a:t>. vol dir trobar les possibles solucions de      que verifiquin les </a:t>
            </a:r>
            <a:r>
              <a:rPr lang="ca-ES" sz="2000" b="1" dirty="0" smtClean="0"/>
              <a:t>“</a:t>
            </a:r>
            <a:r>
              <a:rPr lang="ca-ES" sz="2000" b="1" dirty="0" smtClean="0">
                <a:solidFill>
                  <a:schemeClr val="accent1"/>
                </a:solidFill>
              </a:rPr>
              <a:t>m</a:t>
            </a:r>
            <a:r>
              <a:rPr lang="ca-ES" sz="2000" b="1" dirty="0" smtClean="0"/>
              <a:t>”</a:t>
            </a:r>
            <a:r>
              <a:rPr lang="ca-ES" sz="2000" dirty="0" smtClean="0"/>
              <a:t> equacions </a:t>
            </a:r>
            <a:r>
              <a:rPr lang="ca-ES" sz="2000" dirty="0" smtClean="0">
                <a:solidFill>
                  <a:schemeClr val="accent1"/>
                </a:solidFill>
              </a:rPr>
              <a:t>simultàniament</a:t>
            </a:r>
          </a:p>
          <a:p>
            <a:pPr>
              <a:spcAft>
                <a:spcPts val="1200"/>
              </a:spcAft>
            </a:pPr>
            <a:r>
              <a:rPr lang="ca-ES" sz="2000" b="1" dirty="0" smtClean="0"/>
              <a:t>Sistema compatible: </a:t>
            </a:r>
            <a:r>
              <a:rPr lang="ca-ES" sz="2000" dirty="0" smtClean="0">
                <a:sym typeface="Symbol"/>
              </a:rPr>
              <a:t> alguna solució                                   que verifica totes les equacions</a:t>
            </a:r>
          </a:p>
          <a:p>
            <a:pPr lvl="1"/>
            <a:r>
              <a:rPr lang="ca-ES" sz="1600" b="1" dirty="0" smtClean="0">
                <a:sym typeface="Symbol"/>
              </a:rPr>
              <a:t>Sistema compatible </a:t>
            </a:r>
            <a:r>
              <a:rPr lang="ca-ES" sz="1600" b="1" dirty="0" smtClean="0">
                <a:solidFill>
                  <a:schemeClr val="accent6"/>
                </a:solidFill>
                <a:sym typeface="Symbol"/>
              </a:rPr>
              <a:t>determinat</a:t>
            </a:r>
            <a:r>
              <a:rPr lang="ca-ES" sz="1600" b="1" dirty="0" smtClean="0">
                <a:sym typeface="Symbol"/>
              </a:rPr>
              <a:t>: </a:t>
            </a:r>
            <a:r>
              <a:rPr lang="ca-ES" sz="1600" dirty="0" smtClean="0">
                <a:sym typeface="Symbol"/>
              </a:rPr>
              <a:t> una única solució</a:t>
            </a:r>
          </a:p>
          <a:p>
            <a:pPr lvl="1"/>
            <a:r>
              <a:rPr lang="ca-ES" sz="1600" b="1" dirty="0" smtClean="0">
                <a:sym typeface="Symbol"/>
              </a:rPr>
              <a:t>Sistema compatible </a:t>
            </a:r>
            <a:r>
              <a:rPr lang="ca-ES" sz="1600" b="1" dirty="0" smtClean="0">
                <a:solidFill>
                  <a:schemeClr val="accent6"/>
                </a:solidFill>
                <a:sym typeface="Symbol"/>
              </a:rPr>
              <a:t>indeterminat</a:t>
            </a:r>
            <a:r>
              <a:rPr lang="ca-ES" sz="1600" b="1" dirty="0" smtClean="0">
                <a:sym typeface="Symbol"/>
              </a:rPr>
              <a:t>: </a:t>
            </a:r>
            <a:r>
              <a:rPr lang="ca-ES" sz="1600" dirty="0" smtClean="0">
                <a:sym typeface="Symbol"/>
              </a:rPr>
              <a:t> infinites solucions</a:t>
            </a:r>
          </a:p>
          <a:p>
            <a:pPr>
              <a:spcBef>
                <a:spcPts val="3000"/>
              </a:spcBef>
            </a:pPr>
            <a:r>
              <a:rPr lang="ca-ES" sz="2000" b="1" dirty="0" smtClean="0">
                <a:sym typeface="Symbol"/>
              </a:rPr>
              <a:t>Sistema incompatible: </a:t>
            </a:r>
            <a:r>
              <a:rPr lang="ca-ES" sz="2000" dirty="0" smtClean="0">
                <a:sym typeface="Symbol"/>
              </a:rPr>
              <a:t>no existeix cap solució que verifiqui totes les equacions alhora</a:t>
            </a:r>
            <a:endParaRPr lang="ca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4816931" y="2753401"/>
          <a:ext cx="1898209" cy="428628"/>
        </p:xfrm>
        <a:graphic>
          <a:graphicData uri="http://schemas.openxmlformats.org/presentationml/2006/ole">
            <p:oleObj spid="_x0000_s21505" name="Ecuación" r:id="rId3" imgW="1180588" imgH="266584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754230" y="1575080"/>
          <a:ext cx="247683" cy="356576"/>
        </p:xfrm>
        <a:graphic>
          <a:graphicData uri="http://schemas.openxmlformats.org/presentationml/2006/ole">
            <p:oleObj spid="_x0000_s21506" name="Ecuación" r:id="rId4" imgW="11412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Tipus de </a:t>
            </a:r>
            <a:r>
              <a:rPr lang="ca-ES" dirty="0" err="1" smtClean="0"/>
              <a:t>S.E.L</a:t>
            </a:r>
            <a:r>
              <a:rPr lang="ca-ES" dirty="0" smtClean="0"/>
              <a:t>.’s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ca-ES" sz="2000" b="1" dirty="0" smtClean="0"/>
              <a:t>Problema:</a:t>
            </a:r>
            <a:r>
              <a:rPr lang="ca-ES" sz="2000" dirty="0" smtClean="0"/>
              <a:t> trobar la solució del sistema</a:t>
            </a:r>
          </a:p>
          <a:p>
            <a:pPr>
              <a:spcAft>
                <a:spcPts val="1200"/>
              </a:spcAft>
            </a:pPr>
            <a:r>
              <a:rPr lang="ca-ES" sz="2000" b="1" dirty="0" smtClean="0"/>
              <a:t>Objectius:</a:t>
            </a:r>
            <a:endParaRPr lang="es-ES" sz="2000" b="1" dirty="0" smtClean="0"/>
          </a:p>
          <a:p>
            <a:pPr lvl="1">
              <a:spcAft>
                <a:spcPts val="1200"/>
              </a:spcAft>
            </a:pPr>
            <a:r>
              <a:rPr lang="ca-ES" sz="1800" dirty="0" smtClean="0"/>
              <a:t>Saber quan el problema té solució i quan no</a:t>
            </a:r>
            <a:endParaRPr lang="es-ES" sz="1800" dirty="0" smtClean="0"/>
          </a:p>
          <a:p>
            <a:pPr lvl="1">
              <a:spcAft>
                <a:spcPts val="1200"/>
              </a:spcAft>
            </a:pPr>
            <a:r>
              <a:rPr lang="ca-ES" sz="1800" dirty="0" smtClean="0"/>
              <a:t>Saber quantes solucions té</a:t>
            </a:r>
            <a:endParaRPr lang="es-ES" sz="1800" dirty="0" smtClean="0"/>
          </a:p>
          <a:p>
            <a:pPr lvl="2">
              <a:spcAft>
                <a:spcPts val="1200"/>
              </a:spcAft>
            </a:pPr>
            <a:r>
              <a:rPr lang="ca-ES" sz="1400" dirty="0" smtClean="0">
                <a:solidFill>
                  <a:schemeClr val="tx2"/>
                </a:solidFill>
              </a:rPr>
              <a:t>Amb  el teorema de </a:t>
            </a:r>
            <a:r>
              <a:rPr lang="ca-ES" sz="1400" dirty="0" err="1" smtClean="0">
                <a:solidFill>
                  <a:schemeClr val="tx2"/>
                </a:solidFill>
              </a:rPr>
              <a:t>Rouché-Frobenius</a:t>
            </a:r>
            <a:endParaRPr lang="es-ES" sz="1400" dirty="0" smtClean="0">
              <a:solidFill>
                <a:schemeClr val="tx2"/>
              </a:solidFill>
            </a:endParaRPr>
          </a:p>
          <a:p>
            <a:pPr lvl="1">
              <a:spcAft>
                <a:spcPts val="1200"/>
              </a:spcAft>
            </a:pPr>
            <a:r>
              <a:rPr lang="ca-ES" sz="1800" dirty="0" smtClean="0"/>
              <a:t>Mètode per trobar solucions</a:t>
            </a:r>
            <a:endParaRPr lang="es-ES" sz="1800" dirty="0" smtClean="0"/>
          </a:p>
          <a:p>
            <a:pPr lvl="2">
              <a:spcAft>
                <a:spcPts val="1200"/>
              </a:spcAft>
            </a:pPr>
            <a:r>
              <a:rPr lang="ca-ES" sz="1400" dirty="0" smtClean="0">
                <a:solidFill>
                  <a:schemeClr val="tx2"/>
                </a:solidFill>
              </a:rPr>
              <a:t>Mitjançant </a:t>
            </a:r>
            <a:r>
              <a:rPr lang="ca-ES" sz="1400" dirty="0" err="1" smtClean="0">
                <a:solidFill>
                  <a:schemeClr val="tx2"/>
                </a:solidFill>
              </a:rPr>
              <a:t>Cramer</a:t>
            </a:r>
            <a:r>
              <a:rPr lang="ca-ES" sz="1400" dirty="0" smtClean="0">
                <a:solidFill>
                  <a:schemeClr val="tx2"/>
                </a:solidFill>
              </a:rPr>
              <a:t>, Gauss, </a:t>
            </a:r>
            <a:r>
              <a:rPr lang="ca-ES" sz="1400" dirty="0" err="1" smtClean="0">
                <a:solidFill>
                  <a:schemeClr val="tx2"/>
                </a:solidFill>
              </a:rPr>
              <a:t>Gauss-Jordan</a:t>
            </a:r>
            <a:r>
              <a:rPr lang="ca-ES" sz="1400" dirty="0" smtClean="0">
                <a:solidFill>
                  <a:schemeClr val="tx2"/>
                </a:solidFill>
              </a:rPr>
              <a:t> i Matriu Inversa</a:t>
            </a:r>
            <a:endParaRPr lang="es-ES" sz="1400" dirty="0" smtClean="0">
              <a:solidFill>
                <a:schemeClr val="tx2"/>
              </a:solidFill>
            </a:endParaRPr>
          </a:p>
          <a:p>
            <a:pPr>
              <a:spcAft>
                <a:spcPts val="4200"/>
              </a:spcAft>
            </a:pPr>
            <a:endParaRPr lang="ca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1197</Words>
  <Application>Microsoft Office PowerPoint</Application>
  <PresentationFormat>Presentación en pantalla (4:3)</PresentationFormat>
  <Paragraphs>279</Paragraphs>
  <Slides>36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8" baseType="lpstr">
      <vt:lpstr>Tema de Office</vt:lpstr>
      <vt:lpstr>Ecuación</vt:lpstr>
      <vt:lpstr>Tema II SISTEMES D’EQUACIONS LINEALS</vt:lpstr>
      <vt:lpstr>Representació i notació. Plantejament del problema.</vt:lpstr>
      <vt:lpstr>Altres representacions dels S.E.L.</vt:lpstr>
      <vt:lpstr>Altres representacions dels S.E.L.</vt:lpstr>
      <vt:lpstr>Altres representacions dels S.E.L.</vt:lpstr>
      <vt:lpstr>Altres representacions dels S.E.L.</vt:lpstr>
      <vt:lpstr>Altres representacions dels S.E.L.</vt:lpstr>
      <vt:lpstr>Tipus de S.E.L.’s</vt:lpstr>
      <vt:lpstr>Tipus de S.E.L.’s</vt:lpstr>
      <vt:lpstr>Teorema de Rouché-Frobenius</vt:lpstr>
      <vt:lpstr>Mètodes de resolució</vt:lpstr>
      <vt:lpstr>Mètodes de resolució: Cramer</vt:lpstr>
      <vt:lpstr>Mètodes de resolució: Cramer</vt:lpstr>
      <vt:lpstr>Mètodes de resolució: Cramer</vt:lpstr>
      <vt:lpstr>Mètodes de resolució: Cramer</vt:lpstr>
      <vt:lpstr>Mètodes de resolució: Cramer</vt:lpstr>
      <vt:lpstr>Exemple</vt:lpstr>
      <vt:lpstr>Mètodes de resolució: matriu inversa</vt:lpstr>
      <vt:lpstr>Mètodes de resolució: matriu inversa</vt:lpstr>
      <vt:lpstr>Mètodes de resolució: matriu inversa</vt:lpstr>
      <vt:lpstr>Mètodes de resolució: matriu inversa</vt:lpstr>
      <vt:lpstr>Mètodes de resolució: matriu inversa</vt:lpstr>
      <vt:lpstr>Exemple</vt:lpstr>
      <vt:lpstr>Mètodes de Gauss-Jordan i Gauss</vt:lpstr>
      <vt:lpstr>Mètodes de Gauss-Jordan i Gauss</vt:lpstr>
      <vt:lpstr>Mètodes de Gauss-Jordan i Gauss</vt:lpstr>
      <vt:lpstr>Mètode de Gauss-Jordan i Gauss</vt:lpstr>
      <vt:lpstr>Mètode de Gauss-Jordan i Gauss</vt:lpstr>
      <vt:lpstr>Mètode de Gauss-Jordan i Gauss</vt:lpstr>
      <vt:lpstr>Exemple</vt:lpstr>
      <vt:lpstr>Aplicacions Càlcul del rang d’una matriu per Gauss-Jordan (i per Gauss)</vt:lpstr>
      <vt:lpstr>Resolució conjunta de sistemes similars</vt:lpstr>
      <vt:lpstr>Aplicacions Càlcul de la matriu inversa per Gauss-Jordan</vt:lpstr>
      <vt:lpstr>Aplicacions Càlcul de la matriu inversa per Gauss-Jordan</vt:lpstr>
      <vt:lpstr>Aplicacions Càlcul de la matriu inversa per Gauss-Jordan</vt:lpstr>
      <vt:lpstr>Aplicacions Càlcul de la matriu inversa per Gauss-Jordan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II SISTEMES D’EQUACIONS LINEALS</dc:title>
  <cp:lastModifiedBy>Santi</cp:lastModifiedBy>
  <cp:revision>95</cp:revision>
  <dcterms:modified xsi:type="dcterms:W3CDTF">2010-09-30T14:11:00Z</dcterms:modified>
</cp:coreProperties>
</file>