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4" autoAdjust="0"/>
    <p:restoredTop sz="94660"/>
  </p:normalViewPr>
  <p:slideViewPr>
    <p:cSldViewPr>
      <p:cViewPr varScale="1">
        <p:scale>
          <a:sx n="103" d="100"/>
          <a:sy n="103" d="100"/>
        </p:scale>
        <p:origin x="-38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4.wmf"/><Relationship Id="rId1" Type="http://schemas.openxmlformats.org/officeDocument/2006/relationships/image" Target="../media/image45.wmf"/><Relationship Id="rId5" Type="http://schemas.openxmlformats.org/officeDocument/2006/relationships/image" Target="../media/image56.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2.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2.wmf"/><Relationship Id="rId4"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28.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1759-5F06-4CD3-8274-0D382CB603F1}" type="datetimeFigureOut">
              <a:rPr lang="es-ES" smtClean="0"/>
              <a:pPr/>
              <a:t>20/11/2012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4701-67F3-4055-9296-2109B6CC2954}"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ca-ES" dirty="0" smtClean="0"/>
              <a:t>Bàsicament,</a:t>
            </a:r>
            <a:r>
              <a:rPr lang="ca-ES" baseline="0" dirty="0" smtClean="0"/>
              <a:t> un grup és un conjunt i una operació binària que compleix unes determinades propietats.</a:t>
            </a:r>
            <a:endParaRPr lang="ca-ES" dirty="0"/>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34</a:t>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35</a:t>
            </a:fld>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36</a:t>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37</a:t>
            </a:fld>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38</a:t>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39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40</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41</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43</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44</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45</a:t>
            </a:fld>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46</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47</a:t>
            </a:fld>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48</a:t>
            </a:fld>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49</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ca-ES" dirty="0" smtClean="0"/>
              <a:t>Bàsicament, un anell és una estructura </a:t>
            </a:r>
            <a:r>
              <a:rPr lang="ca-ES" dirty="0" err="1" smtClean="0"/>
              <a:t>algebràica</a:t>
            </a:r>
            <a:r>
              <a:rPr lang="ca-ES" dirty="0" smtClean="0"/>
              <a:t> formada per un</a:t>
            </a:r>
            <a:r>
              <a:rPr lang="ca-ES" baseline="0" dirty="0" smtClean="0"/>
              <a:t> conjunt i dues operacions que compleixen unes determinades propietats.</a:t>
            </a:r>
            <a:endParaRPr lang="ca-ES" dirty="0"/>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a:t>
            </a:fld>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50</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51</a:t>
            </a:fld>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52</a:t>
            </a:fld>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53</a:t>
            </a:fld>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54</a:t>
            </a:fld>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55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ca-ES" dirty="0" smtClean="0"/>
              <a:t>Bàsicament, un anell és una estructura </a:t>
            </a:r>
            <a:r>
              <a:rPr lang="ca-ES" dirty="0" err="1" smtClean="0"/>
              <a:t>algebràica</a:t>
            </a:r>
            <a:r>
              <a:rPr lang="ca-ES" dirty="0" smtClean="0"/>
              <a:t> formada per un</a:t>
            </a:r>
            <a:r>
              <a:rPr lang="ca-ES" baseline="0" dirty="0" smtClean="0"/>
              <a:t> conjunt i dues operacions que compleixen unes determinades propietats.</a:t>
            </a:r>
            <a:endParaRPr lang="ca-ES" dirty="0"/>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4DF4701-67F3-4055-9296-2109B6CC2954}"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BA156D1-463D-4D61-B77D-DEA8DADBB483}" type="datetime1">
              <a:rPr lang="es-ES" smtClean="0"/>
              <a:pPr/>
              <a:t>20/11/2012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97B082-6D04-4FB5-A4D3-7F1B2E702C6F}" type="datetime1">
              <a:rPr lang="es-ES" smtClean="0"/>
              <a:pPr/>
              <a:t>20/11/2012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04C5C3C-FD76-4143-990A-3C696D60C9CD}" type="datetime1">
              <a:rPr lang="es-ES" smtClean="0"/>
              <a:pPr/>
              <a:t>20/11/2012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AF29598-A198-43D4-A763-5BA8673147E3}" type="datetime1">
              <a:rPr lang="es-ES" smtClean="0"/>
              <a:pPr/>
              <a:t>20/11/2012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6CE10B8-3C19-408A-961B-11B0917A0528}" type="datetime1">
              <a:rPr lang="es-ES" smtClean="0"/>
              <a:pPr/>
              <a:t>20/11/2012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2A3C583-0E2D-4585-A6FC-43F9954D82B2}" type="datetime1">
              <a:rPr lang="es-ES" smtClean="0"/>
              <a:pPr/>
              <a:t>20/11/2012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7F42F8A-D8DA-414E-B993-C8BD1936E6E5}" type="datetime1">
              <a:rPr lang="es-ES" smtClean="0"/>
              <a:pPr/>
              <a:t>20/11/2012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D3D8D781-736A-491A-AB88-335D934F24A3}" type="datetime1">
              <a:rPr lang="es-ES" smtClean="0"/>
              <a:pPr/>
              <a:t>20/11/2012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C87B1A-2076-42AD-AB04-8E60BAB84415}" type="datetime1">
              <a:rPr lang="es-ES" smtClean="0"/>
              <a:pPr/>
              <a:t>20/11/2012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F55BB84-B15D-47C7-9322-68BAB84AF231}" type="datetime1">
              <a:rPr lang="es-ES" smtClean="0"/>
              <a:pPr/>
              <a:t>20/11/2012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C972FB-CBF1-4B35-8AEB-8D90ED31A4EB}" type="datetime1">
              <a:rPr lang="es-ES" smtClean="0"/>
              <a:pPr/>
              <a:t>20/11/2012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7CFED-CD9A-4467-B706-55F8D94199F3}" type="datetime1">
              <a:rPr lang="es-ES" smtClean="0"/>
              <a:pPr/>
              <a:t>20/11/2012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0.xml"/><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10" Type="http://schemas.openxmlformats.org/officeDocument/2006/relationships/image" Target="../media/image32.png"/><Relationship Id="rId4" Type="http://schemas.openxmlformats.org/officeDocument/2006/relationships/oleObject" Target="../embeddings/oleObject32.bin"/><Relationship Id="rId9"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11.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4.xml"/><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32.png"/><Relationship Id="rId9"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5.xml"/><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6.xml"/><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image" Target="../media/image32.png"/><Relationship Id="rId9" Type="http://schemas.openxmlformats.org/officeDocument/2006/relationships/oleObject" Target="../embeddings/oleObject5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63.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1.png"/><Relationship Id="rId4" Type="http://schemas.openxmlformats.org/officeDocument/2006/relationships/oleObject" Target="../embeddings/oleObject7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7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26.xml"/><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9.bin"/><Relationship Id="rId5" Type="http://schemas.openxmlformats.org/officeDocument/2006/relationships/oleObject" Target="../embeddings/oleObject78.bin"/><Relationship Id="rId10" Type="http://schemas.openxmlformats.org/officeDocument/2006/relationships/oleObject" Target="../embeddings/oleObject83.bin"/><Relationship Id="rId4" Type="http://schemas.openxmlformats.org/officeDocument/2006/relationships/oleObject" Target="../embeddings/oleObject77.bin"/><Relationship Id="rId9" Type="http://schemas.openxmlformats.org/officeDocument/2006/relationships/oleObject" Target="../embeddings/oleObject8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1.png"/><Relationship Id="rId4" Type="http://schemas.openxmlformats.org/officeDocument/2006/relationships/oleObject" Target="../embeddings/oleObject8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8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png"/><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31.xml"/><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 Id="rId9" Type="http://schemas.openxmlformats.org/officeDocument/2006/relationships/oleObject" Target="../embeddings/oleObject9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10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42.xml"/><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11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33.bin"/><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notesSlide" Target="../notesSlides/notesSlide51.xml"/><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0" Type="http://schemas.openxmlformats.org/officeDocument/2006/relationships/oleObject" Target="../embeddings/oleObject140.bin"/><Relationship Id="rId4" Type="http://schemas.openxmlformats.org/officeDocument/2006/relationships/oleObject" Target="../embeddings/oleObject134.bin"/><Relationship Id="rId9" Type="http://schemas.openxmlformats.org/officeDocument/2006/relationships/oleObject" Target="../embeddings/oleObject139.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notesSlide" Target="../notesSlides/notesSlide52.xml"/><Relationship Id="rId7"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44.bin"/><Relationship Id="rId5" Type="http://schemas.openxmlformats.org/officeDocument/2006/relationships/oleObject" Target="../embeddings/oleObject143.bin"/><Relationship Id="rId10" Type="http://schemas.openxmlformats.org/officeDocument/2006/relationships/oleObject" Target="../embeddings/oleObject148.bin"/><Relationship Id="rId4" Type="http://schemas.openxmlformats.org/officeDocument/2006/relationships/oleObject" Target="../embeddings/oleObject142.bin"/><Relationship Id="rId9"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51.bin"/><Relationship Id="rId5" Type="http://schemas.openxmlformats.org/officeDocument/2006/relationships/oleObject" Target="../embeddings/oleObject150.bin"/><Relationship Id="rId4" Type="http://schemas.openxmlformats.org/officeDocument/2006/relationships/oleObject" Target="../embeddings/oleObject149.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notesSlide" Target="../notesSlides/notesSlide54.xml"/><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54.bin"/><Relationship Id="rId5" Type="http://schemas.openxmlformats.org/officeDocument/2006/relationships/oleObject" Target="../embeddings/oleObject15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oleObject" Target="../embeddings/oleObject159.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9.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image" Target="../media/image32.png"/><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Tema III</a:t>
            </a:r>
            <a:br>
              <a:rPr lang="es-ES" dirty="0" smtClean="0"/>
            </a:br>
            <a:r>
              <a:rPr lang="es-ES" dirty="0" smtClean="0"/>
              <a:t>ESPAIS VECTORIALS</a:t>
            </a:r>
            <a:endParaRPr lang="es-ES" dirty="0"/>
          </a:p>
        </p:txBody>
      </p:sp>
      <p:sp>
        <p:nvSpPr>
          <p:cNvPr id="3" name="2 Subtítulo"/>
          <p:cNvSpPr>
            <a:spLocks noGrp="1"/>
          </p:cNvSpPr>
          <p:nvPr>
            <p:ph type="subTitle" idx="1"/>
          </p:nvPr>
        </p:nvSpPr>
        <p:spPr/>
        <p:txBody>
          <a:bodyPr/>
          <a:lstStyle/>
          <a:p>
            <a:r>
              <a:rPr lang="es-ES" dirty="0" err="1" smtClean="0"/>
              <a:t>Àlgebra</a:t>
            </a:r>
            <a:r>
              <a:rPr lang="es-ES" dirty="0" smtClean="0"/>
              <a:t> Lineal</a:t>
            </a:r>
            <a:endParaRPr lang="es-ES" dirty="0"/>
          </a:p>
        </p:txBody>
      </p:sp>
      <p:pic>
        <p:nvPicPr>
          <p:cNvPr id="5" name="Picture 7" descr="http://www.salle.url.edu/Controller?mvchandler=resources&amp;action=retrieve&amp;resName=Ly8vL3Jlc291cmNlR2FsbGVyeS9Mb2dvU2FsbGVfdWx0L1NhbGxlTG9nbw=="/>
          <p:cNvPicPr>
            <a:picLocks noChangeAspect="1" noChangeArrowheads="1"/>
          </p:cNvPicPr>
          <p:nvPr/>
        </p:nvPicPr>
        <p:blipFill>
          <a:blip r:embed="rId3" cstate="print"/>
          <a:srcRect/>
          <a:stretch>
            <a:fillRect/>
          </a:stretch>
        </p:blipFill>
        <p:spPr bwMode="auto">
          <a:xfrm>
            <a:off x="403126" y="400844"/>
            <a:ext cx="2152650" cy="723900"/>
          </a:xfrm>
          <a:prstGeom prst="rect">
            <a:avLst/>
          </a:prstGeom>
          <a:noFill/>
        </p:spPr>
      </p:pic>
      <p:cxnSp>
        <p:nvCxnSpPr>
          <p:cNvPr id="7" name="6 Conector recto de flecha"/>
          <p:cNvCxnSpPr/>
          <p:nvPr/>
        </p:nvCxnSpPr>
        <p:spPr>
          <a:xfrm flipV="1">
            <a:off x="7740352" y="188640"/>
            <a:ext cx="72008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8 Conector recto de flecha"/>
          <p:cNvCxnSpPr/>
          <p:nvPr/>
        </p:nvCxnSpPr>
        <p:spPr>
          <a:xfrm>
            <a:off x="8100392" y="260648"/>
            <a:ext cx="7920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10 Conector recto de flecha"/>
          <p:cNvCxnSpPr/>
          <p:nvPr/>
        </p:nvCxnSpPr>
        <p:spPr>
          <a:xfrm rot="10800000">
            <a:off x="7668344" y="620688"/>
            <a:ext cx="1080120" cy="72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12 Conector recto de flecha"/>
          <p:cNvCxnSpPr/>
          <p:nvPr/>
        </p:nvCxnSpPr>
        <p:spPr>
          <a:xfrm rot="5400000">
            <a:off x="8208404" y="440668"/>
            <a:ext cx="648072"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3200" dirty="0" smtClean="0"/>
              <a:t>3.1 DEFINICIÓ D’ESPAI VECTORIAL I PROPIETATS</a:t>
            </a:r>
            <a:endParaRPr lang="ca-ES" sz="3200" dirty="0"/>
          </a:p>
        </p:txBody>
      </p:sp>
      <p:sp>
        <p:nvSpPr>
          <p:cNvPr id="3" name="2 Marcador de contenido"/>
          <p:cNvSpPr>
            <a:spLocks noGrp="1"/>
          </p:cNvSpPr>
          <p:nvPr>
            <p:ph idx="1"/>
          </p:nvPr>
        </p:nvSpPr>
        <p:spPr>
          <a:xfrm>
            <a:off x="457200" y="1600201"/>
            <a:ext cx="8229600" cy="3114684"/>
          </a:xfrm>
        </p:spPr>
        <p:txBody>
          <a:bodyPr>
            <a:normAutofit/>
          </a:bodyPr>
          <a:lstStyle/>
          <a:p>
            <a:pPr>
              <a:buNone/>
            </a:pPr>
            <a:r>
              <a:rPr lang="es-ES" sz="2000" dirty="0" smtClean="0"/>
              <a:t>I respecte </a:t>
            </a:r>
            <a:r>
              <a:rPr lang="ca-ES" sz="2000" dirty="0" smtClean="0"/>
              <a:t>a una operació externa · (generalment producte):</a:t>
            </a:r>
          </a:p>
          <a:p>
            <a:pPr marL="0" indent="0">
              <a:buNone/>
            </a:pPr>
            <a:endParaRPr lang="ca-ES" sz="2000" dirty="0" smtClean="0"/>
          </a:p>
          <a:p>
            <a:pPr marL="0" indent="0">
              <a:buNone/>
            </a:pPr>
            <a:endParaRPr lang="ca-ES" sz="2000" dirty="0" smtClean="0"/>
          </a:p>
          <a:p>
            <a:pPr marL="0" indent="0">
              <a:buNone/>
            </a:pPr>
            <a:endParaRPr lang="ca-ES" sz="2000" dirty="0" smtClean="0"/>
          </a:p>
          <a:p>
            <a:pPr marL="457200" indent="-457200">
              <a:spcBef>
                <a:spcPts val="1200"/>
              </a:spcBef>
              <a:buFont typeface="+mj-lt"/>
              <a:buAutoNum type="arabicPeriod" startAt="5"/>
            </a:pPr>
            <a:r>
              <a:rPr lang="ca-ES" sz="1600" b="1" dirty="0" smtClean="0"/>
              <a:t>Associativa respecte · : </a:t>
            </a:r>
          </a:p>
          <a:p>
            <a:pPr marL="457200" indent="-457200">
              <a:spcBef>
                <a:spcPts val="1200"/>
              </a:spcBef>
              <a:buFont typeface="+mj-lt"/>
              <a:buAutoNum type="arabicPeriod" startAt="5"/>
            </a:pPr>
            <a:r>
              <a:rPr lang="ca-ES" sz="1600" b="1" dirty="0" smtClean="0">
                <a:sym typeface="Symbol"/>
              </a:rPr>
              <a:t></a:t>
            </a:r>
            <a:r>
              <a:rPr lang="ca-ES" sz="1600" b="1" dirty="0" smtClean="0"/>
              <a:t> d’element neutre respecte · :  </a:t>
            </a:r>
          </a:p>
          <a:p>
            <a:pPr marL="457200" indent="-457200">
              <a:spcBef>
                <a:spcPts val="1200"/>
              </a:spcBef>
              <a:buFont typeface="+mj-lt"/>
              <a:buAutoNum type="arabicPeriod" startAt="5"/>
            </a:pPr>
            <a:r>
              <a:rPr lang="ca-ES" sz="1600" b="1" dirty="0" smtClean="0"/>
              <a:t>Distributives:</a:t>
            </a:r>
          </a:p>
          <a:p>
            <a:pPr marL="457200" indent="-457200">
              <a:spcBef>
                <a:spcPts val="1200"/>
              </a:spcBef>
              <a:buFont typeface="+mj-lt"/>
              <a:buAutoNum type="arabicPeriod" startAt="5"/>
            </a:pPr>
            <a:endParaRPr lang="ca-ES" sz="1600" b="1" dirty="0" smtClean="0"/>
          </a:p>
          <a:p>
            <a:pPr marL="457200" indent="-457200">
              <a:spcBef>
                <a:spcPts val="1200"/>
              </a:spcBef>
              <a:buFont typeface="+mj-lt"/>
              <a:buAutoNum type="arabicPeriod" startAt="5"/>
            </a:pPr>
            <a:endParaRPr lang="ca-ES" sz="1600" b="1" dirty="0" smtClean="0"/>
          </a:p>
          <a:p>
            <a:pPr marL="457200" indent="-457200">
              <a:spcBef>
                <a:spcPts val="1200"/>
              </a:spcBef>
              <a:buFont typeface="+mj-lt"/>
              <a:buAutoNum type="arabicPeriod" startAt="5"/>
            </a:pPr>
            <a:endParaRPr lang="ca-ES" sz="1600" b="1" dirty="0" smtClean="0"/>
          </a:p>
          <a:p>
            <a:pPr>
              <a:buNone/>
            </a:pPr>
            <a:endParaRPr lang="ca-ES" sz="20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40"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4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22" name="21 CuadroTexto"/>
          <p:cNvSpPr txBox="1"/>
          <p:nvPr/>
        </p:nvSpPr>
        <p:spPr>
          <a:xfrm>
            <a:off x="3786182" y="2285992"/>
            <a:ext cx="1143008" cy="369332"/>
          </a:xfrm>
          <a:prstGeom prst="rect">
            <a:avLst/>
          </a:prstGeom>
          <a:noFill/>
        </p:spPr>
        <p:txBody>
          <a:bodyPr wrap="square" rtlCol="0">
            <a:spAutoFit/>
          </a:bodyPr>
          <a:lstStyle/>
          <a:p>
            <a:r>
              <a:rPr lang="ca-ES" dirty="0" smtClean="0"/>
              <a:t>verifica:</a:t>
            </a:r>
            <a:endParaRPr lang="ca-ES" dirty="0"/>
          </a:p>
        </p:txBody>
      </p:sp>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2474" name="Object 10"/>
          <p:cNvGraphicFramePr>
            <a:graphicFrameLocks noChangeAspect="1"/>
          </p:cNvGraphicFramePr>
          <p:nvPr/>
        </p:nvGraphicFramePr>
        <p:xfrm>
          <a:off x="1285852" y="2143116"/>
          <a:ext cx="1857388" cy="723231"/>
        </p:xfrm>
        <a:graphic>
          <a:graphicData uri="http://schemas.openxmlformats.org/presentationml/2006/ole">
            <p:oleObj spid="_x0000_s62474" name="Ecuación" r:id="rId4" imgW="1079500" imgH="419100" progId="Equation.3">
              <p:embed/>
            </p:oleObj>
          </a:graphicData>
        </a:graphic>
      </p:graphicFrame>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2476" name="Object 12"/>
          <p:cNvGraphicFramePr>
            <a:graphicFrameLocks noChangeAspect="1"/>
          </p:cNvGraphicFramePr>
          <p:nvPr/>
        </p:nvGraphicFramePr>
        <p:xfrm>
          <a:off x="2950642" y="3183826"/>
          <a:ext cx="3886782" cy="274823"/>
        </p:xfrm>
        <a:graphic>
          <a:graphicData uri="http://schemas.openxmlformats.org/presentationml/2006/ole">
            <p:oleObj spid="_x0000_s62476" name="Ecuación" r:id="rId5" imgW="2832100" imgH="203200" progId="Equation.3">
              <p:embed/>
            </p:oleObj>
          </a:graphicData>
        </a:graphic>
      </p:graphicFrame>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2478" name="Object 14"/>
          <p:cNvGraphicFramePr>
            <a:graphicFrameLocks noChangeAspect="1"/>
          </p:cNvGraphicFramePr>
          <p:nvPr/>
        </p:nvGraphicFramePr>
        <p:xfrm>
          <a:off x="3643306" y="3571876"/>
          <a:ext cx="3056969" cy="268604"/>
        </p:xfrm>
        <a:graphic>
          <a:graphicData uri="http://schemas.openxmlformats.org/presentationml/2006/ole">
            <p:oleObj spid="_x0000_s62478" name="Ecuación" r:id="rId6" imgW="2273300" imgH="203200" progId="Equation.3">
              <p:embed/>
            </p:oleObj>
          </a:graphicData>
        </a:graphic>
      </p:graphicFrame>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2480" name="Object 16"/>
          <p:cNvGraphicFramePr>
            <a:graphicFrameLocks noChangeAspect="1"/>
          </p:cNvGraphicFramePr>
          <p:nvPr/>
        </p:nvGraphicFramePr>
        <p:xfrm>
          <a:off x="2357422" y="4000504"/>
          <a:ext cx="4302490" cy="265742"/>
        </p:xfrm>
        <a:graphic>
          <a:graphicData uri="http://schemas.openxmlformats.org/presentationml/2006/ole">
            <p:oleObj spid="_x0000_s62480" name="Ecuación" r:id="rId7" imgW="3238500" imgH="203200" progId="Equation.3">
              <p:embed/>
            </p:oleObj>
          </a:graphicData>
        </a:graphic>
      </p:graphicFrame>
      <p:sp>
        <p:nvSpPr>
          <p:cNvPr id="624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2482" name="Object 18"/>
          <p:cNvGraphicFramePr>
            <a:graphicFrameLocks noChangeAspect="1"/>
          </p:cNvGraphicFramePr>
          <p:nvPr/>
        </p:nvGraphicFramePr>
        <p:xfrm>
          <a:off x="2357422" y="4306266"/>
          <a:ext cx="4302490" cy="265742"/>
        </p:xfrm>
        <a:graphic>
          <a:graphicData uri="http://schemas.openxmlformats.org/presentationml/2006/ole">
            <p:oleObj spid="_x0000_s62482" name="Ecuación" r:id="rId8" imgW="3238500" imgH="203200" progId="Equation.3">
              <p:embed/>
            </p:oleObj>
          </a:graphicData>
        </a:graphic>
      </p:graphicFrame>
      <p:sp>
        <p:nvSpPr>
          <p:cNvPr id="6248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36" name="35 Grupo"/>
          <p:cNvGrpSpPr/>
          <p:nvPr/>
        </p:nvGrpSpPr>
        <p:grpSpPr>
          <a:xfrm>
            <a:off x="500034" y="5197160"/>
            <a:ext cx="5286412" cy="1446550"/>
            <a:chOff x="357158" y="5000636"/>
            <a:chExt cx="5286412" cy="1446550"/>
          </a:xfrm>
        </p:grpSpPr>
        <p:sp>
          <p:nvSpPr>
            <p:cNvPr id="33" name="32 CuadroTexto"/>
            <p:cNvSpPr txBox="1"/>
            <p:nvPr/>
          </p:nvSpPr>
          <p:spPr>
            <a:xfrm>
              <a:off x="357158" y="5000636"/>
              <a:ext cx="5286412" cy="1446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ca-ES" sz="1600" b="1" dirty="0" smtClean="0">
                  <a:solidFill>
                    <a:schemeClr val="tx2"/>
                  </a:solidFill>
                </a:rPr>
                <a:t>NOTA: </a:t>
              </a:r>
            </a:p>
            <a:p>
              <a:r>
                <a:rPr lang="ca-ES" sz="1600" dirty="0" smtClean="0"/>
                <a:t>	    és l’element neutre de E respecte +</a:t>
              </a:r>
              <a:endParaRPr lang="es-ES" sz="1600" dirty="0" smtClean="0"/>
            </a:p>
            <a:p>
              <a:r>
                <a:rPr lang="ca-ES" sz="1600" dirty="0" smtClean="0"/>
                <a:t>	0 és l’element neutre de K respecte +</a:t>
              </a:r>
              <a:endParaRPr lang="es-ES" sz="1600" dirty="0" smtClean="0"/>
            </a:p>
            <a:p>
              <a:endParaRPr lang="ca-ES" sz="500" dirty="0" smtClean="0"/>
            </a:p>
            <a:p>
              <a:r>
                <a:rPr lang="ca-ES" sz="1600" dirty="0" smtClean="0"/>
                <a:t>	Els elements del conjunt E s’anomenen VECTORS</a:t>
              </a:r>
              <a:endParaRPr lang="es-ES" sz="1600" dirty="0" smtClean="0"/>
            </a:p>
            <a:p>
              <a:r>
                <a:rPr lang="ca-ES" sz="1600" dirty="0" smtClean="0"/>
                <a:t>	Els elements del conjunt K s’anomenen ESCALARS</a:t>
              </a:r>
              <a:endParaRPr lang="es-ES" sz="1600" dirty="0" smtClean="0"/>
            </a:p>
          </p:txBody>
        </p:sp>
        <p:graphicFrame>
          <p:nvGraphicFramePr>
            <p:cNvPr id="62484" name="Object 20"/>
            <p:cNvGraphicFramePr>
              <a:graphicFrameLocks noChangeAspect="1"/>
            </p:cNvGraphicFramePr>
            <p:nvPr/>
          </p:nvGraphicFramePr>
          <p:xfrm>
            <a:off x="1317881" y="5257800"/>
            <a:ext cx="156576" cy="260960"/>
          </p:xfrm>
          <a:graphic>
            <a:graphicData uri="http://schemas.openxmlformats.org/presentationml/2006/ole">
              <p:oleObj spid="_x0000_s62484" name="Ecuación" r:id="rId9" imgW="114201" imgH="190335" progId="Equation.3">
                <p:embed/>
              </p:oleObj>
            </a:graphicData>
          </a:graphic>
        </p:graphicFrame>
      </p:grpSp>
      <p:pic>
        <p:nvPicPr>
          <p:cNvPr id="27" name="Picture 12" descr="D:\Mis documentos\Dreamweaver\avaluadorCorpus\jsp\nouAvaluadorCorpus\images\clean.png"/>
          <p:cNvPicPr>
            <a:picLocks noChangeAspect="1" noChangeArrowheads="1"/>
          </p:cNvPicPr>
          <p:nvPr/>
        </p:nvPicPr>
        <p:blipFill>
          <a:blip r:embed="rId10" cstate="print"/>
          <a:srcRect/>
          <a:stretch>
            <a:fillRect/>
          </a:stretch>
        </p:blipFill>
        <p:spPr bwMode="auto">
          <a:xfrm>
            <a:off x="179512" y="1628800"/>
            <a:ext cx="304800" cy="304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3200" dirty="0" smtClean="0"/>
              <a:t>3.1 DEFINICIÓ D’ESPAI VECTORIAL I PROPIETATS</a:t>
            </a:r>
            <a:endParaRPr lang="ca-ES" sz="3200" dirty="0"/>
          </a:p>
        </p:txBody>
      </p:sp>
      <p:sp>
        <p:nvSpPr>
          <p:cNvPr id="3" name="2 Marcador de contenido"/>
          <p:cNvSpPr>
            <a:spLocks noGrp="1"/>
          </p:cNvSpPr>
          <p:nvPr>
            <p:ph idx="1"/>
          </p:nvPr>
        </p:nvSpPr>
        <p:spPr>
          <a:xfrm>
            <a:off x="457200" y="1600201"/>
            <a:ext cx="8229600" cy="471477"/>
          </a:xfrm>
        </p:spPr>
        <p:txBody>
          <a:bodyPr>
            <a:normAutofit/>
          </a:bodyPr>
          <a:lstStyle/>
          <a:p>
            <a:pPr>
              <a:buNone/>
            </a:pPr>
            <a:r>
              <a:rPr lang="es-ES" sz="2000" b="1" dirty="0" err="1" smtClean="0"/>
              <a:t>Propietats</a:t>
            </a:r>
            <a:endParaRPr lang="ca-ES" sz="1600" b="1" dirty="0" smtClean="0"/>
          </a:p>
          <a:p>
            <a:pPr marL="457200" indent="-457200">
              <a:spcBef>
                <a:spcPts val="1200"/>
              </a:spcBef>
              <a:buFont typeface="+mj-lt"/>
              <a:buAutoNum type="arabicPeriod" startAt="5"/>
            </a:pPr>
            <a:endParaRPr lang="ca-ES" sz="1600" b="1" dirty="0" smtClean="0"/>
          </a:p>
          <a:p>
            <a:pPr marL="457200" indent="-457200">
              <a:spcBef>
                <a:spcPts val="1200"/>
              </a:spcBef>
              <a:buFont typeface="+mj-lt"/>
              <a:buAutoNum type="arabicPeriod" startAt="5"/>
            </a:pPr>
            <a:endParaRPr lang="ca-ES" sz="1600" b="1" dirty="0" smtClean="0"/>
          </a:p>
          <a:p>
            <a:pPr marL="457200" indent="-457200">
              <a:spcBef>
                <a:spcPts val="1200"/>
              </a:spcBef>
              <a:buFont typeface="+mj-lt"/>
              <a:buAutoNum type="arabicPeriod" startAt="5"/>
            </a:pPr>
            <a:endParaRPr lang="ca-ES" sz="1600" b="1" dirty="0" smtClean="0"/>
          </a:p>
          <a:p>
            <a:pPr>
              <a:buNone/>
            </a:pPr>
            <a:endParaRPr lang="ca-ES" sz="20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3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40"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044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248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3499" name="Object 11"/>
          <p:cNvGraphicFramePr>
            <a:graphicFrameLocks noChangeAspect="1"/>
          </p:cNvGraphicFramePr>
          <p:nvPr/>
        </p:nvGraphicFramePr>
        <p:xfrm>
          <a:off x="2643175" y="2428868"/>
          <a:ext cx="2308252" cy="446133"/>
        </p:xfrm>
        <a:graphic>
          <a:graphicData uri="http://schemas.openxmlformats.org/presentationml/2006/ole">
            <p:oleObj spid="_x0000_s63499" name="Ecuación" r:id="rId4" imgW="1129810" imgH="215806" progId="Equation.3">
              <p:embed/>
            </p:oleObj>
          </a:graphicData>
        </a:graphic>
      </p:graphicFrame>
      <p:graphicFrame>
        <p:nvGraphicFramePr>
          <p:cNvPr id="63498" name="Object 10"/>
          <p:cNvGraphicFramePr>
            <a:graphicFrameLocks noChangeAspect="1"/>
          </p:cNvGraphicFramePr>
          <p:nvPr/>
        </p:nvGraphicFramePr>
        <p:xfrm>
          <a:off x="2643175" y="3423330"/>
          <a:ext cx="2463428" cy="407338"/>
        </p:xfrm>
        <a:graphic>
          <a:graphicData uri="http://schemas.openxmlformats.org/presentationml/2006/ole">
            <p:oleObj spid="_x0000_s63498" name="Ecuación" r:id="rId5" imgW="1206500" imgH="203200" progId="Equation.3">
              <p:embed/>
            </p:oleObj>
          </a:graphicData>
        </a:graphic>
      </p:graphicFrame>
      <p:graphicFrame>
        <p:nvGraphicFramePr>
          <p:cNvPr id="63497" name="Object 9"/>
          <p:cNvGraphicFramePr>
            <a:graphicFrameLocks noChangeAspect="1"/>
          </p:cNvGraphicFramePr>
          <p:nvPr/>
        </p:nvGraphicFramePr>
        <p:xfrm>
          <a:off x="2643175" y="4363363"/>
          <a:ext cx="3743635" cy="446133"/>
        </p:xfrm>
        <a:graphic>
          <a:graphicData uri="http://schemas.openxmlformats.org/presentationml/2006/ole">
            <p:oleObj spid="_x0000_s63497" name="Ecuación" r:id="rId6" imgW="1841500" imgH="215900" progId="Equation.3">
              <p:embed/>
            </p:oleObj>
          </a:graphicData>
        </a:graphic>
      </p:graphicFrame>
      <p:graphicFrame>
        <p:nvGraphicFramePr>
          <p:cNvPr id="63496" name="Object 8"/>
          <p:cNvGraphicFramePr>
            <a:graphicFrameLocks noChangeAspect="1"/>
          </p:cNvGraphicFramePr>
          <p:nvPr/>
        </p:nvGraphicFramePr>
        <p:xfrm>
          <a:off x="2643174" y="5357826"/>
          <a:ext cx="2928958" cy="407338"/>
        </p:xfrm>
        <a:graphic>
          <a:graphicData uri="http://schemas.openxmlformats.org/presentationml/2006/ole">
            <p:oleObj spid="_x0000_s63496" name="Ecuación" r:id="rId7" imgW="1435100" imgH="203200" progId="Equation.3">
              <p:embed/>
            </p:oleObj>
          </a:graphicData>
        </a:graphic>
      </p:graphicFrame>
      <p:sp>
        <p:nvSpPr>
          <p:cNvPr id="35" name="34 CuadroTexto"/>
          <p:cNvSpPr txBox="1"/>
          <p:nvPr/>
        </p:nvSpPr>
        <p:spPr>
          <a:xfrm>
            <a:off x="1714480" y="2500305"/>
            <a:ext cx="928694" cy="369332"/>
          </a:xfrm>
          <a:prstGeom prst="rect">
            <a:avLst/>
          </a:prstGeom>
          <a:noFill/>
        </p:spPr>
        <p:txBody>
          <a:bodyPr wrap="square" rtlCol="0">
            <a:spAutoFit/>
          </a:bodyPr>
          <a:lstStyle/>
          <a:p>
            <a:r>
              <a:rPr lang="ca-ES" dirty="0" smtClean="0"/>
              <a:t>i)</a:t>
            </a:r>
            <a:endParaRPr lang="ca-ES" dirty="0"/>
          </a:p>
        </p:txBody>
      </p:sp>
      <p:sp>
        <p:nvSpPr>
          <p:cNvPr id="36" name="35 CuadroTexto"/>
          <p:cNvSpPr txBox="1"/>
          <p:nvPr/>
        </p:nvSpPr>
        <p:spPr>
          <a:xfrm>
            <a:off x="1714480" y="3452812"/>
            <a:ext cx="928694" cy="369332"/>
          </a:xfrm>
          <a:prstGeom prst="rect">
            <a:avLst/>
          </a:prstGeom>
          <a:noFill/>
        </p:spPr>
        <p:txBody>
          <a:bodyPr wrap="square" rtlCol="0">
            <a:spAutoFit/>
          </a:bodyPr>
          <a:lstStyle/>
          <a:p>
            <a:r>
              <a:rPr lang="ca-ES" dirty="0" err="1" smtClean="0"/>
              <a:t>ii</a:t>
            </a:r>
            <a:r>
              <a:rPr lang="ca-ES" dirty="0" smtClean="0"/>
              <a:t>)</a:t>
            </a:r>
            <a:endParaRPr lang="ca-ES" dirty="0"/>
          </a:p>
        </p:txBody>
      </p:sp>
      <p:sp>
        <p:nvSpPr>
          <p:cNvPr id="37" name="36 CuadroTexto"/>
          <p:cNvSpPr txBox="1"/>
          <p:nvPr/>
        </p:nvSpPr>
        <p:spPr>
          <a:xfrm>
            <a:off x="1714480" y="4405319"/>
            <a:ext cx="928694" cy="369332"/>
          </a:xfrm>
          <a:prstGeom prst="rect">
            <a:avLst/>
          </a:prstGeom>
          <a:noFill/>
        </p:spPr>
        <p:txBody>
          <a:bodyPr wrap="square" rtlCol="0">
            <a:spAutoFit/>
          </a:bodyPr>
          <a:lstStyle/>
          <a:p>
            <a:r>
              <a:rPr lang="ca-ES" dirty="0" err="1" smtClean="0"/>
              <a:t>iii</a:t>
            </a:r>
            <a:r>
              <a:rPr lang="ca-ES" dirty="0" smtClean="0"/>
              <a:t>)</a:t>
            </a:r>
            <a:endParaRPr lang="ca-ES" dirty="0"/>
          </a:p>
        </p:txBody>
      </p:sp>
      <p:sp>
        <p:nvSpPr>
          <p:cNvPr id="38" name="37 CuadroTexto"/>
          <p:cNvSpPr txBox="1"/>
          <p:nvPr/>
        </p:nvSpPr>
        <p:spPr>
          <a:xfrm>
            <a:off x="1714480" y="5357825"/>
            <a:ext cx="928694" cy="369332"/>
          </a:xfrm>
          <a:prstGeom prst="rect">
            <a:avLst/>
          </a:prstGeom>
          <a:noFill/>
        </p:spPr>
        <p:txBody>
          <a:bodyPr wrap="square" rtlCol="0">
            <a:spAutoFit/>
          </a:bodyPr>
          <a:lstStyle/>
          <a:p>
            <a:r>
              <a:rPr lang="ca-ES" dirty="0" err="1" smtClean="0"/>
              <a:t>iv</a:t>
            </a:r>
            <a:r>
              <a:rPr lang="ca-ES" dirty="0" smtClean="0"/>
              <a:t>)</a:t>
            </a:r>
            <a:endParaRPr lang="ca-ES" dirty="0"/>
          </a:p>
        </p:txBody>
      </p:sp>
      <p:sp>
        <p:nvSpPr>
          <p:cNvPr id="6350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350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44" name="43 Grupo"/>
          <p:cNvGrpSpPr/>
          <p:nvPr/>
        </p:nvGrpSpPr>
        <p:grpSpPr>
          <a:xfrm>
            <a:off x="5429256" y="5786454"/>
            <a:ext cx="3357618" cy="369332"/>
            <a:chOff x="2786050" y="6000768"/>
            <a:chExt cx="3500462" cy="369332"/>
          </a:xfrm>
        </p:grpSpPr>
        <p:sp>
          <p:nvSpPr>
            <p:cNvPr id="39" name="38 CuadroTexto"/>
            <p:cNvSpPr txBox="1"/>
            <p:nvPr/>
          </p:nvSpPr>
          <p:spPr>
            <a:xfrm>
              <a:off x="3143240" y="6000768"/>
              <a:ext cx="3143272" cy="369332"/>
            </a:xfrm>
            <a:prstGeom prst="rect">
              <a:avLst/>
            </a:prstGeom>
            <a:noFill/>
          </p:spPr>
          <p:txBody>
            <a:bodyPr wrap="square" rtlCol="0">
              <a:spAutoFit/>
            </a:bodyPr>
            <a:lstStyle/>
            <a:p>
              <a:r>
                <a:rPr lang="ca-ES" dirty="0" smtClean="0"/>
                <a:t>és l’oposat a     de E respecte +</a:t>
              </a:r>
              <a:endParaRPr lang="ca-ES" dirty="0"/>
            </a:p>
          </p:txBody>
        </p:sp>
        <p:graphicFrame>
          <p:nvGraphicFramePr>
            <p:cNvPr id="63504" name="Object 16"/>
            <p:cNvGraphicFramePr>
              <a:graphicFrameLocks noChangeAspect="1"/>
            </p:cNvGraphicFramePr>
            <p:nvPr/>
          </p:nvGraphicFramePr>
          <p:xfrm>
            <a:off x="2786050" y="6042558"/>
            <a:ext cx="420224" cy="285752"/>
          </p:xfrm>
          <a:graphic>
            <a:graphicData uri="http://schemas.openxmlformats.org/presentationml/2006/ole">
              <p:oleObj spid="_x0000_s63504" name="Ecuación" r:id="rId8" imgW="241091" imgH="164957" progId="Equation.3">
                <p:embed/>
              </p:oleObj>
            </a:graphicData>
          </a:graphic>
        </p:graphicFrame>
        <p:graphicFrame>
          <p:nvGraphicFramePr>
            <p:cNvPr id="63506" name="Object 18"/>
            <p:cNvGraphicFramePr>
              <a:graphicFrameLocks noChangeAspect="1"/>
            </p:cNvGraphicFramePr>
            <p:nvPr/>
          </p:nvGraphicFramePr>
          <p:xfrm>
            <a:off x="4429124" y="6032240"/>
            <a:ext cx="220663" cy="306388"/>
          </p:xfrm>
          <a:graphic>
            <a:graphicData uri="http://schemas.openxmlformats.org/presentationml/2006/ole">
              <p:oleObj spid="_x0000_s63506" name="Ecuación" r:id="rId9" imgW="126720" imgH="177480" progId="Equation.3">
                <p:embed/>
              </p:oleObj>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600" dirty="0" smtClean="0">
                <a:solidFill>
                  <a:schemeClr val="tx2"/>
                </a:solidFill>
                <a:latin typeface="Comic Sans MS" pitchFamily="66" charset="0"/>
              </a:rPr>
              <a:t>[ESPAI VECTORIAL]</a:t>
            </a:r>
            <a:endParaRPr lang="ca-ES" sz="3600" dirty="0">
              <a:solidFill>
                <a:schemeClr val="tx2"/>
              </a:solidFill>
              <a:latin typeface="Comic Sans MS" pitchFamily="66" charset="0"/>
            </a:endParaRPr>
          </a:p>
        </p:txBody>
      </p:sp>
      <p:sp>
        <p:nvSpPr>
          <p:cNvPr id="3" name="2 Marcador de contenido"/>
          <p:cNvSpPr>
            <a:spLocks noGrp="1"/>
          </p:cNvSpPr>
          <p:nvPr>
            <p:ph idx="1"/>
          </p:nvPr>
        </p:nvSpPr>
        <p:spPr>
          <a:xfrm>
            <a:off x="457200" y="1600200"/>
            <a:ext cx="8229600" cy="4972072"/>
          </a:xfrm>
        </p:spPr>
        <p:txBody>
          <a:bodyPr>
            <a:normAutofit fontScale="92500" lnSpcReduction="10000"/>
          </a:bodyPr>
          <a:lstStyle/>
          <a:p>
            <a:pPr marL="0" indent="0">
              <a:spcBef>
                <a:spcPts val="1200"/>
              </a:spcBef>
              <a:buNone/>
            </a:pPr>
            <a:r>
              <a:rPr lang="ca-ES" sz="2000" dirty="0" smtClean="0">
                <a:solidFill>
                  <a:schemeClr val="tx2"/>
                </a:solidFill>
                <a:latin typeface="Comic Sans MS" pitchFamily="66" charset="0"/>
              </a:rPr>
              <a:t>El concepte d’un espai vectorial és tenir </a:t>
            </a:r>
            <a:r>
              <a:rPr lang="ca-ES" sz="2000" b="1" dirty="0" smtClean="0">
                <a:solidFill>
                  <a:schemeClr val="accent6">
                    <a:lumMod val="75000"/>
                  </a:schemeClr>
                </a:solidFill>
                <a:latin typeface="Comic Sans MS" pitchFamily="66" charset="0"/>
              </a:rPr>
              <a:t>un conjunt de vectors </a:t>
            </a:r>
            <a:r>
              <a:rPr lang="ca-ES" sz="2000" dirty="0" smtClean="0">
                <a:solidFill>
                  <a:schemeClr val="tx2"/>
                </a:solidFill>
                <a:latin typeface="Comic Sans MS" pitchFamily="66" charset="0"/>
              </a:rPr>
              <a:t>i </a:t>
            </a:r>
            <a:r>
              <a:rPr lang="ca-ES" sz="2000" b="1" dirty="0" smtClean="0">
                <a:solidFill>
                  <a:schemeClr val="accent6">
                    <a:lumMod val="75000"/>
                  </a:schemeClr>
                </a:solidFill>
                <a:latin typeface="Comic Sans MS" pitchFamily="66" charset="0"/>
              </a:rPr>
              <a:t>definir dues operacions </a:t>
            </a:r>
            <a:r>
              <a:rPr lang="ca-ES" sz="2000" dirty="0" smtClean="0">
                <a:solidFill>
                  <a:schemeClr val="tx2"/>
                </a:solidFill>
                <a:latin typeface="Comic Sans MS" pitchFamily="66" charset="0"/>
              </a:rPr>
              <a:t>(interna i externa).</a:t>
            </a:r>
          </a:p>
          <a:p>
            <a:pPr marL="0" indent="0">
              <a:spcBef>
                <a:spcPts val="1200"/>
              </a:spcBef>
              <a:buNone/>
            </a:pPr>
            <a:r>
              <a:rPr lang="ca-ES" sz="2000" dirty="0" smtClean="0">
                <a:solidFill>
                  <a:schemeClr val="tx2"/>
                </a:solidFill>
                <a:latin typeface="Comic Sans MS" pitchFamily="66" charset="0"/>
              </a:rPr>
              <a:t>Un espai vectorial de R</a:t>
            </a:r>
            <a:r>
              <a:rPr lang="ca-ES" sz="2000" baseline="30000" dirty="0" smtClean="0">
                <a:solidFill>
                  <a:schemeClr val="tx2"/>
                </a:solidFill>
                <a:latin typeface="Comic Sans MS" pitchFamily="66" charset="0"/>
              </a:rPr>
              <a:t>3</a:t>
            </a:r>
            <a:r>
              <a:rPr lang="ca-ES" sz="2000" dirty="0" smtClean="0">
                <a:solidFill>
                  <a:schemeClr val="tx2"/>
                </a:solidFill>
                <a:latin typeface="Comic Sans MS" pitchFamily="66" charset="0"/>
              </a:rPr>
              <a:t> sobre R indica que tenim el conjunt de vectors de 3 components reals, que es combinen mitjançant reals.</a:t>
            </a:r>
          </a:p>
          <a:p>
            <a:pPr marL="0" indent="0">
              <a:spcBef>
                <a:spcPts val="1200"/>
              </a:spcBef>
              <a:buNone/>
            </a:pPr>
            <a:endParaRPr lang="ca-ES" sz="2000" dirty="0" smtClean="0">
              <a:solidFill>
                <a:schemeClr val="tx2"/>
              </a:solidFill>
              <a:latin typeface="Comic Sans MS" pitchFamily="66" charset="0"/>
            </a:endParaRPr>
          </a:p>
          <a:p>
            <a:pPr marL="0" indent="0">
              <a:spcBef>
                <a:spcPts val="1200"/>
              </a:spcBef>
              <a:buNone/>
            </a:pPr>
            <a:endParaRPr lang="ca-ES" sz="2000" dirty="0" smtClean="0">
              <a:solidFill>
                <a:schemeClr val="tx2"/>
              </a:solidFill>
              <a:latin typeface="Comic Sans MS" pitchFamily="66" charset="0"/>
            </a:endParaRPr>
          </a:p>
          <a:p>
            <a:pPr marL="0" indent="0">
              <a:spcBef>
                <a:spcPts val="1200"/>
              </a:spcBef>
              <a:buNone/>
            </a:pPr>
            <a:endParaRPr lang="ca-ES" sz="2000" dirty="0" smtClean="0">
              <a:solidFill>
                <a:schemeClr val="tx2"/>
              </a:solidFill>
              <a:latin typeface="Comic Sans MS" pitchFamily="66" charset="0"/>
            </a:endParaRPr>
          </a:p>
          <a:p>
            <a:pPr marL="0" indent="0">
              <a:spcBef>
                <a:spcPts val="1200"/>
              </a:spcBef>
              <a:buNone/>
            </a:pPr>
            <a:endParaRPr lang="ca-ES" sz="2000" dirty="0" smtClean="0">
              <a:solidFill>
                <a:schemeClr val="tx2"/>
              </a:solidFill>
              <a:latin typeface="Comic Sans MS" pitchFamily="66" charset="0"/>
            </a:endParaRPr>
          </a:p>
          <a:p>
            <a:pPr marL="0" indent="0">
              <a:spcBef>
                <a:spcPts val="1200"/>
              </a:spcBef>
              <a:buNone/>
            </a:pPr>
            <a:r>
              <a:rPr lang="ca-ES" sz="2000" dirty="0" smtClean="0">
                <a:solidFill>
                  <a:schemeClr val="tx2"/>
                </a:solidFill>
                <a:latin typeface="Comic Sans MS" pitchFamily="66" charset="0"/>
              </a:rPr>
              <a:t>Així, per exemple, seria possible tenir C</a:t>
            </a:r>
            <a:r>
              <a:rPr lang="ca-ES" sz="2000" baseline="30000" dirty="0" smtClean="0">
                <a:solidFill>
                  <a:schemeClr val="tx2"/>
                </a:solidFill>
                <a:latin typeface="Comic Sans MS" pitchFamily="66" charset="0"/>
              </a:rPr>
              <a:t>3</a:t>
            </a:r>
            <a:r>
              <a:rPr lang="ca-ES" sz="2000" dirty="0" smtClean="0">
                <a:solidFill>
                  <a:schemeClr val="tx2"/>
                </a:solidFill>
                <a:latin typeface="Comic Sans MS" pitchFamily="66" charset="0"/>
              </a:rPr>
              <a:t> sobre R: espai vectorial dels vectors de 3 components complexes, que es combinen entre sí mitjançant reals.</a:t>
            </a:r>
          </a:p>
          <a:p>
            <a:pPr marL="0" indent="0">
              <a:spcBef>
                <a:spcPts val="1200"/>
              </a:spcBef>
              <a:buNone/>
            </a:pPr>
            <a:r>
              <a:rPr lang="ca-ES" sz="2000" dirty="0" smtClean="0">
                <a:solidFill>
                  <a:schemeClr val="tx2"/>
                </a:solidFill>
                <a:latin typeface="Comic Sans MS" pitchFamily="66" charset="0"/>
              </a:rPr>
              <a:t>Però no seria possible tenir R</a:t>
            </a:r>
            <a:r>
              <a:rPr lang="ca-ES" sz="2000" baseline="30000" dirty="0" smtClean="0">
                <a:solidFill>
                  <a:schemeClr val="tx2"/>
                </a:solidFill>
                <a:latin typeface="Comic Sans MS" pitchFamily="66" charset="0"/>
              </a:rPr>
              <a:t>3</a:t>
            </a:r>
            <a:r>
              <a:rPr lang="ca-ES" sz="2000" dirty="0" smtClean="0">
                <a:solidFill>
                  <a:schemeClr val="tx2"/>
                </a:solidFill>
                <a:latin typeface="Comic Sans MS" pitchFamily="66" charset="0"/>
              </a:rPr>
              <a:t> sobre C, perquè en combinar els elements de R</a:t>
            </a:r>
            <a:r>
              <a:rPr lang="ca-ES" sz="2000" baseline="30000" dirty="0" smtClean="0">
                <a:solidFill>
                  <a:schemeClr val="tx2"/>
                </a:solidFill>
                <a:latin typeface="Comic Sans MS" pitchFamily="66" charset="0"/>
              </a:rPr>
              <a:t>3</a:t>
            </a:r>
            <a:r>
              <a:rPr lang="ca-ES" sz="2000" dirty="0" smtClean="0">
                <a:solidFill>
                  <a:schemeClr val="tx2"/>
                </a:solidFill>
                <a:latin typeface="Comic Sans MS" pitchFamily="66" charset="0"/>
              </a:rPr>
              <a:t> amb un número complex s’obté un complex, resultat que no pertany a R</a:t>
            </a:r>
            <a:r>
              <a:rPr lang="ca-ES" sz="2000" baseline="30000" dirty="0" smtClean="0">
                <a:solidFill>
                  <a:schemeClr val="tx2"/>
                </a:solidFill>
                <a:latin typeface="Comic Sans MS" pitchFamily="66" charset="0"/>
              </a:rPr>
              <a:t>3</a:t>
            </a:r>
            <a:r>
              <a:rPr lang="ca-ES" sz="2000" dirty="0" smtClean="0">
                <a:solidFill>
                  <a:schemeClr val="tx2"/>
                </a:solidFill>
                <a:latin typeface="Comic Sans MS" pitchFamily="66" charset="0"/>
              </a:rPr>
              <a:t>.</a:t>
            </a:r>
            <a:endParaRPr lang="ca-ES" sz="2000" dirty="0">
              <a:solidFill>
                <a:schemeClr val="tx2"/>
              </a:solidFill>
              <a:latin typeface="Comic Sans MS" pitchFamily="66" charset="0"/>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grpSp>
        <p:nvGrpSpPr>
          <p:cNvPr id="17" name="16 Grupo"/>
          <p:cNvGrpSpPr/>
          <p:nvPr/>
        </p:nvGrpSpPr>
        <p:grpSpPr>
          <a:xfrm>
            <a:off x="1142976" y="3000372"/>
            <a:ext cx="1071570" cy="785818"/>
            <a:chOff x="785786" y="3000372"/>
            <a:chExt cx="1071570" cy="785818"/>
          </a:xfrm>
        </p:grpSpPr>
        <p:grpSp>
          <p:nvGrpSpPr>
            <p:cNvPr id="9" name="8 Grupo"/>
            <p:cNvGrpSpPr/>
            <p:nvPr/>
          </p:nvGrpSpPr>
          <p:grpSpPr>
            <a:xfrm>
              <a:off x="785786" y="3000372"/>
              <a:ext cx="1071570" cy="785818"/>
              <a:chOff x="785786" y="3000372"/>
              <a:chExt cx="1071570" cy="785818"/>
            </a:xfrm>
          </p:grpSpPr>
          <p:sp>
            <p:nvSpPr>
              <p:cNvPr id="5" name="4 Elipse"/>
              <p:cNvSpPr/>
              <p:nvPr/>
            </p:nvSpPr>
            <p:spPr>
              <a:xfrm>
                <a:off x="1000100" y="3071810"/>
                <a:ext cx="857256" cy="71438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ca-ES"/>
              </a:p>
            </p:txBody>
          </p:sp>
          <p:sp>
            <p:nvSpPr>
              <p:cNvPr id="7" name="6 CuadroTexto"/>
              <p:cNvSpPr txBox="1"/>
              <p:nvPr/>
            </p:nvSpPr>
            <p:spPr>
              <a:xfrm>
                <a:off x="785786" y="3000372"/>
                <a:ext cx="357190" cy="307777"/>
              </a:xfrm>
              <a:prstGeom prst="rect">
                <a:avLst/>
              </a:prstGeom>
              <a:noFill/>
            </p:spPr>
            <p:txBody>
              <a:bodyPr wrap="square" rtlCol="0">
                <a:spAutoFit/>
              </a:bodyPr>
              <a:lstStyle/>
              <a:p>
                <a:r>
                  <a:rPr lang="ca-ES" sz="1400" b="1" dirty="0" smtClean="0">
                    <a:solidFill>
                      <a:schemeClr val="accent3">
                        <a:lumMod val="50000"/>
                      </a:schemeClr>
                    </a:solidFill>
                    <a:latin typeface="Comic Sans MS" pitchFamily="66" charset="0"/>
                  </a:rPr>
                  <a:t>K</a:t>
                </a:r>
                <a:endParaRPr lang="ca-ES" sz="1400" b="1" dirty="0">
                  <a:solidFill>
                    <a:schemeClr val="accent3">
                      <a:lumMod val="50000"/>
                    </a:schemeClr>
                  </a:solidFill>
                  <a:latin typeface="Comic Sans MS" pitchFamily="66" charset="0"/>
                </a:endParaRPr>
              </a:p>
            </p:txBody>
          </p:sp>
        </p:grpSp>
        <p:grpSp>
          <p:nvGrpSpPr>
            <p:cNvPr id="16" name="15 Grupo"/>
            <p:cNvGrpSpPr/>
            <p:nvPr/>
          </p:nvGrpSpPr>
          <p:grpSpPr>
            <a:xfrm>
              <a:off x="1214414" y="3286124"/>
              <a:ext cx="474347" cy="357190"/>
              <a:chOff x="1214414" y="3286124"/>
              <a:chExt cx="474347" cy="357190"/>
            </a:xfrm>
          </p:grpSpPr>
          <p:sp>
            <p:nvSpPr>
              <p:cNvPr id="11" name="10 Elipse"/>
              <p:cNvSpPr/>
              <p:nvPr/>
            </p:nvSpPr>
            <p:spPr>
              <a:xfrm>
                <a:off x="1214414" y="3286124"/>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sp>
            <p:nvSpPr>
              <p:cNvPr id="12" name="11 Elipse"/>
              <p:cNvSpPr/>
              <p:nvPr/>
            </p:nvSpPr>
            <p:spPr>
              <a:xfrm>
                <a:off x="1214414" y="3500438"/>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sp>
            <p:nvSpPr>
              <p:cNvPr id="13" name="12 Elipse"/>
              <p:cNvSpPr/>
              <p:nvPr/>
            </p:nvSpPr>
            <p:spPr>
              <a:xfrm>
                <a:off x="1643042" y="3500438"/>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sp>
            <p:nvSpPr>
              <p:cNvPr id="14" name="13 Elipse"/>
              <p:cNvSpPr/>
              <p:nvPr/>
            </p:nvSpPr>
            <p:spPr>
              <a:xfrm>
                <a:off x="1571604" y="3286124"/>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sp>
            <p:nvSpPr>
              <p:cNvPr id="15" name="14 Elipse"/>
              <p:cNvSpPr/>
              <p:nvPr/>
            </p:nvSpPr>
            <p:spPr>
              <a:xfrm>
                <a:off x="1454447" y="3597595"/>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grpSp>
      </p:grpSp>
      <p:grpSp>
        <p:nvGrpSpPr>
          <p:cNvPr id="25" name="24 Grupo"/>
          <p:cNvGrpSpPr/>
          <p:nvPr/>
        </p:nvGrpSpPr>
        <p:grpSpPr>
          <a:xfrm>
            <a:off x="2428860" y="3143248"/>
            <a:ext cx="1143008" cy="1214446"/>
            <a:chOff x="2071670" y="3143248"/>
            <a:chExt cx="1143008" cy="1214446"/>
          </a:xfrm>
        </p:grpSpPr>
        <p:grpSp>
          <p:nvGrpSpPr>
            <p:cNvPr id="10" name="9 Grupo"/>
            <p:cNvGrpSpPr/>
            <p:nvPr/>
          </p:nvGrpSpPr>
          <p:grpSpPr>
            <a:xfrm>
              <a:off x="2071670" y="3143248"/>
              <a:ext cx="1143008" cy="1214446"/>
              <a:chOff x="2071670" y="3143248"/>
              <a:chExt cx="1143008" cy="1214446"/>
            </a:xfrm>
          </p:grpSpPr>
          <p:sp>
            <p:nvSpPr>
              <p:cNvPr id="6" name="5 Elipse"/>
              <p:cNvSpPr/>
              <p:nvPr/>
            </p:nvSpPr>
            <p:spPr>
              <a:xfrm>
                <a:off x="2071670" y="3286124"/>
                <a:ext cx="1143008" cy="10715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8" name="7 CuadroTexto"/>
              <p:cNvSpPr txBox="1"/>
              <p:nvPr/>
            </p:nvSpPr>
            <p:spPr>
              <a:xfrm>
                <a:off x="2143108" y="3143248"/>
                <a:ext cx="357190" cy="307777"/>
              </a:xfrm>
              <a:prstGeom prst="rect">
                <a:avLst/>
              </a:prstGeom>
              <a:noFill/>
            </p:spPr>
            <p:txBody>
              <a:bodyPr wrap="square" rtlCol="0">
                <a:spAutoFit/>
              </a:bodyPr>
              <a:lstStyle/>
              <a:p>
                <a:r>
                  <a:rPr lang="ca-ES" sz="1400" b="1" dirty="0" smtClean="0">
                    <a:solidFill>
                      <a:schemeClr val="accent6">
                        <a:lumMod val="50000"/>
                      </a:schemeClr>
                    </a:solidFill>
                    <a:latin typeface="Comic Sans MS" pitchFamily="66" charset="0"/>
                  </a:rPr>
                  <a:t>E</a:t>
                </a:r>
                <a:endParaRPr lang="ca-ES" sz="1400" b="1" dirty="0">
                  <a:solidFill>
                    <a:schemeClr val="accent6">
                      <a:lumMod val="50000"/>
                    </a:schemeClr>
                  </a:solidFill>
                  <a:latin typeface="Comic Sans MS" pitchFamily="66" charset="0"/>
                </a:endParaRPr>
              </a:p>
            </p:txBody>
          </p:sp>
        </p:grpSp>
        <p:grpSp>
          <p:nvGrpSpPr>
            <p:cNvPr id="24" name="23 Grupo"/>
            <p:cNvGrpSpPr/>
            <p:nvPr/>
          </p:nvGrpSpPr>
          <p:grpSpPr>
            <a:xfrm>
              <a:off x="2285984" y="3526157"/>
              <a:ext cx="798195" cy="574357"/>
              <a:chOff x="2285984" y="3526157"/>
              <a:chExt cx="798195" cy="574357"/>
            </a:xfrm>
          </p:grpSpPr>
          <p:sp>
            <p:nvSpPr>
              <p:cNvPr id="18" name="17 Elipse"/>
              <p:cNvSpPr/>
              <p:nvPr/>
            </p:nvSpPr>
            <p:spPr>
              <a:xfrm>
                <a:off x="2454579" y="3526157"/>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19" name="18 Elipse"/>
              <p:cNvSpPr/>
              <p:nvPr/>
            </p:nvSpPr>
            <p:spPr>
              <a:xfrm>
                <a:off x="2285984" y="3749995"/>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20" name="19 Elipse"/>
              <p:cNvSpPr/>
              <p:nvPr/>
            </p:nvSpPr>
            <p:spPr>
              <a:xfrm>
                <a:off x="2733660" y="3643314"/>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21" name="20 Elipse"/>
              <p:cNvSpPr/>
              <p:nvPr/>
            </p:nvSpPr>
            <p:spPr>
              <a:xfrm>
                <a:off x="2500298" y="4054795"/>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22" name="21 Elipse"/>
              <p:cNvSpPr/>
              <p:nvPr/>
            </p:nvSpPr>
            <p:spPr>
              <a:xfrm>
                <a:off x="3038460" y="3929066"/>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grpSp>
      </p:grpSp>
      <p:sp>
        <p:nvSpPr>
          <p:cNvPr id="23" name="22 CuadroTexto"/>
          <p:cNvSpPr txBox="1"/>
          <p:nvPr/>
        </p:nvSpPr>
        <p:spPr>
          <a:xfrm>
            <a:off x="3786182" y="3312383"/>
            <a:ext cx="4572032" cy="830997"/>
          </a:xfrm>
          <a:prstGeom prst="rect">
            <a:avLst/>
          </a:prstGeom>
          <a:noFill/>
        </p:spPr>
        <p:txBody>
          <a:bodyPr wrap="square" rtlCol="0">
            <a:spAutoFit/>
          </a:bodyPr>
          <a:lstStyle/>
          <a:p>
            <a:r>
              <a:rPr lang="ca-ES" sz="1600" dirty="0" smtClean="0">
                <a:solidFill>
                  <a:schemeClr val="accent1"/>
                </a:solidFill>
                <a:latin typeface="Comic Sans MS" pitchFamily="66" charset="0"/>
              </a:rPr>
              <a:t>Els elements d’</a:t>
            </a:r>
            <a:r>
              <a:rPr lang="ca-ES" sz="1600" b="1" dirty="0" smtClean="0">
                <a:solidFill>
                  <a:schemeClr val="accent6">
                    <a:lumMod val="50000"/>
                  </a:schemeClr>
                </a:solidFill>
                <a:latin typeface="Comic Sans MS" pitchFamily="66" charset="0"/>
              </a:rPr>
              <a:t>E</a:t>
            </a:r>
            <a:r>
              <a:rPr lang="ca-ES" sz="1600" dirty="0" smtClean="0">
                <a:solidFill>
                  <a:schemeClr val="accent1"/>
                </a:solidFill>
                <a:latin typeface="Comic Sans MS" pitchFamily="66" charset="0"/>
              </a:rPr>
              <a:t> es combinen mitjançant els elements de </a:t>
            </a:r>
            <a:r>
              <a:rPr lang="ca-ES" sz="1600" b="1" dirty="0" smtClean="0">
                <a:solidFill>
                  <a:schemeClr val="accent3">
                    <a:lumMod val="50000"/>
                  </a:schemeClr>
                </a:solidFill>
                <a:latin typeface="Comic Sans MS" pitchFamily="66" charset="0"/>
              </a:rPr>
              <a:t>K</a:t>
            </a:r>
            <a:r>
              <a:rPr lang="ca-ES" sz="1600" dirty="0" smtClean="0">
                <a:solidFill>
                  <a:schemeClr val="accent1"/>
                </a:solidFill>
                <a:latin typeface="Comic Sans MS" pitchFamily="66" charset="0"/>
              </a:rPr>
              <a:t> creant nous elements d’</a:t>
            </a:r>
            <a:r>
              <a:rPr lang="ca-ES" sz="1600" b="1" dirty="0" smtClean="0">
                <a:solidFill>
                  <a:schemeClr val="accent6">
                    <a:lumMod val="50000"/>
                  </a:schemeClr>
                </a:solidFill>
                <a:latin typeface="Comic Sans MS" pitchFamily="66" charset="0"/>
              </a:rPr>
              <a:t>E</a:t>
            </a:r>
            <a:r>
              <a:rPr lang="ca-ES" sz="1600" dirty="0" smtClean="0">
                <a:solidFill>
                  <a:schemeClr val="accent1"/>
                </a:solidFill>
                <a:latin typeface="Comic Sans MS" pitchFamily="66" charset="0"/>
              </a:rPr>
              <a:t>, i ho fan mitjançant l’operació externa.</a:t>
            </a:r>
            <a:endParaRPr lang="ca-ES" sz="1600" dirty="0">
              <a:solidFill>
                <a:schemeClr val="accent1"/>
              </a:solidFill>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3.1 DEFINICIÓ D’ESPAI VECTORIAL I PROPIETATS</a:t>
            </a:r>
            <a:endParaRPr lang="ca-ES" dirty="0"/>
          </a:p>
        </p:txBody>
      </p:sp>
      <p:sp>
        <p:nvSpPr>
          <p:cNvPr id="3" name="2 Marcador de contenido"/>
          <p:cNvSpPr>
            <a:spLocks noGrp="1"/>
          </p:cNvSpPr>
          <p:nvPr>
            <p:ph idx="1"/>
          </p:nvPr>
        </p:nvSpPr>
        <p:spPr>
          <a:xfrm>
            <a:off x="457200" y="2071678"/>
            <a:ext cx="8229600" cy="4054485"/>
          </a:xfrm>
        </p:spPr>
        <p:txBody>
          <a:bodyPr>
            <a:normAutofit/>
          </a:bodyPr>
          <a:lstStyle/>
          <a:p>
            <a:pPr>
              <a:spcBef>
                <a:spcPts val="3000"/>
              </a:spcBef>
            </a:pPr>
            <a:r>
              <a:rPr lang="ca-ES" sz="2400" dirty="0" smtClean="0"/>
              <a:t>Demostrar que R</a:t>
            </a:r>
            <a:r>
              <a:rPr lang="ca-ES" sz="2400" baseline="30000" dirty="0" smtClean="0"/>
              <a:t>2</a:t>
            </a:r>
            <a:r>
              <a:rPr lang="ca-ES" sz="2400" dirty="0" smtClean="0"/>
              <a:t> és un espai vectorial sobre R</a:t>
            </a:r>
          </a:p>
          <a:p>
            <a:pPr>
              <a:spcBef>
                <a:spcPts val="3000"/>
              </a:spcBef>
            </a:pPr>
            <a:r>
              <a:rPr lang="ca-ES" sz="2400" dirty="0" smtClean="0"/>
              <a:t>Demostrar que els següents conjunts són espais vectorials sobre R:</a:t>
            </a:r>
          </a:p>
          <a:p>
            <a:pPr lvl="1">
              <a:spcBef>
                <a:spcPts val="1800"/>
              </a:spcBef>
            </a:pPr>
            <a:r>
              <a:rPr lang="ca-ES" sz="2000" dirty="0" smtClean="0"/>
              <a:t>Matrius de n x m</a:t>
            </a:r>
          </a:p>
          <a:p>
            <a:pPr lvl="1">
              <a:spcBef>
                <a:spcPts val="1800"/>
              </a:spcBef>
            </a:pPr>
            <a:r>
              <a:rPr lang="ca-ES" sz="2000" dirty="0" smtClean="0"/>
              <a:t>Funcions reals de variable real</a:t>
            </a:r>
          </a:p>
          <a:p>
            <a:pPr lvl="1">
              <a:spcBef>
                <a:spcPts val="1800"/>
              </a:spcBef>
            </a:pPr>
            <a:r>
              <a:rPr lang="ca-ES" sz="2000" dirty="0" smtClean="0"/>
              <a:t>Polinomis de grau n</a:t>
            </a:r>
            <a:endParaRPr lang="ca-ES" sz="20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5" name="4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EXEMPLES</a:t>
            </a:r>
            <a:endParaRPr lang="ca-ES" b="1" dirty="0">
              <a:solidFill>
                <a:schemeClr val="tx1">
                  <a:lumMod val="50000"/>
                  <a:lumOff val="50000"/>
                </a:schemeClr>
              </a:solidFill>
            </a:endParaRPr>
          </a:p>
        </p:txBody>
      </p:sp>
      <p:pic>
        <p:nvPicPr>
          <p:cNvPr id="6" name="Picture 7" descr="C:\Documents and Settings\Santi\Escritorio\crystal_project\crystal_project\32x32\actions\viewmag.png"/>
          <p:cNvPicPr>
            <a:picLocks noChangeAspect="1" noChangeArrowheads="1"/>
          </p:cNvPicPr>
          <p:nvPr/>
        </p:nvPicPr>
        <p:blipFill>
          <a:blip r:embed="rId3"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p:cNvSpPr/>
          <p:nvPr/>
        </p:nvSpPr>
        <p:spPr>
          <a:xfrm>
            <a:off x="2500298" y="3714752"/>
            <a:ext cx="571504"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19" name="18 Rectángulo"/>
          <p:cNvSpPr/>
          <p:nvPr/>
        </p:nvSpPr>
        <p:spPr>
          <a:xfrm>
            <a:off x="3214678" y="3714752"/>
            <a:ext cx="571504"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20" name="19 Rectángulo"/>
          <p:cNvSpPr/>
          <p:nvPr/>
        </p:nvSpPr>
        <p:spPr>
          <a:xfrm>
            <a:off x="4286248" y="3714752"/>
            <a:ext cx="571504"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a:p>
        </p:txBody>
      </p:sp>
      <p:sp>
        <p:nvSpPr>
          <p:cNvPr id="2" name="1 Título"/>
          <p:cNvSpPr>
            <a:spLocks noGrp="1"/>
          </p:cNvSpPr>
          <p:nvPr>
            <p:ph type="title"/>
          </p:nvPr>
        </p:nvSpPr>
        <p:spPr/>
        <p:txBody>
          <a:bodyPr>
            <a:noAutofit/>
          </a:bodyPr>
          <a:lstStyle/>
          <a:p>
            <a:r>
              <a:rPr lang="ca-ES" sz="2400" dirty="0" smtClean="0"/>
              <a:t>3.2 DEPENDÈNCIA I INDEPENDÈNCIA LINEAL DE VECTORS</a:t>
            </a:r>
            <a:endParaRPr lang="ca-ES" sz="2400" dirty="0"/>
          </a:p>
        </p:txBody>
      </p:sp>
      <p:sp>
        <p:nvSpPr>
          <p:cNvPr id="3" name="2 Marcador de contenido"/>
          <p:cNvSpPr>
            <a:spLocks noGrp="1"/>
          </p:cNvSpPr>
          <p:nvPr>
            <p:ph idx="1"/>
          </p:nvPr>
        </p:nvSpPr>
        <p:spPr/>
        <p:txBody>
          <a:bodyPr>
            <a:normAutofit/>
          </a:bodyPr>
          <a:lstStyle/>
          <a:p>
            <a:pPr>
              <a:buNone/>
            </a:pPr>
            <a:r>
              <a:rPr lang="ca-ES" sz="1800" dirty="0" smtClean="0"/>
              <a:t>Sigui K cos commutatiu</a:t>
            </a:r>
            <a:endParaRPr lang="es-ES" sz="1800" dirty="0" smtClean="0"/>
          </a:p>
          <a:p>
            <a:pPr>
              <a:buNone/>
            </a:pPr>
            <a:endParaRPr lang="ca-ES" sz="1800" dirty="0" smtClean="0"/>
          </a:p>
          <a:p>
            <a:pPr>
              <a:buNone/>
            </a:pPr>
            <a:r>
              <a:rPr lang="ca-ES" sz="1800" dirty="0" smtClean="0"/>
              <a:t>       </a:t>
            </a:r>
            <a:r>
              <a:rPr lang="ca-ES" sz="1800" u="sng" dirty="0" smtClean="0"/>
              <a:t>Definició</a:t>
            </a:r>
            <a:r>
              <a:rPr lang="ca-ES" sz="1800" dirty="0" smtClean="0"/>
              <a:t>: </a:t>
            </a:r>
            <a:r>
              <a:rPr lang="ca-ES" sz="1800" b="1" dirty="0" smtClean="0"/>
              <a:t>COMBINACIÓ LINEAL</a:t>
            </a:r>
          </a:p>
          <a:p>
            <a:pPr>
              <a:buNone/>
            </a:pPr>
            <a:endParaRPr lang="ca-ES" sz="1800" b="1" dirty="0" smtClean="0"/>
          </a:p>
          <a:p>
            <a:pPr>
              <a:buNone/>
            </a:pPr>
            <a:r>
              <a:rPr lang="ca-ES" sz="1800" b="1" dirty="0" smtClean="0"/>
              <a:t>	</a:t>
            </a:r>
            <a:r>
              <a:rPr lang="ca-ES" sz="1800" dirty="0" smtClean="0"/>
              <a:t> Sigui E </a:t>
            </a:r>
            <a:r>
              <a:rPr lang="ca-ES" sz="1800" dirty="0" err="1" smtClean="0"/>
              <a:t>K-e.v</a:t>
            </a:r>
            <a:r>
              <a:rPr lang="ca-ES" sz="1800" dirty="0" smtClean="0"/>
              <a:t>.,		           i </a:t>
            </a:r>
          </a:p>
          <a:p>
            <a:pPr>
              <a:buNone/>
            </a:pPr>
            <a:endParaRPr lang="ca-ES" sz="1800" dirty="0" smtClean="0"/>
          </a:p>
          <a:p>
            <a:pPr>
              <a:buNone/>
            </a:pPr>
            <a:endParaRPr lang="ca-ES" sz="1800" dirty="0" smtClean="0"/>
          </a:p>
          <a:p>
            <a:pPr>
              <a:buNone/>
            </a:pPr>
            <a:endParaRPr lang="ca-ES" sz="1800" dirty="0" smtClean="0"/>
          </a:p>
          <a:p>
            <a:pPr>
              <a:buNone/>
            </a:pPr>
            <a:endParaRPr lang="ca-ES" sz="1800" dirty="0" smtClean="0"/>
          </a:p>
          <a:p>
            <a:pPr>
              <a:buNone/>
            </a:pPr>
            <a:r>
              <a:rPr lang="ca-ES" sz="1800" dirty="0" smtClean="0"/>
              <a:t>	      és COMBINACIÓ LINEAL (</a:t>
            </a:r>
            <a:r>
              <a:rPr lang="ca-ES" sz="1800" dirty="0" err="1" smtClean="0"/>
              <a:t>C.L</a:t>
            </a:r>
            <a:r>
              <a:rPr lang="ca-ES" sz="1800" dirty="0" smtClean="0"/>
              <a:t>.) dels vectors </a:t>
            </a:r>
          </a:p>
          <a:p>
            <a:pPr>
              <a:buNone/>
            </a:pPr>
            <a:endParaRPr lang="es-ES" sz="1800" dirty="0" smtClean="0"/>
          </a:p>
          <a:p>
            <a:pPr>
              <a:buNone/>
            </a:pPr>
            <a:endParaRPr lang="ca-ES" sz="1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pic>
        <p:nvPicPr>
          <p:cNvPr id="64515" name="Picture 3" descr="D:\Mis documentos\Dreamweaver\avaluadorCorpus\jsp\nouAvaluadorCorpus\images\clean.png"/>
          <p:cNvPicPr>
            <a:picLocks noChangeAspect="1" noChangeArrowheads="1"/>
          </p:cNvPicPr>
          <p:nvPr/>
        </p:nvPicPr>
        <p:blipFill>
          <a:blip r:embed="rId4" cstate="print"/>
          <a:srcRect/>
          <a:stretch>
            <a:fillRect/>
          </a:stretch>
        </p:blipFill>
        <p:spPr bwMode="auto">
          <a:xfrm>
            <a:off x="500034" y="2285992"/>
            <a:ext cx="304800" cy="304800"/>
          </a:xfrm>
          <a:prstGeom prst="rect">
            <a:avLst/>
          </a:prstGeom>
          <a:noFill/>
        </p:spPr>
      </p:pic>
      <p:sp>
        <p:nvSpPr>
          <p:cNvPr id="645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4516" name="Object 4"/>
          <p:cNvGraphicFramePr>
            <a:graphicFrameLocks noChangeAspect="1"/>
          </p:cNvGraphicFramePr>
          <p:nvPr/>
        </p:nvGraphicFramePr>
        <p:xfrm>
          <a:off x="2177994" y="2947796"/>
          <a:ext cx="1600546" cy="289754"/>
        </p:xfrm>
        <a:graphic>
          <a:graphicData uri="http://schemas.openxmlformats.org/presentationml/2006/ole">
            <p:oleObj spid="_x0000_s64516" name="Ecuación" r:id="rId5" imgW="1104900" imgH="203200" progId="Equation.3">
              <p:embed/>
            </p:oleObj>
          </a:graphicData>
        </a:graphic>
      </p:graphicFrame>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4518" name="Object 6"/>
          <p:cNvGraphicFramePr>
            <a:graphicFrameLocks noChangeAspect="1"/>
          </p:cNvGraphicFramePr>
          <p:nvPr/>
        </p:nvGraphicFramePr>
        <p:xfrm>
          <a:off x="4022786" y="2948936"/>
          <a:ext cx="1655737" cy="289754"/>
        </p:xfrm>
        <a:graphic>
          <a:graphicData uri="http://schemas.openxmlformats.org/presentationml/2006/ole">
            <p:oleObj spid="_x0000_s64518" name="Ecuación" r:id="rId6" imgW="1143000" imgH="203200" progId="Equation.3">
              <p:embed/>
            </p:oleObj>
          </a:graphicData>
        </a:graphic>
      </p:graphicFrame>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4522" name="Object 10"/>
          <p:cNvGraphicFramePr>
            <a:graphicFrameLocks noChangeAspect="1"/>
          </p:cNvGraphicFramePr>
          <p:nvPr/>
        </p:nvGraphicFramePr>
        <p:xfrm>
          <a:off x="917828" y="4557140"/>
          <a:ext cx="235325" cy="285752"/>
        </p:xfrm>
        <a:graphic>
          <a:graphicData uri="http://schemas.openxmlformats.org/presentationml/2006/ole">
            <p:oleObj spid="_x0000_s64522" name="Ecuación" r:id="rId7" imgW="126780" imgH="164814" progId="Equation.3">
              <p:embed/>
            </p:oleObj>
          </a:graphicData>
        </a:graphic>
      </p:graphicFrame>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4524" name="Object 12"/>
          <p:cNvGraphicFramePr>
            <a:graphicFrameLocks noChangeAspect="1"/>
          </p:cNvGraphicFramePr>
          <p:nvPr/>
        </p:nvGraphicFramePr>
        <p:xfrm>
          <a:off x="5214941" y="4590288"/>
          <a:ext cx="1420194" cy="338910"/>
        </p:xfrm>
        <a:graphic>
          <a:graphicData uri="http://schemas.openxmlformats.org/presentationml/2006/ole">
            <p:oleObj spid="_x0000_s64524" name="Ecuación" r:id="rId8" imgW="837836" imgH="203112" progId="Equation.3">
              <p:embed/>
            </p:oleObj>
          </a:graphicData>
        </a:graphic>
      </p:graphicFrame>
      <p:graphicFrame>
        <p:nvGraphicFramePr>
          <p:cNvPr id="64520" name="Object 8"/>
          <p:cNvGraphicFramePr>
            <a:graphicFrameLocks noChangeAspect="1"/>
          </p:cNvGraphicFramePr>
          <p:nvPr/>
        </p:nvGraphicFramePr>
        <p:xfrm>
          <a:off x="2143108" y="3500438"/>
          <a:ext cx="4107685" cy="714380"/>
        </p:xfrm>
        <a:graphic>
          <a:graphicData uri="http://schemas.openxmlformats.org/presentationml/2006/ole">
            <p:oleObj spid="_x0000_s64520" name="Ecuación" r:id="rId9" imgW="2628900" imgH="4572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400" dirty="0" smtClean="0"/>
              <a:t>3.2 DEPENDÈNCIA I INDEPENDÈNCIA LINEAL DE VECTORS</a:t>
            </a:r>
            <a:endParaRPr lang="ca-ES" sz="2400" dirty="0"/>
          </a:p>
        </p:txBody>
      </p:sp>
      <p:sp>
        <p:nvSpPr>
          <p:cNvPr id="3" name="2 Marcador de contenido"/>
          <p:cNvSpPr>
            <a:spLocks noGrp="1"/>
          </p:cNvSpPr>
          <p:nvPr>
            <p:ph idx="1"/>
          </p:nvPr>
        </p:nvSpPr>
        <p:spPr>
          <a:xfrm>
            <a:off x="457200" y="1600201"/>
            <a:ext cx="8229600" cy="2185990"/>
          </a:xfrm>
        </p:spPr>
        <p:txBody>
          <a:bodyPr>
            <a:normAutofit/>
          </a:bodyPr>
          <a:lstStyle/>
          <a:p>
            <a:pPr>
              <a:buNone/>
            </a:pPr>
            <a:r>
              <a:rPr lang="ca-ES" sz="1800" dirty="0" smtClean="0"/>
              <a:t>Sigui K cos commutatiu</a:t>
            </a:r>
            <a:endParaRPr lang="es-ES" sz="1800" dirty="0" smtClean="0"/>
          </a:p>
          <a:p>
            <a:pPr>
              <a:buNone/>
            </a:pPr>
            <a:endParaRPr lang="ca-ES" sz="1800" dirty="0" smtClean="0"/>
          </a:p>
          <a:p>
            <a:pPr>
              <a:buNone/>
            </a:pPr>
            <a:r>
              <a:rPr lang="ca-ES" sz="1800" dirty="0" smtClean="0"/>
              <a:t>       </a:t>
            </a:r>
            <a:r>
              <a:rPr lang="ca-ES" sz="1800" u="sng" dirty="0" smtClean="0"/>
              <a:t>Definició</a:t>
            </a:r>
            <a:r>
              <a:rPr lang="ca-ES" sz="1800" dirty="0" smtClean="0"/>
              <a:t>: </a:t>
            </a:r>
            <a:r>
              <a:rPr lang="ca-ES" sz="1800" b="1" dirty="0" smtClean="0"/>
              <a:t>CONJUNT LINEALMENT INDEPENDENT o DEPENDENT</a:t>
            </a:r>
          </a:p>
          <a:p>
            <a:pPr>
              <a:buNone/>
            </a:pPr>
            <a:endParaRPr lang="ca-ES" sz="1800" b="1" dirty="0" smtClean="0"/>
          </a:p>
          <a:p>
            <a:pPr>
              <a:spcAft>
                <a:spcPts val="600"/>
              </a:spcAft>
              <a:buNone/>
            </a:pPr>
            <a:r>
              <a:rPr lang="ca-ES" sz="1800" b="1" dirty="0" smtClean="0"/>
              <a:t>	</a:t>
            </a:r>
            <a:r>
              <a:rPr lang="ca-ES" sz="1800" dirty="0" smtClean="0"/>
              <a:t> Sigui E </a:t>
            </a:r>
            <a:r>
              <a:rPr lang="ca-ES" sz="1800" dirty="0" err="1" smtClean="0"/>
              <a:t>K-e.v</a:t>
            </a:r>
            <a:r>
              <a:rPr lang="ca-ES" sz="1800" dirty="0" smtClean="0"/>
              <a:t>.,                                              conjunt de vectors de E,</a:t>
            </a:r>
          </a:p>
          <a:p>
            <a:pPr>
              <a:spcAft>
                <a:spcPts val="600"/>
              </a:spcAft>
              <a:buNone/>
            </a:pPr>
            <a:r>
              <a:rPr lang="ca-ES" sz="1800" dirty="0" smtClean="0"/>
              <a:t>	 S és un </a:t>
            </a:r>
            <a:r>
              <a:rPr lang="ca-ES" sz="1800" b="1" dirty="0" smtClean="0"/>
              <a:t>conjunt LINEALMENT INDEPENDENT (</a:t>
            </a:r>
            <a:r>
              <a:rPr lang="ca-ES" sz="1800" b="1" dirty="0" err="1" smtClean="0"/>
              <a:t>L.I</a:t>
            </a:r>
            <a:r>
              <a:rPr lang="ca-ES" sz="1800" b="1" dirty="0" smtClean="0"/>
              <a:t>.)</a:t>
            </a:r>
            <a:r>
              <a:rPr lang="ca-ES" sz="1800" dirty="0" smtClean="0"/>
              <a:t> de vectors de E </a:t>
            </a:r>
            <a:r>
              <a:rPr lang="ca-ES" sz="1800" dirty="0" err="1" smtClean="0"/>
              <a:t>sii</a:t>
            </a:r>
            <a:endParaRPr lang="es-ES" sz="1800" dirty="0" smtClean="0"/>
          </a:p>
          <a:p>
            <a:pPr>
              <a:buNone/>
            </a:pPr>
            <a:endParaRPr lang="ca-ES" sz="1800" dirty="0" smtClean="0"/>
          </a:p>
          <a:p>
            <a:pPr>
              <a:buNone/>
            </a:pPr>
            <a:endParaRPr lang="ca-ES" sz="1800" dirty="0" smtClean="0"/>
          </a:p>
          <a:p>
            <a:pPr>
              <a:buNone/>
            </a:pPr>
            <a:endParaRPr lang="ca-ES" sz="1800" dirty="0" smtClean="0"/>
          </a:p>
          <a:p>
            <a:pPr>
              <a:buNone/>
            </a:pPr>
            <a:endParaRPr lang="es-ES" sz="1800" dirty="0" smtClean="0"/>
          </a:p>
          <a:p>
            <a:pPr>
              <a:buNone/>
            </a:pPr>
            <a:endParaRPr lang="ca-ES" sz="1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pic>
        <p:nvPicPr>
          <p:cNvPr id="64515" name="Picture 3" descr="D:\Mis documentos\Dreamweaver\avaluadorCorpus\jsp\nouAvaluadorCorpus\images\clean.png"/>
          <p:cNvPicPr>
            <a:picLocks noChangeAspect="1" noChangeArrowheads="1"/>
          </p:cNvPicPr>
          <p:nvPr/>
        </p:nvPicPr>
        <p:blipFill>
          <a:blip r:embed="rId4" cstate="print"/>
          <a:srcRect/>
          <a:stretch>
            <a:fillRect/>
          </a:stretch>
        </p:blipFill>
        <p:spPr bwMode="auto">
          <a:xfrm>
            <a:off x="500034" y="2285992"/>
            <a:ext cx="304800" cy="304800"/>
          </a:xfrm>
          <a:prstGeom prst="rect">
            <a:avLst/>
          </a:prstGeom>
          <a:noFill/>
        </p:spPr>
      </p:pic>
      <p:sp>
        <p:nvSpPr>
          <p:cNvPr id="645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75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7591" name="Object 7"/>
          <p:cNvGraphicFramePr>
            <a:graphicFrameLocks noChangeAspect="1"/>
          </p:cNvGraphicFramePr>
          <p:nvPr/>
        </p:nvGraphicFramePr>
        <p:xfrm>
          <a:off x="2214546" y="2907684"/>
          <a:ext cx="2214578" cy="378440"/>
        </p:xfrm>
        <a:graphic>
          <a:graphicData uri="http://schemas.openxmlformats.org/presentationml/2006/ole">
            <p:oleObj spid="_x0000_s67591" name="Ecuación" r:id="rId5" imgW="1497950" imgH="253890" progId="Equation.3">
              <p:embed/>
            </p:oleObj>
          </a:graphicData>
        </a:graphic>
      </p:graphicFrame>
      <p:sp>
        <p:nvSpPr>
          <p:cNvPr id="675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7593" name="Object 9"/>
          <p:cNvGraphicFramePr>
            <a:graphicFrameLocks noChangeAspect="1"/>
          </p:cNvGraphicFramePr>
          <p:nvPr/>
        </p:nvGraphicFramePr>
        <p:xfrm>
          <a:off x="1000100" y="4071942"/>
          <a:ext cx="6533600" cy="357190"/>
        </p:xfrm>
        <a:graphic>
          <a:graphicData uri="http://schemas.openxmlformats.org/presentationml/2006/ole">
            <p:oleObj spid="_x0000_s67593" name="Ecuación" r:id="rId6" imgW="4178300" imgH="228600" progId="Equation.3">
              <p:embed/>
            </p:oleObj>
          </a:graphicData>
        </a:graphic>
      </p:graphicFrame>
      <p:sp>
        <p:nvSpPr>
          <p:cNvPr id="23" name="22 CuadroTexto"/>
          <p:cNvSpPr txBox="1"/>
          <p:nvPr/>
        </p:nvSpPr>
        <p:spPr>
          <a:xfrm>
            <a:off x="7715272" y="4112038"/>
            <a:ext cx="1071570" cy="276999"/>
          </a:xfrm>
          <a:prstGeom prst="rect">
            <a:avLst/>
          </a:prstGeom>
          <a:noFill/>
        </p:spPr>
        <p:txBody>
          <a:bodyPr wrap="square" rtlCol="0">
            <a:spAutoFit/>
          </a:bodyPr>
          <a:lstStyle/>
          <a:p>
            <a:pPr algn="r"/>
            <a:r>
              <a:rPr lang="ca-ES" sz="1200" b="1" dirty="0" smtClean="0">
                <a:solidFill>
                  <a:schemeClr val="bg2">
                    <a:lumMod val="25000"/>
                  </a:schemeClr>
                </a:solidFill>
              </a:rPr>
              <a:t>Solució única</a:t>
            </a:r>
            <a:endParaRPr lang="ca-ES" sz="1200" b="1" dirty="0">
              <a:solidFill>
                <a:schemeClr val="bg2">
                  <a:lumMod val="25000"/>
                </a:schemeClr>
              </a:solidFill>
            </a:endParaRPr>
          </a:p>
        </p:txBody>
      </p:sp>
      <p:sp>
        <p:nvSpPr>
          <p:cNvPr id="675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759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29" name="28 Grupo"/>
          <p:cNvGrpSpPr/>
          <p:nvPr/>
        </p:nvGrpSpPr>
        <p:grpSpPr>
          <a:xfrm>
            <a:off x="928662" y="5134617"/>
            <a:ext cx="7765906" cy="723275"/>
            <a:chOff x="928662" y="4857760"/>
            <a:chExt cx="7765906" cy="723275"/>
          </a:xfrm>
        </p:grpSpPr>
        <p:sp>
          <p:nvSpPr>
            <p:cNvPr id="24" name="23 CuadroTexto"/>
            <p:cNvSpPr txBox="1"/>
            <p:nvPr/>
          </p:nvSpPr>
          <p:spPr>
            <a:xfrm>
              <a:off x="928662" y="4857760"/>
              <a:ext cx="7072362" cy="723275"/>
            </a:xfrm>
            <a:prstGeom prst="rect">
              <a:avLst/>
            </a:prstGeom>
            <a:noFill/>
          </p:spPr>
          <p:txBody>
            <a:bodyPr wrap="square" rtlCol="0">
              <a:spAutoFit/>
            </a:bodyPr>
            <a:lstStyle/>
            <a:p>
              <a:pPr>
                <a:spcAft>
                  <a:spcPts val="600"/>
                </a:spcAft>
              </a:pPr>
              <a:r>
                <a:rPr lang="ca-ES" dirty="0" smtClean="0"/>
                <a:t>En cas contrari, és a dir, si  </a:t>
              </a:r>
              <a:r>
                <a:rPr lang="ca-ES" dirty="0" smtClean="0">
                  <a:sym typeface="Symbol"/>
                </a:rPr>
                <a:t></a:t>
              </a:r>
              <a:r>
                <a:rPr lang="ca-ES" dirty="0" smtClean="0"/>
                <a:t> algun                    tal que</a:t>
              </a:r>
            </a:p>
            <a:p>
              <a:r>
                <a:rPr lang="ca-ES" dirty="0" smtClean="0"/>
                <a:t>S és un </a:t>
              </a:r>
              <a:r>
                <a:rPr lang="ca-ES" b="1" dirty="0" smtClean="0"/>
                <a:t>conjunt LINEALMENT DEPENDENT (</a:t>
              </a:r>
              <a:r>
                <a:rPr lang="ca-ES" b="1" dirty="0" err="1" smtClean="0"/>
                <a:t>L.D</a:t>
              </a:r>
              <a:r>
                <a:rPr lang="ca-ES" b="1" dirty="0" smtClean="0"/>
                <a:t>.).</a:t>
              </a:r>
              <a:r>
                <a:rPr lang="ca-ES" dirty="0" smtClean="0"/>
                <a:t> </a:t>
              </a:r>
              <a:endParaRPr lang="ca-ES" dirty="0"/>
            </a:p>
          </p:txBody>
        </p:sp>
        <p:graphicFrame>
          <p:nvGraphicFramePr>
            <p:cNvPr id="67595" name="Object 11"/>
            <p:cNvGraphicFramePr>
              <a:graphicFrameLocks noChangeAspect="1"/>
            </p:cNvGraphicFramePr>
            <p:nvPr/>
          </p:nvGraphicFramePr>
          <p:xfrm>
            <a:off x="4357686" y="4881573"/>
            <a:ext cx="714380" cy="333377"/>
          </p:xfrm>
          <a:graphic>
            <a:graphicData uri="http://schemas.openxmlformats.org/presentationml/2006/ole">
              <p:oleObj spid="_x0000_s67595" name="Ecuación" r:id="rId7" imgW="431613" imgH="203112" progId="Equation.3">
                <p:embed/>
              </p:oleObj>
            </a:graphicData>
          </a:graphic>
        </p:graphicFrame>
        <p:graphicFrame>
          <p:nvGraphicFramePr>
            <p:cNvPr id="67597" name="Object 13"/>
            <p:cNvGraphicFramePr>
              <a:graphicFrameLocks noChangeAspect="1"/>
            </p:cNvGraphicFramePr>
            <p:nvPr/>
          </p:nvGraphicFramePr>
          <p:xfrm>
            <a:off x="6000760" y="4857760"/>
            <a:ext cx="2693808" cy="357190"/>
          </p:xfrm>
          <a:graphic>
            <a:graphicData uri="http://schemas.openxmlformats.org/presentationml/2006/ole">
              <p:oleObj spid="_x0000_s67597" name="Ecuación" r:id="rId8" imgW="1727200" imgH="228600" progId="Equation.3">
                <p:embed/>
              </p:oleObj>
            </a:graphicData>
          </a:graphic>
        </p:graphicFrame>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400" dirty="0" smtClean="0"/>
              <a:t>3.2 DEPENDÈNCIA I INDEPENDÈNCIA LINEAL DE VECTORS</a:t>
            </a:r>
            <a:endParaRPr lang="ca-ES" sz="2400" dirty="0"/>
          </a:p>
        </p:txBody>
      </p:sp>
      <p:sp>
        <p:nvSpPr>
          <p:cNvPr id="3" name="2 Marcador de contenido"/>
          <p:cNvSpPr>
            <a:spLocks noGrp="1"/>
          </p:cNvSpPr>
          <p:nvPr>
            <p:ph idx="1"/>
          </p:nvPr>
        </p:nvSpPr>
        <p:spPr>
          <a:xfrm>
            <a:off x="457200" y="1600201"/>
            <a:ext cx="8229600" cy="1185858"/>
          </a:xfrm>
        </p:spPr>
        <p:txBody>
          <a:bodyPr>
            <a:normAutofit/>
          </a:bodyPr>
          <a:lstStyle/>
          <a:p>
            <a:pPr>
              <a:buNone/>
            </a:pPr>
            <a:r>
              <a:rPr lang="ca-ES" sz="1800" dirty="0" smtClean="0"/>
              <a:t>Sigui K cos commutatiu</a:t>
            </a:r>
            <a:endParaRPr lang="es-ES" sz="1800" dirty="0" smtClean="0"/>
          </a:p>
          <a:p>
            <a:pPr>
              <a:buNone/>
            </a:pPr>
            <a:endParaRPr lang="ca-ES" sz="1800" dirty="0" smtClean="0"/>
          </a:p>
          <a:p>
            <a:pPr>
              <a:buNone/>
            </a:pPr>
            <a:r>
              <a:rPr lang="ca-ES" sz="1800" dirty="0" smtClean="0"/>
              <a:t>       </a:t>
            </a:r>
            <a:r>
              <a:rPr lang="ca-ES" sz="1800" u="sng" dirty="0" smtClean="0"/>
              <a:t>Proposició:</a:t>
            </a:r>
            <a:endParaRPr lang="ca-ES" sz="1800" b="1" dirty="0" smtClean="0"/>
          </a:p>
          <a:p>
            <a:pPr>
              <a:buNone/>
            </a:pPr>
            <a:endParaRPr lang="ca-ES" sz="1800" b="1" dirty="0" smtClean="0"/>
          </a:p>
          <a:p>
            <a:pPr>
              <a:buNone/>
            </a:pPr>
            <a:endParaRPr lang="es-ES" sz="1800" dirty="0" smtClean="0"/>
          </a:p>
          <a:p>
            <a:pPr>
              <a:buNone/>
            </a:pPr>
            <a:endParaRPr lang="ca-ES" sz="1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pic>
        <p:nvPicPr>
          <p:cNvPr id="64515" name="Picture 3" descr="D:\Mis documentos\Dreamweaver\avaluadorCorpus\jsp\nouAvaluadorCorpus\images\clean.png"/>
          <p:cNvPicPr>
            <a:picLocks noChangeAspect="1" noChangeArrowheads="1"/>
          </p:cNvPicPr>
          <p:nvPr/>
        </p:nvPicPr>
        <p:blipFill>
          <a:blip r:embed="rId4" cstate="print"/>
          <a:srcRect/>
          <a:stretch>
            <a:fillRect/>
          </a:stretch>
        </p:blipFill>
        <p:spPr bwMode="auto">
          <a:xfrm>
            <a:off x="500034" y="2285992"/>
            <a:ext cx="304800" cy="304800"/>
          </a:xfrm>
          <a:prstGeom prst="rect">
            <a:avLst/>
          </a:prstGeom>
          <a:noFill/>
        </p:spPr>
      </p:pic>
      <p:sp>
        <p:nvSpPr>
          <p:cNvPr id="645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29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2951" name="Object 7"/>
          <p:cNvGraphicFramePr>
            <a:graphicFrameLocks noChangeAspect="1"/>
          </p:cNvGraphicFramePr>
          <p:nvPr/>
        </p:nvGraphicFramePr>
        <p:xfrm>
          <a:off x="714348" y="2904301"/>
          <a:ext cx="1714512" cy="310385"/>
        </p:xfrm>
        <a:graphic>
          <a:graphicData uri="http://schemas.openxmlformats.org/presentationml/2006/ole">
            <p:oleObj spid="_x0000_s82951" name="Ecuación" r:id="rId5" imgW="1104900" imgH="203200" progId="Equation.3">
              <p:embed/>
            </p:oleObj>
          </a:graphicData>
        </a:graphic>
      </p:graphicFrame>
      <p:sp>
        <p:nvSpPr>
          <p:cNvPr id="21" name="20 CuadroTexto"/>
          <p:cNvSpPr txBox="1"/>
          <p:nvPr/>
        </p:nvSpPr>
        <p:spPr>
          <a:xfrm>
            <a:off x="2500298" y="2857496"/>
            <a:ext cx="6072230" cy="646331"/>
          </a:xfrm>
          <a:prstGeom prst="rect">
            <a:avLst/>
          </a:prstGeom>
          <a:noFill/>
        </p:spPr>
        <p:txBody>
          <a:bodyPr wrap="square" rtlCol="0">
            <a:spAutoFit/>
          </a:bodyPr>
          <a:lstStyle/>
          <a:p>
            <a:r>
              <a:rPr lang="ca-ES" dirty="0" smtClean="0"/>
              <a:t>són linealment dependents </a:t>
            </a:r>
            <a:r>
              <a:rPr lang="ca-ES" dirty="0" err="1" smtClean="0"/>
              <a:t>sii</a:t>
            </a:r>
            <a:r>
              <a:rPr lang="ca-ES" dirty="0" smtClean="0"/>
              <a:t> un d’ells és combinació lineal dels altres.</a:t>
            </a:r>
            <a:endParaRPr lang="ca-ES" dirty="0"/>
          </a:p>
        </p:txBody>
      </p:sp>
      <p:sp>
        <p:nvSpPr>
          <p:cNvPr id="22" name="21 Rectángulo"/>
          <p:cNvSpPr/>
          <p:nvPr/>
        </p:nvSpPr>
        <p:spPr>
          <a:xfrm>
            <a:off x="571472" y="2857496"/>
            <a:ext cx="7786742" cy="64294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ca-ES"/>
          </a:p>
        </p:txBody>
      </p:sp>
      <p:sp>
        <p:nvSpPr>
          <p:cNvPr id="23" name="22 CuadroTexto"/>
          <p:cNvSpPr txBox="1"/>
          <p:nvPr/>
        </p:nvSpPr>
        <p:spPr>
          <a:xfrm>
            <a:off x="571472" y="3845486"/>
            <a:ext cx="1643074" cy="369332"/>
          </a:xfrm>
          <a:prstGeom prst="rect">
            <a:avLst/>
          </a:prstGeom>
          <a:noFill/>
        </p:spPr>
        <p:txBody>
          <a:bodyPr wrap="square" rtlCol="0">
            <a:spAutoFit/>
          </a:bodyPr>
          <a:lstStyle/>
          <a:p>
            <a:r>
              <a:rPr lang="ca-ES" b="1" dirty="0" smtClean="0"/>
              <a:t>Demostració:</a:t>
            </a:r>
            <a:endParaRPr lang="ca-ES" b="1" dirty="0"/>
          </a:p>
        </p:txBody>
      </p:sp>
      <p:sp>
        <p:nvSpPr>
          <p:cNvPr id="829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2953" name="Object 9"/>
          <p:cNvGraphicFramePr>
            <a:graphicFrameLocks noChangeAspect="1"/>
          </p:cNvGraphicFramePr>
          <p:nvPr/>
        </p:nvGraphicFramePr>
        <p:xfrm>
          <a:off x="642911" y="4381271"/>
          <a:ext cx="3357586" cy="334365"/>
        </p:xfrm>
        <a:graphic>
          <a:graphicData uri="http://schemas.openxmlformats.org/presentationml/2006/ole">
            <p:oleObj spid="_x0000_s82953" name="Ecuación" r:id="rId6" imgW="2298700" imgH="228600" progId="Equation.3">
              <p:embed/>
            </p:oleObj>
          </a:graphicData>
        </a:graphic>
      </p:graphicFrame>
      <p:sp>
        <p:nvSpPr>
          <p:cNvPr id="26" name="25 CuadroTexto"/>
          <p:cNvSpPr txBox="1"/>
          <p:nvPr/>
        </p:nvSpPr>
        <p:spPr>
          <a:xfrm>
            <a:off x="4429124" y="4363787"/>
            <a:ext cx="1071570" cy="369332"/>
          </a:xfrm>
          <a:prstGeom prst="rect">
            <a:avLst/>
          </a:prstGeom>
          <a:noFill/>
        </p:spPr>
        <p:txBody>
          <a:bodyPr wrap="square" rtlCol="0">
            <a:spAutoFit/>
          </a:bodyPr>
          <a:lstStyle/>
          <a:p>
            <a:r>
              <a:rPr lang="ca-ES" dirty="0" smtClean="0"/>
              <a:t>suposem</a:t>
            </a:r>
            <a:endParaRPr lang="ca-ES" dirty="0"/>
          </a:p>
        </p:txBody>
      </p:sp>
      <p:sp>
        <p:nvSpPr>
          <p:cNvPr id="829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2955" name="Object 11"/>
          <p:cNvGraphicFramePr>
            <a:graphicFrameLocks noChangeAspect="1"/>
          </p:cNvGraphicFramePr>
          <p:nvPr/>
        </p:nvGraphicFramePr>
        <p:xfrm>
          <a:off x="5500694" y="4405576"/>
          <a:ext cx="705426" cy="329198"/>
        </p:xfrm>
        <a:graphic>
          <a:graphicData uri="http://schemas.openxmlformats.org/presentationml/2006/ole">
            <p:oleObj spid="_x0000_s82955" name="Ecuación" r:id="rId7" imgW="431613" imgH="203112" progId="Equation.3">
              <p:embed/>
            </p:oleObj>
          </a:graphicData>
        </a:graphic>
      </p:graphicFrame>
      <p:sp>
        <p:nvSpPr>
          <p:cNvPr id="829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2957" name="Object 13"/>
          <p:cNvGraphicFramePr>
            <a:graphicFrameLocks noChangeAspect="1"/>
          </p:cNvGraphicFramePr>
          <p:nvPr/>
        </p:nvGraphicFramePr>
        <p:xfrm>
          <a:off x="642910" y="4774180"/>
          <a:ext cx="7194498" cy="1000132"/>
        </p:xfrm>
        <a:graphic>
          <a:graphicData uri="http://schemas.openxmlformats.org/presentationml/2006/ole">
            <p:oleObj spid="_x0000_s82957" name="Ecuación" r:id="rId8" imgW="4254500" imgH="584200" progId="Equation.3">
              <p:embed/>
            </p:oleObj>
          </a:graphicData>
        </a:graphic>
      </p:graphicFrame>
      <p:sp>
        <p:nvSpPr>
          <p:cNvPr id="8296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2959" name="Object 15"/>
          <p:cNvGraphicFramePr>
            <a:graphicFrameLocks noChangeAspect="1"/>
          </p:cNvGraphicFramePr>
          <p:nvPr/>
        </p:nvGraphicFramePr>
        <p:xfrm>
          <a:off x="1523245" y="5863520"/>
          <a:ext cx="6406341" cy="410858"/>
        </p:xfrm>
        <a:graphic>
          <a:graphicData uri="http://schemas.openxmlformats.org/presentationml/2006/ole">
            <p:oleObj spid="_x0000_s82959" name="Ecuación" r:id="rId9" imgW="4013200" imgH="254000" progId="Equation.3">
              <p:embed/>
            </p:oleObj>
          </a:graphicData>
        </a:graphic>
      </p:graphicFrame>
      <p:sp>
        <p:nvSpPr>
          <p:cNvPr id="33" name="32 CuadroTexto"/>
          <p:cNvSpPr txBox="1"/>
          <p:nvPr/>
        </p:nvSpPr>
        <p:spPr>
          <a:xfrm>
            <a:off x="500034" y="5917188"/>
            <a:ext cx="1071570" cy="369332"/>
          </a:xfrm>
          <a:prstGeom prst="rect">
            <a:avLst/>
          </a:prstGeom>
          <a:noFill/>
        </p:spPr>
        <p:txBody>
          <a:bodyPr wrap="square" rtlCol="0">
            <a:spAutoFit/>
          </a:bodyPr>
          <a:lstStyle/>
          <a:p>
            <a:r>
              <a:rPr lang="ca-ES" dirty="0" smtClean="0"/>
              <a:t>Exemple:</a:t>
            </a:r>
            <a:endParaRPr lang="ca-ES" dirty="0"/>
          </a:p>
        </p:txBody>
      </p:sp>
      <p:sp>
        <p:nvSpPr>
          <p:cNvPr id="34" name="33 CuadroTexto"/>
          <p:cNvSpPr txBox="1"/>
          <p:nvPr/>
        </p:nvSpPr>
        <p:spPr>
          <a:xfrm>
            <a:off x="7929585" y="5905046"/>
            <a:ext cx="1002265" cy="369332"/>
          </a:xfrm>
          <a:prstGeom prst="rect">
            <a:avLst/>
          </a:prstGeom>
          <a:noFill/>
        </p:spPr>
        <p:txBody>
          <a:bodyPr wrap="square" rtlCol="0">
            <a:spAutoFit/>
          </a:bodyPr>
          <a:lstStyle/>
          <a:p>
            <a:r>
              <a:rPr lang="ca-ES" dirty="0" smtClean="0"/>
              <a:t>Són </a:t>
            </a:r>
            <a:r>
              <a:rPr lang="ca-ES" dirty="0" err="1" smtClean="0"/>
              <a:t>L.D</a:t>
            </a:r>
            <a:r>
              <a:rPr lang="ca-ES" dirty="0" smtClean="0"/>
              <a:t>.</a:t>
            </a:r>
            <a:endParaRPr lang="ca-ES" dirty="0"/>
          </a:p>
        </p:txBody>
      </p:sp>
      <p:sp>
        <p:nvSpPr>
          <p:cNvPr id="27" name="26 CuadroTexto"/>
          <p:cNvSpPr txBox="1"/>
          <p:nvPr/>
        </p:nvSpPr>
        <p:spPr>
          <a:xfrm>
            <a:off x="6929422" y="3714752"/>
            <a:ext cx="2214578" cy="954107"/>
          </a:xfrm>
          <a:prstGeom prst="rect">
            <a:avLst/>
          </a:prstGeom>
          <a:noFill/>
        </p:spPr>
        <p:txBody>
          <a:bodyPr wrap="square" rtlCol="0">
            <a:spAutoFit/>
          </a:bodyPr>
          <a:lstStyle/>
          <a:p>
            <a:r>
              <a:rPr lang="ca-ES" sz="1400" dirty="0" smtClean="0">
                <a:solidFill>
                  <a:schemeClr val="accent1"/>
                </a:solidFill>
                <a:latin typeface="Comic Sans MS" pitchFamily="66" charset="0"/>
              </a:rPr>
              <a:t>És a dir, si un </a:t>
            </a:r>
            <a:r>
              <a:rPr lang="ca-ES" sz="1400" dirty="0" smtClean="0">
                <a:solidFill>
                  <a:schemeClr val="accent1"/>
                </a:solidFill>
                <a:latin typeface="Comic Sans MS" pitchFamily="66" charset="0"/>
                <a:sym typeface="Mathematica1"/>
              </a:rPr>
              <a:t> és ≠ 0, el vector associat es pot expressar com </a:t>
            </a:r>
            <a:r>
              <a:rPr lang="ca-ES" sz="1400" dirty="0" err="1" smtClean="0">
                <a:solidFill>
                  <a:schemeClr val="accent1"/>
                </a:solidFill>
                <a:latin typeface="Comic Sans MS" pitchFamily="66" charset="0"/>
                <a:sym typeface="Mathematica1"/>
              </a:rPr>
              <a:t>c.l</a:t>
            </a:r>
            <a:r>
              <a:rPr lang="ca-ES" sz="1400" dirty="0" smtClean="0">
                <a:solidFill>
                  <a:schemeClr val="accent1"/>
                </a:solidFill>
                <a:latin typeface="Comic Sans MS" pitchFamily="66" charset="0"/>
                <a:sym typeface="Mathematica1"/>
              </a:rPr>
              <a:t>. </a:t>
            </a:r>
            <a:r>
              <a:rPr lang="ca-ES" sz="1400" dirty="0" err="1" smtClean="0">
                <a:solidFill>
                  <a:schemeClr val="accent1"/>
                </a:solidFill>
                <a:latin typeface="Comic Sans MS" pitchFamily="66" charset="0"/>
                <a:sym typeface="Mathematica1"/>
              </a:rPr>
              <a:t>sels</a:t>
            </a:r>
            <a:r>
              <a:rPr lang="ca-ES" sz="1400" dirty="0" smtClean="0">
                <a:solidFill>
                  <a:schemeClr val="accent1"/>
                </a:solidFill>
                <a:latin typeface="Comic Sans MS" pitchFamily="66" charset="0"/>
                <a:sym typeface="Mathematica1"/>
              </a:rPr>
              <a:t> altres.</a:t>
            </a:r>
            <a:endParaRPr lang="ca-ES" sz="1400" dirty="0">
              <a:solidFill>
                <a:schemeClr val="accent1"/>
              </a:solidFill>
              <a:latin typeface="Comic Sans MS" pitchFamily="66" charset="0"/>
            </a:endParaRPr>
          </a:p>
        </p:txBody>
      </p:sp>
      <p:cxnSp>
        <p:nvCxnSpPr>
          <p:cNvPr id="29" name="28 Conector recto de flecha"/>
          <p:cNvCxnSpPr/>
          <p:nvPr/>
        </p:nvCxnSpPr>
        <p:spPr>
          <a:xfrm rot="5400000">
            <a:off x="7429520" y="4429132"/>
            <a:ext cx="571504" cy="571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3.2 DEPENDÈNCIA I INDEPENDÈNCIA LINEAL DE VECTORS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
        <p:nvSpPr>
          <p:cNvPr id="5" name="4 CuadroTexto"/>
          <p:cNvSpPr txBox="1"/>
          <p:nvPr/>
        </p:nvSpPr>
        <p:spPr>
          <a:xfrm>
            <a:off x="500034" y="2273850"/>
            <a:ext cx="1571636" cy="369332"/>
          </a:xfrm>
          <a:prstGeom prst="rect">
            <a:avLst/>
          </a:prstGeom>
          <a:noFill/>
        </p:spPr>
        <p:txBody>
          <a:bodyPr wrap="square" rtlCol="0">
            <a:spAutoFit/>
          </a:bodyPr>
          <a:lstStyle/>
          <a:p>
            <a:r>
              <a:rPr lang="ca-ES" b="1" dirty="0" smtClean="0"/>
              <a:t>Observacions:</a:t>
            </a:r>
            <a:endParaRPr lang="ca-ES" b="1" dirty="0"/>
          </a:p>
        </p:txBody>
      </p:sp>
      <p:sp>
        <p:nvSpPr>
          <p:cNvPr id="6" name="5 CuadroTexto"/>
          <p:cNvSpPr txBox="1"/>
          <p:nvPr/>
        </p:nvSpPr>
        <p:spPr>
          <a:xfrm>
            <a:off x="571472" y="2845354"/>
            <a:ext cx="7715304" cy="1000274"/>
          </a:xfrm>
          <a:prstGeom prst="rect">
            <a:avLst/>
          </a:prstGeom>
          <a:noFill/>
        </p:spPr>
        <p:txBody>
          <a:bodyPr wrap="square" rtlCol="0">
            <a:spAutoFit/>
          </a:bodyPr>
          <a:lstStyle/>
          <a:p>
            <a:pPr marL="342900" indent="-342900">
              <a:spcAft>
                <a:spcPts val="600"/>
              </a:spcAft>
              <a:buAutoNum type="arabicParenR"/>
            </a:pPr>
            <a:r>
              <a:rPr lang="ca-ES" dirty="0" smtClean="0"/>
              <a:t>Un conjunt de vectors que conté el vector       és </a:t>
            </a:r>
            <a:r>
              <a:rPr lang="ca-ES" dirty="0" err="1" smtClean="0"/>
              <a:t>L.D</a:t>
            </a:r>
            <a:r>
              <a:rPr lang="ca-ES" dirty="0" smtClean="0"/>
              <a:t>.</a:t>
            </a:r>
          </a:p>
          <a:p>
            <a:pPr marL="342900" indent="-342900"/>
            <a:r>
              <a:rPr lang="ca-ES" dirty="0" smtClean="0"/>
              <a:t>	</a:t>
            </a:r>
          </a:p>
          <a:p>
            <a:pPr marL="342900" indent="-342900"/>
            <a:r>
              <a:rPr lang="ca-ES" dirty="0" smtClean="0"/>
              <a:t>	Demostració:</a:t>
            </a:r>
          </a:p>
        </p:txBody>
      </p:sp>
      <p:sp>
        <p:nvSpPr>
          <p:cNvPr id="839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3972" name="Object 4"/>
          <p:cNvGraphicFramePr>
            <a:graphicFrameLocks noChangeAspect="1"/>
          </p:cNvGraphicFramePr>
          <p:nvPr/>
        </p:nvGraphicFramePr>
        <p:xfrm>
          <a:off x="1406201" y="4005064"/>
          <a:ext cx="1785950" cy="416722"/>
        </p:xfrm>
        <a:graphic>
          <a:graphicData uri="http://schemas.openxmlformats.org/presentationml/2006/ole">
            <p:oleObj spid="_x0000_s83972" name="Ecuación" r:id="rId4" imgW="1143000" imgH="266700" progId="Equation.3">
              <p:embed/>
            </p:oleObj>
          </a:graphicData>
        </a:graphic>
      </p:graphicFrame>
      <p:sp>
        <p:nvSpPr>
          <p:cNvPr id="839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3974" name="Object 6"/>
          <p:cNvGraphicFramePr>
            <a:graphicFrameLocks noChangeAspect="1"/>
          </p:cNvGraphicFramePr>
          <p:nvPr/>
        </p:nvGraphicFramePr>
        <p:xfrm>
          <a:off x="1406200" y="4433692"/>
          <a:ext cx="3714777" cy="351003"/>
        </p:xfrm>
        <a:graphic>
          <a:graphicData uri="http://schemas.openxmlformats.org/presentationml/2006/ole">
            <p:oleObj spid="_x0000_s83974" name="Ecuación" r:id="rId5" imgW="2413000" imgH="228600" progId="Equation.3">
              <p:embed/>
            </p:oleObj>
          </a:graphicData>
        </a:graphic>
      </p:graphicFrame>
      <p:sp>
        <p:nvSpPr>
          <p:cNvPr id="14" name="13 CuadroTexto"/>
          <p:cNvSpPr txBox="1"/>
          <p:nvPr/>
        </p:nvSpPr>
        <p:spPr>
          <a:xfrm>
            <a:off x="5049539" y="4433692"/>
            <a:ext cx="2500330" cy="369332"/>
          </a:xfrm>
          <a:prstGeom prst="rect">
            <a:avLst/>
          </a:prstGeom>
          <a:noFill/>
        </p:spPr>
        <p:txBody>
          <a:bodyPr wrap="square" rtlCol="0">
            <a:spAutoFit/>
          </a:bodyPr>
          <a:lstStyle/>
          <a:p>
            <a:r>
              <a:rPr lang="ca-ES" dirty="0" smtClean="0"/>
              <a:t>en particular és cert per </a:t>
            </a:r>
            <a:endParaRPr lang="ca-ES" dirty="0"/>
          </a:p>
        </p:txBody>
      </p:sp>
      <p:sp>
        <p:nvSpPr>
          <p:cNvPr id="839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3976" name="Object 8"/>
          <p:cNvGraphicFramePr>
            <a:graphicFrameLocks noChangeAspect="1"/>
          </p:cNvGraphicFramePr>
          <p:nvPr/>
        </p:nvGraphicFramePr>
        <p:xfrm>
          <a:off x="7406993" y="4433692"/>
          <a:ext cx="765407" cy="357190"/>
        </p:xfrm>
        <a:graphic>
          <a:graphicData uri="http://schemas.openxmlformats.org/presentationml/2006/ole">
            <p:oleObj spid="_x0000_s83976" name="Ecuación" r:id="rId6" imgW="431613" imgH="203112" progId="Equation.3">
              <p:embed/>
            </p:oleObj>
          </a:graphicData>
        </a:graphic>
      </p:graphicFrame>
      <p:sp>
        <p:nvSpPr>
          <p:cNvPr id="839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3978" name="Object 10"/>
          <p:cNvGraphicFramePr>
            <a:graphicFrameLocks noChangeAspect="1"/>
          </p:cNvGraphicFramePr>
          <p:nvPr/>
        </p:nvGraphicFramePr>
        <p:xfrm>
          <a:off x="5000628" y="2808893"/>
          <a:ext cx="214314" cy="352087"/>
        </p:xfrm>
        <a:graphic>
          <a:graphicData uri="http://schemas.openxmlformats.org/presentationml/2006/ole">
            <p:oleObj spid="_x0000_s83978" name="Ecuación" r:id="rId7" imgW="126780" imgH="215526"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3.2 DEPENDÈNCIA I INDEPENDÈNCIA LINEAL DE VECTORS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5" name="4 CuadroTexto"/>
          <p:cNvSpPr txBox="1"/>
          <p:nvPr/>
        </p:nvSpPr>
        <p:spPr>
          <a:xfrm>
            <a:off x="500034" y="2273850"/>
            <a:ext cx="1571636" cy="369332"/>
          </a:xfrm>
          <a:prstGeom prst="rect">
            <a:avLst/>
          </a:prstGeom>
          <a:noFill/>
        </p:spPr>
        <p:txBody>
          <a:bodyPr wrap="square" rtlCol="0">
            <a:spAutoFit/>
          </a:bodyPr>
          <a:lstStyle/>
          <a:p>
            <a:r>
              <a:rPr lang="ca-ES" b="1" dirty="0" smtClean="0"/>
              <a:t>Observacions:</a:t>
            </a:r>
            <a:endParaRPr lang="ca-ES" b="1" dirty="0"/>
          </a:p>
        </p:txBody>
      </p:sp>
      <p:sp>
        <p:nvSpPr>
          <p:cNvPr id="6" name="5 CuadroTexto"/>
          <p:cNvSpPr txBox="1"/>
          <p:nvPr/>
        </p:nvSpPr>
        <p:spPr>
          <a:xfrm>
            <a:off x="571472" y="2845354"/>
            <a:ext cx="7715304" cy="369332"/>
          </a:xfrm>
          <a:prstGeom prst="rect">
            <a:avLst/>
          </a:prstGeom>
          <a:noFill/>
        </p:spPr>
        <p:txBody>
          <a:bodyPr wrap="square" rtlCol="0">
            <a:spAutoFit/>
          </a:bodyPr>
          <a:lstStyle/>
          <a:p>
            <a:pPr marL="342900" indent="-342900">
              <a:buFont typeface="+mj-lt"/>
              <a:buAutoNum type="arabicParenR" startAt="2"/>
            </a:pPr>
            <a:r>
              <a:rPr lang="ca-ES" dirty="0" smtClean="0"/>
              <a:t>                          conjunts de vectors de E, si S</a:t>
            </a:r>
            <a:r>
              <a:rPr lang="ca-ES" baseline="-25000" dirty="0" smtClean="0"/>
              <a:t>2</a:t>
            </a:r>
            <a:r>
              <a:rPr lang="ca-ES" dirty="0" smtClean="0"/>
              <a:t> és conjunt </a:t>
            </a:r>
            <a:r>
              <a:rPr lang="ca-ES" dirty="0" err="1" smtClean="0"/>
              <a:t>L.I</a:t>
            </a:r>
            <a:r>
              <a:rPr lang="ca-ES" dirty="0" smtClean="0"/>
              <a:t>. </a:t>
            </a:r>
            <a:r>
              <a:rPr lang="ca-ES" dirty="0" smtClean="0">
                <a:sym typeface="Symbol"/>
              </a:rPr>
              <a:t> S</a:t>
            </a:r>
            <a:r>
              <a:rPr lang="ca-ES" baseline="-25000" dirty="0" smtClean="0">
                <a:sym typeface="Symbol"/>
              </a:rPr>
              <a:t>1</a:t>
            </a:r>
            <a:r>
              <a:rPr lang="ca-ES" dirty="0" smtClean="0">
                <a:sym typeface="Symbol"/>
              </a:rPr>
              <a:t> conjunt </a:t>
            </a:r>
            <a:r>
              <a:rPr lang="ca-ES" dirty="0" err="1" smtClean="0">
                <a:sym typeface="Symbol"/>
              </a:rPr>
              <a:t>L.I</a:t>
            </a:r>
            <a:r>
              <a:rPr lang="ca-ES" dirty="0" smtClean="0">
                <a:sym typeface="Symbol"/>
              </a:rPr>
              <a:t>.</a:t>
            </a:r>
            <a:endParaRPr lang="ca-ES" dirty="0" smtClean="0"/>
          </a:p>
        </p:txBody>
      </p:sp>
      <p:sp>
        <p:nvSpPr>
          <p:cNvPr id="839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49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4998" name="Object 6"/>
          <p:cNvGraphicFramePr>
            <a:graphicFrameLocks noChangeAspect="1"/>
          </p:cNvGraphicFramePr>
          <p:nvPr/>
        </p:nvGraphicFramePr>
        <p:xfrm>
          <a:off x="928662" y="2875355"/>
          <a:ext cx="1357322" cy="339331"/>
        </p:xfrm>
        <a:graphic>
          <a:graphicData uri="http://schemas.openxmlformats.org/presentationml/2006/ole">
            <p:oleObj spid="_x0000_s84998" name="Ecuación" r:id="rId4" imgW="799753" imgH="203112" progId="Equation.3">
              <p:embed/>
            </p:oleObj>
          </a:graphicData>
        </a:graphic>
      </p:graphicFrame>
      <p:sp>
        <p:nvSpPr>
          <p:cNvPr id="12" name="11 Elipse"/>
          <p:cNvSpPr/>
          <p:nvPr/>
        </p:nvSpPr>
        <p:spPr>
          <a:xfrm>
            <a:off x="2843808" y="3861048"/>
            <a:ext cx="3168352" cy="18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ca-ES"/>
          </a:p>
        </p:txBody>
      </p:sp>
      <p:sp>
        <p:nvSpPr>
          <p:cNvPr id="13" name="12 Elipse"/>
          <p:cNvSpPr/>
          <p:nvPr/>
        </p:nvSpPr>
        <p:spPr>
          <a:xfrm>
            <a:off x="3563888" y="4221088"/>
            <a:ext cx="1296144" cy="108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ca-ES"/>
          </a:p>
        </p:txBody>
      </p:sp>
      <p:sp>
        <p:nvSpPr>
          <p:cNvPr id="14" name="13 Elipse"/>
          <p:cNvSpPr/>
          <p:nvPr/>
        </p:nvSpPr>
        <p:spPr>
          <a:xfrm>
            <a:off x="3851920" y="4581128"/>
            <a:ext cx="432048" cy="3600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ca-ES"/>
          </a:p>
        </p:txBody>
      </p:sp>
      <p:sp>
        <p:nvSpPr>
          <p:cNvPr id="15" name="14 CuadroTexto"/>
          <p:cNvSpPr txBox="1"/>
          <p:nvPr/>
        </p:nvSpPr>
        <p:spPr>
          <a:xfrm>
            <a:off x="5652120" y="3933056"/>
            <a:ext cx="1008112" cy="369332"/>
          </a:xfrm>
          <a:prstGeom prst="rect">
            <a:avLst/>
          </a:prstGeom>
          <a:noFill/>
        </p:spPr>
        <p:txBody>
          <a:bodyPr wrap="square" rtlCol="0">
            <a:spAutoFit/>
          </a:bodyPr>
          <a:lstStyle/>
          <a:p>
            <a:r>
              <a:rPr lang="ca-ES" dirty="0" smtClean="0">
                <a:solidFill>
                  <a:schemeClr val="accent1"/>
                </a:solidFill>
              </a:rPr>
              <a:t>E </a:t>
            </a:r>
            <a:r>
              <a:rPr lang="ca-ES" dirty="0" err="1" smtClean="0">
                <a:solidFill>
                  <a:schemeClr val="accent1"/>
                </a:solidFill>
              </a:rPr>
              <a:t>K-e.v</a:t>
            </a:r>
            <a:r>
              <a:rPr lang="ca-ES" dirty="0" smtClean="0">
                <a:solidFill>
                  <a:schemeClr val="accent1"/>
                </a:solidFill>
              </a:rPr>
              <a:t>.</a:t>
            </a:r>
            <a:endParaRPr lang="ca-ES" dirty="0">
              <a:solidFill>
                <a:schemeClr val="accent1"/>
              </a:solidFill>
            </a:endParaRPr>
          </a:p>
        </p:txBody>
      </p:sp>
      <p:sp>
        <p:nvSpPr>
          <p:cNvPr id="16" name="15 CuadroTexto"/>
          <p:cNvSpPr txBox="1"/>
          <p:nvPr/>
        </p:nvSpPr>
        <p:spPr>
          <a:xfrm>
            <a:off x="4644008" y="4149080"/>
            <a:ext cx="432048" cy="369332"/>
          </a:xfrm>
          <a:prstGeom prst="rect">
            <a:avLst/>
          </a:prstGeom>
          <a:noFill/>
        </p:spPr>
        <p:txBody>
          <a:bodyPr wrap="square" rtlCol="0">
            <a:spAutoFit/>
          </a:bodyPr>
          <a:lstStyle/>
          <a:p>
            <a:r>
              <a:rPr lang="ca-ES" dirty="0" smtClean="0">
                <a:solidFill>
                  <a:schemeClr val="accent6"/>
                </a:solidFill>
              </a:rPr>
              <a:t>S</a:t>
            </a:r>
            <a:r>
              <a:rPr lang="ca-ES" baseline="-25000" dirty="0" smtClean="0">
                <a:solidFill>
                  <a:schemeClr val="accent6"/>
                </a:solidFill>
              </a:rPr>
              <a:t>2</a:t>
            </a:r>
            <a:endParaRPr lang="ca-ES" baseline="-25000" dirty="0">
              <a:solidFill>
                <a:schemeClr val="accent6"/>
              </a:solidFill>
            </a:endParaRPr>
          </a:p>
        </p:txBody>
      </p:sp>
      <p:sp>
        <p:nvSpPr>
          <p:cNvPr id="17" name="16 CuadroTexto"/>
          <p:cNvSpPr txBox="1"/>
          <p:nvPr/>
        </p:nvSpPr>
        <p:spPr>
          <a:xfrm>
            <a:off x="4211960" y="4437112"/>
            <a:ext cx="432048" cy="369332"/>
          </a:xfrm>
          <a:prstGeom prst="rect">
            <a:avLst/>
          </a:prstGeom>
          <a:noFill/>
        </p:spPr>
        <p:txBody>
          <a:bodyPr wrap="square" rtlCol="0">
            <a:spAutoFit/>
          </a:bodyPr>
          <a:lstStyle/>
          <a:p>
            <a:r>
              <a:rPr lang="ca-ES" dirty="0" smtClean="0">
                <a:solidFill>
                  <a:schemeClr val="accent3"/>
                </a:solidFill>
              </a:rPr>
              <a:t>S</a:t>
            </a:r>
            <a:r>
              <a:rPr lang="ca-ES" baseline="-25000" dirty="0" smtClean="0">
                <a:solidFill>
                  <a:schemeClr val="accent3"/>
                </a:solidFill>
              </a:rPr>
              <a:t>1</a:t>
            </a:r>
            <a:endParaRPr lang="ca-ES" baseline="-25000" dirty="0">
              <a:solidFill>
                <a:schemeClr val="accent3"/>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3.2 DEPENDÈNCIA I INDEPENDÈNCIA LINEAL DE VECTORS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
        <p:nvSpPr>
          <p:cNvPr id="5" name="4 CuadroTexto"/>
          <p:cNvSpPr txBox="1"/>
          <p:nvPr/>
        </p:nvSpPr>
        <p:spPr>
          <a:xfrm>
            <a:off x="500034" y="2273850"/>
            <a:ext cx="1571636" cy="369332"/>
          </a:xfrm>
          <a:prstGeom prst="rect">
            <a:avLst/>
          </a:prstGeom>
          <a:noFill/>
        </p:spPr>
        <p:txBody>
          <a:bodyPr wrap="square" rtlCol="0">
            <a:spAutoFit/>
          </a:bodyPr>
          <a:lstStyle/>
          <a:p>
            <a:r>
              <a:rPr lang="ca-ES" b="1" dirty="0" smtClean="0"/>
              <a:t>Observacions:</a:t>
            </a:r>
            <a:endParaRPr lang="ca-ES" b="1" dirty="0"/>
          </a:p>
        </p:txBody>
      </p:sp>
      <p:sp>
        <p:nvSpPr>
          <p:cNvPr id="6" name="5 CuadroTexto"/>
          <p:cNvSpPr txBox="1"/>
          <p:nvPr/>
        </p:nvSpPr>
        <p:spPr>
          <a:xfrm>
            <a:off x="571472" y="2845354"/>
            <a:ext cx="7715304" cy="369332"/>
          </a:xfrm>
          <a:prstGeom prst="rect">
            <a:avLst/>
          </a:prstGeom>
          <a:noFill/>
        </p:spPr>
        <p:txBody>
          <a:bodyPr wrap="square" rtlCol="0">
            <a:spAutoFit/>
          </a:bodyPr>
          <a:lstStyle/>
          <a:p>
            <a:pPr marL="342900" indent="-342900">
              <a:buFont typeface="+mj-lt"/>
              <a:buAutoNum type="arabicParenR" startAt="3"/>
            </a:pPr>
            <a:r>
              <a:rPr lang="ca-ES" dirty="0" smtClean="0"/>
              <a:t>Eina per calcular el número de vectors linealment independents a </a:t>
            </a:r>
            <a:r>
              <a:rPr lang="ca-ES" dirty="0" err="1" smtClean="0"/>
              <a:t>R</a:t>
            </a:r>
            <a:r>
              <a:rPr lang="ca-ES" baseline="30000" dirty="0" err="1" smtClean="0"/>
              <a:t>n</a:t>
            </a:r>
            <a:endParaRPr lang="ca-ES" baseline="30000" dirty="0" smtClean="0"/>
          </a:p>
        </p:txBody>
      </p:sp>
      <p:sp>
        <p:nvSpPr>
          <p:cNvPr id="839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39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49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6019" name="Object 3"/>
          <p:cNvGraphicFramePr>
            <a:graphicFrameLocks noChangeAspect="1"/>
          </p:cNvGraphicFramePr>
          <p:nvPr/>
        </p:nvGraphicFramePr>
        <p:xfrm>
          <a:off x="1173163" y="3530600"/>
          <a:ext cx="4219575" cy="366713"/>
        </p:xfrm>
        <a:graphic>
          <a:graphicData uri="http://schemas.openxmlformats.org/presentationml/2006/ole">
            <p:oleObj spid="_x0000_s86019" name="Ecuación" r:id="rId4" imgW="2628720" imgH="228600" progId="Equation.3">
              <p:embed/>
            </p:oleObj>
          </a:graphicData>
        </a:graphic>
      </p:graphicFrame>
      <p:sp>
        <p:nvSpPr>
          <p:cNvPr id="14" name="13 CuadroTexto"/>
          <p:cNvSpPr txBox="1"/>
          <p:nvPr/>
        </p:nvSpPr>
        <p:spPr>
          <a:xfrm>
            <a:off x="5572132" y="3500438"/>
            <a:ext cx="3000396" cy="369332"/>
          </a:xfrm>
          <a:prstGeom prst="rect">
            <a:avLst/>
          </a:prstGeom>
          <a:noFill/>
        </p:spPr>
        <p:txBody>
          <a:bodyPr wrap="square" rtlCol="0">
            <a:spAutoFit/>
          </a:bodyPr>
          <a:lstStyle/>
          <a:p>
            <a:r>
              <a:rPr lang="ca-ES" dirty="0" smtClean="0"/>
              <a:t>matriu amb vectors columna</a:t>
            </a:r>
            <a:endParaRPr lang="ca-ES" dirty="0"/>
          </a:p>
        </p:txBody>
      </p:sp>
      <p:sp>
        <p:nvSpPr>
          <p:cNvPr id="15" name="14 CuadroTexto"/>
          <p:cNvSpPr txBox="1"/>
          <p:nvPr/>
        </p:nvSpPr>
        <p:spPr>
          <a:xfrm>
            <a:off x="928662" y="4143380"/>
            <a:ext cx="7358114" cy="646331"/>
          </a:xfrm>
          <a:prstGeom prst="rect">
            <a:avLst/>
          </a:prstGeom>
          <a:noFill/>
        </p:spPr>
        <p:txBody>
          <a:bodyPr wrap="square" rtlCol="0">
            <a:spAutoFit/>
          </a:bodyPr>
          <a:lstStyle/>
          <a:p>
            <a:r>
              <a:rPr lang="ca-ES" dirty="0" smtClean="0"/>
              <a:t>Rang(A) = n        	</a:t>
            </a:r>
            <a:r>
              <a:rPr lang="ca-ES" dirty="0" smtClean="0">
                <a:sym typeface="Symbol"/>
              </a:rPr>
              <a:t></a:t>
            </a:r>
            <a:r>
              <a:rPr lang="ca-ES" dirty="0" smtClean="0"/>
              <a:t>    S conjunt de vectors </a:t>
            </a:r>
            <a:r>
              <a:rPr lang="ca-ES" dirty="0" err="1" smtClean="0"/>
              <a:t>L.I</a:t>
            </a:r>
            <a:r>
              <a:rPr lang="ca-ES" dirty="0" smtClean="0"/>
              <a:t>.</a:t>
            </a:r>
            <a:endParaRPr lang="es-ES" dirty="0" smtClean="0"/>
          </a:p>
          <a:p>
            <a:r>
              <a:rPr lang="ca-ES" dirty="0" smtClean="0"/>
              <a:t>Rang(A) = r &lt; n 	</a:t>
            </a:r>
            <a:r>
              <a:rPr lang="ca-ES" dirty="0" smtClean="0">
                <a:sym typeface="Symbol"/>
              </a:rPr>
              <a:t></a:t>
            </a:r>
            <a:r>
              <a:rPr lang="ca-ES" dirty="0" smtClean="0"/>
              <a:t>    S conjunt de vectors </a:t>
            </a:r>
            <a:r>
              <a:rPr lang="ca-ES" dirty="0" err="1" smtClean="0"/>
              <a:t>L.D</a:t>
            </a:r>
            <a:r>
              <a:rPr lang="ca-ES" dirty="0" smtClean="0"/>
              <a:t>. i només hi ha </a:t>
            </a:r>
            <a:r>
              <a:rPr lang="ca-ES" b="1" dirty="0" smtClean="0">
                <a:solidFill>
                  <a:schemeClr val="accent1"/>
                </a:solidFill>
              </a:rPr>
              <a:t>r</a:t>
            </a:r>
            <a:r>
              <a:rPr lang="ca-ES" dirty="0" smtClean="0"/>
              <a:t> vectors </a:t>
            </a:r>
            <a:r>
              <a:rPr lang="ca-ES" dirty="0" err="1" smtClean="0"/>
              <a:t>L.I</a:t>
            </a:r>
            <a:r>
              <a:rPr lang="ca-ES" dirty="0" smtClean="0"/>
              <a:t>.</a:t>
            </a:r>
            <a:endParaRPr lang="es-E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3200" dirty="0" smtClean="0"/>
              <a:t>3.0 ESTRUCTURES ALGEBRÀIQUES BÀSIQUES</a:t>
            </a:r>
            <a:endParaRPr lang="ca-ES" sz="3200" dirty="0"/>
          </a:p>
        </p:txBody>
      </p:sp>
      <p:sp>
        <p:nvSpPr>
          <p:cNvPr id="3" name="2 Marcador de contenido"/>
          <p:cNvSpPr>
            <a:spLocks noGrp="1"/>
          </p:cNvSpPr>
          <p:nvPr>
            <p:ph idx="1"/>
          </p:nvPr>
        </p:nvSpPr>
        <p:spPr>
          <a:xfrm>
            <a:off x="457200" y="1600201"/>
            <a:ext cx="8229600" cy="2471742"/>
          </a:xfrm>
        </p:spPr>
        <p:txBody>
          <a:bodyPr/>
          <a:lstStyle/>
          <a:p>
            <a:pPr>
              <a:buNone/>
            </a:pPr>
            <a:r>
              <a:rPr lang="ca-ES" b="1" dirty="0" smtClean="0"/>
              <a:t>GRUP</a:t>
            </a:r>
          </a:p>
          <a:p>
            <a:pPr>
              <a:buNone/>
            </a:pPr>
            <a:endParaRPr lang="ca-ES" sz="1100" b="1" dirty="0" smtClean="0"/>
          </a:p>
          <a:p>
            <a:pPr>
              <a:buNone/>
            </a:pPr>
            <a:r>
              <a:rPr lang="ca-ES" sz="2400" dirty="0" smtClean="0"/>
              <a:t>Un GRUP és un </a:t>
            </a:r>
            <a:r>
              <a:rPr lang="ca-ES" sz="2400" b="1" dirty="0" smtClean="0">
                <a:solidFill>
                  <a:schemeClr val="accent1"/>
                </a:solidFill>
              </a:rPr>
              <a:t>parell (G, </a:t>
            </a:r>
            <a:r>
              <a:rPr lang="ca-ES" sz="2400" b="1" dirty="0" smtClean="0">
                <a:solidFill>
                  <a:schemeClr val="accent1"/>
                </a:solidFill>
                <a:sym typeface="Symbol"/>
              </a:rPr>
              <a:t></a:t>
            </a:r>
            <a:r>
              <a:rPr lang="ca-ES" sz="2400" b="1" dirty="0" smtClean="0">
                <a:solidFill>
                  <a:schemeClr val="accent1"/>
                </a:solidFill>
              </a:rPr>
              <a:t>)</a:t>
            </a:r>
            <a:r>
              <a:rPr lang="ca-ES" sz="2400" dirty="0" smtClean="0"/>
              <a:t> on G és un conjunt i</a:t>
            </a:r>
          </a:p>
          <a:p>
            <a:pPr>
              <a:buNone/>
            </a:pPr>
            <a:endParaRPr lang="ca-ES" sz="24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01" name="Object 1"/>
          <p:cNvGraphicFramePr>
            <a:graphicFrameLocks noChangeAspect="1"/>
          </p:cNvGraphicFramePr>
          <p:nvPr/>
        </p:nvGraphicFramePr>
        <p:xfrm>
          <a:off x="1328715" y="3000372"/>
          <a:ext cx="2457467" cy="857256"/>
        </p:xfrm>
        <a:graphic>
          <a:graphicData uri="http://schemas.openxmlformats.org/presentationml/2006/ole">
            <p:oleObj spid="_x0000_s51201" name="Ecuación" r:id="rId4" imgW="1231366" imgH="431613" progId="Equation.3">
              <p:embed/>
            </p:oleObj>
          </a:graphicData>
        </a:graphic>
      </p:graphicFrame>
      <p:sp>
        <p:nvSpPr>
          <p:cNvPr id="7" name="6 CuadroTexto"/>
          <p:cNvSpPr txBox="1"/>
          <p:nvPr/>
        </p:nvSpPr>
        <p:spPr>
          <a:xfrm>
            <a:off x="4000496" y="3143248"/>
            <a:ext cx="4286280" cy="461665"/>
          </a:xfrm>
          <a:prstGeom prst="rect">
            <a:avLst/>
          </a:prstGeom>
          <a:noFill/>
        </p:spPr>
        <p:txBody>
          <a:bodyPr wrap="square" rtlCol="0">
            <a:spAutoFit/>
          </a:bodyPr>
          <a:lstStyle/>
          <a:p>
            <a:r>
              <a:rPr lang="ca-ES" sz="2400" dirty="0" smtClean="0"/>
              <a:t>una operació interna verificant:</a:t>
            </a:r>
            <a:endParaRPr lang="ca-ES" sz="2400" dirty="0"/>
          </a:p>
        </p:txBody>
      </p:sp>
      <p:sp>
        <p:nvSpPr>
          <p:cNvPr id="8" name="7 CuadroTexto"/>
          <p:cNvSpPr txBox="1"/>
          <p:nvPr/>
        </p:nvSpPr>
        <p:spPr>
          <a:xfrm>
            <a:off x="214282" y="4143380"/>
            <a:ext cx="7715304" cy="2139047"/>
          </a:xfrm>
          <a:prstGeom prst="rect">
            <a:avLst/>
          </a:prstGeom>
          <a:noFill/>
        </p:spPr>
        <p:txBody>
          <a:bodyPr wrap="square" rtlCol="0">
            <a:spAutoFit/>
          </a:bodyPr>
          <a:lstStyle/>
          <a:p>
            <a:pPr marL="342900" indent="-342900">
              <a:spcAft>
                <a:spcPts val="600"/>
              </a:spcAft>
              <a:buFont typeface="+mj-lt"/>
              <a:buAutoNum type="arabicPeriod"/>
            </a:pPr>
            <a:r>
              <a:rPr lang="ca-ES" b="1" dirty="0" smtClean="0"/>
              <a:t>Associativa:</a:t>
            </a:r>
          </a:p>
          <a:p>
            <a:pPr marL="342900" indent="-342900">
              <a:spcAft>
                <a:spcPts val="600"/>
              </a:spcAft>
              <a:buFont typeface="+mj-lt"/>
              <a:buAutoNum type="arabicPeriod"/>
            </a:pPr>
            <a:r>
              <a:rPr lang="ca-ES" b="1" dirty="0" smtClean="0"/>
              <a:t>Existència d’element neutre:</a:t>
            </a:r>
          </a:p>
          <a:p>
            <a:pPr marL="342900" indent="-342900">
              <a:spcAft>
                <a:spcPts val="600"/>
              </a:spcAft>
              <a:buFont typeface="+mj-lt"/>
              <a:buAutoNum type="arabicPeriod"/>
            </a:pPr>
            <a:r>
              <a:rPr lang="ca-ES" b="1" dirty="0" smtClean="0"/>
              <a:t>Existència d’element oposat (simètric):</a:t>
            </a:r>
          </a:p>
          <a:p>
            <a:pPr marL="342900" indent="-342900">
              <a:spcAft>
                <a:spcPts val="600"/>
              </a:spcAft>
            </a:pPr>
            <a:r>
              <a:rPr lang="ca-ES" dirty="0" smtClean="0"/>
              <a:t>	Si a més es compleix:</a:t>
            </a:r>
          </a:p>
          <a:p>
            <a:pPr marL="342900" indent="-342900">
              <a:spcAft>
                <a:spcPts val="600"/>
              </a:spcAft>
              <a:buFont typeface="+mj-lt"/>
              <a:buAutoNum type="arabicPeriod" startAt="4"/>
            </a:pPr>
            <a:r>
              <a:rPr lang="ca-ES" b="1" dirty="0" smtClean="0"/>
              <a:t>Commutativa:</a:t>
            </a:r>
          </a:p>
          <a:p>
            <a:pPr marL="342900" indent="-342900">
              <a:spcAft>
                <a:spcPts val="600"/>
              </a:spcAft>
            </a:pPr>
            <a:r>
              <a:rPr lang="ca-ES" dirty="0" smtClean="0"/>
              <a:t>	diem que (G,</a:t>
            </a:r>
            <a:r>
              <a:rPr lang="ca-ES" dirty="0" smtClean="0">
                <a:sym typeface="Symbol"/>
              </a:rPr>
              <a:t></a:t>
            </a:r>
            <a:r>
              <a:rPr lang="ca-ES" dirty="0" smtClean="0"/>
              <a:t>) és un </a:t>
            </a:r>
            <a:r>
              <a:rPr lang="ca-ES" b="1" dirty="0" smtClean="0">
                <a:solidFill>
                  <a:schemeClr val="accent1"/>
                </a:solidFill>
              </a:rPr>
              <a:t>GRUP COMMUTATIU o ABELIÀ</a:t>
            </a:r>
            <a:r>
              <a:rPr lang="ca-ES" dirty="0" smtClean="0"/>
              <a:t>.</a:t>
            </a:r>
            <a:endParaRPr lang="es-ES" dirty="0" smtClean="0"/>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03" name="Object 3"/>
          <p:cNvGraphicFramePr>
            <a:graphicFrameLocks noChangeAspect="1"/>
          </p:cNvGraphicFramePr>
          <p:nvPr/>
        </p:nvGraphicFramePr>
        <p:xfrm>
          <a:off x="1857356" y="4196530"/>
          <a:ext cx="3645360" cy="271463"/>
        </p:xfrm>
        <a:graphic>
          <a:graphicData uri="http://schemas.openxmlformats.org/presentationml/2006/ole">
            <p:oleObj spid="_x0000_s51203" name="Ecuación" r:id="rId5" imgW="2679700" imgH="203200" progId="Equation.3">
              <p:embed/>
            </p:oleObj>
          </a:graphicData>
        </a:graphic>
      </p:graphicFrame>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05" name="Object 5"/>
          <p:cNvGraphicFramePr>
            <a:graphicFrameLocks noChangeAspect="1"/>
          </p:cNvGraphicFramePr>
          <p:nvPr/>
        </p:nvGraphicFramePr>
        <p:xfrm>
          <a:off x="3415846" y="4525763"/>
          <a:ext cx="3170238" cy="323850"/>
        </p:xfrm>
        <a:graphic>
          <a:graphicData uri="http://schemas.openxmlformats.org/presentationml/2006/ole">
            <p:oleObj spid="_x0000_s51205" name="Ecuación" r:id="rId6" imgW="2476440" imgH="253800" progId="Equation.3">
              <p:embed/>
            </p:oleObj>
          </a:graphicData>
        </a:graphic>
      </p:graphicFrame>
      <p:sp>
        <p:nvSpPr>
          <p:cNvPr id="512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07" name="Object 7"/>
          <p:cNvGraphicFramePr>
            <a:graphicFrameLocks noChangeAspect="1"/>
          </p:cNvGraphicFramePr>
          <p:nvPr/>
        </p:nvGraphicFramePr>
        <p:xfrm>
          <a:off x="7979850" y="4538852"/>
          <a:ext cx="606288" cy="290513"/>
        </p:xfrm>
        <a:graphic>
          <a:graphicData uri="http://schemas.openxmlformats.org/presentationml/2006/ole">
            <p:oleObj spid="_x0000_s51207" name="Ecuación" r:id="rId7" imgW="457002" imgH="215806" progId="Equation.3">
              <p:embed/>
            </p:oleObj>
          </a:graphicData>
        </a:graphic>
      </p:graphicFrame>
      <p:sp>
        <p:nvSpPr>
          <p:cNvPr id="15" name="14 CuadroTexto"/>
          <p:cNvSpPr txBox="1"/>
          <p:nvPr/>
        </p:nvSpPr>
        <p:spPr>
          <a:xfrm>
            <a:off x="6929454" y="4500570"/>
            <a:ext cx="1214446" cy="338554"/>
          </a:xfrm>
          <a:prstGeom prst="rect">
            <a:avLst/>
          </a:prstGeom>
          <a:noFill/>
        </p:spPr>
        <p:txBody>
          <a:bodyPr wrap="square" rtlCol="0">
            <a:spAutoFit/>
          </a:bodyPr>
          <a:lstStyle/>
          <a:p>
            <a:r>
              <a:rPr lang="ca-ES" sz="1600" dirty="0" smtClean="0"/>
              <a:t>En general</a:t>
            </a:r>
            <a:endParaRPr lang="ca-ES" sz="1600" dirty="0"/>
          </a:p>
        </p:txBody>
      </p:sp>
      <p:sp>
        <p:nvSpPr>
          <p:cNvPr id="512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09" name="Object 9"/>
          <p:cNvGraphicFramePr>
            <a:graphicFrameLocks noChangeAspect="1"/>
          </p:cNvGraphicFramePr>
          <p:nvPr/>
        </p:nvGraphicFramePr>
        <p:xfrm>
          <a:off x="4326090" y="4915494"/>
          <a:ext cx="3031992" cy="299456"/>
        </p:xfrm>
        <a:graphic>
          <a:graphicData uri="http://schemas.openxmlformats.org/presentationml/2006/ole">
            <p:oleObj spid="_x0000_s51209" name="Ecuación" r:id="rId8" imgW="2311400" imgH="228600" progId="Equation.3">
              <p:embed/>
            </p:oleObj>
          </a:graphicData>
        </a:graphic>
      </p:graphicFrame>
      <p:sp>
        <p:nvSpPr>
          <p:cNvPr id="18" name="17 CuadroTexto"/>
          <p:cNvSpPr txBox="1"/>
          <p:nvPr/>
        </p:nvSpPr>
        <p:spPr>
          <a:xfrm>
            <a:off x="7429520" y="4857760"/>
            <a:ext cx="1668760" cy="338554"/>
          </a:xfrm>
          <a:prstGeom prst="rect">
            <a:avLst/>
          </a:prstGeom>
          <a:noFill/>
        </p:spPr>
        <p:txBody>
          <a:bodyPr wrap="square" rtlCol="0">
            <a:spAutoFit/>
          </a:bodyPr>
          <a:lstStyle/>
          <a:p>
            <a:r>
              <a:rPr lang="ca-ES" sz="1600" dirty="0" smtClean="0"/>
              <a:t>En general, x’ = -x</a:t>
            </a:r>
            <a:endParaRPr lang="ca-ES" sz="1600" dirty="0"/>
          </a:p>
        </p:txBody>
      </p:sp>
      <p:sp>
        <p:nvSpPr>
          <p:cNvPr id="512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1211" name="Object 11"/>
          <p:cNvGraphicFramePr>
            <a:graphicFrameLocks noChangeAspect="1"/>
          </p:cNvGraphicFramePr>
          <p:nvPr/>
        </p:nvGraphicFramePr>
        <p:xfrm>
          <a:off x="2063919" y="5614432"/>
          <a:ext cx="2547109" cy="274304"/>
        </p:xfrm>
        <a:graphic>
          <a:graphicData uri="http://schemas.openxmlformats.org/presentationml/2006/ole">
            <p:oleObj spid="_x0000_s51211" name="Ecuación" r:id="rId9" imgW="1854200" imgH="20320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3.2 DEPENDÈNCIA I INDEPENDÈNCIA LINEAL DE VECTORS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5" name="4 CuadroTexto"/>
          <p:cNvSpPr txBox="1"/>
          <p:nvPr/>
        </p:nvSpPr>
        <p:spPr>
          <a:xfrm>
            <a:off x="642910" y="1643050"/>
            <a:ext cx="7643866" cy="461665"/>
          </a:xfrm>
          <a:prstGeom prst="rect">
            <a:avLst/>
          </a:prstGeom>
          <a:noFill/>
        </p:spPr>
        <p:txBody>
          <a:bodyPr wrap="square" rtlCol="0">
            <a:spAutoFit/>
          </a:bodyPr>
          <a:lstStyle/>
          <a:p>
            <a:r>
              <a:rPr lang="ca-ES" sz="2400" b="1" dirty="0" smtClean="0"/>
              <a:t>Exemple 1</a:t>
            </a:r>
            <a:r>
              <a:rPr lang="ca-ES" sz="2400" dirty="0" smtClean="0"/>
              <a:t>:     a R</a:t>
            </a:r>
            <a:r>
              <a:rPr lang="ca-ES" sz="2400" baseline="30000" dirty="0" smtClean="0"/>
              <a:t>2</a:t>
            </a:r>
            <a:r>
              <a:rPr lang="ca-ES" sz="2400" dirty="0" smtClean="0"/>
              <a:t>   {(1,0),(0,1)}  són </a:t>
            </a:r>
            <a:r>
              <a:rPr lang="ca-ES" sz="2400" dirty="0" err="1" smtClean="0"/>
              <a:t>L.I</a:t>
            </a:r>
            <a:r>
              <a:rPr lang="ca-ES" sz="2400" dirty="0" smtClean="0"/>
              <a:t>.</a:t>
            </a:r>
            <a:endParaRPr lang="es-ES" sz="2400" dirty="0" smtClean="0"/>
          </a:p>
        </p:txBody>
      </p:sp>
      <p:sp>
        <p:nvSpPr>
          <p:cNvPr id="6" name="5 CuadroTexto"/>
          <p:cNvSpPr txBox="1"/>
          <p:nvPr/>
        </p:nvSpPr>
        <p:spPr>
          <a:xfrm>
            <a:off x="1142976" y="2857496"/>
            <a:ext cx="2643206" cy="461665"/>
          </a:xfrm>
          <a:prstGeom prst="rect">
            <a:avLst/>
          </a:prstGeom>
          <a:noFill/>
        </p:spPr>
        <p:txBody>
          <a:bodyPr wrap="square" rtlCol="0">
            <a:spAutoFit/>
          </a:bodyPr>
          <a:lstStyle/>
          <a:p>
            <a:r>
              <a:rPr lang="ca-ES" sz="2400" dirty="0" smtClean="0"/>
              <a:t>Demostració:</a:t>
            </a:r>
            <a:endParaRPr lang="ca-ES" sz="2400" dirty="0"/>
          </a:p>
        </p:txBody>
      </p:sp>
      <p:sp>
        <p:nvSpPr>
          <p:cNvPr id="87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7041" name="Object 1"/>
          <p:cNvGraphicFramePr>
            <a:graphicFrameLocks noChangeAspect="1"/>
          </p:cNvGraphicFramePr>
          <p:nvPr/>
        </p:nvGraphicFramePr>
        <p:xfrm>
          <a:off x="500034" y="3739628"/>
          <a:ext cx="3061629" cy="459244"/>
        </p:xfrm>
        <a:graphic>
          <a:graphicData uri="http://schemas.openxmlformats.org/presentationml/2006/ole">
            <p:oleObj spid="_x0000_s87041" name="Ecuación" r:id="rId4" imgW="1524000" imgH="228600" progId="Equation.3">
              <p:embed/>
            </p:oleObj>
          </a:graphicData>
        </a:graphic>
      </p:graphicFrame>
      <p:sp>
        <p:nvSpPr>
          <p:cNvPr id="87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7043" name="Object 3"/>
          <p:cNvGraphicFramePr>
            <a:graphicFrameLocks noChangeAspect="1"/>
          </p:cNvGraphicFramePr>
          <p:nvPr/>
        </p:nvGraphicFramePr>
        <p:xfrm>
          <a:off x="4071934" y="3701358"/>
          <a:ext cx="1951788" cy="535785"/>
        </p:xfrm>
        <a:graphic>
          <a:graphicData uri="http://schemas.openxmlformats.org/presentationml/2006/ole">
            <p:oleObj spid="_x0000_s87043" name="Ecuación" r:id="rId5" imgW="977476" imgH="266584" progId="Equation.3">
              <p:embed/>
            </p:oleObj>
          </a:graphicData>
        </a:graphic>
      </p:graphicFrame>
      <p:sp>
        <p:nvSpPr>
          <p:cNvPr id="870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7045" name="Object 5"/>
          <p:cNvGraphicFramePr>
            <a:graphicFrameLocks noChangeAspect="1"/>
          </p:cNvGraphicFramePr>
          <p:nvPr/>
        </p:nvGraphicFramePr>
        <p:xfrm>
          <a:off x="6500826" y="3500438"/>
          <a:ext cx="1071570" cy="937624"/>
        </p:xfrm>
        <a:graphic>
          <a:graphicData uri="http://schemas.openxmlformats.org/presentationml/2006/ole">
            <p:oleObj spid="_x0000_s87045" name="Ecuación" r:id="rId6" imgW="533169" imgH="469696" progId="Equation.3">
              <p:embed/>
            </p:oleObj>
          </a:graphicData>
        </a:graphic>
      </p:graphicFrame>
      <p:sp>
        <p:nvSpPr>
          <p:cNvPr id="13" name="12 CuadroTexto"/>
          <p:cNvSpPr txBox="1"/>
          <p:nvPr/>
        </p:nvSpPr>
        <p:spPr>
          <a:xfrm>
            <a:off x="8001024" y="3784584"/>
            <a:ext cx="1143008" cy="369332"/>
          </a:xfrm>
          <a:prstGeom prst="rect">
            <a:avLst/>
          </a:prstGeom>
          <a:noFill/>
        </p:spPr>
        <p:txBody>
          <a:bodyPr wrap="square" rtlCol="0">
            <a:spAutoFit/>
          </a:bodyPr>
          <a:lstStyle/>
          <a:p>
            <a:r>
              <a:rPr lang="ca-ES" dirty="0" smtClean="0"/>
              <a:t>són </a:t>
            </a:r>
            <a:r>
              <a:rPr lang="ca-ES" dirty="0" err="1" smtClean="0"/>
              <a:t>L.I</a:t>
            </a:r>
            <a:r>
              <a:rPr lang="ca-ES" dirty="0" smtClean="0"/>
              <a:t>.</a:t>
            </a:r>
            <a:endParaRPr lang="ca-ES" dirty="0"/>
          </a:p>
        </p:txBody>
      </p:sp>
      <p:sp>
        <p:nvSpPr>
          <p:cNvPr id="14" name="13 CuadroTexto"/>
          <p:cNvSpPr txBox="1"/>
          <p:nvPr/>
        </p:nvSpPr>
        <p:spPr>
          <a:xfrm>
            <a:off x="3643306" y="3786190"/>
            <a:ext cx="500066" cy="369332"/>
          </a:xfrm>
          <a:prstGeom prst="rect">
            <a:avLst/>
          </a:prstGeom>
          <a:noFill/>
        </p:spPr>
        <p:txBody>
          <a:bodyPr wrap="square" rtlCol="0">
            <a:spAutoFit/>
          </a:bodyPr>
          <a:lstStyle/>
          <a:p>
            <a:r>
              <a:rPr lang="ca-ES" dirty="0" smtClean="0">
                <a:sym typeface="Symbol"/>
              </a:rPr>
              <a:t></a:t>
            </a:r>
            <a:endParaRPr lang="ca-ES" dirty="0"/>
          </a:p>
        </p:txBody>
      </p:sp>
      <p:sp>
        <p:nvSpPr>
          <p:cNvPr id="17" name="16 CuadroTexto"/>
          <p:cNvSpPr txBox="1"/>
          <p:nvPr/>
        </p:nvSpPr>
        <p:spPr>
          <a:xfrm>
            <a:off x="6000760" y="3786190"/>
            <a:ext cx="500066" cy="369332"/>
          </a:xfrm>
          <a:prstGeom prst="rect">
            <a:avLst/>
          </a:prstGeom>
          <a:noFill/>
        </p:spPr>
        <p:txBody>
          <a:bodyPr wrap="square" rtlCol="0">
            <a:spAutoFit/>
          </a:bodyPr>
          <a:lstStyle/>
          <a:p>
            <a:r>
              <a:rPr lang="ca-ES" dirty="0" smtClean="0">
                <a:sym typeface="Symbol"/>
              </a:rPr>
              <a:t></a:t>
            </a:r>
            <a:endParaRPr lang="ca-ES" dirty="0"/>
          </a:p>
        </p:txBody>
      </p:sp>
      <p:sp>
        <p:nvSpPr>
          <p:cNvPr id="18" name="17 CuadroTexto"/>
          <p:cNvSpPr txBox="1"/>
          <p:nvPr/>
        </p:nvSpPr>
        <p:spPr>
          <a:xfrm>
            <a:off x="7572396" y="3786190"/>
            <a:ext cx="500066" cy="369332"/>
          </a:xfrm>
          <a:prstGeom prst="rect">
            <a:avLst/>
          </a:prstGeom>
          <a:noFill/>
        </p:spPr>
        <p:txBody>
          <a:bodyPr wrap="square" rtlCol="0">
            <a:spAutoFit/>
          </a:bodyPr>
          <a:lstStyle/>
          <a:p>
            <a:r>
              <a:rPr lang="ca-ES" dirty="0" smtClean="0">
                <a:sym typeface="Symbol"/>
              </a:rPr>
              <a:t></a:t>
            </a:r>
            <a:endParaRPr lang="ca-ES" dirty="0"/>
          </a:p>
        </p:txBody>
      </p:sp>
      <p:sp>
        <p:nvSpPr>
          <p:cNvPr id="16" name="15 CuadroTexto"/>
          <p:cNvSpPr txBox="1"/>
          <p:nvPr/>
        </p:nvSpPr>
        <p:spPr>
          <a:xfrm>
            <a:off x="7643834" y="1130842"/>
            <a:ext cx="107157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a:t>
            </a:r>
            <a:endParaRPr lang="ca-ES" b="1" dirty="0">
              <a:solidFill>
                <a:schemeClr val="tx1">
                  <a:lumMod val="50000"/>
                  <a:lumOff val="50000"/>
                </a:schemeClr>
              </a:solidFill>
            </a:endParaRPr>
          </a:p>
        </p:txBody>
      </p:sp>
      <p:pic>
        <p:nvPicPr>
          <p:cNvPr id="19" name="Picture 7" descr="C:\Documents and Settings\Santi\Escritorio\crystal_project\crystal_project\32x32\actions\viewmag.png"/>
          <p:cNvPicPr>
            <a:picLocks noChangeAspect="1" noChangeArrowheads="1"/>
          </p:cNvPicPr>
          <p:nvPr/>
        </p:nvPicPr>
        <p:blipFill>
          <a:blip r:embed="rId7"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 SUBESPAI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5" name="2 Marcador de contenido"/>
          <p:cNvSpPr>
            <a:spLocks noGrp="1"/>
          </p:cNvSpPr>
          <p:nvPr>
            <p:ph idx="1"/>
          </p:nvPr>
        </p:nvSpPr>
        <p:spPr>
          <a:xfrm>
            <a:off x="457200" y="1600201"/>
            <a:ext cx="8229600" cy="2185990"/>
          </a:xfrm>
        </p:spPr>
        <p:txBody>
          <a:bodyPr>
            <a:normAutofit/>
          </a:bodyPr>
          <a:lstStyle/>
          <a:p>
            <a:pPr>
              <a:buNone/>
            </a:pPr>
            <a:r>
              <a:rPr lang="ca-ES" sz="1800" dirty="0" smtClean="0"/>
              <a:t>Sigui K cos commutatiu</a:t>
            </a:r>
            <a:endParaRPr lang="es-ES" sz="1800" dirty="0" smtClean="0"/>
          </a:p>
          <a:p>
            <a:pPr>
              <a:buNone/>
            </a:pPr>
            <a:endParaRPr lang="ca-ES" sz="1800" dirty="0" smtClean="0"/>
          </a:p>
          <a:p>
            <a:pPr>
              <a:buNone/>
            </a:pPr>
            <a:r>
              <a:rPr lang="ca-ES" sz="1800" dirty="0" smtClean="0"/>
              <a:t>       </a:t>
            </a:r>
            <a:r>
              <a:rPr lang="ca-ES" sz="1800" u="sng" dirty="0" smtClean="0"/>
              <a:t>Definició</a:t>
            </a:r>
            <a:r>
              <a:rPr lang="ca-ES" sz="1800" dirty="0" smtClean="0"/>
              <a:t>: </a:t>
            </a:r>
            <a:r>
              <a:rPr lang="ca-ES" sz="1800" b="1" dirty="0" smtClean="0"/>
              <a:t>SUBESPAI VECTORIAL (</a:t>
            </a:r>
            <a:r>
              <a:rPr lang="ca-ES" sz="1800" b="1" dirty="0" err="1" smtClean="0"/>
              <a:t>s.e.v</a:t>
            </a:r>
            <a:r>
              <a:rPr lang="ca-ES" sz="1800" b="1" dirty="0" smtClean="0"/>
              <a:t>.)</a:t>
            </a:r>
          </a:p>
          <a:p>
            <a:pPr>
              <a:buNone/>
            </a:pPr>
            <a:endParaRPr lang="ca-ES" sz="1800" b="1" dirty="0" smtClean="0"/>
          </a:p>
          <a:p>
            <a:pPr>
              <a:spcAft>
                <a:spcPts val="600"/>
              </a:spcAft>
              <a:buNone/>
            </a:pPr>
            <a:r>
              <a:rPr lang="ca-ES" sz="1800" b="1" dirty="0" smtClean="0"/>
              <a:t>	</a:t>
            </a:r>
            <a:r>
              <a:rPr lang="ca-ES" sz="1800" dirty="0" smtClean="0"/>
              <a:t>Sigui E </a:t>
            </a:r>
            <a:r>
              <a:rPr lang="ca-ES" sz="1800" dirty="0" err="1" smtClean="0"/>
              <a:t>K-e.v</a:t>
            </a:r>
            <a:r>
              <a:rPr lang="ca-ES" sz="1800" dirty="0" smtClean="0"/>
              <a:t>., un subconjunt no buit F</a:t>
            </a:r>
            <a:r>
              <a:rPr lang="ca-ES" sz="1800" dirty="0" smtClean="0">
                <a:sym typeface="Symbol"/>
              </a:rPr>
              <a:t> </a:t>
            </a:r>
            <a:r>
              <a:rPr lang="ca-ES" sz="1800" dirty="0" smtClean="0"/>
              <a:t> E és SUBESPAI VECTORIAL de E </a:t>
            </a:r>
            <a:r>
              <a:rPr lang="ca-ES" sz="1800" dirty="0" err="1" smtClean="0"/>
              <a:t>sii</a:t>
            </a:r>
            <a:r>
              <a:rPr lang="ca-ES" sz="1800" dirty="0" smtClean="0"/>
              <a:t> compleix:</a:t>
            </a:r>
          </a:p>
          <a:p>
            <a:pPr>
              <a:buNone/>
            </a:pPr>
            <a:endParaRPr lang="ca-ES" sz="1800" dirty="0" smtClean="0"/>
          </a:p>
          <a:p>
            <a:pPr>
              <a:buNone/>
            </a:pPr>
            <a:endParaRPr lang="ca-ES" sz="1800" dirty="0" smtClean="0"/>
          </a:p>
          <a:p>
            <a:pPr>
              <a:buNone/>
            </a:pPr>
            <a:endParaRPr lang="ca-ES" sz="1800" dirty="0" smtClean="0"/>
          </a:p>
          <a:p>
            <a:pPr>
              <a:buNone/>
            </a:pPr>
            <a:endParaRPr lang="es-ES" sz="1800" dirty="0" smtClean="0"/>
          </a:p>
          <a:p>
            <a:pPr>
              <a:buNone/>
            </a:pPr>
            <a:endParaRPr lang="ca-ES" sz="1800" dirty="0"/>
          </a:p>
        </p:txBody>
      </p:sp>
      <p:pic>
        <p:nvPicPr>
          <p:cNvPr id="6" name="Picture 3" descr="D:\Mis documentos\Dreamweaver\avaluadorCorpus\jsp\nouAvaluadorCorpus\images\clean.png"/>
          <p:cNvPicPr>
            <a:picLocks noChangeAspect="1" noChangeArrowheads="1"/>
          </p:cNvPicPr>
          <p:nvPr/>
        </p:nvPicPr>
        <p:blipFill>
          <a:blip r:embed="rId4" cstate="print"/>
          <a:srcRect/>
          <a:stretch>
            <a:fillRect/>
          </a:stretch>
        </p:blipFill>
        <p:spPr bwMode="auto">
          <a:xfrm>
            <a:off x="500034" y="2285992"/>
            <a:ext cx="304800" cy="304800"/>
          </a:xfrm>
          <a:prstGeom prst="rect">
            <a:avLst/>
          </a:prstGeom>
          <a:noFill/>
        </p:spPr>
      </p:pic>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8065" name="Object 1"/>
          <p:cNvGraphicFramePr>
            <a:graphicFrameLocks noChangeAspect="1"/>
          </p:cNvGraphicFramePr>
          <p:nvPr/>
        </p:nvGraphicFramePr>
        <p:xfrm>
          <a:off x="3038475" y="3660775"/>
          <a:ext cx="2384425" cy="336550"/>
        </p:xfrm>
        <a:graphic>
          <a:graphicData uri="http://schemas.openxmlformats.org/presentationml/2006/ole">
            <p:oleObj spid="_x0000_s88065" name="Ecuación" r:id="rId5" imgW="1434960" imgH="203040" progId="Equation.3">
              <p:embed/>
            </p:oleObj>
          </a:graphicData>
        </a:graphic>
      </p:graphicFrame>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8067" name="Object 3"/>
          <p:cNvGraphicFramePr>
            <a:graphicFrameLocks noChangeAspect="1"/>
          </p:cNvGraphicFramePr>
          <p:nvPr/>
        </p:nvGraphicFramePr>
        <p:xfrm>
          <a:off x="3016250" y="4065588"/>
          <a:ext cx="2854325" cy="336550"/>
        </p:xfrm>
        <a:graphic>
          <a:graphicData uri="http://schemas.openxmlformats.org/presentationml/2006/ole">
            <p:oleObj spid="_x0000_s88067" name="Ecuación" r:id="rId6" imgW="1726920" imgH="203040" progId="Equation.3">
              <p:embed/>
            </p:oleObj>
          </a:graphicData>
        </a:graphic>
      </p:graphicFrame>
      <p:sp>
        <p:nvSpPr>
          <p:cNvPr id="11" name="10 CuadroTexto"/>
          <p:cNvSpPr txBox="1"/>
          <p:nvPr/>
        </p:nvSpPr>
        <p:spPr>
          <a:xfrm>
            <a:off x="2528687" y="3643314"/>
            <a:ext cx="428628" cy="369332"/>
          </a:xfrm>
          <a:prstGeom prst="rect">
            <a:avLst/>
          </a:prstGeom>
          <a:noFill/>
        </p:spPr>
        <p:txBody>
          <a:bodyPr wrap="square" rtlCol="0">
            <a:spAutoFit/>
          </a:bodyPr>
          <a:lstStyle/>
          <a:p>
            <a:r>
              <a:rPr lang="ca-ES" dirty="0" smtClean="0"/>
              <a:t>i)</a:t>
            </a:r>
            <a:endParaRPr lang="ca-ES" dirty="0"/>
          </a:p>
        </p:txBody>
      </p:sp>
      <p:sp>
        <p:nvSpPr>
          <p:cNvPr id="12" name="11 CuadroTexto"/>
          <p:cNvSpPr txBox="1"/>
          <p:nvPr/>
        </p:nvSpPr>
        <p:spPr>
          <a:xfrm>
            <a:off x="2528687" y="4048365"/>
            <a:ext cx="428628" cy="369332"/>
          </a:xfrm>
          <a:prstGeom prst="rect">
            <a:avLst/>
          </a:prstGeom>
          <a:noFill/>
        </p:spPr>
        <p:txBody>
          <a:bodyPr wrap="square" rtlCol="0">
            <a:spAutoFit/>
          </a:bodyPr>
          <a:lstStyle/>
          <a:p>
            <a:r>
              <a:rPr lang="ca-ES" dirty="0" err="1" smtClean="0"/>
              <a:t>ii</a:t>
            </a:r>
            <a:r>
              <a:rPr lang="ca-ES" dirty="0" smtClean="0"/>
              <a:t>)</a:t>
            </a:r>
            <a:endParaRPr lang="ca-ES" dirty="0"/>
          </a:p>
        </p:txBody>
      </p:sp>
      <p:sp>
        <p:nvSpPr>
          <p:cNvPr id="13" name="12 CuadroTexto"/>
          <p:cNvSpPr txBox="1"/>
          <p:nvPr/>
        </p:nvSpPr>
        <p:spPr>
          <a:xfrm>
            <a:off x="928662" y="4714884"/>
            <a:ext cx="4214842" cy="369332"/>
          </a:xfrm>
          <a:prstGeom prst="rect">
            <a:avLst/>
          </a:prstGeom>
          <a:noFill/>
        </p:spPr>
        <p:txBody>
          <a:bodyPr wrap="square" rtlCol="0">
            <a:spAutoFit/>
          </a:bodyPr>
          <a:lstStyle/>
          <a:p>
            <a:r>
              <a:rPr lang="ca-ES" dirty="0" smtClean="0"/>
              <a:t>O equivalentment, </a:t>
            </a:r>
            <a:r>
              <a:rPr lang="ca-ES" dirty="0" err="1" smtClean="0"/>
              <a:t>sii</a:t>
            </a:r>
            <a:r>
              <a:rPr lang="ca-ES" dirty="0" smtClean="0"/>
              <a:t> compleix:</a:t>
            </a:r>
            <a:endParaRPr lang="ca-ES" dirty="0"/>
          </a:p>
        </p:txBody>
      </p:sp>
      <p:sp>
        <p:nvSpPr>
          <p:cNvPr id="880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88069" name="Object 5"/>
          <p:cNvGraphicFramePr>
            <a:graphicFrameLocks noChangeAspect="1"/>
          </p:cNvGraphicFramePr>
          <p:nvPr/>
        </p:nvGraphicFramePr>
        <p:xfrm>
          <a:off x="2435225" y="5295900"/>
          <a:ext cx="3387725" cy="741363"/>
        </p:xfrm>
        <a:graphic>
          <a:graphicData uri="http://schemas.openxmlformats.org/presentationml/2006/ole">
            <p:oleObj spid="_x0000_s88069" name="Ecuación" r:id="rId7" imgW="2070000" imgH="457200" progId="Equation.3">
              <p:embed/>
            </p:oleObj>
          </a:graphicData>
        </a:graphic>
      </p:graphicFrame>
      <p:sp>
        <p:nvSpPr>
          <p:cNvPr id="16" name="15 CuadroTexto"/>
          <p:cNvSpPr txBox="1"/>
          <p:nvPr/>
        </p:nvSpPr>
        <p:spPr>
          <a:xfrm>
            <a:off x="6786578" y="3929066"/>
            <a:ext cx="2143140" cy="1600438"/>
          </a:xfrm>
          <a:prstGeom prst="rect">
            <a:avLst/>
          </a:prstGeom>
          <a:noFill/>
        </p:spPr>
        <p:txBody>
          <a:bodyPr wrap="square" rtlCol="0">
            <a:spAutoFit/>
          </a:bodyPr>
          <a:lstStyle/>
          <a:p>
            <a:r>
              <a:rPr lang="ca-ES" sz="1400" dirty="0" smtClean="0">
                <a:solidFill>
                  <a:schemeClr val="accent1"/>
                </a:solidFill>
                <a:latin typeface="Comic Sans MS" pitchFamily="66" charset="0"/>
              </a:rPr>
              <a:t>No és el mateix un subespai vectorial que un subconjunt. Un subespai vectorial és un subconjunt de vectors que compleixen les condicions indicades.</a:t>
            </a:r>
            <a:endParaRPr lang="ca-ES" sz="1400" dirty="0">
              <a:solidFill>
                <a:schemeClr val="accent1"/>
              </a:solidFill>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 SUBESPAI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5" name="4 CuadroTexto"/>
          <p:cNvSpPr txBox="1"/>
          <p:nvPr/>
        </p:nvSpPr>
        <p:spPr>
          <a:xfrm>
            <a:off x="7643834" y="1130842"/>
            <a:ext cx="107157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a:t>
            </a:r>
            <a:endParaRPr lang="ca-ES" b="1" dirty="0">
              <a:solidFill>
                <a:schemeClr val="tx1">
                  <a:lumMod val="50000"/>
                  <a:lumOff val="50000"/>
                </a:schemeClr>
              </a:solidFill>
            </a:endParaRPr>
          </a:p>
        </p:txBody>
      </p:sp>
      <p:sp>
        <p:nvSpPr>
          <p:cNvPr id="6" name="5 CuadroTexto"/>
          <p:cNvSpPr txBox="1"/>
          <p:nvPr/>
        </p:nvSpPr>
        <p:spPr>
          <a:xfrm>
            <a:off x="714348" y="1857364"/>
            <a:ext cx="6357982" cy="400110"/>
          </a:xfrm>
          <a:prstGeom prst="rect">
            <a:avLst/>
          </a:prstGeom>
          <a:noFill/>
        </p:spPr>
        <p:txBody>
          <a:bodyPr wrap="square" rtlCol="0">
            <a:spAutoFit/>
          </a:bodyPr>
          <a:lstStyle/>
          <a:p>
            <a:r>
              <a:rPr lang="ca-ES" sz="2000" b="1" dirty="0" smtClean="0"/>
              <a:t>Exemple: </a:t>
            </a:r>
            <a:r>
              <a:rPr lang="ca-ES" sz="2000" dirty="0" smtClean="0"/>
              <a:t>a R</a:t>
            </a:r>
            <a:r>
              <a:rPr lang="ca-ES" sz="2000" baseline="30000" dirty="0" smtClean="0"/>
              <a:t>4</a:t>
            </a:r>
            <a:r>
              <a:rPr lang="ca-ES" sz="2000" dirty="0" smtClean="0"/>
              <a:t>  </a:t>
            </a:r>
            <a:r>
              <a:rPr lang="ca-ES" sz="2000" dirty="0" err="1" smtClean="0"/>
              <a:t>R-e.v</a:t>
            </a:r>
            <a:r>
              <a:rPr lang="ca-ES" sz="2000" dirty="0" smtClean="0"/>
              <a:t>., F és </a:t>
            </a:r>
            <a:r>
              <a:rPr lang="ca-ES" sz="2000" dirty="0" err="1" smtClean="0"/>
              <a:t>s.e.v</a:t>
            </a:r>
            <a:r>
              <a:rPr lang="ca-ES" sz="2000" dirty="0" smtClean="0"/>
              <a:t>. de R</a:t>
            </a:r>
            <a:r>
              <a:rPr lang="ca-ES" sz="2000" baseline="30000" dirty="0" smtClean="0"/>
              <a:t>4</a:t>
            </a:r>
            <a:r>
              <a:rPr lang="ca-ES" sz="2000" dirty="0" smtClean="0"/>
              <a:t> ?</a:t>
            </a:r>
            <a:endParaRPr lang="ca-ES" sz="2000" dirty="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0113" name="Object 1"/>
          <p:cNvGraphicFramePr>
            <a:graphicFrameLocks noChangeAspect="1"/>
          </p:cNvGraphicFramePr>
          <p:nvPr/>
        </p:nvGraphicFramePr>
        <p:xfrm>
          <a:off x="1127101" y="2428868"/>
          <a:ext cx="7159675" cy="428628"/>
        </p:xfrm>
        <a:graphic>
          <a:graphicData uri="http://schemas.openxmlformats.org/presentationml/2006/ole">
            <p:oleObj spid="_x0000_s90113" name="Ecuación" r:id="rId4" imgW="4292600" imgH="254000" progId="Equation.3">
              <p:embed/>
            </p:oleObj>
          </a:graphicData>
        </a:graphic>
      </p:graphicFrame>
      <p:pic>
        <p:nvPicPr>
          <p:cNvPr id="8" name="Picture 7" descr="C:\Documents and Settings\Santi\Escritorio\crystal_project\crystal_project\32x32\actions\viewmag.png"/>
          <p:cNvPicPr>
            <a:picLocks noChangeAspect="1" noChangeArrowheads="1"/>
          </p:cNvPicPr>
          <p:nvPr/>
        </p:nvPicPr>
        <p:blipFill>
          <a:blip r:embed="rId5"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 SUBESPAI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5" name="4 CuadroTexto"/>
          <p:cNvSpPr txBox="1"/>
          <p:nvPr/>
        </p:nvSpPr>
        <p:spPr>
          <a:xfrm>
            <a:off x="642910" y="1643050"/>
            <a:ext cx="8001056" cy="4647426"/>
          </a:xfrm>
          <a:prstGeom prst="rect">
            <a:avLst/>
          </a:prstGeom>
          <a:noFill/>
        </p:spPr>
        <p:txBody>
          <a:bodyPr wrap="square" rtlCol="0">
            <a:spAutoFit/>
          </a:bodyPr>
          <a:lstStyle/>
          <a:p>
            <a:r>
              <a:rPr lang="ca-ES" b="1" dirty="0" smtClean="0"/>
              <a:t>Observacions:</a:t>
            </a:r>
          </a:p>
          <a:p>
            <a:endParaRPr lang="ca-ES" b="1" dirty="0" smtClean="0"/>
          </a:p>
          <a:p>
            <a:pPr marL="342900" indent="-342900">
              <a:spcBef>
                <a:spcPts val="600"/>
              </a:spcBef>
              <a:spcAft>
                <a:spcPts val="600"/>
              </a:spcAft>
              <a:buFont typeface="+mj-lt"/>
              <a:buAutoNum type="arabicParenR"/>
            </a:pPr>
            <a:r>
              <a:rPr lang="ca-ES" dirty="0" smtClean="0"/>
              <a:t>Sigui E </a:t>
            </a:r>
            <a:r>
              <a:rPr lang="ca-ES" dirty="0" err="1" smtClean="0"/>
              <a:t>K-e.v</a:t>
            </a:r>
            <a:r>
              <a:rPr lang="ca-ES" dirty="0" smtClean="0"/>
              <a:t>., F</a:t>
            </a:r>
            <a:r>
              <a:rPr lang="ca-ES" dirty="0" smtClean="0">
                <a:sym typeface="Symbol"/>
              </a:rPr>
              <a:t></a:t>
            </a:r>
            <a:r>
              <a:rPr lang="ca-ES" dirty="0" smtClean="0"/>
              <a:t> E </a:t>
            </a:r>
            <a:r>
              <a:rPr lang="ca-ES" dirty="0" err="1" smtClean="0"/>
              <a:t>K-e.v</a:t>
            </a:r>
            <a:r>
              <a:rPr lang="ca-ES" dirty="0" smtClean="0"/>
              <a:t>.,</a:t>
            </a:r>
          </a:p>
          <a:p>
            <a:pPr marL="342900" indent="-342900">
              <a:spcBef>
                <a:spcPts val="600"/>
              </a:spcBef>
              <a:spcAft>
                <a:spcPts val="600"/>
              </a:spcAft>
            </a:pPr>
            <a:r>
              <a:rPr lang="ca-ES" dirty="0" smtClean="0"/>
              <a:t>	les operacions de E permeten definir unes operacions a F tals que F és un </a:t>
            </a:r>
            <a:r>
              <a:rPr lang="ca-ES" dirty="0" err="1" smtClean="0"/>
              <a:t>K-e.v</a:t>
            </a:r>
            <a:r>
              <a:rPr lang="ca-ES" dirty="0" smtClean="0"/>
              <a:t>. amb les mateixes operacions (interna i externa) definides sobre E.</a:t>
            </a:r>
          </a:p>
          <a:p>
            <a:pPr marL="342900" indent="-342900">
              <a:spcBef>
                <a:spcPts val="600"/>
              </a:spcBef>
              <a:spcAft>
                <a:spcPts val="600"/>
              </a:spcAft>
            </a:pPr>
            <a:endParaRPr lang="es-ES" dirty="0" smtClean="0"/>
          </a:p>
          <a:p>
            <a:pPr marL="342900" indent="-342900">
              <a:spcBef>
                <a:spcPts val="600"/>
              </a:spcBef>
              <a:spcAft>
                <a:spcPts val="600"/>
              </a:spcAft>
              <a:buFont typeface="+mj-lt"/>
              <a:buAutoNum type="arabicParenR" startAt="2"/>
            </a:pPr>
            <a:r>
              <a:rPr lang="ca-ES" dirty="0" smtClean="0"/>
              <a:t>Subespais trivials.</a:t>
            </a:r>
          </a:p>
          <a:p>
            <a:pPr marL="342900" indent="-342900">
              <a:spcBef>
                <a:spcPts val="600"/>
              </a:spcBef>
              <a:spcAft>
                <a:spcPts val="600"/>
              </a:spcAft>
            </a:pPr>
            <a:r>
              <a:rPr lang="ca-ES" dirty="0" smtClean="0"/>
              <a:t>	E </a:t>
            </a:r>
            <a:r>
              <a:rPr lang="ca-ES" dirty="0" err="1" smtClean="0"/>
              <a:t>K-e.v</a:t>
            </a:r>
            <a:r>
              <a:rPr lang="ca-ES" dirty="0" smtClean="0"/>
              <a:t>. sempre té 2 subespais trivials:</a:t>
            </a:r>
          </a:p>
          <a:p>
            <a:pPr marL="342900" indent="-342900">
              <a:spcBef>
                <a:spcPts val="600"/>
              </a:spcBef>
              <a:spcAft>
                <a:spcPts val="600"/>
              </a:spcAft>
            </a:pPr>
            <a:r>
              <a:rPr lang="ca-ES" dirty="0" smtClean="0"/>
              <a:t>			</a:t>
            </a:r>
            <a:endParaRPr lang="es-ES" dirty="0" smtClean="0"/>
          </a:p>
          <a:p>
            <a:pPr marL="342900" indent="-342900">
              <a:spcBef>
                <a:spcPts val="600"/>
              </a:spcBef>
              <a:spcAft>
                <a:spcPts val="600"/>
              </a:spcAft>
              <a:buFont typeface="+mj-lt"/>
              <a:buAutoNum type="arabicParenR"/>
            </a:pPr>
            <a:endParaRPr lang="ca-ES" dirty="0" smtClean="0"/>
          </a:p>
          <a:p>
            <a:pPr marL="342900" indent="-342900">
              <a:spcBef>
                <a:spcPts val="600"/>
              </a:spcBef>
              <a:spcAft>
                <a:spcPts val="600"/>
              </a:spcAft>
              <a:buFont typeface="+mj-lt"/>
              <a:buAutoNum type="arabicParenR" startAt="3"/>
            </a:pPr>
            <a:r>
              <a:rPr lang="ca-ES" dirty="0" smtClean="0"/>
              <a:t>Tot subespai vectorial d’un </a:t>
            </a:r>
            <a:r>
              <a:rPr lang="ca-ES" dirty="0" err="1" smtClean="0"/>
              <a:t>e.v</a:t>
            </a:r>
            <a:r>
              <a:rPr lang="ca-ES" dirty="0" smtClean="0"/>
              <a:t>. E conté l’element neutre de E.</a:t>
            </a:r>
            <a:endParaRPr lang="es-ES" dirty="0" smtClean="0"/>
          </a:p>
          <a:p>
            <a:endParaRPr lang="ca-ES" dirty="0"/>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2161" name="Object 1"/>
          <p:cNvGraphicFramePr>
            <a:graphicFrameLocks noChangeAspect="1"/>
          </p:cNvGraphicFramePr>
          <p:nvPr/>
        </p:nvGraphicFramePr>
        <p:xfrm>
          <a:off x="5214942" y="4214818"/>
          <a:ext cx="1235109" cy="416849"/>
        </p:xfrm>
        <a:graphic>
          <a:graphicData uri="http://schemas.openxmlformats.org/presentationml/2006/ole">
            <p:oleObj spid="_x0000_s92161" name="Ecuación" r:id="rId4" imgW="761669" imgH="253890" progId="Equation.3">
              <p:embed/>
            </p:oleObj>
          </a:graphicData>
        </a:graphic>
      </p:graphicFrame>
      <p:sp>
        <p:nvSpPr>
          <p:cNvPr id="921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2163" name="Object 3"/>
          <p:cNvGraphicFramePr>
            <a:graphicFrameLocks noChangeAspect="1"/>
          </p:cNvGraphicFramePr>
          <p:nvPr/>
        </p:nvGraphicFramePr>
        <p:xfrm>
          <a:off x="5214942" y="4692459"/>
          <a:ext cx="1065280" cy="247022"/>
        </p:xfrm>
        <a:graphic>
          <a:graphicData uri="http://schemas.openxmlformats.org/presentationml/2006/ole">
            <p:oleObj spid="_x0000_s92163" name="Ecuación" r:id="rId5" imgW="660113" imgH="152334" progId="Equation.3">
              <p:embed/>
            </p:oleObj>
          </a:graphicData>
        </a:graphic>
      </p:graphicFrame>
      <p:sp>
        <p:nvSpPr>
          <p:cNvPr id="10" name="9 CuadroTexto"/>
          <p:cNvSpPr txBox="1"/>
          <p:nvPr/>
        </p:nvSpPr>
        <p:spPr>
          <a:xfrm>
            <a:off x="6786578" y="4238576"/>
            <a:ext cx="928694" cy="369332"/>
          </a:xfrm>
          <a:prstGeom prst="rect">
            <a:avLst/>
          </a:prstGeom>
          <a:noFill/>
        </p:spPr>
        <p:txBody>
          <a:bodyPr wrap="square" rtlCol="0">
            <a:spAutoFit/>
          </a:bodyPr>
          <a:lstStyle/>
          <a:p>
            <a:r>
              <a:rPr lang="ca-ES" dirty="0" smtClean="0"/>
              <a:t>és </a:t>
            </a:r>
            <a:r>
              <a:rPr lang="ca-ES" dirty="0" err="1" smtClean="0"/>
              <a:t>s.e.v</a:t>
            </a:r>
            <a:r>
              <a:rPr lang="ca-ES" dirty="0" smtClean="0"/>
              <a:t>.</a:t>
            </a:r>
            <a:endParaRPr lang="ca-ES" dirty="0"/>
          </a:p>
        </p:txBody>
      </p:sp>
      <p:sp>
        <p:nvSpPr>
          <p:cNvPr id="11" name="10 CuadroTexto"/>
          <p:cNvSpPr txBox="1"/>
          <p:nvPr/>
        </p:nvSpPr>
        <p:spPr>
          <a:xfrm>
            <a:off x="6786578" y="4631304"/>
            <a:ext cx="928694" cy="369332"/>
          </a:xfrm>
          <a:prstGeom prst="rect">
            <a:avLst/>
          </a:prstGeom>
          <a:noFill/>
        </p:spPr>
        <p:txBody>
          <a:bodyPr wrap="square" rtlCol="0">
            <a:spAutoFit/>
          </a:bodyPr>
          <a:lstStyle/>
          <a:p>
            <a:r>
              <a:rPr lang="ca-ES" dirty="0" smtClean="0"/>
              <a:t>és </a:t>
            </a:r>
            <a:r>
              <a:rPr lang="ca-ES" dirty="0" err="1" smtClean="0"/>
              <a:t>s.e.v</a:t>
            </a:r>
            <a:r>
              <a:rPr lang="ca-ES" dirty="0" smtClean="0"/>
              <a:t>.</a:t>
            </a:r>
            <a:endParaRPr lang="ca-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800" dirty="0" smtClean="0"/>
              <a:t>3.3.1 INTERSECCIÓ I UNIÓ DE SUBESPAIS VECTORIALS</a:t>
            </a:r>
            <a:endParaRPr lang="ca-ES" sz="2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5" name="4 CuadroTexto"/>
          <p:cNvSpPr txBox="1"/>
          <p:nvPr/>
        </p:nvSpPr>
        <p:spPr>
          <a:xfrm>
            <a:off x="500034" y="1643050"/>
            <a:ext cx="8143932" cy="923330"/>
          </a:xfrm>
          <a:prstGeom prst="rect">
            <a:avLst/>
          </a:prstGeom>
          <a:noFill/>
        </p:spPr>
        <p:txBody>
          <a:bodyPr wrap="square" rtlCol="0">
            <a:spAutoFit/>
          </a:bodyPr>
          <a:lstStyle/>
          <a:p>
            <a:r>
              <a:rPr lang="ca-ES" b="1" dirty="0" smtClean="0"/>
              <a:t>Proposició</a:t>
            </a:r>
            <a:r>
              <a:rPr lang="ca-ES" dirty="0" smtClean="0"/>
              <a:t>:</a:t>
            </a:r>
          </a:p>
          <a:p>
            <a:endParaRPr lang="ca-ES" dirty="0" smtClean="0"/>
          </a:p>
          <a:p>
            <a:r>
              <a:rPr lang="ca-ES" dirty="0" smtClean="0"/>
              <a:t>        Sigui F</a:t>
            </a:r>
            <a:r>
              <a:rPr lang="ca-ES" baseline="-25000" dirty="0" smtClean="0"/>
              <a:t>i</a:t>
            </a:r>
            <a:r>
              <a:rPr lang="ca-ES" dirty="0" smtClean="0"/>
              <a:t> una família de </a:t>
            </a:r>
            <a:r>
              <a:rPr lang="ca-ES" dirty="0" err="1" smtClean="0"/>
              <a:t>s.e.v</a:t>
            </a:r>
            <a:r>
              <a:rPr lang="ca-ES" dirty="0" smtClean="0"/>
              <a:t>. de E (</a:t>
            </a:r>
            <a:r>
              <a:rPr lang="ca-ES" dirty="0" err="1" smtClean="0"/>
              <a:t>K-e.v</a:t>
            </a:r>
            <a:r>
              <a:rPr lang="ca-ES" dirty="0" smtClean="0"/>
              <a:t>), la intersecció de tots els F</a:t>
            </a:r>
            <a:r>
              <a:rPr lang="ca-ES" baseline="-25000" dirty="0" smtClean="0"/>
              <a:t>i</a:t>
            </a:r>
            <a:r>
              <a:rPr lang="ca-ES" dirty="0" smtClean="0"/>
              <a:t> també és </a:t>
            </a:r>
            <a:r>
              <a:rPr lang="ca-ES" dirty="0" err="1" smtClean="0"/>
              <a:t>s.e.v</a:t>
            </a:r>
            <a:r>
              <a:rPr lang="ca-ES" dirty="0" smtClean="0"/>
              <a:t>.</a:t>
            </a:r>
            <a:endParaRPr lang="es-ES" dirty="0" smtClean="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3185" name="Object 1"/>
          <p:cNvGraphicFramePr>
            <a:graphicFrameLocks noChangeAspect="1"/>
          </p:cNvGraphicFramePr>
          <p:nvPr/>
        </p:nvGraphicFramePr>
        <p:xfrm>
          <a:off x="3357554" y="2670835"/>
          <a:ext cx="1071570" cy="829603"/>
        </p:xfrm>
        <a:graphic>
          <a:graphicData uri="http://schemas.openxmlformats.org/presentationml/2006/ole">
            <p:oleObj spid="_x0000_s93185" name="Ecuación" r:id="rId4" imgW="583947" imgH="457002" progId="Equation.3">
              <p:embed/>
            </p:oleObj>
          </a:graphicData>
        </a:graphic>
      </p:graphicFrame>
      <p:sp>
        <p:nvSpPr>
          <p:cNvPr id="8" name="7 CuadroTexto"/>
          <p:cNvSpPr txBox="1"/>
          <p:nvPr/>
        </p:nvSpPr>
        <p:spPr>
          <a:xfrm>
            <a:off x="4572000" y="2928934"/>
            <a:ext cx="1357322" cy="369332"/>
          </a:xfrm>
          <a:prstGeom prst="rect">
            <a:avLst/>
          </a:prstGeom>
          <a:noFill/>
        </p:spPr>
        <p:txBody>
          <a:bodyPr wrap="square" rtlCol="0">
            <a:spAutoFit/>
          </a:bodyPr>
          <a:lstStyle/>
          <a:p>
            <a:r>
              <a:rPr lang="ca-ES" dirty="0" smtClean="0"/>
              <a:t>és </a:t>
            </a:r>
            <a:r>
              <a:rPr lang="ca-ES" dirty="0" err="1" smtClean="0"/>
              <a:t>s.e.v</a:t>
            </a:r>
            <a:r>
              <a:rPr lang="ca-ES" dirty="0" smtClean="0"/>
              <a:t>. de E</a:t>
            </a:r>
            <a:endParaRPr lang="ca-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800" dirty="0" smtClean="0"/>
              <a:t>3.3.1 INTERSECCIÓ I UNIÓ DE SUBESPAIS VECTORIALS</a:t>
            </a:r>
            <a:endParaRPr lang="ca-ES" sz="2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5" name="4 CuadroTexto"/>
          <p:cNvSpPr txBox="1"/>
          <p:nvPr/>
        </p:nvSpPr>
        <p:spPr>
          <a:xfrm>
            <a:off x="500034" y="1643050"/>
            <a:ext cx="8143932" cy="923330"/>
          </a:xfrm>
          <a:prstGeom prst="rect">
            <a:avLst/>
          </a:prstGeom>
          <a:noFill/>
        </p:spPr>
        <p:txBody>
          <a:bodyPr wrap="square" rtlCol="0">
            <a:spAutoFit/>
          </a:bodyPr>
          <a:lstStyle/>
          <a:p>
            <a:r>
              <a:rPr lang="ca-ES" b="1" dirty="0" smtClean="0"/>
              <a:t>Proposició</a:t>
            </a:r>
            <a:r>
              <a:rPr lang="ca-ES" dirty="0" smtClean="0"/>
              <a:t>:</a:t>
            </a:r>
          </a:p>
          <a:p>
            <a:endParaRPr lang="ca-ES" dirty="0" smtClean="0"/>
          </a:p>
          <a:p>
            <a:r>
              <a:rPr lang="ca-ES" dirty="0" smtClean="0"/>
              <a:t>        Sigui F</a:t>
            </a:r>
            <a:r>
              <a:rPr lang="ca-ES" baseline="-25000" dirty="0" smtClean="0"/>
              <a:t>i</a:t>
            </a:r>
            <a:r>
              <a:rPr lang="ca-ES" dirty="0" smtClean="0"/>
              <a:t> una família de </a:t>
            </a:r>
            <a:r>
              <a:rPr lang="ca-ES" dirty="0" err="1" smtClean="0"/>
              <a:t>s.e.v</a:t>
            </a:r>
            <a:r>
              <a:rPr lang="ca-ES" dirty="0" smtClean="0"/>
              <a:t>. de E (</a:t>
            </a:r>
            <a:r>
              <a:rPr lang="ca-ES" dirty="0" err="1" smtClean="0"/>
              <a:t>K-e.v</a:t>
            </a:r>
            <a:r>
              <a:rPr lang="ca-ES" dirty="0" smtClean="0"/>
              <a:t>), la intersecció de tots els F</a:t>
            </a:r>
            <a:r>
              <a:rPr lang="ca-ES" baseline="-25000" dirty="0" smtClean="0"/>
              <a:t>i</a:t>
            </a:r>
            <a:r>
              <a:rPr lang="ca-ES" dirty="0" smtClean="0"/>
              <a:t> també és </a:t>
            </a:r>
            <a:r>
              <a:rPr lang="ca-ES" dirty="0" err="1" smtClean="0"/>
              <a:t>s.e.v</a:t>
            </a:r>
            <a:r>
              <a:rPr lang="ca-ES" dirty="0" smtClean="0"/>
              <a:t>.</a:t>
            </a:r>
            <a:endParaRPr lang="es-ES" dirty="0" smtClean="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3185" name="Object 1"/>
          <p:cNvGraphicFramePr>
            <a:graphicFrameLocks noChangeAspect="1"/>
          </p:cNvGraphicFramePr>
          <p:nvPr/>
        </p:nvGraphicFramePr>
        <p:xfrm>
          <a:off x="3357554" y="2670835"/>
          <a:ext cx="1071570" cy="829603"/>
        </p:xfrm>
        <a:graphic>
          <a:graphicData uri="http://schemas.openxmlformats.org/presentationml/2006/ole">
            <p:oleObj spid="_x0000_s94210" name="Ecuación" r:id="rId4" imgW="583947" imgH="457002" progId="Equation.3">
              <p:embed/>
            </p:oleObj>
          </a:graphicData>
        </a:graphic>
      </p:graphicFrame>
      <p:sp>
        <p:nvSpPr>
          <p:cNvPr id="8" name="7 CuadroTexto"/>
          <p:cNvSpPr txBox="1"/>
          <p:nvPr/>
        </p:nvSpPr>
        <p:spPr>
          <a:xfrm>
            <a:off x="4572000" y="2928934"/>
            <a:ext cx="1357322" cy="369332"/>
          </a:xfrm>
          <a:prstGeom prst="rect">
            <a:avLst/>
          </a:prstGeom>
          <a:noFill/>
        </p:spPr>
        <p:txBody>
          <a:bodyPr wrap="square" rtlCol="0">
            <a:spAutoFit/>
          </a:bodyPr>
          <a:lstStyle/>
          <a:p>
            <a:r>
              <a:rPr lang="ca-ES" dirty="0" smtClean="0"/>
              <a:t>és </a:t>
            </a:r>
            <a:r>
              <a:rPr lang="ca-ES" dirty="0" err="1" smtClean="0"/>
              <a:t>s.e.v</a:t>
            </a:r>
            <a:r>
              <a:rPr lang="ca-ES" dirty="0" smtClean="0"/>
              <a:t>. de E</a:t>
            </a:r>
            <a:endParaRPr lang="ca-ES" dirty="0"/>
          </a:p>
        </p:txBody>
      </p:sp>
      <p:sp>
        <p:nvSpPr>
          <p:cNvPr id="9" name="8 CuadroTexto"/>
          <p:cNvSpPr txBox="1"/>
          <p:nvPr/>
        </p:nvSpPr>
        <p:spPr>
          <a:xfrm>
            <a:off x="571472" y="3571876"/>
            <a:ext cx="2143140" cy="369332"/>
          </a:xfrm>
          <a:prstGeom prst="rect">
            <a:avLst/>
          </a:prstGeom>
          <a:noFill/>
        </p:spPr>
        <p:txBody>
          <a:bodyPr wrap="square" rtlCol="0">
            <a:spAutoFit/>
          </a:bodyPr>
          <a:lstStyle/>
          <a:p>
            <a:r>
              <a:rPr lang="ca-ES" b="1" dirty="0" smtClean="0"/>
              <a:t>Demostració:</a:t>
            </a:r>
            <a:endParaRPr lang="ca-ES" b="1" dirty="0"/>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4211" name="Object 3"/>
          <p:cNvGraphicFramePr>
            <a:graphicFrameLocks noChangeAspect="1"/>
          </p:cNvGraphicFramePr>
          <p:nvPr/>
        </p:nvGraphicFramePr>
        <p:xfrm>
          <a:off x="1357290" y="4071942"/>
          <a:ext cx="3362051" cy="857256"/>
        </p:xfrm>
        <a:graphic>
          <a:graphicData uri="http://schemas.openxmlformats.org/presentationml/2006/ole">
            <p:oleObj spid="_x0000_s94211" name="Ecuación" r:id="rId5" imgW="2387600" imgH="609600" progId="Equation.3">
              <p:embed/>
            </p:oleObj>
          </a:graphicData>
        </a:graphic>
      </p:graphicFrame>
      <p:sp>
        <p:nvSpPr>
          <p:cNvPr id="942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4213" name="Object 5"/>
          <p:cNvGraphicFramePr>
            <a:graphicFrameLocks noChangeAspect="1"/>
          </p:cNvGraphicFramePr>
          <p:nvPr/>
        </p:nvGraphicFramePr>
        <p:xfrm>
          <a:off x="1357289" y="5572140"/>
          <a:ext cx="6658022" cy="571504"/>
        </p:xfrm>
        <a:graphic>
          <a:graphicData uri="http://schemas.openxmlformats.org/presentationml/2006/ole">
            <p:oleObj spid="_x0000_s94213" name="Ecuación" r:id="rId6" imgW="4445000" imgH="381000" progId="Equation.3">
              <p:embed/>
            </p:oleObj>
          </a:graphicData>
        </a:graphic>
      </p:graphicFrame>
      <p:sp>
        <p:nvSpPr>
          <p:cNvPr id="13" name="12 CuadroTexto"/>
          <p:cNvSpPr txBox="1"/>
          <p:nvPr/>
        </p:nvSpPr>
        <p:spPr>
          <a:xfrm>
            <a:off x="928662" y="5131370"/>
            <a:ext cx="4643470" cy="369332"/>
          </a:xfrm>
          <a:prstGeom prst="rect">
            <a:avLst/>
          </a:prstGeom>
          <a:noFill/>
        </p:spPr>
        <p:txBody>
          <a:bodyPr wrap="square" rtlCol="0">
            <a:spAutoFit/>
          </a:bodyPr>
          <a:lstStyle/>
          <a:p>
            <a:r>
              <a:rPr lang="ca-ES" dirty="0" smtClean="0"/>
              <a:t>Per definició d’intersecció:</a:t>
            </a:r>
            <a:endParaRPr lang="ca-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800" dirty="0" smtClean="0"/>
              <a:t>3.3.1 INTERSECCIÓ I UNIÓ DE SUBESPAIS VECTORIALS</a:t>
            </a:r>
            <a:endParaRPr lang="ca-ES" sz="28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5" name="4 CuadroTexto"/>
          <p:cNvSpPr txBox="1"/>
          <p:nvPr/>
        </p:nvSpPr>
        <p:spPr>
          <a:xfrm>
            <a:off x="500034" y="1643050"/>
            <a:ext cx="8143932" cy="923330"/>
          </a:xfrm>
          <a:prstGeom prst="rect">
            <a:avLst/>
          </a:prstGeom>
          <a:noFill/>
        </p:spPr>
        <p:txBody>
          <a:bodyPr wrap="square" rtlCol="0">
            <a:spAutoFit/>
          </a:bodyPr>
          <a:lstStyle/>
          <a:p>
            <a:r>
              <a:rPr lang="ca-ES" b="1" dirty="0" smtClean="0"/>
              <a:t>Proposició</a:t>
            </a:r>
            <a:r>
              <a:rPr lang="ca-ES" dirty="0" smtClean="0"/>
              <a:t>:</a:t>
            </a:r>
          </a:p>
          <a:p>
            <a:endParaRPr lang="ca-ES" dirty="0" smtClean="0"/>
          </a:p>
          <a:p>
            <a:r>
              <a:rPr lang="ca-ES" dirty="0" smtClean="0"/>
              <a:t>        Sigui F</a:t>
            </a:r>
            <a:r>
              <a:rPr lang="ca-ES" baseline="-25000" dirty="0" smtClean="0"/>
              <a:t>i</a:t>
            </a:r>
            <a:r>
              <a:rPr lang="ca-ES" dirty="0" smtClean="0"/>
              <a:t> una família de </a:t>
            </a:r>
            <a:r>
              <a:rPr lang="ca-ES" dirty="0" err="1" smtClean="0"/>
              <a:t>s.e.v</a:t>
            </a:r>
            <a:r>
              <a:rPr lang="ca-ES" dirty="0" smtClean="0"/>
              <a:t>. de E (</a:t>
            </a:r>
            <a:r>
              <a:rPr lang="ca-ES" dirty="0" err="1" smtClean="0"/>
              <a:t>K-e.v</a:t>
            </a:r>
            <a:r>
              <a:rPr lang="ca-ES" dirty="0" smtClean="0"/>
              <a:t>), la intersecció de tots els F</a:t>
            </a:r>
            <a:r>
              <a:rPr lang="ca-ES" baseline="-25000" dirty="0" smtClean="0"/>
              <a:t>i</a:t>
            </a:r>
            <a:r>
              <a:rPr lang="ca-ES" dirty="0" smtClean="0"/>
              <a:t> també és </a:t>
            </a:r>
            <a:r>
              <a:rPr lang="ca-ES" dirty="0" err="1" smtClean="0"/>
              <a:t>s.e.v</a:t>
            </a:r>
            <a:r>
              <a:rPr lang="ca-ES" dirty="0" smtClean="0"/>
              <a:t>.</a:t>
            </a:r>
            <a:endParaRPr lang="es-ES" dirty="0" smtClean="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3185" name="Object 1"/>
          <p:cNvGraphicFramePr>
            <a:graphicFrameLocks noChangeAspect="1"/>
          </p:cNvGraphicFramePr>
          <p:nvPr/>
        </p:nvGraphicFramePr>
        <p:xfrm>
          <a:off x="3357554" y="2670835"/>
          <a:ext cx="1071570" cy="829603"/>
        </p:xfrm>
        <a:graphic>
          <a:graphicData uri="http://schemas.openxmlformats.org/presentationml/2006/ole">
            <p:oleObj spid="_x0000_s95234" name="Ecuación" r:id="rId4" imgW="583947" imgH="457002" progId="Equation.3">
              <p:embed/>
            </p:oleObj>
          </a:graphicData>
        </a:graphic>
      </p:graphicFrame>
      <p:sp>
        <p:nvSpPr>
          <p:cNvPr id="8" name="7 CuadroTexto"/>
          <p:cNvSpPr txBox="1"/>
          <p:nvPr/>
        </p:nvSpPr>
        <p:spPr>
          <a:xfrm>
            <a:off x="4572000" y="2928934"/>
            <a:ext cx="1357322" cy="369332"/>
          </a:xfrm>
          <a:prstGeom prst="rect">
            <a:avLst/>
          </a:prstGeom>
          <a:noFill/>
        </p:spPr>
        <p:txBody>
          <a:bodyPr wrap="square" rtlCol="0">
            <a:spAutoFit/>
          </a:bodyPr>
          <a:lstStyle/>
          <a:p>
            <a:r>
              <a:rPr lang="ca-ES" dirty="0" smtClean="0"/>
              <a:t>és </a:t>
            </a:r>
            <a:r>
              <a:rPr lang="ca-ES" dirty="0" err="1" smtClean="0"/>
              <a:t>s.e.v</a:t>
            </a:r>
            <a:r>
              <a:rPr lang="ca-ES" dirty="0" smtClean="0"/>
              <a:t>. de E</a:t>
            </a:r>
            <a:endParaRPr lang="ca-ES" dirty="0"/>
          </a:p>
        </p:txBody>
      </p:sp>
      <p:sp>
        <p:nvSpPr>
          <p:cNvPr id="9" name="8 CuadroTexto"/>
          <p:cNvSpPr txBox="1"/>
          <p:nvPr/>
        </p:nvSpPr>
        <p:spPr>
          <a:xfrm>
            <a:off x="571472" y="3571876"/>
            <a:ext cx="3000396" cy="369332"/>
          </a:xfrm>
          <a:prstGeom prst="rect">
            <a:avLst/>
          </a:prstGeom>
          <a:noFill/>
        </p:spPr>
        <p:txBody>
          <a:bodyPr wrap="square" rtlCol="0">
            <a:spAutoFit/>
          </a:bodyPr>
          <a:lstStyle/>
          <a:p>
            <a:r>
              <a:rPr lang="ca-ES" b="1" dirty="0" smtClean="0"/>
              <a:t>Demostració (continuació):</a:t>
            </a:r>
            <a:endParaRPr lang="ca-ES" b="1" dirty="0"/>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942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4" name="13 CuadroTexto"/>
          <p:cNvSpPr txBox="1"/>
          <p:nvPr/>
        </p:nvSpPr>
        <p:spPr>
          <a:xfrm>
            <a:off x="928662" y="4250718"/>
            <a:ext cx="1285884" cy="369332"/>
          </a:xfrm>
          <a:prstGeom prst="rect">
            <a:avLst/>
          </a:prstGeom>
          <a:noFill/>
        </p:spPr>
        <p:txBody>
          <a:bodyPr wrap="square" rtlCol="0">
            <a:spAutoFit/>
          </a:bodyPr>
          <a:lstStyle/>
          <a:p>
            <a:r>
              <a:rPr lang="ca-ES" dirty="0" smtClean="0"/>
              <a:t>Per tant, si</a:t>
            </a:r>
            <a:endParaRPr lang="ca-ES" dirty="0"/>
          </a:p>
        </p:txBody>
      </p:sp>
      <p:sp>
        <p:nvSpPr>
          <p:cNvPr id="952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37" name="Object 5"/>
          <p:cNvGraphicFramePr>
            <a:graphicFrameLocks noChangeAspect="1"/>
          </p:cNvGraphicFramePr>
          <p:nvPr/>
        </p:nvGraphicFramePr>
        <p:xfrm>
          <a:off x="2214546" y="4214818"/>
          <a:ext cx="1183800" cy="584008"/>
        </p:xfrm>
        <a:graphic>
          <a:graphicData uri="http://schemas.openxmlformats.org/presentationml/2006/ole">
            <p:oleObj spid="_x0000_s95237" name="Ecuación" r:id="rId5" imgW="710891" imgH="355446" progId="Equation.3">
              <p:embed/>
            </p:oleObj>
          </a:graphicData>
        </a:graphic>
      </p:graphicFrame>
      <p:sp>
        <p:nvSpPr>
          <p:cNvPr id="952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39" name="Object 7"/>
          <p:cNvGraphicFramePr>
            <a:graphicFrameLocks noChangeAspect="1"/>
          </p:cNvGraphicFramePr>
          <p:nvPr/>
        </p:nvGraphicFramePr>
        <p:xfrm>
          <a:off x="3929058" y="4222300"/>
          <a:ext cx="2099272" cy="426168"/>
        </p:xfrm>
        <a:graphic>
          <a:graphicData uri="http://schemas.openxmlformats.org/presentationml/2006/ole">
            <p:oleObj spid="_x0000_s95239" name="Ecuación" r:id="rId6" imgW="1269449" imgH="253890" progId="Equation.3">
              <p:embed/>
            </p:oleObj>
          </a:graphicData>
        </a:graphic>
      </p:graphicFrame>
      <p:sp>
        <p:nvSpPr>
          <p:cNvPr id="952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41" name="Object 9"/>
          <p:cNvGraphicFramePr>
            <a:graphicFrameLocks noChangeAspect="1"/>
          </p:cNvGraphicFramePr>
          <p:nvPr/>
        </p:nvGraphicFramePr>
        <p:xfrm>
          <a:off x="6572264" y="4269652"/>
          <a:ext cx="2146624" cy="331464"/>
        </p:xfrm>
        <a:graphic>
          <a:graphicData uri="http://schemas.openxmlformats.org/presentationml/2006/ole">
            <p:oleObj spid="_x0000_s95241" name="Ecuación" r:id="rId7" imgW="1295400" imgH="203200" progId="Equation.3">
              <p:embed/>
            </p:oleObj>
          </a:graphicData>
        </a:graphic>
      </p:graphicFrame>
      <p:sp>
        <p:nvSpPr>
          <p:cNvPr id="21" name="20 CuadroTexto"/>
          <p:cNvSpPr txBox="1"/>
          <p:nvPr/>
        </p:nvSpPr>
        <p:spPr>
          <a:xfrm>
            <a:off x="3428992" y="4214818"/>
            <a:ext cx="500066" cy="369332"/>
          </a:xfrm>
          <a:prstGeom prst="rect">
            <a:avLst/>
          </a:prstGeom>
          <a:noFill/>
        </p:spPr>
        <p:txBody>
          <a:bodyPr wrap="square" rtlCol="0">
            <a:spAutoFit/>
          </a:bodyPr>
          <a:lstStyle/>
          <a:p>
            <a:r>
              <a:rPr lang="ca-ES" dirty="0" smtClean="0">
                <a:sym typeface="Symbol"/>
              </a:rPr>
              <a:t></a:t>
            </a:r>
            <a:endParaRPr lang="ca-ES" dirty="0"/>
          </a:p>
        </p:txBody>
      </p:sp>
      <p:sp>
        <p:nvSpPr>
          <p:cNvPr id="22" name="21 CuadroTexto"/>
          <p:cNvSpPr txBox="1"/>
          <p:nvPr/>
        </p:nvSpPr>
        <p:spPr>
          <a:xfrm>
            <a:off x="6072198" y="4214818"/>
            <a:ext cx="500066" cy="369332"/>
          </a:xfrm>
          <a:prstGeom prst="rect">
            <a:avLst/>
          </a:prstGeom>
          <a:noFill/>
        </p:spPr>
        <p:txBody>
          <a:bodyPr wrap="square" rtlCol="0">
            <a:spAutoFit/>
          </a:bodyPr>
          <a:lstStyle/>
          <a:p>
            <a:r>
              <a:rPr lang="ca-ES" dirty="0" smtClean="0">
                <a:sym typeface="Symbol"/>
              </a:rPr>
              <a:t></a:t>
            </a:r>
            <a:endParaRPr lang="ca-ES" dirty="0"/>
          </a:p>
        </p:txBody>
      </p:sp>
      <p:sp>
        <p:nvSpPr>
          <p:cNvPr id="23" name="22 CuadroTexto"/>
          <p:cNvSpPr txBox="1"/>
          <p:nvPr/>
        </p:nvSpPr>
        <p:spPr>
          <a:xfrm>
            <a:off x="928662" y="5072074"/>
            <a:ext cx="2928958" cy="369332"/>
          </a:xfrm>
          <a:prstGeom prst="rect">
            <a:avLst/>
          </a:prstGeom>
          <a:noFill/>
        </p:spPr>
        <p:txBody>
          <a:bodyPr wrap="square" rtlCol="0">
            <a:spAutoFit/>
          </a:bodyPr>
          <a:lstStyle/>
          <a:p>
            <a:r>
              <a:rPr lang="ca-ES" dirty="0" smtClean="0"/>
              <a:t>i com que       és </a:t>
            </a:r>
            <a:r>
              <a:rPr lang="ca-ES" dirty="0" err="1" smtClean="0"/>
              <a:t>s.e.v</a:t>
            </a:r>
            <a:r>
              <a:rPr lang="ca-ES" dirty="0" smtClean="0"/>
              <a:t>. de E,</a:t>
            </a:r>
            <a:endParaRPr lang="ca-ES" dirty="0"/>
          </a:p>
        </p:txBody>
      </p:sp>
      <p:sp>
        <p:nvSpPr>
          <p:cNvPr id="9524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43" name="Object 11"/>
          <p:cNvGraphicFramePr>
            <a:graphicFrameLocks noChangeAspect="1"/>
          </p:cNvGraphicFramePr>
          <p:nvPr/>
        </p:nvGraphicFramePr>
        <p:xfrm>
          <a:off x="1956210" y="5090198"/>
          <a:ext cx="258336" cy="339066"/>
        </p:xfrm>
        <a:graphic>
          <a:graphicData uri="http://schemas.openxmlformats.org/presentationml/2006/ole">
            <p:oleObj spid="_x0000_s95243" name="Ecuación" r:id="rId8" imgW="152268" imgH="203024" progId="Equation.3">
              <p:embed/>
            </p:oleObj>
          </a:graphicData>
        </a:graphic>
      </p:graphicFrame>
      <p:sp>
        <p:nvSpPr>
          <p:cNvPr id="9524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45" name="Object 13"/>
          <p:cNvGraphicFramePr>
            <a:graphicFrameLocks noChangeAspect="1"/>
          </p:cNvGraphicFramePr>
          <p:nvPr/>
        </p:nvGraphicFramePr>
        <p:xfrm>
          <a:off x="3571868" y="5096472"/>
          <a:ext cx="2551406" cy="332792"/>
        </p:xfrm>
        <a:graphic>
          <a:graphicData uri="http://schemas.openxmlformats.org/presentationml/2006/ole">
            <p:oleObj spid="_x0000_s95245" name="Ecuación" r:id="rId9" imgW="1536033" imgH="203112" progId="Equation.3">
              <p:embed/>
            </p:oleObj>
          </a:graphicData>
        </a:graphic>
      </p:graphicFrame>
      <p:sp>
        <p:nvSpPr>
          <p:cNvPr id="9524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5247" name="Object 15"/>
          <p:cNvGraphicFramePr>
            <a:graphicFrameLocks noChangeAspect="1"/>
          </p:cNvGraphicFramePr>
          <p:nvPr/>
        </p:nvGraphicFramePr>
        <p:xfrm>
          <a:off x="6544081" y="5057230"/>
          <a:ext cx="2028447" cy="586348"/>
        </p:xfrm>
        <a:graphic>
          <a:graphicData uri="http://schemas.openxmlformats.org/presentationml/2006/ole">
            <p:oleObj spid="_x0000_s95247" name="Ecuación" r:id="rId10" imgW="1218671" imgH="355446" progId="Equation.3">
              <p:embed/>
            </p:oleObj>
          </a:graphicData>
        </a:graphic>
      </p:graphicFrame>
      <p:sp>
        <p:nvSpPr>
          <p:cNvPr id="31" name="30 CuadroTexto"/>
          <p:cNvSpPr txBox="1"/>
          <p:nvPr/>
        </p:nvSpPr>
        <p:spPr>
          <a:xfrm>
            <a:off x="6143636" y="5072074"/>
            <a:ext cx="500066" cy="369332"/>
          </a:xfrm>
          <a:prstGeom prst="rect">
            <a:avLst/>
          </a:prstGeom>
          <a:noFill/>
        </p:spPr>
        <p:txBody>
          <a:bodyPr wrap="square" rtlCol="0">
            <a:spAutoFit/>
          </a:bodyPr>
          <a:lstStyle/>
          <a:p>
            <a:r>
              <a:rPr lang="ca-ES" dirty="0" smtClean="0">
                <a:sym typeface="Symbol"/>
              </a:rPr>
              <a:t></a:t>
            </a:r>
            <a:endParaRPr lang="ca-ES" dirty="0"/>
          </a:p>
        </p:txBody>
      </p:sp>
      <p:sp>
        <p:nvSpPr>
          <p:cNvPr id="32" name="31 CuadroTexto"/>
          <p:cNvSpPr txBox="1"/>
          <p:nvPr/>
        </p:nvSpPr>
        <p:spPr>
          <a:xfrm>
            <a:off x="7000892" y="5786454"/>
            <a:ext cx="1357322" cy="369332"/>
          </a:xfrm>
          <a:prstGeom prst="rect">
            <a:avLst/>
          </a:prstGeom>
          <a:noFill/>
        </p:spPr>
        <p:txBody>
          <a:bodyPr wrap="square" rtlCol="0">
            <a:spAutoFit/>
          </a:bodyPr>
          <a:lstStyle/>
          <a:p>
            <a:r>
              <a:rPr lang="ca-ES" dirty="0" smtClean="0"/>
              <a:t>és </a:t>
            </a:r>
            <a:r>
              <a:rPr lang="ca-ES" dirty="0" err="1" smtClean="0"/>
              <a:t>s.e.v</a:t>
            </a:r>
            <a:r>
              <a:rPr lang="ca-ES" dirty="0" smtClean="0"/>
              <a:t>. de E</a:t>
            </a:r>
            <a:endParaRPr lang="ca-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800" dirty="0" smtClean="0">
                <a:solidFill>
                  <a:prstClr val="black"/>
                </a:solidFill>
              </a:rPr>
              <a:t>3.3.1 INTERSECCIÓ I UNIÓ DE SUBESPAIS VECTORIALS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5" name="4 CuadroTexto"/>
          <p:cNvSpPr txBox="1"/>
          <p:nvPr/>
        </p:nvSpPr>
        <p:spPr>
          <a:xfrm>
            <a:off x="7643834" y="1130842"/>
            <a:ext cx="107157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a:t>
            </a:r>
            <a:endParaRPr lang="ca-ES" b="1" dirty="0">
              <a:solidFill>
                <a:schemeClr val="tx1">
                  <a:lumMod val="50000"/>
                  <a:lumOff val="50000"/>
                </a:schemeClr>
              </a:solidFill>
            </a:endParaRPr>
          </a:p>
        </p:txBody>
      </p:sp>
      <p:sp>
        <p:nvSpPr>
          <p:cNvPr id="6" name="5 CuadroTexto"/>
          <p:cNvSpPr txBox="1"/>
          <p:nvPr/>
        </p:nvSpPr>
        <p:spPr>
          <a:xfrm>
            <a:off x="500034" y="1928802"/>
            <a:ext cx="8215370" cy="369332"/>
          </a:xfrm>
          <a:prstGeom prst="rect">
            <a:avLst/>
          </a:prstGeom>
          <a:noFill/>
        </p:spPr>
        <p:txBody>
          <a:bodyPr wrap="square" rtlCol="0">
            <a:spAutoFit/>
          </a:bodyPr>
          <a:lstStyle/>
          <a:p>
            <a:r>
              <a:rPr lang="ca-ES" b="1" dirty="0" smtClean="0"/>
              <a:t>Exemple: </a:t>
            </a:r>
            <a:r>
              <a:rPr lang="ca-ES" dirty="0" smtClean="0"/>
              <a:t>a R</a:t>
            </a:r>
            <a:r>
              <a:rPr lang="ca-ES" baseline="30000" dirty="0" smtClean="0"/>
              <a:t>3</a:t>
            </a:r>
            <a:r>
              <a:rPr lang="ca-ES" dirty="0" smtClean="0"/>
              <a:t> definim F</a:t>
            </a:r>
            <a:r>
              <a:rPr lang="ca-ES" baseline="-25000" dirty="0" smtClean="0"/>
              <a:t>1 </a:t>
            </a:r>
            <a:r>
              <a:rPr lang="ca-ES" dirty="0" smtClean="0"/>
              <a:t>= {(x,y,0)} i F</a:t>
            </a:r>
            <a:r>
              <a:rPr lang="ca-ES" baseline="-25000" dirty="0" smtClean="0"/>
              <a:t>2 </a:t>
            </a:r>
            <a:r>
              <a:rPr lang="ca-ES" dirty="0" smtClean="0"/>
              <a:t>= {(0,y,z)} dos </a:t>
            </a:r>
            <a:r>
              <a:rPr lang="ca-ES" dirty="0" err="1" smtClean="0"/>
              <a:t>s.e.v</a:t>
            </a:r>
            <a:r>
              <a:rPr lang="ca-ES" dirty="0" smtClean="0"/>
              <a:t>. de E</a:t>
            </a:r>
            <a:endParaRPr lang="ca-ES" dirty="0"/>
          </a:p>
        </p:txBody>
      </p:sp>
      <p:sp>
        <p:nvSpPr>
          <p:cNvPr id="96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6257" name="Object 1"/>
          <p:cNvGraphicFramePr>
            <a:graphicFrameLocks noChangeAspect="1"/>
          </p:cNvGraphicFramePr>
          <p:nvPr/>
        </p:nvGraphicFramePr>
        <p:xfrm>
          <a:off x="1000100" y="2500306"/>
          <a:ext cx="7217542" cy="428628"/>
        </p:xfrm>
        <a:graphic>
          <a:graphicData uri="http://schemas.openxmlformats.org/presentationml/2006/ole">
            <p:oleObj spid="_x0000_s96257" name="Ecuación" r:id="rId4" imgW="4978400" imgH="292100" progId="Equation.3">
              <p:embed/>
            </p:oleObj>
          </a:graphicData>
        </a:graphic>
      </p:graphicFrame>
      <p:sp>
        <p:nvSpPr>
          <p:cNvPr id="9" name="8 CuadroTexto"/>
          <p:cNvSpPr txBox="1"/>
          <p:nvPr/>
        </p:nvSpPr>
        <p:spPr>
          <a:xfrm>
            <a:off x="857224" y="3143248"/>
            <a:ext cx="2786082" cy="369332"/>
          </a:xfrm>
          <a:prstGeom prst="rect">
            <a:avLst/>
          </a:prstGeom>
          <a:noFill/>
        </p:spPr>
        <p:txBody>
          <a:bodyPr wrap="square" rtlCol="0">
            <a:spAutoFit/>
          </a:bodyPr>
          <a:lstStyle/>
          <a:p>
            <a:r>
              <a:rPr lang="ca-ES" dirty="0" smtClean="0"/>
              <a:t>que també és </a:t>
            </a:r>
            <a:r>
              <a:rPr lang="ca-ES" dirty="0" err="1" smtClean="0"/>
              <a:t>s.e.v</a:t>
            </a:r>
            <a:r>
              <a:rPr lang="ca-ES" dirty="0" smtClean="0"/>
              <a:t>. de E.</a:t>
            </a:r>
            <a:endParaRPr lang="es-ES" dirty="0" smtClean="0"/>
          </a:p>
        </p:txBody>
      </p:sp>
      <p:pic>
        <p:nvPicPr>
          <p:cNvPr id="10" name="Picture 7" descr="C:\Documents and Settings\Santi\Escritorio\crystal_project\crystal_project\32x32\actions\viewmag.png"/>
          <p:cNvPicPr>
            <a:picLocks noChangeAspect="1" noChangeArrowheads="1"/>
          </p:cNvPicPr>
          <p:nvPr/>
        </p:nvPicPr>
        <p:blipFill>
          <a:blip r:embed="rId5"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800" dirty="0" smtClean="0">
                <a:solidFill>
                  <a:prstClr val="black"/>
                </a:solidFill>
              </a:rPr>
              <a:t>3.3.1 INTERSECCIÓ I UNIÓ DE SUBESPAIS VECTORIALS</a:t>
            </a:r>
            <a:endParaRPr lang="ca-ES" dirty="0"/>
          </a:p>
        </p:txBody>
      </p:sp>
      <p:sp>
        <p:nvSpPr>
          <p:cNvPr id="3" name="2 Marcador de contenido"/>
          <p:cNvSpPr>
            <a:spLocks noGrp="1"/>
          </p:cNvSpPr>
          <p:nvPr>
            <p:ph idx="1"/>
          </p:nvPr>
        </p:nvSpPr>
        <p:spPr>
          <a:xfrm>
            <a:off x="457200" y="1600201"/>
            <a:ext cx="8229600" cy="1614486"/>
          </a:xfrm>
        </p:spPr>
        <p:txBody>
          <a:bodyPr>
            <a:normAutofit/>
          </a:bodyPr>
          <a:lstStyle/>
          <a:p>
            <a:pPr>
              <a:buNone/>
            </a:pPr>
            <a:r>
              <a:rPr lang="ca-ES" sz="2000" b="1" dirty="0" smtClean="0"/>
              <a:t>Nota:</a:t>
            </a:r>
          </a:p>
          <a:p>
            <a:pPr>
              <a:buNone/>
            </a:pPr>
            <a:endParaRPr lang="ca-ES" sz="2000" b="1" dirty="0" smtClean="0"/>
          </a:p>
          <a:p>
            <a:pPr marL="0" indent="0">
              <a:buNone/>
            </a:pPr>
            <a:r>
              <a:rPr lang="es-ES" sz="2000" dirty="0" smtClean="0"/>
              <a:t>En </a:t>
            </a:r>
            <a:r>
              <a:rPr lang="es-ES" sz="2000" dirty="0" err="1" smtClean="0"/>
              <a:t>canvi</a:t>
            </a:r>
            <a:r>
              <a:rPr lang="es-ES" sz="2000" dirty="0" smtClean="0"/>
              <a:t>, la unió de </a:t>
            </a:r>
            <a:r>
              <a:rPr lang="es-ES" sz="2000" dirty="0" err="1" smtClean="0"/>
              <a:t>s.e.v.</a:t>
            </a:r>
            <a:r>
              <a:rPr lang="es-ES" sz="2000" dirty="0" smtClean="0"/>
              <a:t> no </a:t>
            </a:r>
            <a:r>
              <a:rPr lang="es-ES" sz="2000" dirty="0" err="1" smtClean="0"/>
              <a:t>és</a:t>
            </a:r>
            <a:r>
              <a:rPr lang="es-ES" sz="2000" dirty="0" smtClean="0"/>
              <a:t> </a:t>
            </a:r>
            <a:r>
              <a:rPr lang="es-ES" sz="2000" b="1" dirty="0" err="1" smtClean="0"/>
              <a:t>necessàriament</a:t>
            </a:r>
            <a:r>
              <a:rPr lang="es-ES" sz="2000" dirty="0" smtClean="0"/>
              <a:t> un </a:t>
            </a:r>
            <a:r>
              <a:rPr lang="es-ES" sz="2000" dirty="0" err="1" smtClean="0"/>
              <a:t>s.e.v.</a:t>
            </a:r>
            <a:r>
              <a:rPr lang="es-ES" sz="2000" dirty="0" smtClean="0"/>
              <a:t> </a:t>
            </a:r>
          </a:p>
          <a:p>
            <a:pPr marL="0" indent="0">
              <a:buNone/>
            </a:pPr>
            <a:r>
              <a:rPr lang="es-ES" sz="2000" dirty="0" smtClean="0"/>
              <a:t>per </a:t>
            </a:r>
            <a:r>
              <a:rPr lang="es-ES" sz="2000" dirty="0" err="1" smtClean="0"/>
              <a:t>definició</a:t>
            </a:r>
            <a:r>
              <a:rPr lang="es-ES" sz="2000" dirty="0" smtClean="0"/>
              <a:t> </a:t>
            </a:r>
            <a:r>
              <a:rPr lang="es-ES" sz="2000" dirty="0" err="1" smtClean="0"/>
              <a:t>d’unió</a:t>
            </a:r>
            <a:r>
              <a:rPr lang="es-ES" sz="2000" dirty="0" smtClean="0"/>
              <a:t>:</a:t>
            </a:r>
          </a:p>
          <a:p>
            <a:pPr marL="0" indent="0">
              <a:buNone/>
            </a:pPr>
            <a:endParaRPr lang="ca-ES" sz="20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972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7281" name="Object 1"/>
          <p:cNvGraphicFramePr>
            <a:graphicFrameLocks noChangeAspect="1"/>
          </p:cNvGraphicFramePr>
          <p:nvPr/>
        </p:nvGraphicFramePr>
        <p:xfrm>
          <a:off x="1785918" y="3429000"/>
          <a:ext cx="5697181" cy="714380"/>
        </p:xfrm>
        <a:graphic>
          <a:graphicData uri="http://schemas.openxmlformats.org/presentationml/2006/ole">
            <p:oleObj spid="_x0000_s97281" name="Ecuación" r:id="rId4" imgW="3035300" imgH="3810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800" dirty="0" smtClean="0">
                <a:solidFill>
                  <a:prstClr val="black"/>
                </a:solidFill>
              </a:rPr>
              <a:t>3.3.1 INTERSECCIÓ I UNIÓ DE SUBESPAIS VECTORIALS</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5" name="4 CuadroTexto"/>
          <p:cNvSpPr txBox="1"/>
          <p:nvPr/>
        </p:nvSpPr>
        <p:spPr>
          <a:xfrm>
            <a:off x="7643834" y="1130842"/>
            <a:ext cx="107157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a:t>
            </a:r>
            <a:endParaRPr lang="ca-ES" b="1" dirty="0">
              <a:solidFill>
                <a:schemeClr val="tx1">
                  <a:lumMod val="50000"/>
                  <a:lumOff val="50000"/>
                </a:schemeClr>
              </a:solidFill>
            </a:endParaRPr>
          </a:p>
        </p:txBody>
      </p:sp>
      <p:sp>
        <p:nvSpPr>
          <p:cNvPr id="6" name="5 CuadroTexto"/>
          <p:cNvSpPr txBox="1"/>
          <p:nvPr/>
        </p:nvSpPr>
        <p:spPr>
          <a:xfrm>
            <a:off x="500034" y="1928802"/>
            <a:ext cx="8215370" cy="369332"/>
          </a:xfrm>
          <a:prstGeom prst="rect">
            <a:avLst/>
          </a:prstGeom>
          <a:noFill/>
        </p:spPr>
        <p:txBody>
          <a:bodyPr wrap="square" rtlCol="0">
            <a:spAutoFit/>
          </a:bodyPr>
          <a:lstStyle/>
          <a:p>
            <a:r>
              <a:rPr lang="ca-ES" b="1" dirty="0" smtClean="0"/>
              <a:t>Exemple: </a:t>
            </a:r>
            <a:r>
              <a:rPr lang="ca-ES" dirty="0" smtClean="0"/>
              <a:t>a R</a:t>
            </a:r>
            <a:r>
              <a:rPr lang="ca-ES" baseline="30000" dirty="0" smtClean="0"/>
              <a:t>3</a:t>
            </a:r>
            <a:r>
              <a:rPr lang="ca-ES" dirty="0" smtClean="0"/>
              <a:t> definim F</a:t>
            </a:r>
            <a:r>
              <a:rPr lang="ca-ES" baseline="-25000" dirty="0" smtClean="0"/>
              <a:t>1 </a:t>
            </a:r>
            <a:r>
              <a:rPr lang="ca-ES" dirty="0" smtClean="0"/>
              <a:t>= {(x,y,0)} i F</a:t>
            </a:r>
            <a:r>
              <a:rPr lang="ca-ES" baseline="-25000" dirty="0" smtClean="0"/>
              <a:t>2 </a:t>
            </a:r>
            <a:r>
              <a:rPr lang="ca-ES" dirty="0" smtClean="0"/>
              <a:t>= {(0,y,z)} dos </a:t>
            </a:r>
            <a:r>
              <a:rPr lang="ca-ES" dirty="0" err="1" smtClean="0"/>
              <a:t>s.e.v</a:t>
            </a:r>
            <a:r>
              <a:rPr lang="ca-ES" dirty="0" smtClean="0"/>
              <a:t>. de E</a:t>
            </a:r>
            <a:endParaRPr lang="ca-ES" dirty="0"/>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8305" name="Object 1"/>
          <p:cNvGraphicFramePr>
            <a:graphicFrameLocks noChangeAspect="1"/>
          </p:cNvGraphicFramePr>
          <p:nvPr/>
        </p:nvGraphicFramePr>
        <p:xfrm>
          <a:off x="1214414" y="2571744"/>
          <a:ext cx="6788914" cy="428628"/>
        </p:xfrm>
        <a:graphic>
          <a:graphicData uri="http://schemas.openxmlformats.org/presentationml/2006/ole">
            <p:oleObj spid="_x0000_s98305" name="Ecuación" r:id="rId4" imgW="4673600" imgH="292100" progId="Equation.3">
              <p:embed/>
            </p:oleObj>
          </a:graphicData>
        </a:graphic>
      </p:graphicFrame>
      <p:sp>
        <p:nvSpPr>
          <p:cNvPr id="9" name="8 CuadroTexto"/>
          <p:cNvSpPr txBox="1"/>
          <p:nvPr/>
        </p:nvSpPr>
        <p:spPr>
          <a:xfrm>
            <a:off x="714348" y="3357562"/>
            <a:ext cx="7786742" cy="1508105"/>
          </a:xfrm>
          <a:prstGeom prst="rect">
            <a:avLst/>
          </a:prstGeom>
          <a:noFill/>
        </p:spPr>
        <p:txBody>
          <a:bodyPr wrap="square" rtlCol="0">
            <a:spAutoFit/>
          </a:bodyPr>
          <a:lstStyle/>
          <a:p>
            <a:pPr>
              <a:spcBef>
                <a:spcPts val="1200"/>
              </a:spcBef>
            </a:pPr>
            <a:r>
              <a:rPr lang="ca-ES" dirty="0" smtClean="0"/>
              <a:t>no és </a:t>
            </a:r>
            <a:r>
              <a:rPr lang="ca-ES" dirty="0" err="1" smtClean="0"/>
              <a:t>s.e.v</a:t>
            </a:r>
            <a:r>
              <a:rPr lang="ca-ES" dirty="0" smtClean="0"/>
              <a:t>. de E ja que (x,y,0)+ (0,y,z) = (x, 2y, z) </a:t>
            </a:r>
            <a:endParaRPr lang="es-ES" dirty="0" smtClean="0"/>
          </a:p>
          <a:p>
            <a:pPr>
              <a:spcBef>
                <a:spcPts val="1200"/>
              </a:spcBef>
            </a:pPr>
            <a:endParaRPr lang="ca-ES" i="1" dirty="0" smtClean="0"/>
          </a:p>
          <a:p>
            <a:pPr>
              <a:spcBef>
                <a:spcPts val="1200"/>
              </a:spcBef>
            </a:pPr>
            <a:r>
              <a:rPr lang="ca-ES" i="1" dirty="0" smtClean="0">
                <a:solidFill>
                  <a:schemeClr val="accent1"/>
                </a:solidFill>
              </a:rPr>
              <a:t>La suma de 2 elements que pertanyen a la unió de F</a:t>
            </a:r>
            <a:r>
              <a:rPr lang="ca-ES" i="1" baseline="-25000" dirty="0" smtClean="0">
                <a:solidFill>
                  <a:schemeClr val="accent1"/>
                </a:solidFill>
              </a:rPr>
              <a:t>1</a:t>
            </a:r>
            <a:r>
              <a:rPr lang="ca-ES" i="1" dirty="0" smtClean="0">
                <a:solidFill>
                  <a:schemeClr val="accent1"/>
                </a:solidFill>
              </a:rPr>
              <a:t> i F</a:t>
            </a:r>
            <a:r>
              <a:rPr lang="ca-ES" i="1" baseline="-25000" dirty="0" smtClean="0">
                <a:solidFill>
                  <a:schemeClr val="accent1"/>
                </a:solidFill>
              </a:rPr>
              <a:t>2</a:t>
            </a:r>
            <a:r>
              <a:rPr lang="ca-ES" i="1" dirty="0" smtClean="0">
                <a:solidFill>
                  <a:schemeClr val="accent1"/>
                </a:solidFill>
              </a:rPr>
              <a:t> dóna com a resultat un vector que no pertany a aquesta unió (no compleix la condició)</a:t>
            </a:r>
            <a:endParaRPr lang="ca-ES" i="1" dirty="0">
              <a:solidFill>
                <a:schemeClr val="accent1"/>
              </a:solidFill>
            </a:endParaRPr>
          </a:p>
        </p:txBody>
      </p:sp>
      <p:sp>
        <p:nvSpPr>
          <p:cNvPr id="983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8307" name="Object 3"/>
          <p:cNvGraphicFramePr>
            <a:graphicFrameLocks noChangeAspect="1"/>
          </p:cNvGraphicFramePr>
          <p:nvPr/>
        </p:nvGraphicFramePr>
        <p:xfrm>
          <a:off x="5214942" y="3414712"/>
          <a:ext cx="857257" cy="300040"/>
        </p:xfrm>
        <a:graphic>
          <a:graphicData uri="http://schemas.openxmlformats.org/presentationml/2006/ole">
            <p:oleObj spid="_x0000_s98307" name="Ecuación" r:id="rId5" imgW="571252" imgH="203112" progId="Equation.3">
              <p:embed/>
            </p:oleObj>
          </a:graphicData>
        </a:graphic>
      </p:graphicFrame>
      <p:pic>
        <p:nvPicPr>
          <p:cNvPr id="12" name="Picture 7" descr="C:\Documents and Settings\Santi\Escritorio\crystal_project\crystal_project\32x32\actions\viewmag.png"/>
          <p:cNvPicPr>
            <a:picLocks noChangeAspect="1" noChangeArrowheads="1"/>
          </p:cNvPicPr>
          <p:nvPr/>
        </p:nvPicPr>
        <p:blipFill>
          <a:blip r:embed="rId6"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4829196"/>
          </a:xfrm>
        </p:spPr>
        <p:txBody>
          <a:bodyPr>
            <a:normAutofit/>
          </a:bodyPr>
          <a:lstStyle/>
          <a:p>
            <a:pPr>
              <a:spcBef>
                <a:spcPts val="800"/>
              </a:spcBef>
              <a:buNone/>
            </a:pPr>
            <a:r>
              <a:rPr lang="ca-ES" sz="1800" dirty="0" smtClean="0"/>
              <a:t>(N, +) no és grup</a:t>
            </a:r>
            <a:endParaRPr lang="es-ES" sz="1800" dirty="0" smtClean="0"/>
          </a:p>
          <a:p>
            <a:pPr>
              <a:spcBef>
                <a:spcPts val="800"/>
              </a:spcBef>
              <a:buNone/>
            </a:pPr>
            <a:r>
              <a:rPr lang="ca-ES" sz="1800" dirty="0" smtClean="0"/>
              <a:t>(Z, +) grup commutatiu</a:t>
            </a:r>
            <a:endParaRPr lang="es-ES" sz="1800" dirty="0" smtClean="0"/>
          </a:p>
          <a:p>
            <a:pPr>
              <a:spcBef>
                <a:spcPts val="800"/>
              </a:spcBef>
              <a:buNone/>
            </a:pPr>
            <a:r>
              <a:rPr lang="ca-ES" sz="1800" dirty="0" smtClean="0"/>
              <a:t>(Q, +) grup commutatiu</a:t>
            </a:r>
            <a:endParaRPr lang="es-ES" sz="1800" dirty="0" smtClean="0"/>
          </a:p>
          <a:p>
            <a:pPr>
              <a:spcBef>
                <a:spcPts val="800"/>
              </a:spcBef>
              <a:buNone/>
            </a:pPr>
            <a:r>
              <a:rPr lang="ca-ES" sz="1800" dirty="0" smtClean="0"/>
              <a:t>(R, +) grup commutatiu</a:t>
            </a:r>
            <a:endParaRPr lang="es-ES" sz="1800" dirty="0" smtClean="0"/>
          </a:p>
          <a:p>
            <a:pPr>
              <a:spcBef>
                <a:spcPts val="800"/>
              </a:spcBef>
              <a:buNone/>
            </a:pPr>
            <a:r>
              <a:rPr lang="ca-ES" sz="1800" dirty="0" smtClean="0"/>
              <a:t>(C, +) grup commutatiu</a:t>
            </a:r>
            <a:endParaRPr lang="es-ES" sz="1800" dirty="0" smtClean="0"/>
          </a:p>
          <a:p>
            <a:pPr>
              <a:spcBef>
                <a:spcPts val="800"/>
              </a:spcBef>
              <a:buNone/>
            </a:pPr>
            <a:r>
              <a:rPr lang="ca-ES" sz="1800" dirty="0" smtClean="0"/>
              <a:t>(</a:t>
            </a:r>
            <a:r>
              <a:rPr lang="ca-ES" sz="1800" dirty="0" err="1" smtClean="0"/>
              <a:t>R</a:t>
            </a:r>
            <a:r>
              <a:rPr lang="ca-ES" sz="1800" baseline="30000" dirty="0" err="1" smtClean="0"/>
              <a:t>n</a:t>
            </a:r>
            <a:r>
              <a:rPr lang="ca-ES" sz="1800" dirty="0" smtClean="0"/>
              <a:t>, +) grup commutatiu</a:t>
            </a:r>
            <a:endParaRPr lang="es-ES" sz="1800" dirty="0" smtClean="0"/>
          </a:p>
          <a:p>
            <a:pPr>
              <a:spcBef>
                <a:spcPts val="800"/>
              </a:spcBef>
              <a:buNone/>
            </a:pPr>
            <a:r>
              <a:rPr lang="ca-ES" sz="1800" dirty="0" smtClean="0"/>
              <a:t>(</a:t>
            </a:r>
            <a:r>
              <a:rPr lang="ca-ES" sz="1800" dirty="0" err="1" smtClean="0"/>
              <a:t>C</a:t>
            </a:r>
            <a:r>
              <a:rPr lang="ca-ES" sz="1800" baseline="30000" dirty="0" err="1" smtClean="0"/>
              <a:t>n</a:t>
            </a:r>
            <a:r>
              <a:rPr lang="ca-ES" sz="1800" dirty="0" smtClean="0"/>
              <a:t> , +) grup commutatiu</a:t>
            </a:r>
            <a:endParaRPr lang="es-ES" sz="1800" dirty="0" smtClean="0"/>
          </a:p>
          <a:p>
            <a:pPr>
              <a:spcBef>
                <a:spcPts val="800"/>
              </a:spcBef>
              <a:buNone/>
            </a:pPr>
            <a:r>
              <a:rPr lang="ca-ES" sz="1800" dirty="0" smtClean="0"/>
              <a:t>(</a:t>
            </a:r>
            <a:r>
              <a:rPr lang="ca-ES" sz="1800" dirty="0" err="1" smtClean="0"/>
              <a:t>M</a:t>
            </a:r>
            <a:r>
              <a:rPr lang="ca-ES" sz="1800" baseline="-25000" dirty="0" err="1" smtClean="0"/>
              <a:t>nxm</a:t>
            </a:r>
            <a:r>
              <a:rPr lang="ca-ES" sz="1800" dirty="0" smtClean="0"/>
              <a:t>, +) grup commutatiu</a:t>
            </a:r>
            <a:endParaRPr lang="es-ES" sz="1800" dirty="0" smtClean="0"/>
          </a:p>
          <a:p>
            <a:pPr>
              <a:spcBef>
                <a:spcPts val="800"/>
              </a:spcBef>
              <a:buNone/>
            </a:pPr>
            <a:r>
              <a:rPr lang="ca-ES" sz="1800" dirty="0" smtClean="0"/>
              <a:t>(E, +) grup commutatiu	E = conjunt de funcions reals de variable real</a:t>
            </a:r>
            <a:endParaRPr lang="es-ES" sz="1800" dirty="0" smtClean="0"/>
          </a:p>
          <a:p>
            <a:pPr>
              <a:spcBef>
                <a:spcPts val="800"/>
              </a:spcBef>
              <a:buNone/>
            </a:pPr>
            <a:r>
              <a:rPr lang="ca-ES" sz="1800" dirty="0" smtClean="0"/>
              <a:t>						 </a:t>
            </a:r>
            <a:endParaRPr lang="es-ES" sz="1800" dirty="0" smtClean="0"/>
          </a:p>
          <a:p>
            <a:pPr>
              <a:spcBef>
                <a:spcPts val="800"/>
              </a:spcBef>
              <a:buNone/>
            </a:pPr>
            <a:endParaRPr lang="ca-ES" sz="1800" dirty="0" smtClean="0"/>
          </a:p>
          <a:p>
            <a:pPr>
              <a:spcBef>
                <a:spcPts val="800"/>
              </a:spcBef>
              <a:buNone/>
            </a:pPr>
            <a:r>
              <a:rPr lang="ca-ES" sz="1800" dirty="0" smtClean="0"/>
              <a:t>(P</a:t>
            </a:r>
            <a:r>
              <a:rPr lang="ca-ES" sz="1800" baseline="-25000" dirty="0" smtClean="0"/>
              <a:t>n</a:t>
            </a:r>
            <a:r>
              <a:rPr lang="ca-ES" sz="1800" dirty="0" smtClean="0"/>
              <a:t>, +) grup commutatiu	P</a:t>
            </a:r>
            <a:r>
              <a:rPr lang="ca-ES" sz="1800" baseline="-25000" dirty="0" smtClean="0"/>
              <a:t>n</a:t>
            </a:r>
            <a:r>
              <a:rPr lang="ca-ES" sz="1800" dirty="0" smtClean="0"/>
              <a:t> = conjunt de polinomis de grau </a:t>
            </a:r>
            <a:r>
              <a:rPr lang="ca-ES" sz="1800" dirty="0" smtClean="0">
                <a:sym typeface="Symbol"/>
              </a:rPr>
              <a:t></a:t>
            </a:r>
            <a:r>
              <a:rPr lang="ca-ES" sz="1800" dirty="0" smtClean="0"/>
              <a:t> n</a:t>
            </a:r>
            <a:endParaRPr lang="es-ES" sz="1800" dirty="0" smtClean="0"/>
          </a:p>
          <a:p>
            <a:pPr>
              <a:buNone/>
            </a:pP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5" name="Object 1"/>
          <p:cNvGraphicFramePr>
            <a:graphicFrameLocks noChangeAspect="1"/>
          </p:cNvGraphicFramePr>
          <p:nvPr/>
        </p:nvGraphicFramePr>
        <p:xfrm>
          <a:off x="3000364" y="3475868"/>
          <a:ext cx="3435840" cy="381760"/>
        </p:xfrm>
        <a:graphic>
          <a:graphicData uri="http://schemas.openxmlformats.org/presentationml/2006/ole">
            <p:oleObj spid="_x0000_s52225" name="Ecuación" r:id="rId4" imgW="2654300" imgH="292100" progId="Equation.3">
              <p:embed/>
            </p:oleObj>
          </a:graphicData>
        </a:graphic>
      </p:graphicFrame>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7" name="Object 3"/>
          <p:cNvGraphicFramePr>
            <a:graphicFrameLocks noChangeAspect="1"/>
          </p:cNvGraphicFramePr>
          <p:nvPr/>
        </p:nvGraphicFramePr>
        <p:xfrm>
          <a:off x="4286248" y="5000636"/>
          <a:ext cx="2123883" cy="586348"/>
        </p:xfrm>
        <a:graphic>
          <a:graphicData uri="http://schemas.openxmlformats.org/presentationml/2006/ole">
            <p:oleObj spid="_x0000_s52227" name="Ecuación" r:id="rId5" imgW="1548728" imgH="431613" progId="Equation.3">
              <p:embed/>
            </p:oleObj>
          </a:graphicData>
        </a:graphic>
      </p:graphicFrame>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9" name="Object 5"/>
          <p:cNvGraphicFramePr>
            <a:graphicFrameLocks noChangeAspect="1"/>
          </p:cNvGraphicFramePr>
          <p:nvPr/>
        </p:nvGraphicFramePr>
        <p:xfrm>
          <a:off x="3428992" y="6072206"/>
          <a:ext cx="4555193" cy="403460"/>
        </p:xfrm>
        <a:graphic>
          <a:graphicData uri="http://schemas.openxmlformats.org/presentationml/2006/ole">
            <p:oleObj spid="_x0000_s52229" name="Ecuación" r:id="rId6" imgW="3327400" imgH="292100" progId="Equation.3">
              <p:embed/>
            </p:oleObj>
          </a:graphicData>
        </a:graphic>
      </p:graphicFrame>
      <p:sp>
        <p:nvSpPr>
          <p:cNvPr id="11" name="10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EXEMPLES</a:t>
            </a:r>
            <a:endParaRPr lang="ca-ES" b="1" dirty="0">
              <a:solidFill>
                <a:schemeClr val="tx1">
                  <a:lumMod val="50000"/>
                  <a:lumOff val="50000"/>
                </a:schemeClr>
              </a:solidFill>
            </a:endParaRPr>
          </a:p>
        </p:txBody>
      </p:sp>
      <p:pic>
        <p:nvPicPr>
          <p:cNvPr id="12" name="Picture 7" descr="C:\Documents and Settings\Santi\Escritorio\crystal_project\crystal_project\32x32\actions\viewmag.png"/>
          <p:cNvPicPr>
            <a:picLocks noChangeAspect="1" noChangeArrowheads="1"/>
          </p:cNvPicPr>
          <p:nvPr/>
        </p:nvPicPr>
        <p:blipFill>
          <a:blip r:embed="rId7"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3.3.2 SUBESPAI ENGENDRAT</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
        <p:nvSpPr>
          <p:cNvPr id="5" name="4 CuadroTexto"/>
          <p:cNvSpPr txBox="1"/>
          <p:nvPr/>
        </p:nvSpPr>
        <p:spPr>
          <a:xfrm>
            <a:off x="428596" y="2045906"/>
            <a:ext cx="8215370" cy="1157368"/>
          </a:xfrm>
          <a:prstGeom prst="rect">
            <a:avLst/>
          </a:prstGeom>
          <a:noFill/>
        </p:spPr>
        <p:txBody>
          <a:bodyPr wrap="square" rtlCol="0">
            <a:spAutoFit/>
          </a:bodyPr>
          <a:lstStyle/>
          <a:p>
            <a:r>
              <a:rPr lang="ca-ES" dirty="0" smtClean="0"/>
              <a:t>Sigui E </a:t>
            </a:r>
            <a:r>
              <a:rPr lang="ca-ES" dirty="0" err="1" smtClean="0"/>
              <a:t>K-e.v</a:t>
            </a:r>
            <a:r>
              <a:rPr lang="ca-ES" dirty="0" smtClean="0"/>
              <a:t>., 	                                   conjunt de vectors de E,</a:t>
            </a:r>
          </a:p>
          <a:p>
            <a:pPr>
              <a:lnSpc>
                <a:spcPct val="150000"/>
              </a:lnSpc>
            </a:pPr>
            <a:r>
              <a:rPr lang="ca-ES" dirty="0" smtClean="0"/>
              <a:t>diem </a:t>
            </a:r>
            <a:r>
              <a:rPr lang="ca-ES" b="1" dirty="0" smtClean="0"/>
              <a:t>SUBESPAI ENGENDRAT</a:t>
            </a:r>
            <a:r>
              <a:rPr lang="ca-ES" dirty="0" smtClean="0"/>
              <a:t> </a:t>
            </a:r>
            <a:r>
              <a:rPr lang="ca-ES" b="1" dirty="0" smtClean="0"/>
              <a:t>per S</a:t>
            </a:r>
            <a:r>
              <a:rPr lang="ca-ES" dirty="0" smtClean="0"/>
              <a:t> al conjunt de tots els vectors que es poden expressar com a combinació lineal dels vectors de S.</a:t>
            </a:r>
            <a:endParaRPr lang="es-ES" dirty="0" smtClean="0"/>
          </a:p>
        </p:txBody>
      </p:sp>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9329" name="Object 1"/>
          <p:cNvGraphicFramePr>
            <a:graphicFrameLocks noChangeAspect="1"/>
          </p:cNvGraphicFramePr>
          <p:nvPr/>
        </p:nvGraphicFramePr>
        <p:xfrm>
          <a:off x="1785918" y="2000240"/>
          <a:ext cx="2357454" cy="402856"/>
        </p:xfrm>
        <a:graphic>
          <a:graphicData uri="http://schemas.openxmlformats.org/presentationml/2006/ole">
            <p:oleObj spid="_x0000_s99329" name="Ecuación" r:id="rId4" imgW="1497950" imgH="253890" progId="Equation.3">
              <p:embed/>
            </p:oleObj>
          </a:graphicData>
        </a:graphic>
      </p:graphicFrame>
      <p:sp>
        <p:nvSpPr>
          <p:cNvPr id="993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99331" name="Object 3"/>
          <p:cNvGraphicFramePr>
            <a:graphicFrameLocks noChangeAspect="1"/>
          </p:cNvGraphicFramePr>
          <p:nvPr/>
        </p:nvGraphicFramePr>
        <p:xfrm>
          <a:off x="857224" y="4143380"/>
          <a:ext cx="7176062" cy="428628"/>
        </p:xfrm>
        <a:graphic>
          <a:graphicData uri="http://schemas.openxmlformats.org/presentationml/2006/ole">
            <p:oleObj spid="_x0000_s99331" name="Ecuación" r:id="rId5" imgW="4940300" imgH="29210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3.3.2 SUBESPAI ENGENDRAT</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
        <p:nvSpPr>
          <p:cNvPr id="5" name="4 CuadroTexto"/>
          <p:cNvSpPr txBox="1"/>
          <p:nvPr/>
        </p:nvSpPr>
        <p:spPr>
          <a:xfrm>
            <a:off x="642910" y="1785926"/>
            <a:ext cx="1285884" cy="369332"/>
          </a:xfrm>
          <a:prstGeom prst="rect">
            <a:avLst/>
          </a:prstGeom>
          <a:noFill/>
        </p:spPr>
        <p:txBody>
          <a:bodyPr wrap="square" rtlCol="0">
            <a:spAutoFit/>
          </a:bodyPr>
          <a:lstStyle/>
          <a:p>
            <a:r>
              <a:rPr lang="ca-ES" b="1" dirty="0" smtClean="0"/>
              <a:t>Propietats:</a:t>
            </a:r>
            <a:endParaRPr lang="ca-ES" b="1"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17" name="16 Grupo"/>
          <p:cNvGrpSpPr/>
          <p:nvPr/>
        </p:nvGrpSpPr>
        <p:grpSpPr>
          <a:xfrm>
            <a:off x="1857356" y="2488164"/>
            <a:ext cx="4929222" cy="381474"/>
            <a:chOff x="1857356" y="2488164"/>
            <a:chExt cx="4929222" cy="381474"/>
          </a:xfrm>
        </p:grpSpPr>
        <p:sp>
          <p:nvSpPr>
            <p:cNvPr id="6" name="5 CuadroTexto"/>
            <p:cNvSpPr txBox="1"/>
            <p:nvPr/>
          </p:nvSpPr>
          <p:spPr>
            <a:xfrm>
              <a:off x="1857356" y="2500306"/>
              <a:ext cx="357190" cy="369332"/>
            </a:xfrm>
            <a:prstGeom prst="rect">
              <a:avLst/>
            </a:prstGeom>
            <a:noFill/>
          </p:spPr>
          <p:txBody>
            <a:bodyPr wrap="square" rtlCol="0">
              <a:spAutoFit/>
            </a:bodyPr>
            <a:lstStyle/>
            <a:p>
              <a:r>
                <a:rPr lang="ca-ES" dirty="0" smtClean="0"/>
                <a:t>i)</a:t>
              </a:r>
              <a:endParaRPr lang="ca-ES" dirty="0"/>
            </a:p>
          </p:txBody>
        </p:sp>
        <p:graphicFrame>
          <p:nvGraphicFramePr>
            <p:cNvPr id="100353" name="Object 1"/>
            <p:cNvGraphicFramePr>
              <a:graphicFrameLocks noChangeAspect="1"/>
            </p:cNvGraphicFramePr>
            <p:nvPr/>
          </p:nvGraphicFramePr>
          <p:xfrm>
            <a:off x="2357421" y="2500306"/>
            <a:ext cx="785819" cy="317350"/>
          </p:xfrm>
          <a:graphic>
            <a:graphicData uri="http://schemas.openxmlformats.org/presentationml/2006/ole">
              <p:oleObj spid="_x0000_s100353" name="Ecuación" r:id="rId4" imgW="494870" imgH="203024" progId="Equation.3">
                <p:embed/>
              </p:oleObj>
            </a:graphicData>
          </a:graphic>
        </p:graphicFrame>
        <p:sp>
          <p:nvSpPr>
            <p:cNvPr id="9" name="8 CuadroTexto"/>
            <p:cNvSpPr txBox="1"/>
            <p:nvPr/>
          </p:nvSpPr>
          <p:spPr>
            <a:xfrm>
              <a:off x="3143240" y="2488164"/>
              <a:ext cx="3643338" cy="369332"/>
            </a:xfrm>
            <a:prstGeom prst="rect">
              <a:avLst/>
            </a:prstGeom>
            <a:noFill/>
          </p:spPr>
          <p:txBody>
            <a:bodyPr wrap="square" rtlCol="0">
              <a:spAutoFit/>
            </a:bodyPr>
            <a:lstStyle/>
            <a:p>
              <a:r>
                <a:rPr lang="ca-ES" dirty="0" smtClean="0"/>
                <a:t>és </a:t>
              </a:r>
              <a:r>
                <a:rPr lang="ca-ES" dirty="0" err="1" smtClean="0"/>
                <a:t>s.e.v</a:t>
              </a:r>
              <a:r>
                <a:rPr lang="ca-ES" dirty="0" smtClean="0"/>
                <a:t>. de E</a:t>
              </a:r>
              <a:endParaRPr lang="ca-ES" dirty="0"/>
            </a:p>
          </p:txBody>
        </p:sp>
      </p:grpSp>
      <p:sp>
        <p:nvSpPr>
          <p:cNvPr id="1003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003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18" name="17 Grupo"/>
          <p:cNvGrpSpPr/>
          <p:nvPr/>
        </p:nvGrpSpPr>
        <p:grpSpPr>
          <a:xfrm>
            <a:off x="1785918" y="3411141"/>
            <a:ext cx="5643602" cy="369332"/>
            <a:chOff x="1785918" y="3214686"/>
            <a:chExt cx="5643602" cy="369332"/>
          </a:xfrm>
        </p:grpSpPr>
        <p:sp>
          <p:nvSpPr>
            <p:cNvPr id="10" name="9 CuadroTexto"/>
            <p:cNvSpPr txBox="1"/>
            <p:nvPr/>
          </p:nvSpPr>
          <p:spPr>
            <a:xfrm>
              <a:off x="1785918" y="3214686"/>
              <a:ext cx="428628" cy="369332"/>
            </a:xfrm>
            <a:prstGeom prst="rect">
              <a:avLst/>
            </a:prstGeom>
            <a:noFill/>
          </p:spPr>
          <p:txBody>
            <a:bodyPr wrap="square" rtlCol="0">
              <a:spAutoFit/>
            </a:bodyPr>
            <a:lstStyle/>
            <a:p>
              <a:r>
                <a:rPr lang="ca-ES" dirty="0" err="1" smtClean="0"/>
                <a:t>ii</a:t>
              </a:r>
              <a:r>
                <a:rPr lang="ca-ES" dirty="0" smtClean="0"/>
                <a:t>)</a:t>
              </a:r>
              <a:endParaRPr lang="ca-ES" dirty="0"/>
            </a:p>
          </p:txBody>
        </p:sp>
        <p:graphicFrame>
          <p:nvGraphicFramePr>
            <p:cNvPr id="100355" name="Object 3"/>
            <p:cNvGraphicFramePr>
              <a:graphicFrameLocks noChangeAspect="1"/>
            </p:cNvGraphicFramePr>
            <p:nvPr/>
          </p:nvGraphicFramePr>
          <p:xfrm>
            <a:off x="2357422" y="3214686"/>
            <a:ext cx="833443" cy="357190"/>
          </p:xfrm>
          <a:graphic>
            <a:graphicData uri="http://schemas.openxmlformats.org/presentationml/2006/ole">
              <p:oleObj spid="_x0000_s100355" name="Ecuación" r:id="rId5" imgW="469696" imgH="203112" progId="Equation.3">
                <p:embed/>
              </p:oleObj>
            </a:graphicData>
          </a:graphic>
        </p:graphicFrame>
        <p:graphicFrame>
          <p:nvGraphicFramePr>
            <p:cNvPr id="100357" name="Object 5"/>
            <p:cNvGraphicFramePr>
              <a:graphicFrameLocks noChangeAspect="1"/>
            </p:cNvGraphicFramePr>
            <p:nvPr/>
          </p:nvGraphicFramePr>
          <p:xfrm>
            <a:off x="4500562" y="3214686"/>
            <a:ext cx="238127" cy="357190"/>
          </p:xfrm>
          <a:graphic>
            <a:graphicData uri="http://schemas.openxmlformats.org/presentationml/2006/ole">
              <p:oleObj spid="_x0000_s100357" name="Ecuación" r:id="rId6" imgW="152334" imgH="228501" progId="Equation.3">
                <p:embed/>
              </p:oleObj>
            </a:graphicData>
          </a:graphic>
        </p:graphicFrame>
        <p:graphicFrame>
          <p:nvGraphicFramePr>
            <p:cNvPr id="100359" name="Object 7"/>
            <p:cNvGraphicFramePr>
              <a:graphicFrameLocks noChangeAspect="1"/>
            </p:cNvGraphicFramePr>
            <p:nvPr/>
          </p:nvGraphicFramePr>
          <p:xfrm>
            <a:off x="6429388" y="3214686"/>
            <a:ext cx="614362" cy="357187"/>
          </p:xfrm>
          <a:graphic>
            <a:graphicData uri="http://schemas.openxmlformats.org/presentationml/2006/ole">
              <p:oleObj spid="_x0000_s100359" name="Ecuación" r:id="rId7" imgW="393480" imgH="228600" progId="Equation.3">
                <p:embed/>
              </p:oleObj>
            </a:graphicData>
          </a:graphic>
        </p:graphicFrame>
        <p:sp>
          <p:nvSpPr>
            <p:cNvPr id="16" name="15 CuadroTexto"/>
            <p:cNvSpPr txBox="1"/>
            <p:nvPr/>
          </p:nvSpPr>
          <p:spPr>
            <a:xfrm>
              <a:off x="3286116" y="3214686"/>
              <a:ext cx="4143404" cy="369332"/>
            </a:xfrm>
            <a:prstGeom prst="rect">
              <a:avLst/>
            </a:prstGeom>
            <a:noFill/>
          </p:spPr>
          <p:txBody>
            <a:bodyPr wrap="square" rtlCol="0">
              <a:spAutoFit/>
            </a:bodyPr>
            <a:lstStyle/>
            <a:p>
              <a:r>
                <a:rPr lang="ca-ES" dirty="0" smtClean="0"/>
                <a:t>(els vectors        estan inclosos en              )</a:t>
              </a:r>
              <a:endParaRPr lang="ca-ES" dirty="0"/>
            </a:p>
          </p:txBody>
        </p:sp>
      </p:grpSp>
      <p:sp>
        <p:nvSpPr>
          <p:cNvPr id="10036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23" name="22 Grupo"/>
          <p:cNvGrpSpPr/>
          <p:nvPr/>
        </p:nvGrpSpPr>
        <p:grpSpPr>
          <a:xfrm>
            <a:off x="1714480" y="4321975"/>
            <a:ext cx="5429288" cy="369332"/>
            <a:chOff x="1714480" y="4321975"/>
            <a:chExt cx="5429288" cy="369332"/>
          </a:xfrm>
        </p:grpSpPr>
        <p:sp>
          <p:nvSpPr>
            <p:cNvPr id="19" name="18 CuadroTexto"/>
            <p:cNvSpPr txBox="1"/>
            <p:nvPr/>
          </p:nvSpPr>
          <p:spPr>
            <a:xfrm>
              <a:off x="1714480" y="4321975"/>
              <a:ext cx="642942" cy="369332"/>
            </a:xfrm>
            <a:prstGeom prst="rect">
              <a:avLst/>
            </a:prstGeom>
            <a:noFill/>
          </p:spPr>
          <p:txBody>
            <a:bodyPr wrap="square" rtlCol="0">
              <a:spAutoFit/>
            </a:bodyPr>
            <a:lstStyle/>
            <a:p>
              <a:r>
                <a:rPr lang="ca-ES" dirty="0" err="1" smtClean="0"/>
                <a:t>iii</a:t>
              </a:r>
              <a:r>
                <a:rPr lang="ca-ES" dirty="0" smtClean="0"/>
                <a:t>)</a:t>
              </a:r>
              <a:endParaRPr lang="ca-ES" dirty="0"/>
            </a:p>
          </p:txBody>
        </p:sp>
        <p:graphicFrame>
          <p:nvGraphicFramePr>
            <p:cNvPr id="100360" name="Object 8"/>
            <p:cNvGraphicFramePr>
              <a:graphicFrameLocks noChangeAspect="1"/>
            </p:cNvGraphicFramePr>
            <p:nvPr/>
          </p:nvGraphicFramePr>
          <p:xfrm>
            <a:off x="2357422" y="4328046"/>
            <a:ext cx="391208" cy="357190"/>
          </p:xfrm>
          <a:graphic>
            <a:graphicData uri="http://schemas.openxmlformats.org/presentationml/2006/ole">
              <p:oleObj spid="_x0000_s100360" name="Ecuación" r:id="rId8" imgW="215713" imgH="203024" progId="Equation.3">
                <p:embed/>
              </p:oleObj>
            </a:graphicData>
          </a:graphic>
        </p:graphicFrame>
        <p:sp>
          <p:nvSpPr>
            <p:cNvPr id="22" name="21 CuadroTexto"/>
            <p:cNvSpPr txBox="1"/>
            <p:nvPr/>
          </p:nvSpPr>
          <p:spPr>
            <a:xfrm>
              <a:off x="2714612" y="4321975"/>
              <a:ext cx="4429156" cy="369332"/>
            </a:xfrm>
            <a:prstGeom prst="rect">
              <a:avLst/>
            </a:prstGeom>
            <a:noFill/>
          </p:spPr>
          <p:txBody>
            <a:bodyPr wrap="square" rtlCol="0">
              <a:spAutoFit/>
            </a:bodyPr>
            <a:lstStyle/>
            <a:p>
              <a:r>
                <a:rPr lang="ca-ES" dirty="0" smtClean="0"/>
                <a:t>és el més petit dels </a:t>
              </a:r>
              <a:r>
                <a:rPr lang="ca-ES" dirty="0" err="1" smtClean="0"/>
                <a:t>s.e.v</a:t>
              </a:r>
              <a:r>
                <a:rPr lang="ca-ES" dirty="0" smtClean="0"/>
                <a:t>. de E que contenen S</a:t>
              </a:r>
              <a:endParaRPr lang="ca-ES" dirty="0"/>
            </a:p>
          </p:txBody>
        </p:sp>
      </p:grpSp>
      <p:sp>
        <p:nvSpPr>
          <p:cNvPr id="10036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0362" name="Object 10"/>
          <p:cNvGraphicFramePr>
            <a:graphicFrameLocks noChangeAspect="1"/>
          </p:cNvGraphicFramePr>
          <p:nvPr/>
        </p:nvGraphicFramePr>
        <p:xfrm>
          <a:off x="2857488" y="4714884"/>
          <a:ext cx="3429024" cy="435339"/>
        </p:xfrm>
        <a:graphic>
          <a:graphicData uri="http://schemas.openxmlformats.org/presentationml/2006/ole">
            <p:oleObj spid="_x0000_s100362" name="Ecuación" r:id="rId9" imgW="2006280" imgH="2538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3.3.2 SUBESPAI ENGENDRAT</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
        <p:nvSpPr>
          <p:cNvPr id="5" name="4 CuadroTexto"/>
          <p:cNvSpPr txBox="1"/>
          <p:nvPr/>
        </p:nvSpPr>
        <p:spPr>
          <a:xfrm>
            <a:off x="642910" y="1785926"/>
            <a:ext cx="1285884" cy="369332"/>
          </a:xfrm>
          <a:prstGeom prst="rect">
            <a:avLst/>
          </a:prstGeom>
          <a:noFill/>
        </p:spPr>
        <p:txBody>
          <a:bodyPr wrap="square" rtlCol="0">
            <a:spAutoFit/>
          </a:bodyPr>
          <a:lstStyle/>
          <a:p>
            <a:r>
              <a:rPr lang="ca-ES" b="1" dirty="0" smtClean="0"/>
              <a:t>Nota:</a:t>
            </a:r>
            <a:endParaRPr lang="ca-ES" b="1" dirty="0"/>
          </a:p>
        </p:txBody>
      </p:sp>
      <p:sp>
        <p:nvSpPr>
          <p:cNvPr id="6" name="5 CuadroTexto"/>
          <p:cNvSpPr txBox="1"/>
          <p:nvPr/>
        </p:nvSpPr>
        <p:spPr>
          <a:xfrm>
            <a:off x="928662" y="2428868"/>
            <a:ext cx="6858048" cy="369332"/>
          </a:xfrm>
          <a:prstGeom prst="rect">
            <a:avLst/>
          </a:prstGeom>
          <a:noFill/>
        </p:spPr>
        <p:txBody>
          <a:bodyPr wrap="square" rtlCol="0">
            <a:spAutoFit/>
          </a:bodyPr>
          <a:lstStyle/>
          <a:p>
            <a:r>
              <a:rPr lang="ca-ES" dirty="0" smtClean="0"/>
              <a:t>Sigui E </a:t>
            </a:r>
            <a:r>
              <a:rPr lang="ca-ES" dirty="0" err="1" smtClean="0"/>
              <a:t>K-e.v</a:t>
            </a:r>
            <a:r>
              <a:rPr lang="ca-ES" dirty="0" smtClean="0"/>
              <a:t>., S </a:t>
            </a:r>
            <a:r>
              <a:rPr lang="ca-ES" dirty="0" smtClean="0">
                <a:sym typeface="Symbol"/>
              </a:rPr>
              <a:t> </a:t>
            </a:r>
            <a:r>
              <a:rPr lang="ca-ES" dirty="0" smtClean="0"/>
              <a:t>E un subconjunt de vectors </a:t>
            </a:r>
            <a:r>
              <a:rPr lang="ca-ES" dirty="0" err="1" smtClean="0"/>
              <a:t>L.D</a:t>
            </a:r>
            <a:r>
              <a:rPr lang="ca-ES" dirty="0" smtClean="0"/>
              <a:t>.</a:t>
            </a:r>
            <a:endParaRPr lang="ca-ES" dirty="0"/>
          </a:p>
        </p:txBody>
      </p:sp>
      <p:sp>
        <p:nvSpPr>
          <p:cNvPr id="102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2401" name="Object 1"/>
          <p:cNvGraphicFramePr>
            <a:graphicFrameLocks noChangeAspect="1"/>
          </p:cNvGraphicFramePr>
          <p:nvPr/>
        </p:nvGraphicFramePr>
        <p:xfrm>
          <a:off x="1785918" y="3214686"/>
          <a:ext cx="2602384" cy="428628"/>
        </p:xfrm>
        <a:graphic>
          <a:graphicData uri="http://schemas.openxmlformats.org/presentationml/2006/ole">
            <p:oleObj spid="_x0000_s102401" name="Ecuación" r:id="rId4" imgW="1624895" imgH="266584" progId="Equation.3">
              <p:embed/>
            </p:oleObj>
          </a:graphicData>
        </a:graphic>
      </p:graphicFrame>
      <p:sp>
        <p:nvSpPr>
          <p:cNvPr id="1024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2403" name="Object 3"/>
          <p:cNvGraphicFramePr>
            <a:graphicFrameLocks noChangeAspect="1"/>
          </p:cNvGraphicFramePr>
          <p:nvPr/>
        </p:nvGraphicFramePr>
        <p:xfrm>
          <a:off x="1714480" y="3786190"/>
          <a:ext cx="3796419" cy="428628"/>
        </p:xfrm>
        <a:graphic>
          <a:graphicData uri="http://schemas.openxmlformats.org/presentationml/2006/ole">
            <p:oleObj spid="_x0000_s102403" name="Ecuación" r:id="rId5" imgW="2362200" imgH="266700" progId="Equation.3">
              <p:embed/>
            </p:oleObj>
          </a:graphicData>
        </a:graphic>
      </p:graphicFrame>
      <p:sp>
        <p:nvSpPr>
          <p:cNvPr id="11" name="10 CuadroTexto"/>
          <p:cNvSpPr txBox="1"/>
          <p:nvPr/>
        </p:nvSpPr>
        <p:spPr>
          <a:xfrm>
            <a:off x="4500562" y="3273982"/>
            <a:ext cx="3071834" cy="369332"/>
          </a:xfrm>
          <a:prstGeom prst="rect">
            <a:avLst/>
          </a:prstGeom>
          <a:noFill/>
        </p:spPr>
        <p:txBody>
          <a:bodyPr wrap="square" rtlCol="0">
            <a:spAutoFit/>
          </a:bodyPr>
          <a:lstStyle/>
          <a:p>
            <a:r>
              <a:rPr lang="ca-ES" dirty="0" smtClean="0"/>
              <a:t>amb r &lt; n vectors </a:t>
            </a:r>
            <a:r>
              <a:rPr lang="ca-ES" dirty="0" err="1" smtClean="0"/>
              <a:t>L.I</a:t>
            </a:r>
            <a:r>
              <a:rPr lang="ca-ES" dirty="0" smtClean="0"/>
              <a:t>.</a:t>
            </a:r>
            <a:endParaRPr lang="ca-ES" dirty="0"/>
          </a:p>
        </p:txBody>
      </p:sp>
      <p:sp>
        <p:nvSpPr>
          <p:cNvPr id="12" name="11 CuadroTexto"/>
          <p:cNvSpPr txBox="1"/>
          <p:nvPr/>
        </p:nvSpPr>
        <p:spPr>
          <a:xfrm>
            <a:off x="6143636" y="5000636"/>
            <a:ext cx="2643206" cy="954107"/>
          </a:xfrm>
          <a:prstGeom prst="rect">
            <a:avLst/>
          </a:prstGeom>
          <a:noFill/>
        </p:spPr>
        <p:txBody>
          <a:bodyPr wrap="square" rtlCol="0">
            <a:spAutoFit/>
          </a:bodyPr>
          <a:lstStyle/>
          <a:p>
            <a:pPr algn="r"/>
            <a:r>
              <a:rPr lang="ca-ES" sz="1400" dirty="0" smtClean="0">
                <a:solidFill>
                  <a:schemeClr val="accent1"/>
                </a:solidFill>
                <a:latin typeface="Comic Sans MS" pitchFamily="66" charset="0"/>
              </a:rPr>
              <a:t>És a dir, el subespai engendrat pels vectors </a:t>
            </a:r>
            <a:r>
              <a:rPr lang="ca-ES" sz="1400" dirty="0" err="1" smtClean="0">
                <a:solidFill>
                  <a:schemeClr val="accent1"/>
                </a:solidFill>
                <a:latin typeface="Comic Sans MS" pitchFamily="66" charset="0"/>
              </a:rPr>
              <a:t>l.i</a:t>
            </a:r>
            <a:r>
              <a:rPr lang="ca-ES" sz="1400" dirty="0" smtClean="0">
                <a:solidFill>
                  <a:schemeClr val="accent1"/>
                </a:solidFill>
                <a:latin typeface="Comic Sans MS" pitchFamily="66" charset="0"/>
              </a:rPr>
              <a:t>. és el mateix que el generat per tots ells (els </a:t>
            </a:r>
            <a:r>
              <a:rPr lang="ca-ES" sz="1400" dirty="0" err="1" smtClean="0">
                <a:solidFill>
                  <a:schemeClr val="accent1"/>
                </a:solidFill>
                <a:latin typeface="Comic Sans MS" pitchFamily="66" charset="0"/>
              </a:rPr>
              <a:t>l.i</a:t>
            </a:r>
            <a:r>
              <a:rPr lang="ca-ES" sz="1400" dirty="0" smtClean="0">
                <a:solidFill>
                  <a:schemeClr val="accent1"/>
                </a:solidFill>
                <a:latin typeface="Comic Sans MS" pitchFamily="66" charset="0"/>
              </a:rPr>
              <a:t>. i els </a:t>
            </a:r>
            <a:r>
              <a:rPr lang="ca-ES" sz="1400" dirty="0" err="1" smtClean="0">
                <a:solidFill>
                  <a:schemeClr val="accent1"/>
                </a:solidFill>
                <a:latin typeface="Comic Sans MS" pitchFamily="66" charset="0"/>
              </a:rPr>
              <a:t>l.d</a:t>
            </a:r>
            <a:r>
              <a:rPr lang="ca-ES" sz="1400" dirty="0" smtClean="0">
                <a:solidFill>
                  <a:schemeClr val="accent1"/>
                </a:solidFill>
                <a:latin typeface="Comic Sans MS" pitchFamily="66" charset="0"/>
              </a:rPr>
              <a:t>.)</a:t>
            </a:r>
            <a:endParaRPr lang="ca-ES" sz="1400" dirty="0">
              <a:solidFill>
                <a:schemeClr val="accent1"/>
              </a:solidFill>
              <a:latin typeface="Comic Sans MS" pitchFamily="66"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3.3.2 SUBESPAI ENGENDRAT</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33</a:t>
            </a:fld>
            <a:endParaRPr lang="es-ES"/>
          </a:p>
        </p:txBody>
      </p:sp>
      <p:sp>
        <p:nvSpPr>
          <p:cNvPr id="5" name="4 CuadroTexto"/>
          <p:cNvSpPr txBox="1"/>
          <p:nvPr/>
        </p:nvSpPr>
        <p:spPr>
          <a:xfrm>
            <a:off x="7643834" y="1130842"/>
            <a:ext cx="107157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a:t>
            </a:r>
            <a:endParaRPr lang="ca-ES" b="1" dirty="0">
              <a:solidFill>
                <a:schemeClr val="tx1">
                  <a:lumMod val="50000"/>
                  <a:lumOff val="50000"/>
                </a:schemeClr>
              </a:solidFill>
            </a:endParaRPr>
          </a:p>
        </p:txBody>
      </p:sp>
      <p:sp>
        <p:nvSpPr>
          <p:cNvPr id="6" name="5 CuadroTexto"/>
          <p:cNvSpPr txBox="1"/>
          <p:nvPr/>
        </p:nvSpPr>
        <p:spPr>
          <a:xfrm>
            <a:off x="714348" y="2046127"/>
            <a:ext cx="5000660" cy="369332"/>
          </a:xfrm>
          <a:prstGeom prst="rect">
            <a:avLst/>
          </a:prstGeom>
          <a:noFill/>
        </p:spPr>
        <p:txBody>
          <a:bodyPr wrap="square" rtlCol="0">
            <a:spAutoFit/>
          </a:bodyPr>
          <a:lstStyle/>
          <a:p>
            <a:r>
              <a:rPr lang="ca-ES" b="1" dirty="0" smtClean="0"/>
              <a:t>Exemple:</a:t>
            </a:r>
            <a:endParaRPr lang="ca-ES" b="1" dirty="0"/>
          </a:p>
        </p:txBody>
      </p:sp>
      <p:sp>
        <p:nvSpPr>
          <p:cNvPr id="101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1377" name="Object 1"/>
          <p:cNvGraphicFramePr>
            <a:graphicFrameLocks noChangeAspect="1"/>
          </p:cNvGraphicFramePr>
          <p:nvPr/>
        </p:nvGraphicFramePr>
        <p:xfrm>
          <a:off x="1857356" y="2026647"/>
          <a:ext cx="2071702" cy="408292"/>
        </p:xfrm>
        <a:graphic>
          <a:graphicData uri="http://schemas.openxmlformats.org/presentationml/2006/ole">
            <p:oleObj spid="_x0000_s101377" name="Ecuación" r:id="rId4" imgW="1307532" imgH="253890" progId="Equation.3">
              <p:embed/>
            </p:oleObj>
          </a:graphicData>
        </a:graphic>
      </p:graphicFrame>
      <p:sp>
        <p:nvSpPr>
          <p:cNvPr id="1013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1379" name="Object 3"/>
          <p:cNvGraphicFramePr>
            <a:graphicFrameLocks noChangeAspect="1"/>
          </p:cNvGraphicFramePr>
          <p:nvPr/>
        </p:nvGraphicFramePr>
        <p:xfrm>
          <a:off x="2071670" y="3107529"/>
          <a:ext cx="1444619" cy="329750"/>
        </p:xfrm>
        <a:graphic>
          <a:graphicData uri="http://schemas.openxmlformats.org/presentationml/2006/ole">
            <p:oleObj spid="_x0000_s101379" name="Ecuación" r:id="rId5" imgW="876300" imgH="203200" progId="Equation.3">
              <p:embed/>
            </p:oleObj>
          </a:graphicData>
        </a:graphic>
      </p:graphicFrame>
      <p:sp>
        <p:nvSpPr>
          <p:cNvPr id="1013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1381" name="Object 5"/>
          <p:cNvGraphicFramePr>
            <a:graphicFrameLocks noChangeAspect="1"/>
          </p:cNvGraphicFramePr>
          <p:nvPr/>
        </p:nvGraphicFramePr>
        <p:xfrm>
          <a:off x="2071670" y="3821909"/>
          <a:ext cx="1460322" cy="329750"/>
        </p:xfrm>
        <a:graphic>
          <a:graphicData uri="http://schemas.openxmlformats.org/presentationml/2006/ole">
            <p:oleObj spid="_x0000_s101381" name="Ecuación" r:id="rId6" imgW="888614" imgH="203112" progId="Equation.3">
              <p:embed/>
            </p:oleObj>
          </a:graphicData>
        </a:graphic>
      </p:graphicFrame>
      <p:sp>
        <p:nvSpPr>
          <p:cNvPr id="13" name="12 CuadroTexto"/>
          <p:cNvSpPr txBox="1"/>
          <p:nvPr/>
        </p:nvSpPr>
        <p:spPr>
          <a:xfrm>
            <a:off x="3571868" y="3087738"/>
            <a:ext cx="2928958" cy="369332"/>
          </a:xfrm>
          <a:prstGeom prst="rect">
            <a:avLst/>
          </a:prstGeom>
          <a:noFill/>
        </p:spPr>
        <p:txBody>
          <a:bodyPr wrap="square" rtlCol="0">
            <a:spAutoFit/>
          </a:bodyPr>
          <a:lstStyle/>
          <a:p>
            <a:r>
              <a:rPr lang="ca-ES" dirty="0" smtClean="0"/>
              <a:t>perquè en conjunt són </a:t>
            </a:r>
            <a:r>
              <a:rPr lang="ca-ES" dirty="0" err="1" smtClean="0"/>
              <a:t>L.I</a:t>
            </a:r>
            <a:r>
              <a:rPr lang="ca-ES" dirty="0" smtClean="0"/>
              <a:t>.</a:t>
            </a:r>
            <a:endParaRPr lang="ca-ES" dirty="0"/>
          </a:p>
        </p:txBody>
      </p:sp>
      <p:sp>
        <p:nvSpPr>
          <p:cNvPr id="14" name="13 CuadroTexto"/>
          <p:cNvSpPr txBox="1"/>
          <p:nvPr/>
        </p:nvSpPr>
        <p:spPr>
          <a:xfrm>
            <a:off x="3571868" y="3802118"/>
            <a:ext cx="2928958" cy="369332"/>
          </a:xfrm>
          <a:prstGeom prst="rect">
            <a:avLst/>
          </a:prstGeom>
          <a:noFill/>
        </p:spPr>
        <p:txBody>
          <a:bodyPr wrap="square" rtlCol="0">
            <a:spAutoFit/>
          </a:bodyPr>
          <a:lstStyle/>
          <a:p>
            <a:r>
              <a:rPr lang="ca-ES" dirty="0" smtClean="0"/>
              <a:t>perquè en conjunt són </a:t>
            </a:r>
            <a:r>
              <a:rPr lang="ca-ES" dirty="0" err="1" smtClean="0"/>
              <a:t>L.D</a:t>
            </a:r>
            <a:r>
              <a:rPr lang="ca-ES" dirty="0" smtClean="0"/>
              <a:t>.</a:t>
            </a:r>
            <a:endParaRPr lang="ca-ES" dirty="0"/>
          </a:p>
        </p:txBody>
      </p:sp>
      <p:pic>
        <p:nvPicPr>
          <p:cNvPr id="101383" name="Picture 7" descr="C:\Documents and Settings\Santi\Escritorio\crystal_project\crystal_project\32x32\actions\viewmag.png"/>
          <p:cNvPicPr>
            <a:picLocks noChangeAspect="1" noChangeArrowheads="1"/>
          </p:cNvPicPr>
          <p:nvPr/>
        </p:nvPicPr>
        <p:blipFill>
          <a:blip r:embed="rId7"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4000" dirty="0" smtClean="0"/>
              <a:t>3.4.1 BASE DE UN ESPACIO VECTORIAL</a:t>
            </a:r>
            <a:endParaRPr lang="ca-ES" sz="40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
        <p:nvSpPr>
          <p:cNvPr id="5" name="4 CuadroTexto"/>
          <p:cNvSpPr txBox="1"/>
          <p:nvPr/>
        </p:nvSpPr>
        <p:spPr>
          <a:xfrm>
            <a:off x="642910" y="1643050"/>
            <a:ext cx="8072494" cy="4370427"/>
          </a:xfrm>
          <a:prstGeom prst="rect">
            <a:avLst/>
          </a:prstGeom>
          <a:noFill/>
        </p:spPr>
        <p:txBody>
          <a:bodyPr wrap="square" rtlCol="0">
            <a:spAutoFit/>
          </a:bodyPr>
          <a:lstStyle/>
          <a:p>
            <a:pPr>
              <a:spcAft>
                <a:spcPts val="1200"/>
              </a:spcAft>
            </a:pPr>
            <a:r>
              <a:rPr lang="es-ES" b="1" dirty="0" smtClean="0"/>
              <a:t>Definición</a:t>
            </a:r>
          </a:p>
          <a:p>
            <a:pPr>
              <a:spcAft>
                <a:spcPts val="1200"/>
              </a:spcAft>
            </a:pPr>
            <a:r>
              <a:rPr lang="es-ES" dirty="0" smtClean="0"/>
              <a:t>Sea E un </a:t>
            </a:r>
            <a:r>
              <a:rPr lang="es-ES" dirty="0" err="1" smtClean="0"/>
              <a:t>e.v</a:t>
            </a:r>
            <a:r>
              <a:rPr lang="es-ES" dirty="0" smtClean="0"/>
              <a:t> sobre un cuerpo conmutativo K y sea B un subconjunto de E.</a:t>
            </a:r>
          </a:p>
          <a:p>
            <a:pPr>
              <a:spcAft>
                <a:spcPts val="1200"/>
              </a:spcAft>
            </a:pPr>
            <a:r>
              <a:rPr lang="es-ES" dirty="0" smtClean="0"/>
              <a:t>B es </a:t>
            </a:r>
            <a:r>
              <a:rPr lang="es-ES" b="1" dirty="0" smtClean="0"/>
              <a:t>BASE</a:t>
            </a:r>
            <a:r>
              <a:rPr lang="es-ES" dirty="0" smtClean="0"/>
              <a:t> de E si:</a:t>
            </a:r>
          </a:p>
          <a:p>
            <a:pPr marL="800100" lvl="1" indent="-342900">
              <a:spcAft>
                <a:spcPts val="1200"/>
              </a:spcAft>
              <a:buFont typeface="+mj-lt"/>
              <a:buAutoNum type="alphaLcParenR"/>
            </a:pPr>
            <a:r>
              <a:rPr lang="es-ES" dirty="0" smtClean="0">
                <a:solidFill>
                  <a:schemeClr val="accent1"/>
                </a:solidFill>
              </a:rPr>
              <a:t>&lt;B&gt; = E</a:t>
            </a:r>
          </a:p>
          <a:p>
            <a:pPr marL="800100" lvl="1" indent="-342900">
              <a:spcAft>
                <a:spcPts val="1200"/>
              </a:spcAft>
              <a:buFont typeface="+mj-lt"/>
              <a:buAutoNum type="alphaLcParenR"/>
            </a:pPr>
            <a:r>
              <a:rPr lang="es-ES" dirty="0" smtClean="0">
                <a:solidFill>
                  <a:schemeClr val="accent1"/>
                </a:solidFill>
              </a:rPr>
              <a:t>Los elementos de B tienen que ser de E linealmente independientes</a:t>
            </a:r>
          </a:p>
          <a:p>
            <a:pPr>
              <a:spcAft>
                <a:spcPts val="1200"/>
              </a:spcAft>
            </a:pPr>
            <a:r>
              <a:rPr lang="es-ES" dirty="0" smtClean="0"/>
              <a:t> </a:t>
            </a:r>
          </a:p>
          <a:p>
            <a:pPr>
              <a:spcAft>
                <a:spcPts val="1200"/>
              </a:spcAft>
            </a:pPr>
            <a:r>
              <a:rPr lang="es-ES" b="1" dirty="0" smtClean="0"/>
              <a:t>Nota: </a:t>
            </a:r>
            <a:r>
              <a:rPr lang="es-ES" dirty="0" smtClean="0"/>
              <a:t>Una base tiene el mínimo número de vectores con el que podemos generar E. La base tiene el máximo número de vectores linealmente independientes que se puede agrupar dentro de E.</a:t>
            </a:r>
          </a:p>
          <a:p>
            <a:pPr>
              <a:spcAft>
                <a:spcPts val="1200"/>
              </a:spcAft>
            </a:pPr>
            <a:r>
              <a:rPr lang="es-ES" dirty="0" smtClean="0"/>
              <a:t> </a:t>
            </a:r>
          </a:p>
          <a:p>
            <a:pPr>
              <a:spcAft>
                <a:spcPts val="1200"/>
              </a:spcAft>
            </a:pPr>
            <a:r>
              <a:rPr lang="es-ES" b="1" dirty="0" smtClean="0"/>
              <a:t>Nota2: </a:t>
            </a:r>
            <a:r>
              <a:rPr lang="es-ES" dirty="0" smtClean="0"/>
              <a:t>Una base se puede definir también sobre un </a:t>
            </a:r>
            <a:r>
              <a:rPr lang="es-ES" dirty="0" err="1" smtClean="0"/>
              <a:t>subespacio</a:t>
            </a:r>
            <a:r>
              <a:rPr lang="es-ES" dirty="0" smtClean="0"/>
              <a:t> vectorial F </a:t>
            </a:r>
            <a:r>
              <a:rPr lang="es-ES" dirty="0" smtClean="0">
                <a:sym typeface="Symbol"/>
              </a:rPr>
              <a:t> </a:t>
            </a:r>
            <a:r>
              <a:rPr lang="es-ES" dirty="0" smtClean="0"/>
              <a:t>E</a:t>
            </a:r>
          </a:p>
        </p:txBody>
      </p:sp>
      <p:pic>
        <p:nvPicPr>
          <p:cNvPr id="6" name="Picture 3" descr="D:\Mis documentos\Dreamweaver\avaluadorCorpus\jsp\nouAvaluadorCorpus\images\clean.png"/>
          <p:cNvPicPr>
            <a:picLocks noChangeAspect="1" noChangeArrowheads="1"/>
          </p:cNvPicPr>
          <p:nvPr/>
        </p:nvPicPr>
        <p:blipFill>
          <a:blip r:embed="rId3" cstate="print"/>
          <a:srcRect/>
          <a:stretch>
            <a:fillRect/>
          </a:stretch>
        </p:blipFill>
        <p:spPr bwMode="auto">
          <a:xfrm>
            <a:off x="285720" y="1643050"/>
            <a:ext cx="304800" cy="304800"/>
          </a:xfrm>
          <a:prstGeom prst="rect">
            <a:avLst/>
          </a:prstGeom>
          <a:noFill/>
        </p:spPr>
      </p:pic>
      <p:pic>
        <p:nvPicPr>
          <p:cNvPr id="103427" name="Picture 3" descr="C:\Documents and Settings\Santi\Escritorio\crystal_project\crystal_project\32x32\actions\agt_update_critical.png"/>
          <p:cNvPicPr>
            <a:picLocks noChangeAspect="1" noChangeArrowheads="1"/>
          </p:cNvPicPr>
          <p:nvPr/>
        </p:nvPicPr>
        <p:blipFill>
          <a:blip r:embed="rId4" cstate="print"/>
          <a:srcRect/>
          <a:stretch>
            <a:fillRect/>
          </a:stretch>
        </p:blipFill>
        <p:spPr bwMode="auto">
          <a:xfrm>
            <a:off x="285720" y="4214818"/>
            <a:ext cx="304800" cy="3048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ca-ES" dirty="0" smtClean="0"/>
              <a:t>3.4.1 BASE DE UN ESPACIO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35</a:t>
            </a:fld>
            <a:endParaRPr lang="es-ES"/>
          </a:p>
        </p:txBody>
      </p:sp>
      <p:sp>
        <p:nvSpPr>
          <p:cNvPr id="5" name="4 CuadroTexto"/>
          <p:cNvSpPr txBox="1"/>
          <p:nvPr/>
        </p:nvSpPr>
        <p:spPr>
          <a:xfrm>
            <a:off x="642910" y="1987673"/>
            <a:ext cx="7858180" cy="3924151"/>
          </a:xfrm>
          <a:prstGeom prst="rect">
            <a:avLst/>
          </a:prstGeom>
          <a:noFill/>
        </p:spPr>
        <p:txBody>
          <a:bodyPr wrap="square" rtlCol="0">
            <a:spAutoFit/>
          </a:bodyPr>
          <a:lstStyle/>
          <a:p>
            <a:r>
              <a:rPr lang="es-ES" b="1" dirty="0" smtClean="0"/>
              <a:t>Ejemplos de base (canónicas):</a:t>
            </a:r>
          </a:p>
          <a:p>
            <a:endParaRPr lang="es-ES" dirty="0" smtClean="0"/>
          </a:p>
          <a:p>
            <a:pPr lvl="1">
              <a:spcAft>
                <a:spcPts val="600"/>
              </a:spcAft>
              <a:buFont typeface="Arial" pitchFamily="34" charset="0"/>
              <a:buChar char="•"/>
            </a:pPr>
            <a:r>
              <a:rPr lang="es-ES" dirty="0" smtClean="0"/>
              <a:t>  En </a:t>
            </a:r>
            <a:r>
              <a:rPr lang="es-ES" dirty="0" smtClean="0">
                <a:sym typeface="Symbol"/>
              </a:rPr>
              <a:t></a:t>
            </a:r>
            <a:r>
              <a:rPr lang="es-ES" baseline="30000" dirty="0" smtClean="0"/>
              <a:t>2 </a:t>
            </a:r>
            <a:r>
              <a:rPr lang="es-ES" dirty="0" smtClean="0"/>
              <a:t>={(1,0)(0,1)}</a:t>
            </a:r>
          </a:p>
          <a:p>
            <a:pPr lvl="1">
              <a:spcAft>
                <a:spcPts val="600"/>
              </a:spcAft>
              <a:buFont typeface="Arial" pitchFamily="34" charset="0"/>
              <a:buChar char="•"/>
            </a:pPr>
            <a:r>
              <a:rPr lang="es-ES" dirty="0" smtClean="0"/>
              <a:t>  En </a:t>
            </a:r>
            <a:r>
              <a:rPr lang="es-ES" dirty="0" smtClean="0">
                <a:sym typeface="Symbol"/>
              </a:rPr>
              <a:t></a:t>
            </a:r>
            <a:r>
              <a:rPr lang="es-ES" baseline="30000" dirty="0" smtClean="0"/>
              <a:t>3 </a:t>
            </a:r>
            <a:r>
              <a:rPr lang="es-ES" dirty="0" smtClean="0"/>
              <a:t>={(1,0,0)(0,1,0)(0,0,1)}</a:t>
            </a:r>
          </a:p>
          <a:p>
            <a:pPr lvl="1">
              <a:spcAft>
                <a:spcPts val="600"/>
              </a:spcAft>
              <a:buFont typeface="Arial" pitchFamily="34" charset="0"/>
              <a:buChar char="•"/>
            </a:pPr>
            <a:r>
              <a:rPr lang="es-ES" dirty="0" smtClean="0"/>
              <a:t>  Los polinomios P</a:t>
            </a:r>
            <a:r>
              <a:rPr lang="es-ES" baseline="-25000" dirty="0" smtClean="0"/>
              <a:t>2</a:t>
            </a:r>
            <a:r>
              <a:rPr lang="es-ES" dirty="0" smtClean="0"/>
              <a:t>(x)={1,x,x</a:t>
            </a:r>
            <a:r>
              <a:rPr lang="es-ES" baseline="30000" dirty="0" smtClean="0"/>
              <a:t>2</a:t>
            </a:r>
            <a:r>
              <a:rPr lang="es-ES" dirty="0" smtClean="0"/>
              <a:t>} = {(1+0x+0x</a:t>
            </a:r>
            <a:r>
              <a:rPr lang="es-ES" baseline="30000" dirty="0" smtClean="0"/>
              <a:t>2</a:t>
            </a:r>
            <a:r>
              <a:rPr lang="es-ES" dirty="0" smtClean="0"/>
              <a:t>) , (0+x+0x</a:t>
            </a:r>
            <a:r>
              <a:rPr lang="es-ES" baseline="30000" dirty="0" smtClean="0"/>
              <a:t>2</a:t>
            </a:r>
            <a:r>
              <a:rPr lang="es-ES" dirty="0" smtClean="0"/>
              <a:t>) , (0+0x+x</a:t>
            </a:r>
            <a:r>
              <a:rPr lang="es-ES" baseline="30000" dirty="0" smtClean="0"/>
              <a:t>2</a:t>
            </a:r>
            <a:r>
              <a:rPr lang="es-ES" dirty="0" smtClean="0"/>
              <a:t>)}</a:t>
            </a:r>
          </a:p>
          <a:p>
            <a:endParaRPr lang="es-ES" dirty="0" smtClean="0"/>
          </a:p>
          <a:p>
            <a:r>
              <a:rPr lang="es-ES" b="1" dirty="0" smtClean="0"/>
              <a:t>Ejercicio 1</a:t>
            </a:r>
            <a:endParaRPr lang="es-ES" dirty="0" smtClean="0"/>
          </a:p>
          <a:p>
            <a:endParaRPr lang="es-ES" dirty="0" smtClean="0"/>
          </a:p>
          <a:p>
            <a:pPr lvl="1"/>
            <a:r>
              <a:rPr lang="es-ES" dirty="0" smtClean="0"/>
              <a:t>Ver si el conjunto B={(-1,2,1)(1,3,0)(2,-4,-1)} es base de </a:t>
            </a:r>
            <a:r>
              <a:rPr lang="es-ES" dirty="0" smtClean="0">
                <a:sym typeface="Symbol"/>
              </a:rPr>
              <a:t></a:t>
            </a:r>
            <a:r>
              <a:rPr lang="es-ES" baseline="30000" dirty="0" smtClean="0"/>
              <a:t>3</a:t>
            </a:r>
            <a:endParaRPr lang="es-ES" dirty="0" smtClean="0"/>
          </a:p>
          <a:p>
            <a:r>
              <a:rPr lang="es-ES" dirty="0" smtClean="0"/>
              <a:t> </a:t>
            </a:r>
          </a:p>
          <a:p>
            <a:r>
              <a:rPr lang="es-ES" b="1" dirty="0" smtClean="0"/>
              <a:t>Ejercicio 2</a:t>
            </a:r>
            <a:endParaRPr lang="es-ES" dirty="0" smtClean="0"/>
          </a:p>
          <a:p>
            <a:endParaRPr lang="es-ES" dirty="0" smtClean="0"/>
          </a:p>
          <a:p>
            <a:pPr lvl="1"/>
            <a:r>
              <a:rPr lang="es-ES" dirty="0" smtClean="0"/>
              <a:t>¿El conjunto de vectores (-1,2,1)(1,3,0) es una base de </a:t>
            </a:r>
            <a:r>
              <a:rPr lang="es-ES" dirty="0" smtClean="0">
                <a:sym typeface="Symbol"/>
              </a:rPr>
              <a:t></a:t>
            </a:r>
            <a:r>
              <a:rPr lang="es-ES" baseline="30000" dirty="0" smtClean="0"/>
              <a:t>3</a:t>
            </a:r>
            <a:r>
              <a:rPr lang="es-ES" dirty="0" smtClean="0"/>
              <a:t> ?</a:t>
            </a:r>
          </a:p>
        </p:txBody>
      </p:sp>
      <p:sp>
        <p:nvSpPr>
          <p:cNvPr id="6" name="5 CuadroTexto"/>
          <p:cNvSpPr txBox="1"/>
          <p:nvPr/>
        </p:nvSpPr>
        <p:spPr>
          <a:xfrm>
            <a:off x="6357950" y="1130842"/>
            <a:ext cx="2500330"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EJEMPLOS Y EJERCICIOS</a:t>
            </a:r>
            <a:endParaRPr lang="ca-ES" b="1" dirty="0">
              <a:solidFill>
                <a:schemeClr val="tx1">
                  <a:lumMod val="50000"/>
                  <a:lumOff val="50000"/>
                </a:schemeClr>
              </a:solidFill>
            </a:endParaRPr>
          </a:p>
        </p:txBody>
      </p:sp>
      <p:pic>
        <p:nvPicPr>
          <p:cNvPr id="7" name="Picture 7" descr="C:\Documents and Settings\Santi\Escritorio\crystal_project\crystal_project\32x32\actions\viewmag.png"/>
          <p:cNvPicPr>
            <a:picLocks noChangeAspect="1" noChangeArrowheads="1"/>
          </p:cNvPicPr>
          <p:nvPr/>
        </p:nvPicPr>
        <p:blipFill>
          <a:blip r:embed="rId3" cstate="print"/>
          <a:srcRect/>
          <a:stretch>
            <a:fillRect/>
          </a:stretch>
        </p:blipFill>
        <p:spPr bwMode="auto">
          <a:xfrm>
            <a:off x="6215074" y="1214422"/>
            <a:ext cx="304800" cy="3048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ca-ES" dirty="0" smtClean="0"/>
              <a:t>3.4.1 BASE DE UN ESPACIO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36</a:t>
            </a:fld>
            <a:endParaRPr lang="es-ES"/>
          </a:p>
        </p:txBody>
      </p:sp>
      <p:sp>
        <p:nvSpPr>
          <p:cNvPr id="5" name="4 CuadroTexto"/>
          <p:cNvSpPr txBox="1"/>
          <p:nvPr/>
        </p:nvSpPr>
        <p:spPr>
          <a:xfrm>
            <a:off x="642910" y="2077042"/>
            <a:ext cx="7858180" cy="923330"/>
          </a:xfrm>
          <a:prstGeom prst="rect">
            <a:avLst/>
          </a:prstGeom>
          <a:noFill/>
        </p:spPr>
        <p:txBody>
          <a:bodyPr wrap="square" rtlCol="0">
            <a:spAutoFit/>
          </a:bodyPr>
          <a:lstStyle/>
          <a:p>
            <a:r>
              <a:rPr lang="ca-ES" b="1" dirty="0" smtClean="0"/>
              <a:t>Teorema</a:t>
            </a:r>
          </a:p>
          <a:p>
            <a:endParaRPr lang="ca-ES" dirty="0" smtClean="0"/>
          </a:p>
          <a:p>
            <a:r>
              <a:rPr lang="es-ES" dirty="0" smtClean="0"/>
              <a:t>Todas las bases de un </a:t>
            </a:r>
            <a:r>
              <a:rPr lang="es-ES" dirty="0" err="1" smtClean="0"/>
              <a:t>e.v.</a:t>
            </a:r>
            <a:r>
              <a:rPr lang="es-ES" dirty="0" smtClean="0"/>
              <a:t> tienen el mismo número de elementos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3200" dirty="0" smtClean="0"/>
              <a:t>3.4.2 DIMENSIÓN DE UN ESPACIO VECTORIAL</a:t>
            </a:r>
            <a:endParaRPr lang="ca-ES" sz="32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5" name="4 CuadroTexto"/>
          <p:cNvSpPr txBox="1"/>
          <p:nvPr/>
        </p:nvSpPr>
        <p:spPr>
          <a:xfrm>
            <a:off x="642910" y="2031651"/>
            <a:ext cx="7929618" cy="4203715"/>
          </a:xfrm>
          <a:prstGeom prst="rect">
            <a:avLst/>
          </a:prstGeom>
          <a:noFill/>
        </p:spPr>
        <p:txBody>
          <a:bodyPr wrap="square" rtlCol="0">
            <a:spAutoFit/>
          </a:bodyPr>
          <a:lstStyle/>
          <a:p>
            <a:pPr>
              <a:lnSpc>
                <a:spcPts val="2500"/>
              </a:lnSpc>
            </a:pPr>
            <a:r>
              <a:rPr lang="es-ES" dirty="0" smtClean="0"/>
              <a:t>Es el número de elementos que contiene la base de un </a:t>
            </a:r>
            <a:r>
              <a:rPr lang="es-ES" dirty="0" err="1" smtClean="0"/>
              <a:t>e.v.</a:t>
            </a:r>
            <a:r>
              <a:rPr lang="es-ES" dirty="0" smtClean="0"/>
              <a:t>, es decir, el máximo número de vectores linealmente independientes que podemos agrupar dentro del </a:t>
            </a:r>
            <a:r>
              <a:rPr lang="es-ES" dirty="0" err="1" smtClean="0"/>
              <a:t>e.v.</a:t>
            </a:r>
            <a:r>
              <a:rPr lang="es-ES" dirty="0" smtClean="0"/>
              <a:t> Sea E un </a:t>
            </a:r>
            <a:r>
              <a:rPr lang="es-ES" dirty="0" err="1" smtClean="0"/>
              <a:t>e.v.</a:t>
            </a:r>
            <a:r>
              <a:rPr lang="es-ES" dirty="0" smtClean="0"/>
              <a:t>, denotamos su dimensión por:</a:t>
            </a:r>
          </a:p>
          <a:p>
            <a:pPr>
              <a:lnSpc>
                <a:spcPts val="2500"/>
              </a:lnSpc>
            </a:pPr>
            <a:r>
              <a:rPr lang="es-ES" dirty="0" smtClean="0"/>
              <a:t> </a:t>
            </a:r>
          </a:p>
          <a:p>
            <a:pPr algn="ctr">
              <a:lnSpc>
                <a:spcPts val="2500"/>
              </a:lnSpc>
            </a:pPr>
            <a:r>
              <a:rPr lang="es-ES" b="1" dirty="0" err="1" smtClean="0">
                <a:solidFill>
                  <a:schemeClr val="accent1"/>
                </a:solidFill>
              </a:rPr>
              <a:t>dim</a:t>
            </a:r>
            <a:r>
              <a:rPr lang="es-ES" b="1" dirty="0" smtClean="0">
                <a:solidFill>
                  <a:schemeClr val="accent1"/>
                </a:solidFill>
              </a:rPr>
              <a:t> (E)</a:t>
            </a:r>
          </a:p>
          <a:p>
            <a:pPr>
              <a:lnSpc>
                <a:spcPts val="2500"/>
              </a:lnSpc>
            </a:pPr>
            <a:r>
              <a:rPr lang="es-ES" dirty="0" smtClean="0"/>
              <a:t> </a:t>
            </a:r>
          </a:p>
          <a:p>
            <a:pPr>
              <a:lnSpc>
                <a:spcPts val="2500"/>
              </a:lnSpc>
              <a:spcAft>
                <a:spcPts val="1200"/>
              </a:spcAft>
            </a:pPr>
            <a:endParaRPr lang="es-ES" b="1" dirty="0" smtClean="0"/>
          </a:p>
          <a:p>
            <a:pPr>
              <a:lnSpc>
                <a:spcPts val="2500"/>
              </a:lnSpc>
              <a:spcAft>
                <a:spcPts val="1200"/>
              </a:spcAft>
            </a:pPr>
            <a:r>
              <a:rPr lang="es-ES" b="1" dirty="0" smtClean="0"/>
              <a:t>Nota</a:t>
            </a:r>
          </a:p>
          <a:p>
            <a:pPr>
              <a:lnSpc>
                <a:spcPts val="2500"/>
              </a:lnSpc>
            </a:pPr>
            <a:r>
              <a:rPr lang="es-ES" dirty="0" smtClean="0"/>
              <a:t>Si tenemos un </a:t>
            </a:r>
            <a:r>
              <a:rPr lang="es-ES" dirty="0" err="1" smtClean="0"/>
              <a:t>e.v.</a:t>
            </a:r>
            <a:r>
              <a:rPr lang="es-ES" dirty="0" smtClean="0"/>
              <a:t> donde su base contiene infinitos elementos diremos que este </a:t>
            </a:r>
            <a:r>
              <a:rPr lang="es-ES" dirty="0" err="1" smtClean="0"/>
              <a:t>e.v.</a:t>
            </a:r>
            <a:r>
              <a:rPr lang="es-ES" dirty="0" smtClean="0"/>
              <a:t> es de </a:t>
            </a:r>
            <a:r>
              <a:rPr lang="es-ES" b="1" dirty="0" smtClean="0">
                <a:solidFill>
                  <a:schemeClr val="accent1"/>
                </a:solidFill>
              </a:rPr>
              <a:t>dimensión infinita</a:t>
            </a:r>
            <a:r>
              <a:rPr lang="es-ES" dirty="0" smtClean="0"/>
              <a:t>. Si tiene </a:t>
            </a:r>
            <a:r>
              <a:rPr lang="es-ES" i="1" dirty="0" smtClean="0"/>
              <a:t>n</a:t>
            </a:r>
            <a:r>
              <a:rPr lang="es-ES" dirty="0" smtClean="0"/>
              <a:t> elementos (</a:t>
            </a:r>
            <a:r>
              <a:rPr lang="es-ES" i="1" dirty="0" smtClean="0"/>
              <a:t>n</a:t>
            </a:r>
            <a:r>
              <a:rPr lang="es-ES" dirty="0" smtClean="0"/>
              <a:t> </a:t>
            </a:r>
            <a:r>
              <a:rPr lang="es-ES" dirty="0" smtClean="0">
                <a:sym typeface="Symbol"/>
              </a:rPr>
              <a:t> </a:t>
            </a:r>
            <a:r>
              <a:rPr lang="es-ES" dirty="0" smtClean="0"/>
              <a:t>Z, </a:t>
            </a:r>
            <a:r>
              <a:rPr lang="es-ES" i="1" dirty="0" smtClean="0"/>
              <a:t>n</a:t>
            </a:r>
            <a:r>
              <a:rPr lang="es-ES" dirty="0" smtClean="0"/>
              <a:t> ≥ 1) diremos que tiene una </a:t>
            </a:r>
            <a:r>
              <a:rPr lang="es-ES" b="1" dirty="0" smtClean="0">
                <a:solidFill>
                  <a:schemeClr val="accent1"/>
                </a:solidFill>
              </a:rPr>
              <a:t>dimensión</a:t>
            </a:r>
            <a:r>
              <a:rPr lang="es-ES" dirty="0" smtClean="0"/>
              <a:t> </a:t>
            </a:r>
            <a:r>
              <a:rPr lang="es-ES" b="1" i="1" dirty="0" smtClean="0">
                <a:solidFill>
                  <a:schemeClr val="accent1"/>
                </a:solidFill>
              </a:rPr>
              <a:t>n</a:t>
            </a:r>
            <a:r>
              <a:rPr lang="es-ES" dirty="0" smtClean="0"/>
              <a:t> o </a:t>
            </a:r>
            <a:r>
              <a:rPr lang="es-ES" b="1" dirty="0" smtClean="0">
                <a:solidFill>
                  <a:schemeClr val="accent1"/>
                </a:solidFill>
              </a:rPr>
              <a:t>finita</a:t>
            </a:r>
            <a:r>
              <a:rPr lang="es-ES" dirty="0" smtClean="0"/>
              <a:t>.</a:t>
            </a:r>
          </a:p>
          <a:p>
            <a:endParaRPr lang="ca-ES" dirty="0"/>
          </a:p>
        </p:txBody>
      </p:sp>
      <p:pic>
        <p:nvPicPr>
          <p:cNvPr id="6" name="Picture 3" descr="D:\Mis documentos\Dreamweaver\avaluadorCorpus\jsp\nouAvaluadorCorpus\images\clean.png"/>
          <p:cNvPicPr>
            <a:picLocks noChangeAspect="1" noChangeArrowheads="1"/>
          </p:cNvPicPr>
          <p:nvPr/>
        </p:nvPicPr>
        <p:blipFill>
          <a:blip r:embed="rId3" cstate="print"/>
          <a:srcRect/>
          <a:stretch>
            <a:fillRect/>
          </a:stretch>
        </p:blipFill>
        <p:spPr bwMode="auto">
          <a:xfrm>
            <a:off x="338110" y="2052630"/>
            <a:ext cx="304800" cy="3048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3.4.2 DIMENSIÓN DE UN ESPACIO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38</a:t>
            </a:fld>
            <a:endParaRPr lang="es-ES"/>
          </a:p>
        </p:txBody>
      </p:sp>
      <p:sp>
        <p:nvSpPr>
          <p:cNvPr id="5" name="4 CuadroTexto"/>
          <p:cNvSpPr txBox="1"/>
          <p:nvPr/>
        </p:nvSpPr>
        <p:spPr>
          <a:xfrm>
            <a:off x="714348" y="1924000"/>
            <a:ext cx="7929618" cy="3693319"/>
          </a:xfrm>
          <a:prstGeom prst="rect">
            <a:avLst/>
          </a:prstGeom>
          <a:noFill/>
        </p:spPr>
        <p:txBody>
          <a:bodyPr wrap="square" rtlCol="0">
            <a:spAutoFit/>
          </a:bodyPr>
          <a:lstStyle/>
          <a:p>
            <a:r>
              <a:rPr lang="es-ES" b="1" dirty="0" smtClean="0"/>
              <a:t>Teorema</a:t>
            </a:r>
          </a:p>
          <a:p>
            <a:endParaRPr lang="es-ES" b="1" dirty="0" smtClean="0"/>
          </a:p>
          <a:p>
            <a:r>
              <a:rPr lang="es-ES" dirty="0" smtClean="0"/>
              <a:t>Si E es un </a:t>
            </a:r>
            <a:r>
              <a:rPr lang="es-ES" dirty="0" err="1" smtClean="0"/>
              <a:t>e.v.</a:t>
            </a:r>
            <a:r>
              <a:rPr lang="es-ES" dirty="0" smtClean="0"/>
              <a:t> de dimensión finita y F es un </a:t>
            </a:r>
            <a:r>
              <a:rPr lang="es-ES" dirty="0" err="1" smtClean="0"/>
              <a:t>subespacio</a:t>
            </a:r>
            <a:r>
              <a:rPr lang="es-ES" dirty="0" smtClean="0"/>
              <a:t> incluido en E (F </a:t>
            </a:r>
            <a:r>
              <a:rPr lang="es-ES" dirty="0" smtClean="0">
                <a:sym typeface="Symbol"/>
              </a:rPr>
              <a:t> </a:t>
            </a:r>
            <a:r>
              <a:rPr lang="es-ES" dirty="0" smtClean="0"/>
              <a:t>E), diremos que:</a:t>
            </a:r>
          </a:p>
          <a:p>
            <a:endParaRPr lang="es-ES" dirty="0" smtClean="0"/>
          </a:p>
          <a:p>
            <a:pPr marL="342900" lvl="0" indent="-342900">
              <a:buFont typeface="+mj-lt"/>
              <a:buAutoNum type="alphaLcParenR"/>
            </a:pPr>
            <a:r>
              <a:rPr lang="es-ES" dirty="0" smtClean="0"/>
              <a:t>F es un s.v. de E de dimensión finita tal que la dimensión de F será menor o igual que la del E, es decir: </a:t>
            </a:r>
          </a:p>
          <a:p>
            <a:pPr marL="342900" lvl="0" indent="-342900"/>
            <a:endParaRPr lang="es-ES" dirty="0" smtClean="0"/>
          </a:p>
          <a:p>
            <a:pPr marL="342900" lvl="0" indent="-342900" algn="ctr"/>
            <a:r>
              <a:rPr lang="es-ES" dirty="0" err="1" smtClean="0">
                <a:solidFill>
                  <a:schemeClr val="accent1"/>
                </a:solidFill>
              </a:rPr>
              <a:t>dim</a:t>
            </a:r>
            <a:r>
              <a:rPr lang="es-ES" dirty="0" smtClean="0">
                <a:solidFill>
                  <a:schemeClr val="accent1"/>
                </a:solidFill>
              </a:rPr>
              <a:t>(F)  ≤  </a:t>
            </a:r>
            <a:r>
              <a:rPr lang="es-ES" dirty="0" err="1" smtClean="0">
                <a:solidFill>
                  <a:schemeClr val="accent1"/>
                </a:solidFill>
              </a:rPr>
              <a:t>dim</a:t>
            </a:r>
            <a:r>
              <a:rPr lang="es-ES" dirty="0" smtClean="0">
                <a:solidFill>
                  <a:schemeClr val="accent1"/>
                </a:solidFill>
              </a:rPr>
              <a:t>(E)</a:t>
            </a:r>
          </a:p>
          <a:p>
            <a:pPr marL="342900" lvl="0" indent="-342900"/>
            <a:endParaRPr lang="es-ES" dirty="0" smtClean="0"/>
          </a:p>
          <a:p>
            <a:pPr marL="342900" lvl="0" indent="-342900">
              <a:buFont typeface="+mj-lt"/>
              <a:buAutoNum type="alphaLcParenR" startAt="2"/>
            </a:pPr>
            <a:r>
              <a:rPr lang="es-ES" dirty="0" smtClean="0"/>
              <a:t>Si la dimensión de F es igual a la dimensión de E entonces F es igual que E:</a:t>
            </a:r>
          </a:p>
          <a:p>
            <a:pPr marL="342900" lvl="0" indent="-342900"/>
            <a:endParaRPr lang="es-ES" dirty="0" smtClean="0"/>
          </a:p>
          <a:p>
            <a:pPr marL="342900" indent="-342900" algn="ctr"/>
            <a:r>
              <a:rPr lang="es-ES" dirty="0" err="1" smtClean="0">
                <a:solidFill>
                  <a:schemeClr val="accent1"/>
                </a:solidFill>
              </a:rPr>
              <a:t>dim</a:t>
            </a:r>
            <a:r>
              <a:rPr lang="es-ES" dirty="0" smtClean="0">
                <a:solidFill>
                  <a:schemeClr val="accent1"/>
                </a:solidFill>
              </a:rPr>
              <a:t> (F) = </a:t>
            </a:r>
            <a:r>
              <a:rPr lang="es-ES" dirty="0" err="1" smtClean="0">
                <a:solidFill>
                  <a:schemeClr val="accent1"/>
                </a:solidFill>
              </a:rPr>
              <a:t>dim</a:t>
            </a:r>
            <a:r>
              <a:rPr lang="es-ES" dirty="0" smtClean="0">
                <a:solidFill>
                  <a:schemeClr val="accent1"/>
                </a:solidFill>
              </a:rPr>
              <a:t>(E)  </a:t>
            </a:r>
            <a:r>
              <a:rPr lang="es-ES" dirty="0" smtClean="0">
                <a:solidFill>
                  <a:schemeClr val="accent1"/>
                </a:solidFill>
                <a:sym typeface="Symbol"/>
              </a:rPr>
              <a:t></a:t>
            </a:r>
            <a:r>
              <a:rPr lang="es-ES" dirty="0" smtClean="0">
                <a:solidFill>
                  <a:schemeClr val="accent1"/>
                </a:solidFill>
              </a:rPr>
              <a:t>  F = 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3.4.2 DIMENSIÓN DE UN ESPACIO VECTORIAL</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39</a:t>
            </a:fld>
            <a:endParaRPr lang="es-ES"/>
          </a:p>
        </p:txBody>
      </p:sp>
      <p:sp>
        <p:nvSpPr>
          <p:cNvPr id="5" name="4 CuadroTexto"/>
          <p:cNvSpPr txBox="1"/>
          <p:nvPr/>
        </p:nvSpPr>
        <p:spPr>
          <a:xfrm>
            <a:off x="500034" y="1785926"/>
            <a:ext cx="8215370" cy="3929281"/>
          </a:xfrm>
          <a:prstGeom prst="rect">
            <a:avLst/>
          </a:prstGeom>
          <a:noFill/>
        </p:spPr>
        <p:txBody>
          <a:bodyPr wrap="square" rtlCol="0">
            <a:spAutoFit/>
          </a:bodyPr>
          <a:lstStyle/>
          <a:p>
            <a:r>
              <a:rPr lang="es-ES" b="1" dirty="0" smtClean="0"/>
              <a:t>Consecuencias</a:t>
            </a:r>
          </a:p>
          <a:p>
            <a:endParaRPr lang="es-ES" b="1" dirty="0" smtClean="0"/>
          </a:p>
          <a:p>
            <a:pPr marL="342900" lvl="0" indent="-342900">
              <a:lnSpc>
                <a:spcPts val="2500"/>
              </a:lnSpc>
              <a:buFont typeface="+mj-lt"/>
              <a:buAutoNum type="arabicPeriod"/>
            </a:pPr>
            <a:r>
              <a:rPr lang="es-ES" dirty="0" smtClean="0"/>
              <a:t>Sea E un espacio vectorial de dimensión finita </a:t>
            </a:r>
            <a:r>
              <a:rPr lang="es-ES" b="1" dirty="0" smtClean="0">
                <a:solidFill>
                  <a:schemeClr val="accent1"/>
                </a:solidFill>
              </a:rPr>
              <a:t>n</a:t>
            </a:r>
            <a:r>
              <a:rPr lang="es-ES" dirty="0" smtClean="0"/>
              <a:t> y sea                                  un conjunto de </a:t>
            </a:r>
            <a:r>
              <a:rPr lang="es-ES" b="1" dirty="0" smtClean="0">
                <a:solidFill>
                  <a:schemeClr val="accent1"/>
                </a:solidFill>
              </a:rPr>
              <a:t>n</a:t>
            </a:r>
            <a:r>
              <a:rPr lang="es-ES" dirty="0" smtClean="0"/>
              <a:t> vectores linealmente independientes dentro del espacio vectorial E </a:t>
            </a:r>
            <a:r>
              <a:rPr lang="es-ES" dirty="0" smtClean="0">
                <a:sym typeface="Symbol"/>
              </a:rPr>
              <a:t></a:t>
            </a:r>
            <a:r>
              <a:rPr lang="es-ES" dirty="0" smtClean="0"/>
              <a:t> U es base de E.</a:t>
            </a:r>
          </a:p>
          <a:p>
            <a:pPr marL="342900" indent="-342900">
              <a:lnSpc>
                <a:spcPts val="2500"/>
              </a:lnSpc>
            </a:pPr>
            <a:endParaRPr lang="es-ES" dirty="0" smtClean="0"/>
          </a:p>
          <a:p>
            <a:pPr marL="342900" indent="-342900">
              <a:lnSpc>
                <a:spcPts val="2500"/>
              </a:lnSpc>
              <a:spcAft>
                <a:spcPts val="600"/>
              </a:spcAft>
            </a:pPr>
            <a:r>
              <a:rPr lang="es-ES" sz="1600" b="1" i="1" dirty="0" smtClean="0">
                <a:solidFill>
                  <a:schemeClr val="accent1"/>
                </a:solidFill>
              </a:rPr>
              <a:t>	Demostración</a:t>
            </a:r>
            <a:endParaRPr lang="es-ES" sz="1600" b="1" dirty="0" smtClean="0">
              <a:solidFill>
                <a:schemeClr val="accent1"/>
              </a:solidFill>
            </a:endParaRPr>
          </a:p>
          <a:p>
            <a:pPr marL="342900" indent="-342900">
              <a:lnSpc>
                <a:spcPts val="2500"/>
              </a:lnSpc>
            </a:pPr>
            <a:r>
              <a:rPr lang="es-ES" sz="1600" dirty="0" smtClean="0">
                <a:solidFill>
                  <a:schemeClr val="accent1"/>
                </a:solidFill>
              </a:rPr>
              <a:t>	Cualquier vector adicional incluido en E es L.D. de U ya que U ya tiene </a:t>
            </a:r>
            <a:r>
              <a:rPr lang="es-ES" sz="1600" i="1" dirty="0" smtClean="0">
                <a:solidFill>
                  <a:schemeClr val="accent1"/>
                </a:solidFill>
              </a:rPr>
              <a:t>n</a:t>
            </a:r>
            <a:r>
              <a:rPr lang="es-ES" sz="1600" dirty="0" smtClean="0">
                <a:solidFill>
                  <a:schemeClr val="accent1"/>
                </a:solidFill>
              </a:rPr>
              <a:t> vectores L.I. (que es el máximo número de elementos linealmente independientes que puede agrupar en E). Si U fuera de </a:t>
            </a:r>
            <a:r>
              <a:rPr lang="es-ES" sz="1600" i="1" dirty="0" smtClean="0">
                <a:solidFill>
                  <a:schemeClr val="accent1"/>
                </a:solidFill>
              </a:rPr>
              <a:t>n+1</a:t>
            </a:r>
            <a:r>
              <a:rPr lang="es-ES" sz="1600" dirty="0" smtClean="0">
                <a:solidFill>
                  <a:schemeClr val="accent1"/>
                </a:solidFill>
              </a:rPr>
              <a:t> elementos </a:t>
            </a:r>
            <a:r>
              <a:rPr lang="es-ES" sz="1600" dirty="0" smtClean="0">
                <a:solidFill>
                  <a:schemeClr val="accent1"/>
                </a:solidFill>
                <a:sym typeface="Symbol"/>
              </a:rPr>
              <a:t></a:t>
            </a:r>
            <a:r>
              <a:rPr lang="es-ES" sz="1600" dirty="0" smtClean="0">
                <a:solidFill>
                  <a:schemeClr val="accent1"/>
                </a:solidFill>
              </a:rPr>
              <a:t> no podrían ser L.I.</a:t>
            </a:r>
          </a:p>
          <a:p>
            <a:pPr marL="342900" indent="-342900">
              <a:lnSpc>
                <a:spcPts val="2500"/>
              </a:lnSpc>
            </a:pPr>
            <a:endParaRPr lang="es-ES" dirty="0" smtClean="0"/>
          </a:p>
          <a:p>
            <a:pPr marL="342900" indent="-342900">
              <a:lnSpc>
                <a:spcPts val="2500"/>
              </a:lnSpc>
              <a:buFont typeface="+mj-lt"/>
              <a:buAutoNum type="arabicPeriod" startAt="2"/>
            </a:pPr>
            <a:r>
              <a:rPr lang="es-ES" dirty="0" smtClean="0"/>
              <a:t>La dimensión de un </a:t>
            </a:r>
            <a:r>
              <a:rPr lang="es-ES" dirty="0" err="1" smtClean="0"/>
              <a:t>e.v.</a:t>
            </a:r>
            <a:r>
              <a:rPr lang="es-ES" dirty="0" smtClean="0"/>
              <a:t> no varía, no depende de la base escojamos. </a:t>
            </a:r>
            <a:endParaRPr lang="ca-ES" dirty="0"/>
          </a:p>
        </p:txBody>
      </p:sp>
      <p:sp>
        <p:nvSpPr>
          <p:cNvPr id="1044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4452" name="Object 4"/>
          <p:cNvGraphicFramePr>
            <a:graphicFrameLocks noChangeAspect="1"/>
          </p:cNvGraphicFramePr>
          <p:nvPr/>
        </p:nvGraphicFramePr>
        <p:xfrm>
          <a:off x="5938836" y="2376642"/>
          <a:ext cx="1633560" cy="337978"/>
        </p:xfrm>
        <a:graphic>
          <a:graphicData uri="http://schemas.openxmlformats.org/presentationml/2006/ole">
            <p:oleObj spid="_x0000_s104452" name="Ecuación" r:id="rId4" imgW="110490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4829196"/>
          </a:xfrm>
        </p:spPr>
        <p:txBody>
          <a:bodyPr>
            <a:normAutofit/>
          </a:bodyPr>
          <a:lstStyle/>
          <a:p>
            <a:pPr>
              <a:spcBef>
                <a:spcPts val="800"/>
              </a:spcBef>
              <a:buNone/>
            </a:pPr>
            <a:r>
              <a:rPr lang="ca-ES" sz="1800" dirty="0" smtClean="0"/>
              <a:t>(N, +) no és grup  </a:t>
            </a:r>
            <a:r>
              <a:rPr lang="ca-ES" sz="1600" dirty="0" smtClean="0">
                <a:solidFill>
                  <a:schemeClr val="accent1"/>
                </a:solidFill>
                <a:latin typeface="Comic Sans MS" pitchFamily="66" charset="0"/>
                <a:sym typeface="Wingdings" pitchFamily="2" charset="2"/>
              </a:rPr>
              <a:t>  N = {0, 1, 2, 3, ...}  No existeix l’element oposat</a:t>
            </a:r>
            <a:endParaRPr lang="es-ES" sz="1800" dirty="0" smtClean="0">
              <a:solidFill>
                <a:schemeClr val="accent1"/>
              </a:solidFill>
              <a:latin typeface="Comic Sans MS" pitchFamily="66" charset="0"/>
            </a:endParaRPr>
          </a:p>
          <a:p>
            <a:pPr>
              <a:spcBef>
                <a:spcPts val="800"/>
              </a:spcBef>
              <a:buNone/>
            </a:pPr>
            <a:r>
              <a:rPr lang="ca-ES" sz="1800" dirty="0" smtClean="0"/>
              <a:t>(Z, +) grup commutatiu  </a:t>
            </a:r>
            <a:r>
              <a:rPr lang="ca-ES" sz="1600" dirty="0" smtClean="0">
                <a:solidFill>
                  <a:schemeClr val="accent1"/>
                </a:solidFill>
                <a:latin typeface="Comic Sans MS" pitchFamily="66" charset="0"/>
                <a:sym typeface="Wingdings" pitchFamily="2" charset="2"/>
              </a:rPr>
              <a:t>  Z = {..., -2, -1, 0, 1, 2, ...}</a:t>
            </a:r>
            <a:endParaRPr lang="es-ES" sz="1800" dirty="0" smtClean="0">
              <a:solidFill>
                <a:schemeClr val="accent1"/>
              </a:solidFill>
              <a:latin typeface="Comic Sans MS" pitchFamily="66" charset="0"/>
            </a:endParaRPr>
          </a:p>
          <a:p>
            <a:pPr>
              <a:spcBef>
                <a:spcPts val="800"/>
              </a:spcBef>
              <a:buNone/>
            </a:pPr>
            <a:r>
              <a:rPr lang="ca-ES" sz="1800" dirty="0" smtClean="0"/>
              <a:t>(Q, +) grup commutatiu  </a:t>
            </a:r>
            <a:r>
              <a:rPr lang="ca-ES" sz="1600" dirty="0" smtClean="0">
                <a:solidFill>
                  <a:schemeClr val="accent1"/>
                </a:solidFill>
                <a:latin typeface="Comic Sans MS" pitchFamily="66" charset="0"/>
                <a:sym typeface="Wingdings" pitchFamily="2" charset="2"/>
              </a:rPr>
              <a:t>  Q = {..., -½, ..., 0, ..., ½, ...)</a:t>
            </a:r>
            <a:endParaRPr lang="es-ES" sz="1800" dirty="0" smtClean="0">
              <a:solidFill>
                <a:schemeClr val="accent1"/>
              </a:solidFill>
              <a:latin typeface="Comic Sans MS" pitchFamily="66" charset="0"/>
            </a:endParaRPr>
          </a:p>
          <a:p>
            <a:pPr>
              <a:spcBef>
                <a:spcPts val="800"/>
              </a:spcBef>
              <a:buNone/>
            </a:pPr>
            <a:r>
              <a:rPr lang="ca-ES" sz="1800" dirty="0" smtClean="0"/>
              <a:t>(R, +) grup commutatiu  </a:t>
            </a:r>
            <a:r>
              <a:rPr lang="ca-ES" sz="1600" dirty="0" smtClean="0">
                <a:solidFill>
                  <a:schemeClr val="accent1"/>
                </a:solidFill>
                <a:latin typeface="Comic Sans MS" pitchFamily="66" charset="0"/>
                <a:sym typeface="Wingdings" pitchFamily="2" charset="2"/>
              </a:rPr>
              <a:t>  R = {Q  </a:t>
            </a:r>
            <a:r>
              <a:rPr lang="ca-ES" sz="1200" dirty="0" smtClean="0">
                <a:solidFill>
                  <a:schemeClr val="accent1"/>
                </a:solidFill>
                <a:latin typeface="Comic Sans MS" pitchFamily="66" charset="0"/>
                <a:sym typeface="Wingdings" pitchFamily="2" charset="2"/>
              </a:rPr>
              <a:t>U</a:t>
            </a:r>
            <a:r>
              <a:rPr lang="ca-ES" sz="1600" dirty="0" smtClean="0">
                <a:solidFill>
                  <a:schemeClr val="accent1"/>
                </a:solidFill>
                <a:latin typeface="Comic Sans MS" pitchFamily="66" charset="0"/>
                <a:sym typeface="Wingdings" pitchFamily="2" charset="2"/>
              </a:rPr>
              <a:t>  I  </a:t>
            </a:r>
            <a:r>
              <a:rPr lang="ca-ES" sz="1200" dirty="0" smtClean="0">
                <a:solidFill>
                  <a:schemeClr val="accent1"/>
                </a:solidFill>
                <a:latin typeface="Comic Sans MS" pitchFamily="66" charset="0"/>
                <a:sym typeface="Wingdings" pitchFamily="2" charset="2"/>
              </a:rPr>
              <a:t>U</a:t>
            </a:r>
            <a:r>
              <a:rPr lang="ca-ES" sz="1600" dirty="0" smtClean="0">
                <a:solidFill>
                  <a:schemeClr val="accent1"/>
                </a:solidFill>
                <a:latin typeface="Comic Sans MS" pitchFamily="66" charset="0"/>
                <a:sym typeface="Wingdings" pitchFamily="2" charset="2"/>
              </a:rPr>
              <a:t>  </a:t>
            </a:r>
            <a:r>
              <a:rPr lang="ca-ES" sz="1600" dirty="0" err="1" smtClean="0">
                <a:solidFill>
                  <a:schemeClr val="accent1"/>
                </a:solidFill>
                <a:latin typeface="Comic Sans MS" pitchFamily="66" charset="0"/>
                <a:sym typeface="Wingdings" pitchFamily="2" charset="2"/>
              </a:rPr>
              <a:t>Tr</a:t>
            </a:r>
            <a:r>
              <a:rPr lang="ca-ES" sz="1600" dirty="0" smtClean="0">
                <a:solidFill>
                  <a:schemeClr val="accent1"/>
                </a:solidFill>
                <a:latin typeface="Comic Sans MS" pitchFamily="66" charset="0"/>
                <a:sym typeface="Wingdings" pitchFamily="2" charset="2"/>
              </a:rPr>
              <a:t>}</a:t>
            </a:r>
            <a:endParaRPr lang="es-ES" sz="1800" dirty="0" smtClean="0">
              <a:solidFill>
                <a:schemeClr val="accent1"/>
              </a:solidFill>
              <a:latin typeface="Comic Sans MS" pitchFamily="66" charset="0"/>
            </a:endParaRPr>
          </a:p>
          <a:p>
            <a:pPr>
              <a:spcBef>
                <a:spcPts val="800"/>
              </a:spcBef>
              <a:buNone/>
            </a:pPr>
            <a:r>
              <a:rPr lang="ca-ES" sz="1800" dirty="0" smtClean="0"/>
              <a:t>(C, +) grup commutatiu</a:t>
            </a:r>
            <a:endParaRPr lang="es-ES" sz="1800" dirty="0" smtClean="0"/>
          </a:p>
          <a:p>
            <a:pPr>
              <a:spcBef>
                <a:spcPts val="800"/>
              </a:spcBef>
              <a:buNone/>
            </a:pPr>
            <a:r>
              <a:rPr lang="ca-ES" sz="1800" dirty="0" smtClean="0"/>
              <a:t>(</a:t>
            </a:r>
            <a:r>
              <a:rPr lang="ca-ES" sz="1800" dirty="0" err="1" smtClean="0"/>
              <a:t>R</a:t>
            </a:r>
            <a:r>
              <a:rPr lang="ca-ES" sz="1800" baseline="30000" dirty="0" err="1" smtClean="0"/>
              <a:t>n</a:t>
            </a:r>
            <a:r>
              <a:rPr lang="ca-ES" sz="1800" dirty="0" smtClean="0"/>
              <a:t>, +) grup commutatiu</a:t>
            </a:r>
            <a:endParaRPr lang="es-ES" sz="1800" dirty="0" smtClean="0"/>
          </a:p>
          <a:p>
            <a:pPr>
              <a:spcBef>
                <a:spcPts val="800"/>
              </a:spcBef>
              <a:buNone/>
            </a:pPr>
            <a:r>
              <a:rPr lang="ca-ES" sz="1800" dirty="0" smtClean="0"/>
              <a:t>(</a:t>
            </a:r>
            <a:r>
              <a:rPr lang="ca-ES" sz="1800" dirty="0" err="1" smtClean="0"/>
              <a:t>C</a:t>
            </a:r>
            <a:r>
              <a:rPr lang="ca-ES" sz="1800" baseline="30000" dirty="0" err="1" smtClean="0"/>
              <a:t>n</a:t>
            </a:r>
            <a:r>
              <a:rPr lang="ca-ES" sz="1800" dirty="0" smtClean="0"/>
              <a:t> , +) grup commutatiu</a:t>
            </a:r>
            <a:endParaRPr lang="es-ES" sz="1800" dirty="0" smtClean="0"/>
          </a:p>
          <a:p>
            <a:pPr>
              <a:spcBef>
                <a:spcPts val="800"/>
              </a:spcBef>
              <a:buNone/>
            </a:pPr>
            <a:r>
              <a:rPr lang="ca-ES" sz="1800" dirty="0" smtClean="0"/>
              <a:t>(</a:t>
            </a:r>
            <a:r>
              <a:rPr lang="ca-ES" sz="1800" dirty="0" err="1" smtClean="0"/>
              <a:t>M</a:t>
            </a:r>
            <a:r>
              <a:rPr lang="ca-ES" sz="1800" baseline="-25000" dirty="0" err="1" smtClean="0"/>
              <a:t>nxm</a:t>
            </a:r>
            <a:r>
              <a:rPr lang="ca-ES" sz="1800" dirty="0" smtClean="0"/>
              <a:t>, +) grup commutatiu</a:t>
            </a:r>
            <a:endParaRPr lang="es-ES" sz="1800" dirty="0" smtClean="0"/>
          </a:p>
          <a:p>
            <a:pPr>
              <a:spcBef>
                <a:spcPts val="800"/>
              </a:spcBef>
              <a:buNone/>
            </a:pPr>
            <a:r>
              <a:rPr lang="ca-ES" sz="1800" dirty="0" smtClean="0"/>
              <a:t>(E, +) grup commutatiu	E = conjunt de funcions reals de variable real</a:t>
            </a:r>
            <a:endParaRPr lang="es-ES" sz="1800" dirty="0" smtClean="0"/>
          </a:p>
          <a:p>
            <a:pPr>
              <a:spcBef>
                <a:spcPts val="800"/>
              </a:spcBef>
              <a:buNone/>
            </a:pPr>
            <a:r>
              <a:rPr lang="ca-ES" sz="1800" dirty="0" smtClean="0"/>
              <a:t>						 </a:t>
            </a:r>
            <a:endParaRPr lang="es-ES" sz="1800" dirty="0" smtClean="0"/>
          </a:p>
          <a:p>
            <a:pPr>
              <a:spcBef>
                <a:spcPts val="800"/>
              </a:spcBef>
              <a:buNone/>
            </a:pPr>
            <a:endParaRPr lang="ca-ES" sz="1800" dirty="0" smtClean="0"/>
          </a:p>
          <a:p>
            <a:pPr>
              <a:spcBef>
                <a:spcPts val="800"/>
              </a:spcBef>
              <a:buNone/>
            </a:pPr>
            <a:r>
              <a:rPr lang="ca-ES" sz="1800" dirty="0" smtClean="0"/>
              <a:t>(P</a:t>
            </a:r>
            <a:r>
              <a:rPr lang="ca-ES" sz="1800" baseline="-25000" dirty="0" smtClean="0"/>
              <a:t>n</a:t>
            </a:r>
            <a:r>
              <a:rPr lang="ca-ES" sz="1800" dirty="0" smtClean="0"/>
              <a:t>, +) grup commutatiu	P</a:t>
            </a:r>
            <a:r>
              <a:rPr lang="ca-ES" sz="1800" baseline="-25000" dirty="0" smtClean="0"/>
              <a:t>n</a:t>
            </a:r>
            <a:r>
              <a:rPr lang="ca-ES" sz="1800" dirty="0" smtClean="0"/>
              <a:t> = conjunt de polinomis de grau </a:t>
            </a:r>
            <a:r>
              <a:rPr lang="ca-ES" sz="1800" dirty="0" smtClean="0">
                <a:sym typeface="Symbol"/>
              </a:rPr>
              <a:t></a:t>
            </a:r>
            <a:r>
              <a:rPr lang="ca-ES" sz="1800" dirty="0" smtClean="0"/>
              <a:t> n</a:t>
            </a:r>
            <a:endParaRPr lang="es-ES" sz="1800" dirty="0" smtClean="0"/>
          </a:p>
          <a:p>
            <a:pPr>
              <a:buNone/>
            </a:pP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5" name="Object 1"/>
          <p:cNvGraphicFramePr>
            <a:graphicFrameLocks noChangeAspect="1"/>
          </p:cNvGraphicFramePr>
          <p:nvPr/>
        </p:nvGraphicFramePr>
        <p:xfrm>
          <a:off x="3000364" y="3475868"/>
          <a:ext cx="3435840" cy="381760"/>
        </p:xfrm>
        <a:graphic>
          <a:graphicData uri="http://schemas.openxmlformats.org/presentationml/2006/ole">
            <p:oleObj spid="_x0000_s53250" name="Ecuación" r:id="rId4" imgW="2654300" imgH="292100" progId="Equation.3">
              <p:embed/>
            </p:oleObj>
          </a:graphicData>
        </a:graphic>
      </p:graphicFrame>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7" name="Object 3"/>
          <p:cNvGraphicFramePr>
            <a:graphicFrameLocks noChangeAspect="1"/>
          </p:cNvGraphicFramePr>
          <p:nvPr/>
        </p:nvGraphicFramePr>
        <p:xfrm>
          <a:off x="4286248" y="5000636"/>
          <a:ext cx="2123883" cy="586348"/>
        </p:xfrm>
        <a:graphic>
          <a:graphicData uri="http://schemas.openxmlformats.org/presentationml/2006/ole">
            <p:oleObj spid="_x0000_s53251" name="Ecuación" r:id="rId5" imgW="1548728" imgH="431613" progId="Equation.3">
              <p:embed/>
            </p:oleObj>
          </a:graphicData>
        </a:graphic>
      </p:graphicFrame>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2229" name="Object 5"/>
          <p:cNvGraphicFramePr>
            <a:graphicFrameLocks noChangeAspect="1"/>
          </p:cNvGraphicFramePr>
          <p:nvPr/>
        </p:nvGraphicFramePr>
        <p:xfrm>
          <a:off x="3428992" y="6072206"/>
          <a:ext cx="4555193" cy="403460"/>
        </p:xfrm>
        <a:graphic>
          <a:graphicData uri="http://schemas.openxmlformats.org/presentationml/2006/ole">
            <p:oleObj spid="_x0000_s53252" name="Ecuación" r:id="rId6" imgW="3327400" imgH="292100" progId="Equation.3">
              <p:embed/>
            </p:oleObj>
          </a:graphicData>
        </a:graphic>
      </p:graphicFrame>
      <p:sp>
        <p:nvSpPr>
          <p:cNvPr id="12" name="11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EXEMPLES</a:t>
            </a:r>
            <a:endParaRPr lang="ca-ES" b="1" dirty="0">
              <a:solidFill>
                <a:schemeClr val="tx1">
                  <a:lumMod val="50000"/>
                  <a:lumOff val="50000"/>
                </a:schemeClr>
              </a:solidFill>
            </a:endParaRPr>
          </a:p>
        </p:txBody>
      </p:sp>
      <p:pic>
        <p:nvPicPr>
          <p:cNvPr id="13" name="Picture 7" descr="C:\Documents and Settings\Santi\Escritorio\crystal_project\crystal_project\32x32\actions\viewmag.png"/>
          <p:cNvPicPr>
            <a:picLocks noChangeAspect="1" noChangeArrowheads="1"/>
          </p:cNvPicPr>
          <p:nvPr/>
        </p:nvPicPr>
        <p:blipFill>
          <a:blip r:embed="rId7"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2400" dirty="0" smtClean="0"/>
              <a:t>3.5 </a:t>
            </a:r>
            <a:r>
              <a:rPr lang="es-ES" sz="2400" dirty="0" smtClean="0"/>
              <a:t>COMPONENTES DE UN VECTOR DE E EN UNA BASE B DE E</a:t>
            </a:r>
            <a:endParaRPr lang="ca-ES" sz="2400"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40</a:t>
            </a:fld>
            <a:endParaRPr lang="es-ES"/>
          </a:p>
        </p:txBody>
      </p:sp>
      <p:sp>
        <p:nvSpPr>
          <p:cNvPr id="5" name="4 CuadroTexto"/>
          <p:cNvSpPr txBox="1"/>
          <p:nvPr/>
        </p:nvSpPr>
        <p:spPr>
          <a:xfrm>
            <a:off x="714348" y="1826303"/>
            <a:ext cx="7786742" cy="923330"/>
          </a:xfrm>
          <a:prstGeom prst="rect">
            <a:avLst/>
          </a:prstGeom>
          <a:noFill/>
        </p:spPr>
        <p:txBody>
          <a:bodyPr wrap="square" rtlCol="0">
            <a:spAutoFit/>
          </a:bodyPr>
          <a:lstStyle/>
          <a:p>
            <a:r>
              <a:rPr lang="es-ES" dirty="0" smtClean="0"/>
              <a:t>Sean E un </a:t>
            </a:r>
            <a:r>
              <a:rPr lang="es-ES" dirty="0" err="1" smtClean="0"/>
              <a:t>e.v.</a:t>
            </a:r>
            <a:r>
              <a:rPr lang="es-ES" dirty="0" smtClean="0"/>
              <a:t> sobre K, y B una base de E ,                                   cualquier vector de E se puede expresar mediante una combinación lineal de los vectores de B, es decir:</a:t>
            </a: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9569" name="Object 1"/>
          <p:cNvGraphicFramePr>
            <a:graphicFrameLocks noChangeAspect="1"/>
          </p:cNvGraphicFramePr>
          <p:nvPr/>
        </p:nvGraphicFramePr>
        <p:xfrm>
          <a:off x="4714876" y="1798871"/>
          <a:ext cx="1643858" cy="403493"/>
        </p:xfrm>
        <a:graphic>
          <a:graphicData uri="http://schemas.openxmlformats.org/presentationml/2006/ole">
            <p:oleObj spid="_x0000_s109569" name="Ecuación" r:id="rId4" imgW="1040948" imgH="253890" progId="Equation.3">
              <p:embed/>
            </p:oleObj>
          </a:graphicData>
        </a:graphic>
      </p:graphicFrame>
      <p:sp>
        <p:nvSpPr>
          <p:cNvPr id="1095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9571" name="Object 3"/>
          <p:cNvGraphicFramePr>
            <a:graphicFrameLocks noChangeAspect="1"/>
          </p:cNvGraphicFramePr>
          <p:nvPr/>
        </p:nvGraphicFramePr>
        <p:xfrm>
          <a:off x="2428861" y="2897874"/>
          <a:ext cx="4000528" cy="457688"/>
        </p:xfrm>
        <a:graphic>
          <a:graphicData uri="http://schemas.openxmlformats.org/presentationml/2006/ole">
            <p:oleObj spid="_x0000_s109571" name="Ecuación" r:id="rId5" imgW="2247900" imgH="254000" progId="Equation.3">
              <p:embed/>
            </p:oleObj>
          </a:graphicData>
        </a:graphic>
      </p:graphicFrame>
      <p:sp>
        <p:nvSpPr>
          <p:cNvPr id="10" name="9 CuadroTexto"/>
          <p:cNvSpPr txBox="1"/>
          <p:nvPr/>
        </p:nvSpPr>
        <p:spPr>
          <a:xfrm>
            <a:off x="714348" y="3755129"/>
            <a:ext cx="8034116" cy="2031325"/>
          </a:xfrm>
          <a:prstGeom prst="rect">
            <a:avLst/>
          </a:prstGeom>
          <a:noFill/>
        </p:spPr>
        <p:txBody>
          <a:bodyPr wrap="square" rtlCol="0">
            <a:spAutoFit/>
          </a:bodyPr>
          <a:lstStyle/>
          <a:p>
            <a:r>
              <a:rPr lang="es-ES" dirty="0" smtClean="0"/>
              <a:t>donde </a:t>
            </a:r>
            <a:r>
              <a:rPr lang="es-ES" dirty="0" smtClean="0">
                <a:sym typeface="Symbol"/>
              </a:rPr>
              <a:t></a:t>
            </a:r>
            <a:r>
              <a:rPr lang="es-ES" baseline="-25000" dirty="0" smtClean="0"/>
              <a:t>i</a:t>
            </a:r>
            <a:r>
              <a:rPr lang="es-ES" dirty="0" smtClean="0"/>
              <a:t>  son las </a:t>
            </a:r>
            <a:r>
              <a:rPr lang="es-ES" b="1" dirty="0" smtClean="0">
                <a:solidFill>
                  <a:schemeClr val="accent1"/>
                </a:solidFill>
              </a:rPr>
              <a:t>componentes o coordenadas del vector  en la base B</a:t>
            </a:r>
            <a:r>
              <a:rPr lang="es-ES" dirty="0" smtClean="0"/>
              <a:t>.</a:t>
            </a:r>
          </a:p>
          <a:p>
            <a:endParaRPr lang="es-ES" dirty="0" smtClean="0"/>
          </a:p>
          <a:p>
            <a:r>
              <a:rPr lang="es-ES" dirty="0" smtClean="0"/>
              <a:t>La forma vectorial del elemento     </a:t>
            </a:r>
            <a:r>
              <a:rPr lang="es-ES" b="1" dirty="0" smtClean="0"/>
              <a:t> </a:t>
            </a:r>
            <a:r>
              <a:rPr lang="es-ES" dirty="0" smtClean="0"/>
              <a:t>o también en</a:t>
            </a:r>
            <a:r>
              <a:rPr lang="es-ES" b="1" dirty="0" smtClean="0"/>
              <a:t> </a:t>
            </a:r>
            <a:r>
              <a:rPr lang="es-ES" b="1" dirty="0" smtClean="0">
                <a:solidFill>
                  <a:schemeClr val="accent1"/>
                </a:solidFill>
              </a:rPr>
              <a:t>componentes referidas a la base B</a:t>
            </a:r>
            <a:r>
              <a:rPr lang="es-ES" b="1" dirty="0" smtClean="0"/>
              <a:t> </a:t>
            </a:r>
            <a:r>
              <a:rPr lang="es-ES" dirty="0" smtClean="0"/>
              <a:t>se escribe:</a:t>
            </a:r>
          </a:p>
          <a:p>
            <a:r>
              <a:rPr lang="es-ES" dirty="0" smtClean="0"/>
              <a:t> </a:t>
            </a:r>
          </a:p>
          <a:p>
            <a:r>
              <a:rPr lang="es-ES" dirty="0" smtClean="0"/>
              <a:t>                                                              = (</a:t>
            </a:r>
            <a:r>
              <a:rPr lang="es-ES" dirty="0" smtClean="0">
                <a:sym typeface="Symbol"/>
              </a:rPr>
              <a:t></a:t>
            </a:r>
            <a:r>
              <a:rPr lang="es-ES" baseline="-25000" dirty="0" smtClean="0"/>
              <a:t>1</a:t>
            </a:r>
            <a:r>
              <a:rPr lang="es-ES" dirty="0" smtClean="0"/>
              <a:t>, </a:t>
            </a:r>
            <a:r>
              <a:rPr lang="es-ES" dirty="0" smtClean="0">
                <a:sym typeface="Symbol"/>
              </a:rPr>
              <a:t></a:t>
            </a:r>
            <a:r>
              <a:rPr lang="es-ES" baseline="-25000" dirty="0" smtClean="0"/>
              <a:t>2</a:t>
            </a:r>
            <a:r>
              <a:rPr lang="es-ES" dirty="0" smtClean="0"/>
              <a:t>,..., </a:t>
            </a:r>
            <a:r>
              <a:rPr lang="es-ES" dirty="0" smtClean="0">
                <a:sym typeface="Symbol"/>
              </a:rPr>
              <a:t></a:t>
            </a:r>
            <a:r>
              <a:rPr lang="es-ES" baseline="-25000" dirty="0" smtClean="0"/>
              <a:t>n</a:t>
            </a:r>
            <a:r>
              <a:rPr lang="es-ES" dirty="0" smtClean="0"/>
              <a:t>) |</a:t>
            </a:r>
            <a:r>
              <a:rPr lang="es-ES" baseline="-25000" dirty="0" smtClean="0"/>
              <a:t>B</a:t>
            </a:r>
            <a:endParaRPr lang="es-ES" dirty="0" smtClean="0"/>
          </a:p>
          <a:p>
            <a:r>
              <a:rPr lang="es-ES" dirty="0" smtClean="0"/>
              <a:t> </a:t>
            </a:r>
          </a:p>
        </p:txBody>
      </p:sp>
      <p:sp>
        <p:nvSpPr>
          <p:cNvPr id="1095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09573" name="Object 5"/>
          <p:cNvGraphicFramePr>
            <a:graphicFrameLocks noChangeAspect="1"/>
          </p:cNvGraphicFramePr>
          <p:nvPr/>
        </p:nvGraphicFramePr>
        <p:xfrm>
          <a:off x="3623051" y="5116453"/>
          <a:ext cx="377445" cy="424626"/>
        </p:xfrm>
        <a:graphic>
          <a:graphicData uri="http://schemas.openxmlformats.org/presentationml/2006/ole">
            <p:oleObj spid="_x0000_s109573" name="Ecuación" r:id="rId6" imgW="228501" imgH="253890" progId="Equation.3">
              <p:embed/>
            </p:oleObj>
          </a:graphicData>
        </a:graphic>
      </p:graphicFrame>
      <p:graphicFrame>
        <p:nvGraphicFramePr>
          <p:cNvPr id="3" name="Object 6"/>
          <p:cNvGraphicFramePr>
            <a:graphicFrameLocks noChangeAspect="1"/>
          </p:cNvGraphicFramePr>
          <p:nvPr/>
        </p:nvGraphicFramePr>
        <p:xfrm>
          <a:off x="3763909" y="4317666"/>
          <a:ext cx="232710" cy="316612"/>
        </p:xfrm>
        <a:graphic>
          <a:graphicData uri="http://schemas.openxmlformats.org/presentationml/2006/ole">
            <p:oleObj spid="_x0000_s109574" name="Ecuación" r:id="rId7" imgW="126725" imgH="177415"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3.5 </a:t>
            </a:r>
            <a:r>
              <a:rPr lang="es-ES" sz="2400" dirty="0" smtClean="0">
                <a:solidFill>
                  <a:prstClr val="black"/>
                </a:solidFill>
              </a:rPr>
              <a:t>COMPONENTES DE UN VECTOR DE E EN UNA BASE B DE 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41</a:t>
            </a:fld>
            <a:endParaRPr lang="es-ES"/>
          </a:p>
        </p:txBody>
      </p:sp>
      <p:sp>
        <p:nvSpPr>
          <p:cNvPr id="5" name="4 CuadroTexto"/>
          <p:cNvSpPr txBox="1"/>
          <p:nvPr/>
        </p:nvSpPr>
        <p:spPr>
          <a:xfrm>
            <a:off x="714348" y="1571612"/>
            <a:ext cx="7715304" cy="1200329"/>
          </a:xfrm>
          <a:prstGeom prst="rect">
            <a:avLst/>
          </a:prstGeom>
          <a:noFill/>
        </p:spPr>
        <p:txBody>
          <a:bodyPr wrap="square" rtlCol="0">
            <a:spAutoFit/>
          </a:bodyPr>
          <a:lstStyle/>
          <a:p>
            <a:r>
              <a:rPr lang="ca-ES" b="1" dirty="0" smtClean="0"/>
              <a:t>Proposició</a:t>
            </a:r>
          </a:p>
          <a:p>
            <a:endParaRPr lang="ca-ES" dirty="0" smtClean="0"/>
          </a:p>
          <a:p>
            <a:r>
              <a:rPr lang="es-ES" dirty="0" smtClean="0"/>
              <a:t>Sea B base de E, </a:t>
            </a:r>
            <a:r>
              <a:rPr lang="es-ES" dirty="0" smtClean="0">
                <a:sym typeface="Symbol"/>
              </a:rPr>
              <a:t></a:t>
            </a:r>
            <a:r>
              <a:rPr lang="es-ES" dirty="0" smtClean="0"/>
              <a:t>       </a:t>
            </a:r>
            <a:r>
              <a:rPr lang="es-ES" dirty="0" smtClean="0">
                <a:sym typeface="Symbol"/>
              </a:rPr>
              <a:t></a:t>
            </a:r>
            <a:r>
              <a:rPr lang="es-ES" dirty="0" smtClean="0"/>
              <a:t>E l</a:t>
            </a:r>
            <a:r>
              <a:rPr lang="es-ES" b="1" dirty="0" smtClean="0"/>
              <a:t>as componentes del vector  referidas a la base B son únicas</a:t>
            </a:r>
            <a:r>
              <a:rPr lang="es-ES" dirty="0" smtClean="0"/>
              <a:t>.</a:t>
            </a:r>
            <a:endParaRPr lang="ca-ES" dirty="0"/>
          </a:p>
        </p:txBody>
      </p:sp>
      <p:sp>
        <p:nvSpPr>
          <p:cNvPr id="1105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0593" name="Object 1"/>
          <p:cNvGraphicFramePr>
            <a:graphicFrameLocks noChangeAspect="1"/>
          </p:cNvGraphicFramePr>
          <p:nvPr/>
        </p:nvGraphicFramePr>
        <p:xfrm>
          <a:off x="2606598" y="2143116"/>
          <a:ext cx="233716" cy="317186"/>
        </p:xfrm>
        <a:graphic>
          <a:graphicData uri="http://schemas.openxmlformats.org/presentationml/2006/ole">
            <p:oleObj spid="_x0000_s110593" name="Ecuación" r:id="rId4" imgW="126725" imgH="177415" progId="Equation.3">
              <p:embed/>
            </p:oleObj>
          </a:graphicData>
        </a:graphic>
      </p:graphicFrame>
      <p:sp>
        <p:nvSpPr>
          <p:cNvPr id="8" name="7 CuadroTexto"/>
          <p:cNvSpPr txBox="1"/>
          <p:nvPr/>
        </p:nvSpPr>
        <p:spPr>
          <a:xfrm>
            <a:off x="785786" y="3143248"/>
            <a:ext cx="7858180" cy="3570208"/>
          </a:xfrm>
          <a:prstGeom prst="rect">
            <a:avLst/>
          </a:prstGeom>
          <a:noFill/>
        </p:spPr>
        <p:txBody>
          <a:bodyPr wrap="square" rtlCol="0">
            <a:spAutoFit/>
          </a:bodyPr>
          <a:lstStyle/>
          <a:p>
            <a:r>
              <a:rPr lang="es-ES" b="1" dirty="0" smtClean="0">
                <a:solidFill>
                  <a:schemeClr val="accent1"/>
                </a:solidFill>
              </a:rPr>
              <a:t>Demostración</a:t>
            </a:r>
          </a:p>
          <a:p>
            <a:r>
              <a:rPr lang="es-ES" dirty="0" smtClean="0">
                <a:solidFill>
                  <a:schemeClr val="accent1"/>
                </a:solidFill>
              </a:rPr>
              <a:t> </a:t>
            </a:r>
          </a:p>
          <a:p>
            <a:r>
              <a:rPr lang="es-ES" dirty="0" smtClean="0">
                <a:solidFill>
                  <a:schemeClr val="accent1"/>
                </a:solidFill>
              </a:rPr>
              <a:t>Supongamos que no lo son:</a:t>
            </a:r>
          </a:p>
          <a:p>
            <a:r>
              <a:rPr lang="es-ES" dirty="0" smtClean="0">
                <a:solidFill>
                  <a:schemeClr val="accent1"/>
                </a:solidFill>
              </a:rPr>
              <a:t> </a:t>
            </a:r>
          </a:p>
          <a:p>
            <a:r>
              <a:rPr lang="es-ES" dirty="0" smtClean="0">
                <a:solidFill>
                  <a:schemeClr val="accent1"/>
                </a:solidFill>
              </a:rPr>
              <a:t>	</a:t>
            </a:r>
            <a:r>
              <a:rPr lang="es-ES" b="1" dirty="0" smtClean="0">
                <a:solidFill>
                  <a:schemeClr val="accent1"/>
                </a:solidFill>
              </a:rPr>
              <a:t> </a:t>
            </a:r>
            <a:r>
              <a:rPr lang="es-ES" dirty="0" smtClean="0">
                <a:solidFill>
                  <a:schemeClr val="accent1"/>
                </a:solidFill>
              </a:rPr>
              <a:t> </a:t>
            </a:r>
          </a:p>
          <a:p>
            <a:r>
              <a:rPr lang="es-ES" baseline="-25000" dirty="0" smtClean="0">
                <a:solidFill>
                  <a:schemeClr val="accent1"/>
                </a:solidFill>
              </a:rPr>
              <a:t> </a:t>
            </a:r>
            <a:endParaRPr lang="es-ES" dirty="0" smtClean="0">
              <a:solidFill>
                <a:schemeClr val="accent1"/>
              </a:solidFill>
            </a:endParaRPr>
          </a:p>
          <a:p>
            <a:r>
              <a:rPr lang="es-ES" dirty="0" smtClean="0">
                <a:solidFill>
                  <a:schemeClr val="accent1"/>
                </a:solidFill>
              </a:rPr>
              <a:t>siendo  </a:t>
            </a:r>
            <a:r>
              <a:rPr lang="es-ES" dirty="0" smtClean="0">
                <a:solidFill>
                  <a:schemeClr val="accent1"/>
                </a:solidFill>
                <a:sym typeface="Symbol"/>
              </a:rPr>
              <a:t></a:t>
            </a:r>
          </a:p>
          <a:p>
            <a:endParaRPr lang="es-ES" dirty="0" smtClean="0">
              <a:solidFill>
                <a:schemeClr val="accent1"/>
              </a:solidFill>
            </a:endParaRPr>
          </a:p>
          <a:p>
            <a:r>
              <a:rPr lang="es-ES" dirty="0" smtClean="0">
                <a:solidFill>
                  <a:schemeClr val="accent1"/>
                </a:solidFill>
              </a:rPr>
              <a:t> </a:t>
            </a:r>
          </a:p>
          <a:p>
            <a:pPr>
              <a:spcBef>
                <a:spcPts val="1200"/>
              </a:spcBef>
            </a:pPr>
            <a:r>
              <a:rPr lang="es-ES" dirty="0" smtClean="0">
                <a:solidFill>
                  <a:schemeClr val="accent1"/>
                </a:solidFill>
              </a:rPr>
              <a:t>En un conjunto de vectores linealmente independientes esta expresión se cumple sólo si los coeficientes son 0. Luego se cumplirá cuando (</a:t>
            </a:r>
            <a:r>
              <a:rPr lang="es-ES" dirty="0" smtClean="0">
                <a:solidFill>
                  <a:schemeClr val="accent1"/>
                </a:solidFill>
                <a:sym typeface="Symbol"/>
              </a:rPr>
              <a:t></a:t>
            </a:r>
            <a:r>
              <a:rPr lang="es-ES" baseline="-25000" dirty="0" smtClean="0">
                <a:solidFill>
                  <a:schemeClr val="accent1"/>
                </a:solidFill>
              </a:rPr>
              <a:t>i</a:t>
            </a:r>
            <a:r>
              <a:rPr lang="es-ES" dirty="0" smtClean="0">
                <a:solidFill>
                  <a:schemeClr val="accent1"/>
                </a:solidFill>
              </a:rPr>
              <a:t> =</a:t>
            </a:r>
            <a:r>
              <a:rPr lang="es-ES" dirty="0" smtClean="0">
                <a:solidFill>
                  <a:schemeClr val="accent1"/>
                </a:solidFill>
                <a:sym typeface="Symbol"/>
              </a:rPr>
              <a:t></a:t>
            </a:r>
            <a:r>
              <a:rPr lang="es-ES" baseline="-25000" dirty="0" smtClean="0">
                <a:solidFill>
                  <a:schemeClr val="accent1"/>
                </a:solidFill>
              </a:rPr>
              <a:t>i</a:t>
            </a:r>
            <a:r>
              <a:rPr lang="es-ES" dirty="0" smtClean="0">
                <a:solidFill>
                  <a:schemeClr val="accent1"/>
                </a:solidFill>
              </a:rPr>
              <a:t>).</a:t>
            </a:r>
          </a:p>
          <a:p>
            <a:endParaRPr lang="ca-ES" dirty="0"/>
          </a:p>
        </p:txBody>
      </p:sp>
      <p:sp>
        <p:nvSpPr>
          <p:cNvPr id="1105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0595" name="Object 3"/>
          <p:cNvGraphicFramePr>
            <a:graphicFrameLocks noChangeAspect="1"/>
          </p:cNvGraphicFramePr>
          <p:nvPr/>
        </p:nvGraphicFramePr>
        <p:xfrm>
          <a:off x="1928794" y="4143380"/>
          <a:ext cx="5524539" cy="428628"/>
        </p:xfrm>
        <a:graphic>
          <a:graphicData uri="http://schemas.openxmlformats.org/presentationml/2006/ole">
            <p:oleObj spid="_x0000_s110595" name="Ecuación" r:id="rId5" imgW="3314700" imgH="254000" progId="Equation.3">
              <p:embed/>
            </p:oleObj>
          </a:graphicData>
        </a:graphic>
      </p:graphicFrame>
      <p:graphicFrame>
        <p:nvGraphicFramePr>
          <p:cNvPr id="110597" name="Object 5"/>
          <p:cNvGraphicFramePr>
            <a:graphicFrameLocks noChangeAspect="1"/>
          </p:cNvGraphicFramePr>
          <p:nvPr/>
        </p:nvGraphicFramePr>
        <p:xfrm>
          <a:off x="1702601" y="5286388"/>
          <a:ext cx="6012671" cy="396876"/>
        </p:xfrm>
        <a:graphic>
          <a:graphicData uri="http://schemas.openxmlformats.org/presentationml/2006/ole">
            <p:oleObj spid="_x0000_s110597" name="Ecuación" r:id="rId6" imgW="3670200" imgH="2538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2400" dirty="0" smtClean="0">
                <a:solidFill>
                  <a:prstClr val="black"/>
                </a:solidFill>
              </a:rPr>
              <a:t>3.5 </a:t>
            </a:r>
            <a:r>
              <a:rPr lang="es-ES" sz="2400" dirty="0" smtClean="0">
                <a:solidFill>
                  <a:prstClr val="black"/>
                </a:solidFill>
              </a:rPr>
              <a:t>COMPONENTES DE UN VECTOR DE E EN UNA BASE B DE 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42</a:t>
            </a:fld>
            <a:endParaRPr lang="es-ES"/>
          </a:p>
        </p:txBody>
      </p:sp>
      <p:sp>
        <p:nvSpPr>
          <p:cNvPr id="5" name="4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EJEMPLOS</a:t>
            </a:r>
            <a:endParaRPr lang="ca-ES" b="1" dirty="0">
              <a:solidFill>
                <a:schemeClr val="tx1">
                  <a:lumMod val="50000"/>
                  <a:lumOff val="50000"/>
                </a:schemeClr>
              </a:solidFill>
            </a:endParaRPr>
          </a:p>
        </p:txBody>
      </p:sp>
      <p:pic>
        <p:nvPicPr>
          <p:cNvPr id="6" name="Picture 7" descr="C:\Documents and Settings\Santi\Escritorio\crystal_project\crystal_project\32x32\actions\viewmag.png"/>
          <p:cNvPicPr>
            <a:picLocks noChangeAspect="1" noChangeArrowheads="1"/>
          </p:cNvPicPr>
          <p:nvPr/>
        </p:nvPicPr>
        <p:blipFill>
          <a:blip r:embed="rId4" cstate="print"/>
          <a:srcRect/>
          <a:stretch>
            <a:fillRect/>
          </a:stretch>
        </p:blipFill>
        <p:spPr bwMode="auto">
          <a:xfrm>
            <a:off x="7500958" y="1214422"/>
            <a:ext cx="304800" cy="304800"/>
          </a:xfrm>
          <a:prstGeom prst="rect">
            <a:avLst/>
          </a:prstGeom>
          <a:noFill/>
        </p:spPr>
      </p:pic>
      <p:sp>
        <p:nvSpPr>
          <p:cNvPr id="7" name="6 CuadroTexto"/>
          <p:cNvSpPr txBox="1"/>
          <p:nvPr/>
        </p:nvSpPr>
        <p:spPr>
          <a:xfrm>
            <a:off x="642910" y="1928802"/>
            <a:ext cx="8072494" cy="3780522"/>
          </a:xfrm>
          <a:prstGeom prst="rect">
            <a:avLst/>
          </a:prstGeom>
          <a:noFill/>
        </p:spPr>
        <p:txBody>
          <a:bodyPr wrap="square" rtlCol="0">
            <a:spAutoFit/>
          </a:bodyPr>
          <a:lstStyle/>
          <a:p>
            <a:r>
              <a:rPr lang="es-ES" b="1" dirty="0" smtClean="0"/>
              <a:t>Ejemplo 1</a:t>
            </a:r>
          </a:p>
          <a:p>
            <a:pPr lvl="1"/>
            <a:endParaRPr lang="es-ES" b="1" dirty="0" smtClean="0"/>
          </a:p>
          <a:p>
            <a:pPr lvl="1"/>
            <a:r>
              <a:rPr lang="es-ES" dirty="0" smtClean="0"/>
              <a:t>(1,2)|</a:t>
            </a:r>
            <a:r>
              <a:rPr lang="es-ES" baseline="-25000" dirty="0" smtClean="0"/>
              <a:t>B</a:t>
            </a:r>
            <a:r>
              <a:rPr lang="es-ES" dirty="0" smtClean="0"/>
              <a:t> ¿es de </a:t>
            </a:r>
            <a:r>
              <a:rPr lang="es-ES" dirty="0" smtClean="0">
                <a:sym typeface="Symbol"/>
              </a:rPr>
              <a:t></a:t>
            </a:r>
            <a:r>
              <a:rPr lang="es-ES" baseline="30000" dirty="0" smtClean="0"/>
              <a:t>2</a:t>
            </a:r>
            <a:r>
              <a:rPr lang="es-ES" dirty="0" smtClean="0"/>
              <a:t>?     </a:t>
            </a:r>
            <a:r>
              <a:rPr lang="es-ES" dirty="0" smtClean="0">
                <a:solidFill>
                  <a:schemeClr val="accent1"/>
                </a:solidFill>
              </a:rPr>
              <a:t>Depende de quién sea B.</a:t>
            </a:r>
          </a:p>
          <a:p>
            <a:r>
              <a:rPr lang="es-ES" baseline="30000" dirty="0" smtClean="0"/>
              <a:t> </a:t>
            </a:r>
            <a:endParaRPr lang="es-ES" dirty="0" smtClean="0"/>
          </a:p>
          <a:p>
            <a:r>
              <a:rPr lang="es-ES" b="1" dirty="0" smtClean="0"/>
              <a:t>Ejemplo 2</a:t>
            </a:r>
          </a:p>
          <a:p>
            <a:endParaRPr lang="es-ES" b="1" dirty="0" smtClean="0"/>
          </a:p>
          <a:p>
            <a:pPr lvl="1">
              <a:lnSpc>
                <a:spcPts val="2500"/>
              </a:lnSpc>
            </a:pPr>
            <a:r>
              <a:rPr lang="es-ES" dirty="0" smtClean="0"/>
              <a:t>Calcula las componentes de      = 2x</a:t>
            </a:r>
            <a:r>
              <a:rPr lang="es-ES" baseline="30000" dirty="0" smtClean="0"/>
              <a:t>2 </a:t>
            </a:r>
            <a:r>
              <a:rPr lang="es-ES" dirty="0" smtClean="0"/>
              <a:t>+ 3x - 1 en la base B</a:t>
            </a:r>
            <a:r>
              <a:rPr lang="es-ES" baseline="-25000" dirty="0" smtClean="0"/>
              <a:t>1</a:t>
            </a:r>
            <a:r>
              <a:rPr lang="es-ES" dirty="0" smtClean="0"/>
              <a:t>={1,x,x</a:t>
            </a:r>
            <a:r>
              <a:rPr lang="es-ES" baseline="30000" dirty="0" smtClean="0"/>
              <a:t>2</a:t>
            </a:r>
            <a:r>
              <a:rPr lang="es-ES" dirty="0" smtClean="0"/>
              <a:t>} y también del mismo vector en la base </a:t>
            </a:r>
          </a:p>
          <a:p>
            <a:r>
              <a:rPr lang="es-ES" dirty="0" smtClean="0"/>
              <a:t> </a:t>
            </a:r>
          </a:p>
          <a:p>
            <a:r>
              <a:rPr lang="es-ES" b="1" dirty="0" smtClean="0"/>
              <a:t>Ejemplo 3</a:t>
            </a:r>
          </a:p>
          <a:p>
            <a:endParaRPr lang="es-ES" b="1" dirty="0" smtClean="0"/>
          </a:p>
          <a:p>
            <a:pPr lvl="1"/>
            <a:r>
              <a:rPr lang="ca-ES" dirty="0" smtClean="0"/>
              <a:t>Calcula las </a:t>
            </a:r>
            <a:r>
              <a:rPr lang="ca-ES" dirty="0" err="1" smtClean="0"/>
              <a:t>componentes</a:t>
            </a:r>
            <a:r>
              <a:rPr lang="ca-ES" dirty="0" smtClean="0"/>
              <a:t> del vector                       en la base </a:t>
            </a:r>
            <a:endParaRPr lang="es-ES" dirty="0" smtClean="0"/>
          </a:p>
          <a:p>
            <a:endParaRPr lang="ca-ES" dirty="0"/>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1617" name="Object 1"/>
          <p:cNvGraphicFramePr>
            <a:graphicFrameLocks noChangeAspect="1"/>
          </p:cNvGraphicFramePr>
          <p:nvPr/>
        </p:nvGraphicFramePr>
        <p:xfrm>
          <a:off x="3830188" y="3605047"/>
          <a:ext cx="190252" cy="305731"/>
        </p:xfrm>
        <a:graphic>
          <a:graphicData uri="http://schemas.openxmlformats.org/presentationml/2006/ole">
            <p:oleObj spid="_x0000_s111617" name="Ecuación" r:id="rId5" imgW="126725" imgH="177415" progId="Equation.3">
              <p:embed/>
            </p:oleObj>
          </a:graphicData>
        </a:graphic>
      </p:graphicFrame>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1619" name="Object 3"/>
          <p:cNvGraphicFramePr>
            <a:graphicFrameLocks noChangeAspect="1"/>
          </p:cNvGraphicFramePr>
          <p:nvPr/>
        </p:nvGraphicFramePr>
        <p:xfrm>
          <a:off x="3500430" y="3944009"/>
          <a:ext cx="1197865" cy="342247"/>
        </p:xfrm>
        <a:graphic>
          <a:graphicData uri="http://schemas.openxmlformats.org/presentationml/2006/ole">
            <p:oleObj spid="_x0000_s111619" name="Ecuación" r:id="rId6" imgW="800100" imgH="228600" progId="Equation.3">
              <p:embed/>
            </p:oleObj>
          </a:graphicData>
        </a:graphic>
      </p:graphicFrame>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1621" name="Object 5"/>
          <p:cNvGraphicFramePr>
            <a:graphicFrameLocks noChangeAspect="1"/>
          </p:cNvGraphicFramePr>
          <p:nvPr/>
        </p:nvGraphicFramePr>
        <p:xfrm>
          <a:off x="4572000" y="4929198"/>
          <a:ext cx="997315" cy="629882"/>
        </p:xfrm>
        <a:graphic>
          <a:graphicData uri="http://schemas.openxmlformats.org/presentationml/2006/ole">
            <p:oleObj spid="_x0000_s111621" name="Ecuación" r:id="rId7" imgW="723586" imgH="457002" progId="Equation.3">
              <p:embed/>
            </p:oleObj>
          </a:graphicData>
        </a:graphic>
      </p:graphicFrame>
      <p:sp>
        <p:nvSpPr>
          <p:cNvPr id="1116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1623" name="Object 7"/>
          <p:cNvGraphicFramePr>
            <a:graphicFrameLocks noChangeAspect="1"/>
          </p:cNvGraphicFramePr>
          <p:nvPr/>
        </p:nvGraphicFramePr>
        <p:xfrm>
          <a:off x="6681410" y="4902891"/>
          <a:ext cx="2033994" cy="669249"/>
        </p:xfrm>
        <a:graphic>
          <a:graphicData uri="http://schemas.openxmlformats.org/presentationml/2006/ole">
            <p:oleObj spid="_x0000_s111623" name="Ecuación" r:id="rId8" imgW="1473200" imgH="4826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43</a:t>
            </a:fld>
            <a:endParaRPr lang="es-ES"/>
          </a:p>
        </p:txBody>
      </p:sp>
      <p:sp>
        <p:nvSpPr>
          <p:cNvPr id="5" name="4 CuadroTexto"/>
          <p:cNvSpPr txBox="1"/>
          <p:nvPr/>
        </p:nvSpPr>
        <p:spPr>
          <a:xfrm>
            <a:off x="642910" y="1714488"/>
            <a:ext cx="8072494" cy="2031325"/>
          </a:xfrm>
          <a:prstGeom prst="rect">
            <a:avLst/>
          </a:prstGeom>
          <a:noFill/>
        </p:spPr>
        <p:txBody>
          <a:bodyPr wrap="square" rtlCol="0">
            <a:spAutoFit/>
          </a:bodyPr>
          <a:lstStyle/>
          <a:p>
            <a:r>
              <a:rPr lang="es-ES" b="1" dirty="0" smtClean="0"/>
              <a:t>Ejemplo</a:t>
            </a:r>
          </a:p>
          <a:p>
            <a:endParaRPr lang="es-ES" u="sng" dirty="0" smtClean="0"/>
          </a:p>
          <a:p>
            <a:r>
              <a:rPr lang="es-ES" dirty="0" smtClean="0"/>
              <a:t>Nos dan un vector  expresado en componentes de una base B</a:t>
            </a:r>
            <a:r>
              <a:rPr lang="es-ES" baseline="-25000" dirty="0" smtClean="0"/>
              <a:t>1 </a:t>
            </a:r>
            <a:r>
              <a:rPr lang="es-ES" dirty="0" smtClean="0"/>
              <a:t>y se trata de hallar qué componentes</a:t>
            </a:r>
            <a:r>
              <a:rPr lang="es-ES" baseline="-25000" dirty="0" smtClean="0"/>
              <a:t> </a:t>
            </a:r>
            <a:r>
              <a:rPr lang="es-ES" dirty="0" smtClean="0"/>
              <a:t>tiene en</a:t>
            </a:r>
            <a:r>
              <a:rPr lang="es-ES" baseline="-25000" dirty="0" smtClean="0"/>
              <a:t> </a:t>
            </a:r>
            <a:r>
              <a:rPr lang="es-ES" dirty="0" smtClean="0"/>
              <a:t>la base B</a:t>
            </a:r>
            <a:r>
              <a:rPr lang="es-ES" baseline="-25000" dirty="0" smtClean="0"/>
              <a:t>2</a:t>
            </a:r>
            <a:endParaRPr lang="es-ES" dirty="0" smtClean="0"/>
          </a:p>
          <a:p>
            <a:r>
              <a:rPr lang="es-ES" dirty="0" smtClean="0"/>
              <a:t> </a:t>
            </a:r>
          </a:p>
          <a:p>
            <a:r>
              <a:rPr lang="es-ES" dirty="0" smtClean="0"/>
              <a:t>Primero se encontrará el vector y luego se buscará qué componentes tiene en la base B</a:t>
            </a:r>
            <a:r>
              <a:rPr lang="es-ES" baseline="-25000" dirty="0" smtClean="0"/>
              <a:t>2</a:t>
            </a:r>
            <a:r>
              <a:rPr lang="es-ES" dirty="0" smtClean="0"/>
              <a:t>.</a:t>
            </a:r>
            <a:endParaRPr lang="ca-ES" dirty="0"/>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2641" name="Object 1"/>
          <p:cNvGraphicFramePr>
            <a:graphicFrameLocks noChangeAspect="1"/>
          </p:cNvGraphicFramePr>
          <p:nvPr/>
        </p:nvGraphicFramePr>
        <p:xfrm>
          <a:off x="3373034" y="4256088"/>
          <a:ext cx="2423102" cy="1621184"/>
        </p:xfrm>
        <a:graphic>
          <a:graphicData uri="http://schemas.openxmlformats.org/presentationml/2006/ole">
            <p:oleObj spid="_x0000_s112641" name="Ecuación" r:id="rId4" imgW="1231560" imgH="82548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44</a:t>
            </a:fld>
            <a:endParaRPr lang="es-ES"/>
          </a:p>
        </p:txBody>
      </p:sp>
      <p:sp>
        <p:nvSpPr>
          <p:cNvPr id="5" name="4 CuadroTexto"/>
          <p:cNvSpPr txBox="1"/>
          <p:nvPr/>
        </p:nvSpPr>
        <p:spPr>
          <a:xfrm>
            <a:off x="642910" y="1714488"/>
            <a:ext cx="8072494" cy="1477328"/>
          </a:xfrm>
          <a:prstGeom prst="rect">
            <a:avLst/>
          </a:prstGeom>
          <a:noFill/>
        </p:spPr>
        <p:txBody>
          <a:bodyPr wrap="square" rtlCol="0">
            <a:spAutoFit/>
          </a:bodyPr>
          <a:lstStyle/>
          <a:p>
            <a:r>
              <a:rPr lang="es-ES" b="1" dirty="0" smtClean="0"/>
              <a:t>Ejemplo (continuación)</a:t>
            </a:r>
          </a:p>
          <a:p>
            <a:endParaRPr lang="es-ES" u="sng" dirty="0" smtClean="0"/>
          </a:p>
          <a:p>
            <a:r>
              <a:rPr lang="es-ES" dirty="0" smtClean="0"/>
              <a:t>Por lo tanto, ahora se trata de hallar las componentes que tiene en la base B</a:t>
            </a:r>
            <a:r>
              <a:rPr lang="es-ES" baseline="-25000" dirty="0" smtClean="0"/>
              <a:t>2</a:t>
            </a:r>
            <a:r>
              <a:rPr lang="es-ES" dirty="0" smtClean="0"/>
              <a:t>, es decir, encontrar </a:t>
            </a:r>
            <a:r>
              <a:rPr lang="es-ES" dirty="0" smtClean="0">
                <a:sym typeface="Symbol"/>
              </a:rPr>
              <a:t></a:t>
            </a:r>
            <a:r>
              <a:rPr lang="es-ES" baseline="-25000" dirty="0" smtClean="0"/>
              <a:t>1</a:t>
            </a:r>
            <a:r>
              <a:rPr lang="es-ES" dirty="0" smtClean="0"/>
              <a:t> y </a:t>
            </a:r>
            <a:r>
              <a:rPr lang="es-ES" dirty="0" smtClean="0">
                <a:sym typeface="Symbol"/>
              </a:rPr>
              <a:t></a:t>
            </a:r>
            <a:r>
              <a:rPr lang="es-ES" baseline="-25000" dirty="0" smtClean="0"/>
              <a:t>2</a:t>
            </a:r>
            <a:r>
              <a:rPr lang="es-ES" dirty="0" smtClean="0"/>
              <a:t> que nos permitan expresar el polinomio como combinación lineal de los elementos de la base B</a:t>
            </a:r>
            <a:r>
              <a:rPr lang="es-ES" baseline="-25000" dirty="0" smtClean="0"/>
              <a:t>2</a:t>
            </a:r>
            <a:endParaRPr lang="es-ES" dirty="0"/>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136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3667" name="Object 3"/>
          <p:cNvGraphicFramePr>
            <a:graphicFrameLocks noChangeAspect="1"/>
          </p:cNvGraphicFramePr>
          <p:nvPr/>
        </p:nvGraphicFramePr>
        <p:xfrm>
          <a:off x="3714744" y="3571876"/>
          <a:ext cx="1603387" cy="1143008"/>
        </p:xfrm>
        <a:graphic>
          <a:graphicData uri="http://schemas.openxmlformats.org/presentationml/2006/ole">
            <p:oleObj spid="_x0000_s113667" name="Ecuación" r:id="rId4" imgW="965200" imgH="685800" progId="Equation.3">
              <p:embed/>
            </p:oleObj>
          </a:graphicData>
        </a:graphic>
      </p:graphicFrame>
      <p:sp>
        <p:nvSpPr>
          <p:cNvPr id="9" name="8 CuadroTexto"/>
          <p:cNvSpPr txBox="1"/>
          <p:nvPr/>
        </p:nvSpPr>
        <p:spPr>
          <a:xfrm>
            <a:off x="714348" y="5059932"/>
            <a:ext cx="7215238" cy="369332"/>
          </a:xfrm>
          <a:prstGeom prst="rect">
            <a:avLst/>
          </a:prstGeom>
          <a:noFill/>
        </p:spPr>
        <p:txBody>
          <a:bodyPr wrap="square" rtlCol="0">
            <a:spAutoFit/>
          </a:bodyPr>
          <a:lstStyle/>
          <a:p>
            <a:r>
              <a:rPr lang="es-ES" dirty="0" smtClean="0"/>
              <a:t>Por lo tanto, las componentes del polinomio  en la base B</a:t>
            </a:r>
            <a:r>
              <a:rPr lang="es-ES" baseline="-25000" dirty="0" smtClean="0"/>
              <a:t>2</a:t>
            </a:r>
            <a:r>
              <a:rPr lang="es-ES" dirty="0" smtClean="0"/>
              <a:t> son:</a:t>
            </a:r>
          </a:p>
        </p:txBody>
      </p:sp>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3669" name="Object 5"/>
          <p:cNvGraphicFramePr>
            <a:graphicFrameLocks noChangeAspect="1"/>
          </p:cNvGraphicFramePr>
          <p:nvPr/>
        </p:nvGraphicFramePr>
        <p:xfrm>
          <a:off x="3714744" y="5643578"/>
          <a:ext cx="1404126" cy="428628"/>
        </p:xfrm>
        <a:graphic>
          <a:graphicData uri="http://schemas.openxmlformats.org/presentationml/2006/ole">
            <p:oleObj spid="_x0000_s113669" name="Ecuación" r:id="rId5" imgW="901309" imgH="279279"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45</a:t>
            </a:fld>
            <a:endParaRPr lang="es-ES" dirty="0"/>
          </a:p>
        </p:txBody>
      </p:sp>
      <p:sp>
        <p:nvSpPr>
          <p:cNvPr id="5" name="4 CuadroTexto"/>
          <p:cNvSpPr txBox="1"/>
          <p:nvPr/>
        </p:nvSpPr>
        <p:spPr>
          <a:xfrm>
            <a:off x="642910" y="1714488"/>
            <a:ext cx="8072494" cy="1477328"/>
          </a:xfrm>
          <a:prstGeom prst="rect">
            <a:avLst/>
          </a:prstGeom>
          <a:noFill/>
        </p:spPr>
        <p:txBody>
          <a:bodyPr wrap="square" rtlCol="0">
            <a:spAutoFit/>
          </a:bodyPr>
          <a:lstStyle/>
          <a:p>
            <a:r>
              <a:rPr lang="es-ES" b="1" dirty="0" smtClean="0"/>
              <a:t>Ejemplo (continuación)</a:t>
            </a:r>
          </a:p>
          <a:p>
            <a:endParaRPr lang="es-ES" u="sng" dirty="0" smtClean="0"/>
          </a:p>
          <a:p>
            <a:r>
              <a:rPr lang="es-ES" dirty="0" smtClean="0"/>
              <a:t>Por lo tanto, ahora se trata de hallar las componentes que tiene en la base B</a:t>
            </a:r>
            <a:r>
              <a:rPr lang="es-ES" baseline="-25000" dirty="0" smtClean="0"/>
              <a:t>2</a:t>
            </a:r>
            <a:r>
              <a:rPr lang="es-ES" dirty="0" smtClean="0"/>
              <a:t>, es decir, encontrar </a:t>
            </a:r>
            <a:r>
              <a:rPr lang="es-ES" dirty="0" smtClean="0">
                <a:sym typeface="Symbol"/>
              </a:rPr>
              <a:t></a:t>
            </a:r>
            <a:r>
              <a:rPr lang="es-ES" baseline="-25000" dirty="0" smtClean="0"/>
              <a:t>1</a:t>
            </a:r>
            <a:r>
              <a:rPr lang="es-ES" dirty="0" smtClean="0"/>
              <a:t> y </a:t>
            </a:r>
            <a:r>
              <a:rPr lang="es-ES" dirty="0" smtClean="0">
                <a:sym typeface="Symbol"/>
              </a:rPr>
              <a:t></a:t>
            </a:r>
            <a:r>
              <a:rPr lang="es-ES" baseline="-25000" dirty="0" smtClean="0"/>
              <a:t>2</a:t>
            </a:r>
            <a:r>
              <a:rPr lang="es-ES" dirty="0" smtClean="0"/>
              <a:t> que nos permitan expresar el polinomio como combinación lineal de los elementos de la base B</a:t>
            </a:r>
            <a:r>
              <a:rPr lang="es-ES" baseline="-25000" dirty="0" smtClean="0"/>
              <a:t>2</a:t>
            </a:r>
            <a:endParaRPr lang="es-ES" dirty="0"/>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136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3667" name="Object 3"/>
          <p:cNvGraphicFramePr>
            <a:graphicFrameLocks noChangeAspect="1"/>
          </p:cNvGraphicFramePr>
          <p:nvPr/>
        </p:nvGraphicFramePr>
        <p:xfrm>
          <a:off x="3714744" y="3571876"/>
          <a:ext cx="1603387" cy="1143008"/>
        </p:xfrm>
        <a:graphic>
          <a:graphicData uri="http://schemas.openxmlformats.org/presentationml/2006/ole">
            <p:oleObj spid="_x0000_s115714" name="Ecuación" r:id="rId4" imgW="965200" imgH="685800" progId="Equation.3">
              <p:embed/>
            </p:oleObj>
          </a:graphicData>
        </a:graphic>
      </p:graphicFrame>
      <p:sp>
        <p:nvSpPr>
          <p:cNvPr id="9" name="8 CuadroTexto"/>
          <p:cNvSpPr txBox="1"/>
          <p:nvPr/>
        </p:nvSpPr>
        <p:spPr>
          <a:xfrm>
            <a:off x="714348" y="5059932"/>
            <a:ext cx="7215238" cy="369332"/>
          </a:xfrm>
          <a:prstGeom prst="rect">
            <a:avLst/>
          </a:prstGeom>
          <a:noFill/>
        </p:spPr>
        <p:txBody>
          <a:bodyPr wrap="square" rtlCol="0">
            <a:spAutoFit/>
          </a:bodyPr>
          <a:lstStyle/>
          <a:p>
            <a:r>
              <a:rPr lang="es-ES" dirty="0" smtClean="0"/>
              <a:t>Por lo tanto, las componentes del polinomio  en la base B</a:t>
            </a:r>
            <a:r>
              <a:rPr lang="es-ES" baseline="-25000" dirty="0" smtClean="0"/>
              <a:t>2</a:t>
            </a:r>
            <a:r>
              <a:rPr lang="es-ES" dirty="0" smtClean="0"/>
              <a:t> son:</a:t>
            </a:r>
          </a:p>
        </p:txBody>
      </p:sp>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3669" name="Object 5"/>
          <p:cNvGraphicFramePr>
            <a:graphicFrameLocks noChangeAspect="1"/>
          </p:cNvGraphicFramePr>
          <p:nvPr/>
        </p:nvGraphicFramePr>
        <p:xfrm>
          <a:off x="3714744" y="5643578"/>
          <a:ext cx="1404126" cy="428628"/>
        </p:xfrm>
        <a:graphic>
          <a:graphicData uri="http://schemas.openxmlformats.org/presentationml/2006/ole">
            <p:oleObj spid="_x0000_s115715" name="Ecuación" r:id="rId5" imgW="901309" imgH="279279" progId="Equation.3">
              <p:embed/>
            </p:oleObj>
          </a:graphicData>
        </a:graphic>
      </p:graphicFrame>
      <p:sp>
        <p:nvSpPr>
          <p:cNvPr id="11" name="10 CuadroTexto"/>
          <p:cNvSpPr txBox="1"/>
          <p:nvPr/>
        </p:nvSpPr>
        <p:spPr>
          <a:xfrm>
            <a:off x="6858016" y="3357562"/>
            <a:ext cx="1928826" cy="2308324"/>
          </a:xfrm>
          <a:prstGeom prst="rect">
            <a:avLst/>
          </a:prstGeom>
          <a:scene3d>
            <a:camera prst="perspectiveHeroicExtremeRightFacing"/>
            <a:lightRig rig="threePt" dir="t"/>
          </a:scene3d>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dirty="0" smtClean="0"/>
              <a:t>Pero existe otra forma de hallar las componentes del polinomio       en la base B</a:t>
            </a:r>
            <a:r>
              <a:rPr lang="es-ES" baseline="-25000" dirty="0" smtClean="0"/>
              <a:t>2</a:t>
            </a:r>
            <a:r>
              <a:rPr lang="es-ES" dirty="0" smtClean="0"/>
              <a:t>, si conocemos sus componentes en base B</a:t>
            </a:r>
            <a:r>
              <a:rPr lang="es-ES" baseline="-25000" dirty="0" smtClean="0"/>
              <a:t>1</a:t>
            </a:r>
            <a:r>
              <a:rPr lang="es-ES" dirty="0" smtClean="0"/>
              <a:t>…</a:t>
            </a:r>
            <a:endParaRPr lang="ca-ES" dirty="0"/>
          </a:p>
        </p:txBody>
      </p:sp>
      <p:sp>
        <p:nvSpPr>
          <p:cNvPr id="1157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5716" name="Object 4"/>
          <p:cNvGraphicFramePr>
            <a:graphicFrameLocks noChangeAspect="1"/>
          </p:cNvGraphicFramePr>
          <p:nvPr/>
        </p:nvGraphicFramePr>
        <p:xfrm>
          <a:off x="7894700" y="4186788"/>
          <a:ext cx="245158" cy="321770"/>
        </p:xfrm>
        <a:graphic>
          <a:graphicData uri="http://schemas.openxmlformats.org/presentationml/2006/ole">
            <p:oleObj spid="_x0000_s115716" name="Ecuación" r:id="rId6" imgW="152268" imgH="203024"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46</a:t>
            </a:fld>
            <a:endParaRPr lang="es-ES"/>
          </a:p>
        </p:txBody>
      </p:sp>
      <p:sp>
        <p:nvSpPr>
          <p:cNvPr id="5" name="4 CuadroTexto"/>
          <p:cNvSpPr txBox="1"/>
          <p:nvPr/>
        </p:nvSpPr>
        <p:spPr>
          <a:xfrm>
            <a:off x="500034" y="1928802"/>
            <a:ext cx="8143932" cy="1200329"/>
          </a:xfrm>
          <a:prstGeom prst="rect">
            <a:avLst/>
          </a:prstGeom>
          <a:noFill/>
        </p:spPr>
        <p:txBody>
          <a:bodyPr wrap="square" rtlCol="0">
            <a:spAutoFit/>
          </a:bodyPr>
          <a:lstStyle/>
          <a:p>
            <a:r>
              <a:rPr lang="es-ES" b="1" dirty="0" smtClean="0"/>
              <a:t>Planteamiento general del problema</a:t>
            </a:r>
          </a:p>
          <a:p>
            <a:endParaRPr lang="es-ES" dirty="0" smtClean="0"/>
          </a:p>
          <a:p>
            <a:r>
              <a:rPr lang="es-ES" dirty="0" smtClean="0"/>
              <a:t>Sean B</a:t>
            </a:r>
            <a:r>
              <a:rPr lang="es-ES" baseline="-25000" dirty="0" smtClean="0"/>
              <a:t>1</a:t>
            </a:r>
            <a:r>
              <a:rPr lang="es-ES" dirty="0" smtClean="0"/>
              <a:t>, B</a:t>
            </a:r>
            <a:r>
              <a:rPr lang="es-ES" baseline="-25000" dirty="0" smtClean="0"/>
              <a:t>2</a:t>
            </a:r>
            <a:r>
              <a:rPr lang="es-ES" dirty="0" smtClean="0"/>
              <a:t> dos bases diferentes del e. v. E, </a:t>
            </a:r>
            <a:r>
              <a:rPr lang="es-ES" dirty="0" smtClean="0">
                <a:sym typeface="Symbol"/>
              </a:rPr>
              <a:t></a:t>
            </a:r>
            <a:r>
              <a:rPr lang="es-ES" dirty="0" smtClean="0"/>
              <a:t>       </a:t>
            </a:r>
            <a:r>
              <a:rPr lang="es-ES" dirty="0" smtClean="0">
                <a:sym typeface="Symbol"/>
              </a:rPr>
              <a:t></a:t>
            </a:r>
            <a:r>
              <a:rPr lang="es-ES" dirty="0" smtClean="0"/>
              <a:t> E lo podemos escribir como combinación lineal de una de las dos bases o de las dos, es decir:</a:t>
            </a:r>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6737" name="Object 1"/>
          <p:cNvGraphicFramePr>
            <a:graphicFrameLocks noChangeAspect="1"/>
          </p:cNvGraphicFramePr>
          <p:nvPr/>
        </p:nvGraphicFramePr>
        <p:xfrm>
          <a:off x="4822317" y="2501044"/>
          <a:ext cx="225172" cy="305590"/>
        </p:xfrm>
        <a:graphic>
          <a:graphicData uri="http://schemas.openxmlformats.org/presentationml/2006/ole">
            <p:oleObj spid="_x0000_s116737" name="Ecuación" r:id="rId4" imgW="126725" imgH="177415" progId="Equation.3">
              <p:embed/>
            </p:oleObj>
          </a:graphicData>
        </a:graphic>
      </p:graphicFrame>
      <p:sp>
        <p:nvSpPr>
          <p:cNvPr id="1167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6739" name="Object 3"/>
          <p:cNvGraphicFramePr>
            <a:graphicFrameLocks noChangeAspect="1"/>
          </p:cNvGraphicFramePr>
          <p:nvPr/>
        </p:nvGraphicFramePr>
        <p:xfrm>
          <a:off x="2071670" y="3851138"/>
          <a:ext cx="2011622" cy="771374"/>
        </p:xfrm>
        <a:graphic>
          <a:graphicData uri="http://schemas.openxmlformats.org/presentationml/2006/ole">
            <p:oleObj spid="_x0000_s116739" name="Ecuación" r:id="rId5" imgW="1269449" imgH="482391" progId="Equation.3">
              <p:embed/>
            </p:oleObj>
          </a:graphicData>
        </a:graphic>
      </p:graphicFrame>
      <p:sp>
        <p:nvSpPr>
          <p:cNvPr id="1167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167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3" name="Object 6"/>
          <p:cNvGraphicFramePr>
            <a:graphicFrameLocks noChangeAspect="1"/>
          </p:cNvGraphicFramePr>
          <p:nvPr/>
        </p:nvGraphicFramePr>
        <p:xfrm>
          <a:off x="4355976" y="3573016"/>
          <a:ext cx="2968013" cy="1656184"/>
        </p:xfrm>
        <a:graphic>
          <a:graphicData uri="http://schemas.openxmlformats.org/presentationml/2006/ole">
            <p:oleObj spid="_x0000_s116742" name="Ecuación" r:id="rId6" imgW="1727200" imgH="96520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47</a:t>
            </a:fld>
            <a:endParaRPr lang="es-ES"/>
          </a:p>
        </p:txBody>
      </p:sp>
      <p:sp>
        <p:nvSpPr>
          <p:cNvPr id="5" name="4 CuadroTexto"/>
          <p:cNvSpPr txBox="1"/>
          <p:nvPr/>
        </p:nvSpPr>
        <p:spPr>
          <a:xfrm>
            <a:off x="642910" y="1942919"/>
            <a:ext cx="7715304" cy="1200329"/>
          </a:xfrm>
          <a:prstGeom prst="rect">
            <a:avLst/>
          </a:prstGeom>
          <a:noFill/>
        </p:spPr>
        <p:txBody>
          <a:bodyPr wrap="square" rtlCol="0">
            <a:spAutoFit/>
          </a:bodyPr>
          <a:lstStyle/>
          <a:p>
            <a:r>
              <a:rPr lang="es-ES" b="1" dirty="0" smtClean="0"/>
              <a:t>¿Qué se quiere conseguir?</a:t>
            </a:r>
          </a:p>
          <a:p>
            <a:endParaRPr lang="es-ES" dirty="0" smtClean="0"/>
          </a:p>
          <a:p>
            <a:r>
              <a:rPr lang="es-ES" dirty="0" smtClean="0"/>
              <a:t>Queremos encontrar las componentes de        en base B</a:t>
            </a:r>
            <a:r>
              <a:rPr lang="es-ES" baseline="-25000" dirty="0" smtClean="0"/>
              <a:t>2</a:t>
            </a:r>
            <a:r>
              <a:rPr lang="es-ES" dirty="0" smtClean="0"/>
              <a:t> a partir las componentes que tiene en la base B</a:t>
            </a:r>
            <a:r>
              <a:rPr lang="es-ES" baseline="-25000" dirty="0" smtClean="0"/>
              <a:t>1</a:t>
            </a:r>
            <a:endParaRPr lang="ca-ES" dirty="0"/>
          </a:p>
        </p:txBody>
      </p:sp>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7761" name="Object 1"/>
          <p:cNvGraphicFramePr>
            <a:graphicFrameLocks noChangeAspect="1"/>
          </p:cNvGraphicFramePr>
          <p:nvPr/>
        </p:nvGraphicFramePr>
        <p:xfrm>
          <a:off x="4000496" y="3357562"/>
          <a:ext cx="1143008" cy="386369"/>
        </p:xfrm>
        <a:graphic>
          <a:graphicData uri="http://schemas.openxmlformats.org/presentationml/2006/ole">
            <p:oleObj spid="_x0000_s117761" name="Ecuación" r:id="rId4" imgW="672808" imgH="228501" progId="Equation.3">
              <p:embed/>
            </p:oleObj>
          </a:graphicData>
        </a:graphic>
      </p:graphicFrame>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7763" name="Object 3"/>
          <p:cNvGraphicFramePr>
            <a:graphicFrameLocks noChangeAspect="1"/>
          </p:cNvGraphicFramePr>
          <p:nvPr/>
        </p:nvGraphicFramePr>
        <p:xfrm>
          <a:off x="4665154" y="2518028"/>
          <a:ext cx="214314" cy="290855"/>
        </p:xfrm>
        <a:graphic>
          <a:graphicData uri="http://schemas.openxmlformats.org/presentationml/2006/ole">
            <p:oleObj spid="_x0000_s117763" name="Ecuación" r:id="rId5" imgW="126725" imgH="177415"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48</a:t>
            </a:fld>
            <a:endParaRPr lang="es-ES"/>
          </a:p>
        </p:txBody>
      </p:sp>
      <p:sp>
        <p:nvSpPr>
          <p:cNvPr id="5" name="4 CuadroTexto"/>
          <p:cNvSpPr txBox="1"/>
          <p:nvPr/>
        </p:nvSpPr>
        <p:spPr>
          <a:xfrm>
            <a:off x="714348" y="1714488"/>
            <a:ext cx="7572428" cy="2585323"/>
          </a:xfrm>
          <a:prstGeom prst="rect">
            <a:avLst/>
          </a:prstGeom>
          <a:noFill/>
        </p:spPr>
        <p:txBody>
          <a:bodyPr wrap="square" rtlCol="0">
            <a:spAutoFit/>
          </a:bodyPr>
          <a:lstStyle/>
          <a:p>
            <a:r>
              <a:rPr lang="es-ES" b="1" dirty="0" smtClean="0"/>
              <a:t>Procedimiento</a:t>
            </a:r>
          </a:p>
          <a:p>
            <a:endParaRPr lang="es-ES" dirty="0" smtClean="0"/>
          </a:p>
          <a:p>
            <a:r>
              <a:rPr lang="es-ES" dirty="0" smtClean="0"/>
              <a:t>Deberemos conocer las componentes de los vectores de la base inicial (B</a:t>
            </a:r>
            <a:r>
              <a:rPr lang="es-ES" baseline="-25000" dirty="0" smtClean="0"/>
              <a:t>1</a:t>
            </a:r>
            <a:r>
              <a:rPr lang="es-ES" dirty="0" smtClean="0"/>
              <a:t>) referidas a la base final (B</a:t>
            </a:r>
            <a:r>
              <a:rPr lang="es-ES" baseline="-25000" dirty="0" smtClean="0"/>
              <a:t>2</a:t>
            </a:r>
            <a:r>
              <a:rPr lang="es-ES" dirty="0" smtClean="0"/>
              <a:t>)</a:t>
            </a:r>
          </a:p>
          <a:p>
            <a:endParaRPr lang="es-ES" dirty="0" smtClean="0"/>
          </a:p>
          <a:p>
            <a:r>
              <a:rPr lang="es-ES" b="1" dirty="0" smtClean="0"/>
              <a:t>Demostración</a:t>
            </a:r>
          </a:p>
          <a:p>
            <a:endParaRPr lang="es-ES" dirty="0" smtClean="0"/>
          </a:p>
          <a:p>
            <a:r>
              <a:rPr lang="es-ES" dirty="0" smtClean="0"/>
              <a:t>Expresamos los vectores  de la base                                 como combinación lineal de la base destino</a:t>
            </a:r>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8785" name="Object 1"/>
          <p:cNvGraphicFramePr>
            <a:graphicFrameLocks noChangeAspect="1"/>
          </p:cNvGraphicFramePr>
          <p:nvPr/>
        </p:nvGraphicFramePr>
        <p:xfrm>
          <a:off x="4189084" y="3689600"/>
          <a:ext cx="1540576" cy="285752"/>
        </p:xfrm>
        <a:graphic>
          <a:graphicData uri="http://schemas.openxmlformats.org/presentationml/2006/ole">
            <p:oleObj spid="_x0000_s118785" name="Ecuación" r:id="rId4" imgW="1180588" imgH="215806" progId="Equation.3">
              <p:embed/>
            </p:oleObj>
          </a:graphicData>
        </a:graphic>
      </p:graphicFrame>
      <p:sp>
        <p:nvSpPr>
          <p:cNvPr id="1187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8787" name="Object 3"/>
          <p:cNvGraphicFramePr>
            <a:graphicFrameLocks noChangeAspect="1"/>
          </p:cNvGraphicFramePr>
          <p:nvPr/>
        </p:nvGraphicFramePr>
        <p:xfrm>
          <a:off x="2571736" y="3965642"/>
          <a:ext cx="1556076" cy="286318"/>
        </p:xfrm>
        <a:graphic>
          <a:graphicData uri="http://schemas.openxmlformats.org/presentationml/2006/ole">
            <p:oleObj spid="_x0000_s118787" name="Ecuación" r:id="rId5" imgW="1193800" imgH="215900" progId="Equation.3">
              <p:embed/>
            </p:oleObj>
          </a:graphicData>
        </a:graphic>
      </p:graphicFrame>
      <p:sp>
        <p:nvSpPr>
          <p:cNvPr id="1187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8789" name="Object 5"/>
          <p:cNvGraphicFramePr>
            <a:graphicFrameLocks noChangeAspect="1"/>
          </p:cNvGraphicFramePr>
          <p:nvPr/>
        </p:nvGraphicFramePr>
        <p:xfrm>
          <a:off x="2500298" y="4572008"/>
          <a:ext cx="4329575" cy="1428760"/>
        </p:xfrm>
        <a:graphic>
          <a:graphicData uri="http://schemas.openxmlformats.org/presentationml/2006/ole">
            <p:oleObj spid="_x0000_s118789" name="Ecuación" r:id="rId6" imgW="2857500" imgH="93980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49</a:t>
            </a:fld>
            <a:endParaRPr lang="es-ES"/>
          </a:p>
        </p:txBody>
      </p:sp>
      <p:sp>
        <p:nvSpPr>
          <p:cNvPr id="5" name="4 CuadroTexto"/>
          <p:cNvSpPr txBox="1"/>
          <p:nvPr/>
        </p:nvSpPr>
        <p:spPr>
          <a:xfrm>
            <a:off x="642910" y="1714488"/>
            <a:ext cx="7715304" cy="369332"/>
          </a:xfrm>
          <a:prstGeom prst="rect">
            <a:avLst/>
          </a:prstGeom>
          <a:noFill/>
        </p:spPr>
        <p:txBody>
          <a:bodyPr wrap="square" rtlCol="0">
            <a:spAutoFit/>
          </a:bodyPr>
          <a:lstStyle/>
          <a:p>
            <a:r>
              <a:rPr lang="es-ES" dirty="0" smtClean="0"/>
              <a:t>Un vector         expresado como combinación lineal de B</a:t>
            </a:r>
            <a:r>
              <a:rPr lang="es-ES" baseline="-25000" dirty="0" smtClean="0"/>
              <a:t>1</a:t>
            </a:r>
            <a:r>
              <a:rPr lang="es-ES" dirty="0" smtClean="0"/>
              <a:t> sería:</a:t>
            </a:r>
          </a:p>
        </p:txBody>
      </p:sp>
      <p:sp>
        <p:nvSpPr>
          <p:cNvPr id="119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9809" name="Object 1"/>
          <p:cNvGraphicFramePr>
            <a:graphicFrameLocks noChangeAspect="1"/>
          </p:cNvGraphicFramePr>
          <p:nvPr/>
        </p:nvGraphicFramePr>
        <p:xfrm>
          <a:off x="1760200" y="1736196"/>
          <a:ext cx="220247" cy="298906"/>
        </p:xfrm>
        <a:graphic>
          <a:graphicData uri="http://schemas.openxmlformats.org/presentationml/2006/ole">
            <p:oleObj spid="_x0000_s119809" name="Ecuación" r:id="rId4" imgW="126725" imgH="177415" progId="Equation.3">
              <p:embed/>
            </p:oleObj>
          </a:graphicData>
        </a:graphic>
      </p:graphicFrame>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9811" name="Object 3"/>
          <p:cNvGraphicFramePr>
            <a:graphicFrameLocks noChangeAspect="1"/>
          </p:cNvGraphicFramePr>
          <p:nvPr/>
        </p:nvGraphicFramePr>
        <p:xfrm>
          <a:off x="3857620" y="2214554"/>
          <a:ext cx="1414473" cy="785818"/>
        </p:xfrm>
        <a:graphic>
          <a:graphicData uri="http://schemas.openxmlformats.org/presentationml/2006/ole">
            <p:oleObj spid="_x0000_s119811" name="Ecuación" r:id="rId5" imgW="774364" imgH="431613" progId="Equation.3">
              <p:embed/>
            </p:oleObj>
          </a:graphicData>
        </a:graphic>
      </p:graphicFrame>
      <p:sp>
        <p:nvSpPr>
          <p:cNvPr id="10" name="9 CuadroTexto"/>
          <p:cNvSpPr txBox="1"/>
          <p:nvPr/>
        </p:nvSpPr>
        <p:spPr>
          <a:xfrm>
            <a:off x="714348" y="3571876"/>
            <a:ext cx="6357982" cy="369332"/>
          </a:xfrm>
          <a:prstGeom prst="rect">
            <a:avLst/>
          </a:prstGeom>
          <a:noFill/>
        </p:spPr>
        <p:txBody>
          <a:bodyPr wrap="square" rtlCol="0">
            <a:spAutoFit/>
          </a:bodyPr>
          <a:lstStyle/>
          <a:p>
            <a:r>
              <a:rPr lang="es-ES" dirty="0" smtClean="0"/>
              <a:t>Y expresado como combinación lineal de B</a:t>
            </a:r>
            <a:r>
              <a:rPr lang="es-ES" baseline="-25000" dirty="0" smtClean="0"/>
              <a:t>2</a:t>
            </a:r>
            <a:r>
              <a:rPr lang="es-ES" dirty="0" smtClean="0"/>
              <a:t>:</a:t>
            </a:r>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9813" name="Object 5"/>
          <p:cNvGraphicFramePr>
            <a:graphicFrameLocks noChangeAspect="1"/>
          </p:cNvGraphicFramePr>
          <p:nvPr/>
        </p:nvGraphicFramePr>
        <p:xfrm>
          <a:off x="1714480" y="4143380"/>
          <a:ext cx="1222383" cy="714380"/>
        </p:xfrm>
        <a:graphic>
          <a:graphicData uri="http://schemas.openxmlformats.org/presentationml/2006/ole">
            <p:oleObj spid="_x0000_s119813" name="Ecuación" r:id="rId6" imgW="736600" imgH="431800" progId="Equation.3">
              <p:embed/>
            </p:oleObj>
          </a:graphicData>
        </a:graphic>
      </p:graphicFrame>
      <p:sp>
        <p:nvSpPr>
          <p:cNvPr id="13" name="12 CuadroTexto"/>
          <p:cNvSpPr txBox="1"/>
          <p:nvPr/>
        </p:nvSpPr>
        <p:spPr>
          <a:xfrm>
            <a:off x="3428992" y="4286256"/>
            <a:ext cx="5286412" cy="369332"/>
          </a:xfrm>
          <a:prstGeom prst="rect">
            <a:avLst/>
          </a:prstGeom>
          <a:noFill/>
        </p:spPr>
        <p:txBody>
          <a:bodyPr wrap="square" rtlCol="0">
            <a:spAutoFit/>
          </a:bodyPr>
          <a:lstStyle/>
          <a:p>
            <a:r>
              <a:rPr lang="es-ES" dirty="0" smtClean="0"/>
              <a:t>donde las          son las componentes que buscamos</a:t>
            </a:r>
            <a:endParaRPr lang="ca-ES" dirty="0"/>
          </a:p>
        </p:txBody>
      </p:sp>
      <p:sp>
        <p:nvSpPr>
          <p:cNvPr id="1198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19815" name="Object 7"/>
          <p:cNvGraphicFramePr>
            <a:graphicFrameLocks noChangeAspect="1"/>
          </p:cNvGraphicFramePr>
          <p:nvPr/>
        </p:nvGraphicFramePr>
        <p:xfrm>
          <a:off x="4518850" y="4251394"/>
          <a:ext cx="339330" cy="428628"/>
        </p:xfrm>
        <a:graphic>
          <a:graphicData uri="http://schemas.openxmlformats.org/presentationml/2006/ole">
            <p:oleObj spid="_x0000_s119815" name="Ecuación" r:id="rId7" imgW="177646" imgH="228402"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5114948"/>
          </a:xfrm>
        </p:spPr>
        <p:txBody>
          <a:bodyPr>
            <a:normAutofit/>
          </a:bodyPr>
          <a:lstStyle/>
          <a:p>
            <a:pPr>
              <a:buNone/>
            </a:pPr>
            <a:r>
              <a:rPr lang="ca-ES" sz="2800" b="1" dirty="0" smtClean="0"/>
              <a:t>ANELL</a:t>
            </a:r>
          </a:p>
          <a:p>
            <a:pPr>
              <a:buNone/>
            </a:pPr>
            <a:endParaRPr lang="ca-ES" sz="1050" dirty="0" smtClean="0"/>
          </a:p>
          <a:p>
            <a:pPr>
              <a:buNone/>
            </a:pPr>
            <a:r>
              <a:rPr lang="ca-ES" sz="2000" dirty="0" smtClean="0"/>
              <a:t>Un ANELL és una </a:t>
            </a:r>
            <a:r>
              <a:rPr lang="ca-ES" sz="2000" b="1" dirty="0" smtClean="0">
                <a:solidFill>
                  <a:schemeClr val="accent1"/>
                </a:solidFill>
              </a:rPr>
              <a:t>terna (A, </a:t>
            </a:r>
            <a:r>
              <a:rPr lang="ca-ES" sz="2000" b="1" dirty="0" smtClean="0">
                <a:solidFill>
                  <a:schemeClr val="accent1"/>
                </a:solidFill>
                <a:sym typeface="Symbol"/>
              </a:rPr>
              <a:t></a:t>
            </a:r>
            <a:r>
              <a:rPr lang="ca-ES" sz="2000" b="1" dirty="0" smtClean="0">
                <a:solidFill>
                  <a:schemeClr val="accent1"/>
                </a:solidFill>
              </a:rPr>
              <a:t>, </a:t>
            </a:r>
            <a:r>
              <a:rPr lang="ca-ES" sz="2000" b="1" dirty="0" smtClean="0">
                <a:solidFill>
                  <a:schemeClr val="accent1"/>
                </a:solidFill>
                <a:sym typeface="Symbol"/>
              </a:rPr>
              <a:t></a:t>
            </a:r>
            <a:r>
              <a:rPr lang="ca-ES" sz="2000" b="1" dirty="0" smtClean="0">
                <a:solidFill>
                  <a:schemeClr val="accent1"/>
                </a:solidFill>
              </a:rPr>
              <a:t>) </a:t>
            </a:r>
            <a:r>
              <a:rPr lang="ca-ES" sz="2000" dirty="0" smtClean="0"/>
              <a:t>on A és un conjunt i</a:t>
            </a:r>
          </a:p>
          <a:p>
            <a:pPr>
              <a:buNone/>
            </a:pPr>
            <a:endParaRPr lang="ca-ES" sz="2400" dirty="0" smtClean="0"/>
          </a:p>
          <a:p>
            <a:pPr>
              <a:buNone/>
            </a:pPr>
            <a:endParaRPr lang="ca-ES" sz="2400" dirty="0" smtClean="0"/>
          </a:p>
          <a:p>
            <a:pPr>
              <a:buNone/>
            </a:pPr>
            <a:endParaRPr lang="ca-ES" sz="2000" dirty="0" smtClean="0"/>
          </a:p>
          <a:p>
            <a:pPr>
              <a:buNone/>
            </a:pPr>
            <a:r>
              <a:rPr lang="ca-ES" sz="1800" b="1" dirty="0" smtClean="0"/>
              <a:t>1, 2, 3, 4.	  (A, </a:t>
            </a:r>
            <a:r>
              <a:rPr lang="ca-ES" sz="1800" b="1" dirty="0" smtClean="0">
                <a:sym typeface="Symbol"/>
              </a:rPr>
              <a:t></a:t>
            </a:r>
            <a:r>
              <a:rPr lang="ca-ES" sz="1800" b="1" dirty="0" smtClean="0"/>
              <a:t>) grup commutatiu</a:t>
            </a:r>
          </a:p>
          <a:p>
            <a:pPr>
              <a:buFont typeface="+mj-lt"/>
              <a:buAutoNum type="arabicPeriod" startAt="5"/>
            </a:pPr>
            <a:r>
              <a:rPr lang="ca-ES" sz="1800" b="1" dirty="0" smtClean="0"/>
              <a:t>Associativa respecte </a:t>
            </a:r>
            <a:r>
              <a:rPr lang="ca-ES" sz="1800" b="1" dirty="0" smtClean="0">
                <a:sym typeface="Symbol"/>
              </a:rPr>
              <a:t></a:t>
            </a:r>
            <a:r>
              <a:rPr lang="ca-ES" sz="1800" b="1" dirty="0" smtClean="0"/>
              <a:t>:</a:t>
            </a:r>
          </a:p>
          <a:p>
            <a:pPr>
              <a:buFont typeface="+mj-lt"/>
              <a:buAutoNum type="arabicPeriod" startAt="5"/>
            </a:pPr>
            <a:r>
              <a:rPr lang="ca-ES" sz="1800" b="1" dirty="0" smtClean="0"/>
              <a:t>Existència d’element neutre:</a:t>
            </a:r>
          </a:p>
          <a:p>
            <a:pPr>
              <a:buFont typeface="+mj-lt"/>
              <a:buAutoNum type="arabicPeriod" startAt="5"/>
            </a:pPr>
            <a:r>
              <a:rPr lang="ca-ES" sz="1800" b="1" dirty="0" smtClean="0"/>
              <a:t>Distributiva:</a:t>
            </a:r>
            <a:endParaRPr lang="es-ES" sz="1400" b="1" dirty="0" smtClean="0"/>
          </a:p>
          <a:p>
            <a:pPr>
              <a:buNone/>
            </a:pPr>
            <a:r>
              <a:rPr lang="es-ES" sz="1800" dirty="0" smtClean="0"/>
              <a:t>	</a:t>
            </a:r>
          </a:p>
          <a:p>
            <a:pPr>
              <a:buNone/>
            </a:pPr>
            <a:r>
              <a:rPr lang="es-ES" sz="1800" dirty="0" smtClean="0"/>
              <a:t>	Si a </a:t>
            </a:r>
            <a:r>
              <a:rPr lang="es-ES" sz="1800" dirty="0" err="1" smtClean="0"/>
              <a:t>més</a:t>
            </a:r>
            <a:r>
              <a:rPr lang="es-ES" sz="1800" dirty="0" smtClean="0"/>
              <a:t> </a:t>
            </a:r>
            <a:r>
              <a:rPr lang="es-ES" sz="1800" dirty="0" err="1" smtClean="0"/>
              <a:t>compleix</a:t>
            </a:r>
            <a:endParaRPr lang="es-ES" sz="1800" dirty="0" smtClean="0"/>
          </a:p>
          <a:p>
            <a:pPr>
              <a:buFont typeface="+mj-lt"/>
              <a:buAutoNum type="arabicPeriod" startAt="8"/>
            </a:pPr>
            <a:r>
              <a:rPr lang="ca-ES" sz="1800" b="1" dirty="0" smtClean="0"/>
              <a:t>Commutativa respecte </a:t>
            </a:r>
            <a:r>
              <a:rPr lang="ca-ES" sz="1800" b="1" dirty="0" smtClean="0">
                <a:sym typeface="Symbol"/>
              </a:rPr>
              <a:t>:</a:t>
            </a:r>
          </a:p>
          <a:p>
            <a:pPr>
              <a:buNone/>
            </a:pPr>
            <a:r>
              <a:rPr lang="ca-ES" sz="1800" dirty="0" smtClean="0">
                <a:sym typeface="Symbol"/>
              </a:rPr>
              <a:t>	</a:t>
            </a:r>
            <a:r>
              <a:rPr lang="ca-ES" sz="1800" dirty="0" smtClean="0"/>
              <a:t>diem que (A,</a:t>
            </a:r>
            <a:r>
              <a:rPr lang="ca-ES" sz="1800" dirty="0" smtClean="0">
                <a:sym typeface="Symbol"/>
              </a:rPr>
              <a:t></a:t>
            </a:r>
            <a:r>
              <a:rPr lang="ca-ES" sz="1800" dirty="0" smtClean="0"/>
              <a:t>,</a:t>
            </a:r>
            <a:r>
              <a:rPr lang="ca-ES" sz="1800" dirty="0" smtClean="0">
                <a:sym typeface="Symbol"/>
              </a:rPr>
              <a:t></a:t>
            </a:r>
            <a:r>
              <a:rPr lang="ca-ES" sz="1800" dirty="0" smtClean="0"/>
              <a:t>) és un </a:t>
            </a:r>
            <a:r>
              <a:rPr lang="ca-ES" sz="1800" b="1" dirty="0" smtClean="0">
                <a:solidFill>
                  <a:schemeClr val="accent1"/>
                </a:solidFill>
              </a:rPr>
              <a:t>ANELL COMMUTATIU o ABELIÀ</a:t>
            </a:r>
            <a:r>
              <a:rPr lang="ca-ES" sz="1800" dirty="0" smtClean="0"/>
              <a:t>.</a:t>
            </a:r>
          </a:p>
          <a:p>
            <a:pPr>
              <a:buNone/>
            </a:pPr>
            <a:endParaRPr lang="es-ES" sz="18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73" name="Object 1"/>
          <p:cNvGraphicFramePr>
            <a:graphicFrameLocks noChangeAspect="1"/>
          </p:cNvGraphicFramePr>
          <p:nvPr/>
        </p:nvGraphicFramePr>
        <p:xfrm>
          <a:off x="785786" y="2831237"/>
          <a:ext cx="2252609" cy="785794"/>
        </p:xfrm>
        <a:graphic>
          <a:graphicData uri="http://schemas.openxmlformats.org/presentationml/2006/ole">
            <p:oleObj spid="_x0000_s54273" name="Ecuación" r:id="rId4" imgW="1231366" imgH="431613" progId="Equation.3">
              <p:embed/>
            </p:oleObj>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75" name="Object 3"/>
          <p:cNvGraphicFramePr>
            <a:graphicFrameLocks noChangeAspect="1"/>
          </p:cNvGraphicFramePr>
          <p:nvPr/>
        </p:nvGraphicFramePr>
        <p:xfrm>
          <a:off x="3214678" y="2831237"/>
          <a:ext cx="2147837" cy="785794"/>
        </p:xfrm>
        <a:graphic>
          <a:graphicData uri="http://schemas.openxmlformats.org/presentationml/2006/ole">
            <p:oleObj spid="_x0000_s54275" name="Ecuación" r:id="rId5" imgW="1167893" imgH="431613" progId="Equation.3">
              <p:embed/>
            </p:oleObj>
          </a:graphicData>
        </a:graphic>
      </p:graphicFrame>
      <p:sp>
        <p:nvSpPr>
          <p:cNvPr id="9" name="8 CuadroTexto"/>
          <p:cNvSpPr txBox="1"/>
          <p:nvPr/>
        </p:nvSpPr>
        <p:spPr>
          <a:xfrm>
            <a:off x="5643570" y="2863990"/>
            <a:ext cx="2714644" cy="707886"/>
          </a:xfrm>
          <a:prstGeom prst="rect">
            <a:avLst/>
          </a:prstGeom>
          <a:noFill/>
        </p:spPr>
        <p:txBody>
          <a:bodyPr wrap="square" rtlCol="0">
            <a:spAutoFit/>
          </a:bodyPr>
          <a:lstStyle/>
          <a:p>
            <a:r>
              <a:rPr lang="ca-ES" sz="2000" dirty="0" smtClean="0"/>
              <a:t>dues operacions internes verificant:</a:t>
            </a:r>
            <a:endParaRPr lang="ca-ES" sz="2000" dirty="0"/>
          </a:p>
        </p:txBody>
      </p:sp>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77" name="Object 5"/>
          <p:cNvGraphicFramePr>
            <a:graphicFrameLocks noChangeAspect="1"/>
          </p:cNvGraphicFramePr>
          <p:nvPr/>
        </p:nvGraphicFramePr>
        <p:xfrm>
          <a:off x="3220386" y="4291980"/>
          <a:ext cx="3760376" cy="280028"/>
        </p:xfrm>
        <a:graphic>
          <a:graphicData uri="http://schemas.openxmlformats.org/presentationml/2006/ole">
            <p:oleObj spid="_x0000_s54277" name="Ecuación" r:id="rId6" imgW="2679700" imgH="203200" progId="Equation.3">
              <p:embed/>
            </p:oleObj>
          </a:graphicData>
        </a:graphic>
      </p:graphicFrame>
      <p:sp>
        <p:nvSpPr>
          <p:cNvPr id="54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79" name="Object 7"/>
          <p:cNvGraphicFramePr>
            <a:graphicFrameLocks noChangeAspect="1"/>
          </p:cNvGraphicFramePr>
          <p:nvPr/>
        </p:nvGraphicFramePr>
        <p:xfrm>
          <a:off x="3643305" y="4595672"/>
          <a:ext cx="3042920" cy="323460"/>
        </p:xfrm>
        <a:graphic>
          <a:graphicData uri="http://schemas.openxmlformats.org/presentationml/2006/ole">
            <p:oleObj spid="_x0000_s54279" name="Ecuación" r:id="rId7" imgW="2425700" imgH="254000" progId="Equation.3">
              <p:embed/>
            </p:oleObj>
          </a:graphicData>
        </a:graphic>
      </p:graphicFrame>
      <p:sp>
        <p:nvSpPr>
          <p:cNvPr id="14" name="13 CuadroTexto"/>
          <p:cNvSpPr txBox="1"/>
          <p:nvPr/>
        </p:nvSpPr>
        <p:spPr>
          <a:xfrm>
            <a:off x="6848282" y="4572008"/>
            <a:ext cx="1214446" cy="338554"/>
          </a:xfrm>
          <a:prstGeom prst="rect">
            <a:avLst/>
          </a:prstGeom>
          <a:noFill/>
        </p:spPr>
        <p:txBody>
          <a:bodyPr wrap="square" rtlCol="0">
            <a:spAutoFit/>
          </a:bodyPr>
          <a:lstStyle/>
          <a:p>
            <a:r>
              <a:rPr lang="ca-ES" sz="1600" dirty="0" smtClean="0"/>
              <a:t>En general</a:t>
            </a:r>
            <a:endParaRPr lang="ca-ES" sz="1600" dirty="0"/>
          </a:p>
        </p:txBody>
      </p:sp>
      <p:sp>
        <p:nvSpPr>
          <p:cNvPr id="542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81" name="Object 9"/>
          <p:cNvGraphicFramePr>
            <a:graphicFrameLocks noChangeAspect="1"/>
          </p:cNvGraphicFramePr>
          <p:nvPr/>
        </p:nvGraphicFramePr>
        <p:xfrm>
          <a:off x="7858148" y="4609257"/>
          <a:ext cx="604029" cy="295588"/>
        </p:xfrm>
        <a:graphic>
          <a:graphicData uri="http://schemas.openxmlformats.org/presentationml/2006/ole">
            <p:oleObj spid="_x0000_s54281" name="Ecuación" r:id="rId8" imgW="444114" imgH="215713" progId="Equation.3">
              <p:embed/>
            </p:oleObj>
          </a:graphicData>
        </a:graphic>
      </p:graphicFrame>
      <p:sp>
        <p:nvSpPr>
          <p:cNvPr id="542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83" name="Object 11"/>
          <p:cNvGraphicFramePr>
            <a:graphicFrameLocks noChangeAspect="1"/>
          </p:cNvGraphicFramePr>
          <p:nvPr/>
        </p:nvGraphicFramePr>
        <p:xfrm>
          <a:off x="2205907" y="4937784"/>
          <a:ext cx="4223481" cy="277166"/>
        </p:xfrm>
        <a:graphic>
          <a:graphicData uri="http://schemas.openxmlformats.org/presentationml/2006/ole">
            <p:oleObj spid="_x0000_s54283" name="Ecuación" r:id="rId9" imgW="3048000" imgH="203200" progId="Equation.3">
              <p:embed/>
            </p:oleObj>
          </a:graphicData>
        </a:graphic>
      </p:graphicFrame>
      <p:sp>
        <p:nvSpPr>
          <p:cNvPr id="5428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85" name="Object 13"/>
          <p:cNvGraphicFramePr>
            <a:graphicFrameLocks noChangeAspect="1"/>
          </p:cNvGraphicFramePr>
          <p:nvPr/>
        </p:nvGraphicFramePr>
        <p:xfrm>
          <a:off x="2212433" y="5214950"/>
          <a:ext cx="4288393" cy="282308"/>
        </p:xfrm>
        <a:graphic>
          <a:graphicData uri="http://schemas.openxmlformats.org/presentationml/2006/ole">
            <p:oleObj spid="_x0000_s54285" name="Ecuación" r:id="rId10" imgW="3035300" imgH="203200" progId="Equation.3">
              <p:embed/>
            </p:oleObj>
          </a:graphicData>
        </a:graphic>
      </p:graphicFrame>
      <p:sp>
        <p:nvSpPr>
          <p:cNvPr id="5428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4287" name="Object 15"/>
          <p:cNvGraphicFramePr>
            <a:graphicFrameLocks noChangeAspect="1"/>
          </p:cNvGraphicFramePr>
          <p:nvPr/>
        </p:nvGraphicFramePr>
        <p:xfrm>
          <a:off x="3474712" y="5894713"/>
          <a:ext cx="2714644" cy="292347"/>
        </p:xfrm>
        <a:graphic>
          <a:graphicData uri="http://schemas.openxmlformats.org/presentationml/2006/ole">
            <p:oleObj spid="_x0000_s54287" name="Ecuación" r:id="rId11" imgW="1854200" imgH="2032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50</a:t>
            </a:fld>
            <a:endParaRPr lang="es-ES"/>
          </a:p>
        </p:txBody>
      </p:sp>
      <p:sp>
        <p:nvSpPr>
          <p:cNvPr id="5" name="4 CuadroTexto"/>
          <p:cNvSpPr txBox="1"/>
          <p:nvPr/>
        </p:nvSpPr>
        <p:spPr>
          <a:xfrm>
            <a:off x="642910" y="1702346"/>
            <a:ext cx="7786742" cy="369332"/>
          </a:xfrm>
          <a:prstGeom prst="rect">
            <a:avLst/>
          </a:prstGeom>
          <a:noFill/>
        </p:spPr>
        <p:txBody>
          <a:bodyPr wrap="square" rtlCol="0">
            <a:spAutoFit/>
          </a:bodyPr>
          <a:lstStyle/>
          <a:p>
            <a:r>
              <a:rPr lang="es-ES" dirty="0" smtClean="0"/>
              <a:t>Pues bien, si partimos de que:</a:t>
            </a:r>
          </a:p>
        </p:txBody>
      </p:sp>
      <p:sp>
        <p:nvSpPr>
          <p:cNvPr id="1208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0833" name="Object 1"/>
          <p:cNvGraphicFramePr>
            <a:graphicFrameLocks noChangeAspect="1"/>
          </p:cNvGraphicFramePr>
          <p:nvPr/>
        </p:nvGraphicFramePr>
        <p:xfrm>
          <a:off x="3857620" y="2214554"/>
          <a:ext cx="1285884" cy="714380"/>
        </p:xfrm>
        <a:graphic>
          <a:graphicData uri="http://schemas.openxmlformats.org/presentationml/2006/ole">
            <p:oleObj spid="_x0000_s120833" name="Ecuación" r:id="rId4" imgW="774364" imgH="431613" progId="Equation.3">
              <p:embed/>
            </p:oleObj>
          </a:graphicData>
        </a:graphic>
      </p:graphicFrame>
      <p:sp>
        <p:nvSpPr>
          <p:cNvPr id="8" name="7 CuadroTexto"/>
          <p:cNvSpPr txBox="1"/>
          <p:nvPr/>
        </p:nvSpPr>
        <p:spPr>
          <a:xfrm>
            <a:off x="642910" y="3214686"/>
            <a:ext cx="5715040" cy="369332"/>
          </a:xfrm>
          <a:prstGeom prst="rect">
            <a:avLst/>
          </a:prstGeom>
          <a:noFill/>
        </p:spPr>
        <p:txBody>
          <a:bodyPr wrap="square" rtlCol="0">
            <a:spAutoFit/>
          </a:bodyPr>
          <a:lstStyle/>
          <a:p>
            <a:r>
              <a:rPr lang="es-ES" dirty="0" smtClean="0"/>
              <a:t>Y aplicando lo que sabemos:</a:t>
            </a:r>
          </a:p>
        </p:txBody>
      </p:sp>
      <p:sp>
        <p:nvSpPr>
          <p:cNvPr id="1208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0835" name="Object 3"/>
          <p:cNvGraphicFramePr>
            <a:graphicFrameLocks noChangeAspect="1"/>
          </p:cNvGraphicFramePr>
          <p:nvPr/>
        </p:nvGraphicFramePr>
        <p:xfrm>
          <a:off x="3857620" y="3643314"/>
          <a:ext cx="1519249" cy="785818"/>
        </p:xfrm>
        <a:graphic>
          <a:graphicData uri="http://schemas.openxmlformats.org/presentationml/2006/ole">
            <p:oleObj spid="_x0000_s120835" name="Ecuación" r:id="rId5" imgW="825500" imgH="431800" progId="Equation.3">
              <p:embed/>
            </p:oleObj>
          </a:graphicData>
        </a:graphic>
      </p:graphicFrame>
      <p:sp>
        <p:nvSpPr>
          <p:cNvPr id="11" name="10 CuadroTexto"/>
          <p:cNvSpPr txBox="1"/>
          <p:nvPr/>
        </p:nvSpPr>
        <p:spPr>
          <a:xfrm>
            <a:off x="642910" y="4714884"/>
            <a:ext cx="2071702" cy="369332"/>
          </a:xfrm>
          <a:prstGeom prst="rect">
            <a:avLst/>
          </a:prstGeom>
          <a:noFill/>
        </p:spPr>
        <p:txBody>
          <a:bodyPr wrap="square" rtlCol="0">
            <a:spAutoFit/>
          </a:bodyPr>
          <a:lstStyle/>
          <a:p>
            <a:r>
              <a:rPr lang="ca-ES" dirty="0" err="1" smtClean="0"/>
              <a:t>Tenemos</a:t>
            </a:r>
            <a:r>
              <a:rPr lang="ca-ES" dirty="0" smtClean="0"/>
              <a:t>:</a:t>
            </a:r>
            <a:endParaRPr lang="ca-ES" dirty="0"/>
          </a:p>
        </p:txBody>
      </p:sp>
      <p:sp>
        <p:nvSpPr>
          <p:cNvPr id="1208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0837" name="Object 5"/>
          <p:cNvGraphicFramePr>
            <a:graphicFrameLocks noChangeAspect="1"/>
          </p:cNvGraphicFramePr>
          <p:nvPr/>
        </p:nvGraphicFramePr>
        <p:xfrm>
          <a:off x="1790700" y="5286375"/>
          <a:ext cx="5880100" cy="714375"/>
        </p:xfrm>
        <a:graphic>
          <a:graphicData uri="http://schemas.openxmlformats.org/presentationml/2006/ole">
            <p:oleObj spid="_x0000_s120837" name="Ecuación" r:id="rId6" imgW="3530520" imgH="43164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51</a:t>
            </a:fld>
            <a:endParaRPr lang="es-ES" dirty="0"/>
          </a:p>
        </p:txBody>
      </p:sp>
      <p:sp>
        <p:nvSpPr>
          <p:cNvPr id="5" name="4 CuadroTexto"/>
          <p:cNvSpPr txBox="1"/>
          <p:nvPr/>
        </p:nvSpPr>
        <p:spPr>
          <a:xfrm>
            <a:off x="642910" y="1714488"/>
            <a:ext cx="7858180" cy="646331"/>
          </a:xfrm>
          <a:prstGeom prst="rect">
            <a:avLst/>
          </a:prstGeom>
          <a:noFill/>
        </p:spPr>
        <p:txBody>
          <a:bodyPr wrap="square" rtlCol="0">
            <a:spAutoFit/>
          </a:bodyPr>
          <a:lstStyle/>
          <a:p>
            <a:r>
              <a:rPr lang="es-ES" dirty="0" smtClean="0"/>
              <a:t>Con lo que concluimos que las nuevas componentes se pueden expresar mediante la siguiente expresión:</a:t>
            </a:r>
            <a:endParaRPr lang="es-ES" dirty="0"/>
          </a:p>
        </p:txBody>
      </p:sp>
      <p:sp>
        <p:nvSpPr>
          <p:cNvPr id="121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1857" name="Object 1"/>
          <p:cNvGraphicFramePr>
            <a:graphicFrameLocks noChangeAspect="1"/>
          </p:cNvGraphicFramePr>
          <p:nvPr/>
        </p:nvGraphicFramePr>
        <p:xfrm>
          <a:off x="3714744" y="2500306"/>
          <a:ext cx="1857388" cy="796024"/>
        </p:xfrm>
        <a:graphic>
          <a:graphicData uri="http://schemas.openxmlformats.org/presentationml/2006/ole">
            <p:oleObj spid="_x0000_s121857" name="Ecuación" r:id="rId4" imgW="1002865" imgH="431613" progId="Equation.3">
              <p:embed/>
            </p:oleObj>
          </a:graphicData>
        </a:graphic>
      </p:graphicFrame>
      <p:sp>
        <p:nvSpPr>
          <p:cNvPr id="1218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218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218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1218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20" name="19 Grupo"/>
          <p:cNvGrpSpPr/>
          <p:nvPr/>
        </p:nvGrpSpPr>
        <p:grpSpPr>
          <a:xfrm>
            <a:off x="714348" y="3714752"/>
            <a:ext cx="7715304" cy="1996700"/>
            <a:chOff x="714348" y="3714752"/>
            <a:chExt cx="7715304" cy="1996700"/>
          </a:xfrm>
        </p:grpSpPr>
        <p:sp>
          <p:nvSpPr>
            <p:cNvPr id="8" name="7 CuadroTexto"/>
            <p:cNvSpPr txBox="1"/>
            <p:nvPr/>
          </p:nvSpPr>
          <p:spPr>
            <a:xfrm>
              <a:off x="714348" y="3714752"/>
              <a:ext cx="7715304" cy="1996700"/>
            </a:xfrm>
            <a:prstGeom prst="rect">
              <a:avLst/>
            </a:prstGeom>
            <a:noFill/>
          </p:spPr>
          <p:txBody>
            <a:bodyPr wrap="square" rtlCol="0">
              <a:spAutoFit/>
            </a:bodyPr>
            <a:lstStyle/>
            <a:p>
              <a:pPr>
                <a:lnSpc>
                  <a:spcPts val="2500"/>
                </a:lnSpc>
              </a:pPr>
              <a:r>
                <a:rPr lang="es-ES" dirty="0" smtClean="0"/>
                <a:t>donde       son las componentes de       en base destino (B</a:t>
              </a:r>
              <a:r>
                <a:rPr lang="es-ES" baseline="-25000" dirty="0" smtClean="0"/>
                <a:t>2</a:t>
              </a:r>
              <a:r>
                <a:rPr lang="es-ES" dirty="0" smtClean="0"/>
                <a:t>) ,        son las componentes de los n vectores de la base origen (B</a:t>
              </a:r>
              <a:r>
                <a:rPr lang="es-ES" baseline="-25000" dirty="0" smtClean="0"/>
                <a:t>1</a:t>
              </a:r>
              <a:r>
                <a:rPr lang="es-ES" dirty="0" smtClean="0"/>
                <a:t>) en la base destino (B</a:t>
              </a:r>
              <a:r>
                <a:rPr lang="es-ES" baseline="-25000" dirty="0" smtClean="0"/>
                <a:t>2</a:t>
              </a:r>
              <a:r>
                <a:rPr lang="es-ES" dirty="0" smtClean="0"/>
                <a:t>) y             son las componentes de          en la base origen B</a:t>
              </a:r>
              <a:r>
                <a:rPr lang="es-ES" baseline="-25000" dirty="0" smtClean="0"/>
                <a:t>1</a:t>
              </a:r>
              <a:r>
                <a:rPr lang="es-ES" dirty="0" smtClean="0"/>
                <a:t> . Por lo tanto, ya podemos calcular las componentes del vector        en la base destino sabiendo las componentes de       en la base origen y sabiendo las componentes de los vectores de la base origen, referidas a la base destino.</a:t>
              </a:r>
            </a:p>
          </p:txBody>
        </p:sp>
        <p:graphicFrame>
          <p:nvGraphicFramePr>
            <p:cNvPr id="121859" name="Object 3"/>
            <p:cNvGraphicFramePr>
              <a:graphicFrameLocks noChangeAspect="1"/>
            </p:cNvGraphicFramePr>
            <p:nvPr/>
          </p:nvGraphicFramePr>
          <p:xfrm>
            <a:off x="1435512" y="3779606"/>
            <a:ext cx="263525" cy="320676"/>
          </p:xfrm>
          <a:graphic>
            <a:graphicData uri="http://schemas.openxmlformats.org/presentationml/2006/ole">
              <p:oleObj spid="_x0000_s121859" name="Ecuación" r:id="rId5" imgW="190440" imgH="228600" progId="Equation.3">
                <p:embed/>
              </p:oleObj>
            </a:graphicData>
          </a:graphic>
        </p:graphicFrame>
        <p:graphicFrame>
          <p:nvGraphicFramePr>
            <p:cNvPr id="121861" name="Object 5"/>
            <p:cNvGraphicFramePr>
              <a:graphicFrameLocks noChangeAspect="1"/>
            </p:cNvGraphicFramePr>
            <p:nvPr/>
          </p:nvGraphicFramePr>
          <p:xfrm>
            <a:off x="4063364" y="3749040"/>
            <a:ext cx="231126" cy="313671"/>
          </p:xfrm>
          <a:graphic>
            <a:graphicData uri="http://schemas.openxmlformats.org/presentationml/2006/ole">
              <p:oleObj spid="_x0000_s121861" name="Ecuación" r:id="rId6" imgW="126725" imgH="177415" progId="Equation.3">
                <p:embed/>
              </p:oleObj>
            </a:graphicData>
          </a:graphic>
        </p:graphicFrame>
        <p:graphicFrame>
          <p:nvGraphicFramePr>
            <p:cNvPr id="121863" name="Object 7"/>
            <p:cNvGraphicFramePr>
              <a:graphicFrameLocks noChangeAspect="1"/>
            </p:cNvGraphicFramePr>
            <p:nvPr/>
          </p:nvGraphicFramePr>
          <p:xfrm>
            <a:off x="6403942" y="3770780"/>
            <a:ext cx="267208" cy="339671"/>
          </p:xfrm>
          <a:graphic>
            <a:graphicData uri="http://schemas.openxmlformats.org/presentationml/2006/ole">
              <p:oleObj spid="_x0000_s121863" name="Ecuación" r:id="rId7" imgW="190440" imgH="241200" progId="Equation.3">
                <p:embed/>
              </p:oleObj>
            </a:graphicData>
          </a:graphic>
        </p:graphicFrame>
        <p:graphicFrame>
          <p:nvGraphicFramePr>
            <p:cNvPr id="121865" name="Object 9"/>
            <p:cNvGraphicFramePr>
              <a:graphicFrameLocks noChangeAspect="1"/>
            </p:cNvGraphicFramePr>
            <p:nvPr/>
          </p:nvGraphicFramePr>
          <p:xfrm>
            <a:off x="8125046" y="4099963"/>
            <a:ext cx="301752" cy="344859"/>
          </p:xfrm>
          <a:graphic>
            <a:graphicData uri="http://schemas.openxmlformats.org/presentationml/2006/ole">
              <p:oleObj spid="_x0000_s121865" name="Ecuación" r:id="rId8" imgW="203112" imgH="228501" progId="Equation.3">
                <p:embed/>
              </p:oleObj>
            </a:graphicData>
          </a:graphic>
        </p:graphicFrame>
        <p:graphicFrame>
          <p:nvGraphicFramePr>
            <p:cNvPr id="121867" name="Object 11"/>
            <p:cNvGraphicFramePr>
              <a:graphicFrameLocks noChangeAspect="1"/>
            </p:cNvGraphicFramePr>
            <p:nvPr/>
          </p:nvGraphicFramePr>
          <p:xfrm>
            <a:off x="3176396" y="4392548"/>
            <a:ext cx="230188" cy="312738"/>
          </p:xfrm>
          <a:graphic>
            <a:graphicData uri="http://schemas.openxmlformats.org/presentationml/2006/ole">
              <p:oleObj spid="_x0000_s121867" name="Ecuación" r:id="rId9" imgW="126725" imgH="177415" progId="Equation.3">
                <p:embed/>
              </p:oleObj>
            </a:graphicData>
          </a:graphic>
        </p:graphicFrame>
        <p:graphicFrame>
          <p:nvGraphicFramePr>
            <p:cNvPr id="121868" name="Object 12"/>
            <p:cNvGraphicFramePr>
              <a:graphicFrameLocks noChangeAspect="1"/>
            </p:cNvGraphicFramePr>
            <p:nvPr/>
          </p:nvGraphicFramePr>
          <p:xfrm>
            <a:off x="4194176" y="4705091"/>
            <a:ext cx="230188" cy="312738"/>
          </p:xfrm>
          <a:graphic>
            <a:graphicData uri="http://schemas.openxmlformats.org/presentationml/2006/ole">
              <p:oleObj spid="_x0000_s121868" name="Ecuación" r:id="rId10" imgW="126725" imgH="177415" progId="Equation.3">
                <p:embed/>
              </p:oleObj>
            </a:graphicData>
          </a:graphic>
        </p:graphicFrame>
        <p:graphicFrame>
          <p:nvGraphicFramePr>
            <p:cNvPr id="121869" name="Object 13"/>
            <p:cNvGraphicFramePr>
              <a:graphicFrameLocks noChangeAspect="1"/>
            </p:cNvGraphicFramePr>
            <p:nvPr/>
          </p:nvGraphicFramePr>
          <p:xfrm>
            <a:off x="2420240" y="5025131"/>
            <a:ext cx="230188" cy="312738"/>
          </p:xfrm>
          <a:graphic>
            <a:graphicData uri="http://schemas.openxmlformats.org/presentationml/2006/ole">
              <p:oleObj spid="_x0000_s121869" name="Ecuación" r:id="rId11" imgW="126725" imgH="177415" progId="Equation.3">
                <p:embed/>
              </p:oleObj>
            </a:graphicData>
          </a:graphic>
        </p:graphicFrame>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52</a:t>
            </a:fld>
            <a:endParaRPr lang="es-ES"/>
          </a:p>
        </p:txBody>
      </p:sp>
      <p:sp>
        <p:nvSpPr>
          <p:cNvPr id="5" name="4 CuadroTexto"/>
          <p:cNvSpPr txBox="1"/>
          <p:nvPr/>
        </p:nvSpPr>
        <p:spPr>
          <a:xfrm>
            <a:off x="500034" y="1714488"/>
            <a:ext cx="7786742" cy="369332"/>
          </a:xfrm>
          <a:prstGeom prst="rect">
            <a:avLst/>
          </a:prstGeom>
          <a:noFill/>
        </p:spPr>
        <p:txBody>
          <a:bodyPr wrap="square" rtlCol="0">
            <a:spAutoFit/>
          </a:bodyPr>
          <a:lstStyle/>
          <a:p>
            <a:r>
              <a:rPr lang="es-ES" dirty="0" smtClean="0"/>
              <a:t>El sumatorio anterior lo podemos expresar como producto de dos matrices:</a:t>
            </a:r>
          </a:p>
        </p:txBody>
      </p:sp>
      <p:sp>
        <p:nvSpPr>
          <p:cNvPr id="1228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2881" name="Object 1"/>
          <p:cNvGraphicFramePr>
            <a:graphicFrameLocks noChangeAspect="1"/>
          </p:cNvGraphicFramePr>
          <p:nvPr/>
        </p:nvGraphicFramePr>
        <p:xfrm>
          <a:off x="2714612" y="2285992"/>
          <a:ext cx="3725269" cy="1676371"/>
        </p:xfrm>
        <a:graphic>
          <a:graphicData uri="http://schemas.openxmlformats.org/presentationml/2006/ole">
            <p:oleObj spid="_x0000_s122881" name="Ecuación" r:id="rId4" imgW="2095500" imgH="939800" progId="Equation.3">
              <p:embed/>
            </p:oleObj>
          </a:graphicData>
        </a:graphic>
      </p:graphicFrame>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2883" name="Object 3"/>
          <p:cNvGraphicFramePr>
            <a:graphicFrameLocks noChangeAspect="1"/>
          </p:cNvGraphicFramePr>
          <p:nvPr/>
        </p:nvGraphicFramePr>
        <p:xfrm>
          <a:off x="3571868" y="4286256"/>
          <a:ext cx="1981165" cy="457192"/>
        </p:xfrm>
        <a:graphic>
          <a:graphicData uri="http://schemas.openxmlformats.org/presentationml/2006/ole">
            <p:oleObj spid="_x0000_s122883" name="Ecuación" r:id="rId5" imgW="1117115" imgH="253890" progId="Equation.3">
              <p:embed/>
            </p:oleObj>
          </a:graphicData>
        </a:graphic>
      </p:graphicFrame>
      <p:sp>
        <p:nvSpPr>
          <p:cNvPr id="10" name="9 CuadroTexto"/>
          <p:cNvSpPr txBox="1"/>
          <p:nvPr/>
        </p:nvSpPr>
        <p:spPr>
          <a:xfrm>
            <a:off x="714348" y="5000636"/>
            <a:ext cx="1357322" cy="369332"/>
          </a:xfrm>
          <a:prstGeom prst="rect">
            <a:avLst/>
          </a:prstGeom>
          <a:noFill/>
        </p:spPr>
        <p:txBody>
          <a:bodyPr wrap="square" rtlCol="0">
            <a:spAutoFit/>
          </a:bodyPr>
          <a:lstStyle/>
          <a:p>
            <a:r>
              <a:rPr lang="ca-ES" dirty="0" err="1" smtClean="0"/>
              <a:t>Siendo</a:t>
            </a:r>
            <a:r>
              <a:rPr lang="ca-ES" dirty="0" smtClean="0"/>
              <a:t>:</a:t>
            </a:r>
          </a:p>
        </p:txBody>
      </p:sp>
      <p:sp>
        <p:nvSpPr>
          <p:cNvPr id="1228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2885" name="Object 5"/>
          <p:cNvGraphicFramePr>
            <a:graphicFrameLocks noChangeAspect="1"/>
          </p:cNvGraphicFramePr>
          <p:nvPr/>
        </p:nvGraphicFramePr>
        <p:xfrm>
          <a:off x="1928794" y="5415568"/>
          <a:ext cx="712102" cy="356051"/>
        </p:xfrm>
        <a:graphic>
          <a:graphicData uri="http://schemas.openxmlformats.org/presentationml/2006/ole">
            <p:oleObj spid="_x0000_s122885" name="Ecuación" r:id="rId6" imgW="457200" imgH="228600" progId="Equation.3">
              <p:embed/>
            </p:oleObj>
          </a:graphicData>
        </a:graphic>
      </p:graphicFrame>
      <p:sp>
        <p:nvSpPr>
          <p:cNvPr id="1228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2887" name="Object 7"/>
          <p:cNvGraphicFramePr>
            <a:graphicFrameLocks noChangeAspect="1"/>
          </p:cNvGraphicFramePr>
          <p:nvPr/>
        </p:nvGraphicFramePr>
        <p:xfrm>
          <a:off x="1928794" y="5836778"/>
          <a:ext cx="1483544" cy="370886"/>
        </p:xfrm>
        <a:graphic>
          <a:graphicData uri="http://schemas.openxmlformats.org/presentationml/2006/ole">
            <p:oleObj spid="_x0000_s122887" name="Ecuación" r:id="rId7" imgW="952087" imgH="241195" progId="Equation.3">
              <p:embed/>
            </p:oleObj>
          </a:graphicData>
        </a:graphic>
      </p:graphicFrame>
      <p:sp>
        <p:nvSpPr>
          <p:cNvPr id="1228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2889" name="Object 9"/>
          <p:cNvGraphicFramePr>
            <a:graphicFrameLocks noChangeAspect="1"/>
          </p:cNvGraphicFramePr>
          <p:nvPr/>
        </p:nvGraphicFramePr>
        <p:xfrm>
          <a:off x="1928794" y="6272824"/>
          <a:ext cx="1542886" cy="370886"/>
        </p:xfrm>
        <a:graphic>
          <a:graphicData uri="http://schemas.openxmlformats.org/presentationml/2006/ole">
            <p:oleObj spid="_x0000_s122889" name="Ecuación" r:id="rId8" imgW="990170" imgH="241195" progId="Equation.3">
              <p:embed/>
            </p:oleObj>
          </a:graphicData>
        </a:graphic>
      </p:graphicFrame>
      <p:sp>
        <p:nvSpPr>
          <p:cNvPr id="17" name="16 CuadroTexto"/>
          <p:cNvSpPr txBox="1"/>
          <p:nvPr/>
        </p:nvSpPr>
        <p:spPr>
          <a:xfrm>
            <a:off x="2643174" y="5429264"/>
            <a:ext cx="4429156" cy="369332"/>
          </a:xfrm>
          <a:prstGeom prst="rect">
            <a:avLst/>
          </a:prstGeom>
          <a:noFill/>
        </p:spPr>
        <p:txBody>
          <a:bodyPr wrap="square" rtlCol="0">
            <a:spAutoFit/>
          </a:bodyPr>
          <a:lstStyle/>
          <a:p>
            <a:r>
              <a:rPr lang="es-ES" dirty="0" smtClean="0"/>
              <a:t>la matriz de cambio de base de B1 a B2</a:t>
            </a:r>
            <a:endParaRPr lang="ca-ES" dirty="0"/>
          </a:p>
        </p:txBody>
      </p:sp>
      <p:sp>
        <p:nvSpPr>
          <p:cNvPr id="18" name="17 CuadroTexto"/>
          <p:cNvSpPr txBox="1"/>
          <p:nvPr/>
        </p:nvSpPr>
        <p:spPr>
          <a:xfrm>
            <a:off x="3424424" y="5821730"/>
            <a:ext cx="5214974" cy="369332"/>
          </a:xfrm>
          <a:prstGeom prst="rect">
            <a:avLst/>
          </a:prstGeom>
          <a:noFill/>
        </p:spPr>
        <p:txBody>
          <a:bodyPr wrap="square" rtlCol="0">
            <a:spAutoFit/>
          </a:bodyPr>
          <a:lstStyle/>
          <a:p>
            <a:r>
              <a:rPr lang="es-ES" dirty="0" smtClean="0"/>
              <a:t>son las componentes de       en la base origen B1</a:t>
            </a:r>
          </a:p>
        </p:txBody>
      </p:sp>
      <p:sp>
        <p:nvSpPr>
          <p:cNvPr id="19" name="18 CuadroTexto"/>
          <p:cNvSpPr txBox="1"/>
          <p:nvPr/>
        </p:nvSpPr>
        <p:spPr>
          <a:xfrm>
            <a:off x="3497002" y="6268232"/>
            <a:ext cx="5286412" cy="369332"/>
          </a:xfrm>
          <a:prstGeom prst="rect">
            <a:avLst/>
          </a:prstGeom>
          <a:noFill/>
        </p:spPr>
        <p:txBody>
          <a:bodyPr wrap="square" rtlCol="0">
            <a:spAutoFit/>
          </a:bodyPr>
          <a:lstStyle/>
          <a:p>
            <a:r>
              <a:rPr lang="es-ES" dirty="0" smtClean="0"/>
              <a:t>son las componentes de        en la base destino B2</a:t>
            </a:r>
            <a:endParaRPr lang="ca-ES" dirty="0"/>
          </a:p>
        </p:txBody>
      </p:sp>
      <p:graphicFrame>
        <p:nvGraphicFramePr>
          <p:cNvPr id="20" name="Object 5"/>
          <p:cNvGraphicFramePr>
            <a:graphicFrameLocks noChangeAspect="1"/>
          </p:cNvGraphicFramePr>
          <p:nvPr/>
        </p:nvGraphicFramePr>
        <p:xfrm>
          <a:off x="5817872" y="5845870"/>
          <a:ext cx="231126" cy="313671"/>
        </p:xfrm>
        <a:graphic>
          <a:graphicData uri="http://schemas.openxmlformats.org/presentationml/2006/ole">
            <p:oleObj spid="_x0000_s122891" name="Ecuación" r:id="rId9" imgW="126725" imgH="177415" progId="Equation.3">
              <p:embed/>
            </p:oleObj>
          </a:graphicData>
        </a:graphic>
      </p:graphicFrame>
      <p:graphicFrame>
        <p:nvGraphicFramePr>
          <p:cNvPr id="21" name="Object 5"/>
          <p:cNvGraphicFramePr>
            <a:graphicFrameLocks noChangeAspect="1"/>
          </p:cNvGraphicFramePr>
          <p:nvPr/>
        </p:nvGraphicFramePr>
        <p:xfrm>
          <a:off x="5901882" y="6284782"/>
          <a:ext cx="231126" cy="313671"/>
        </p:xfrm>
        <a:graphic>
          <a:graphicData uri="http://schemas.openxmlformats.org/presentationml/2006/ole">
            <p:oleObj spid="_x0000_s122892" name="Ecuación" r:id="rId10" imgW="126725" imgH="177415"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53</a:t>
            </a:fld>
            <a:endParaRPr lang="es-ES"/>
          </a:p>
        </p:txBody>
      </p:sp>
      <p:sp>
        <p:nvSpPr>
          <p:cNvPr id="5" name="4 CuadroTexto"/>
          <p:cNvSpPr txBox="1"/>
          <p:nvPr/>
        </p:nvSpPr>
        <p:spPr>
          <a:xfrm>
            <a:off x="500034" y="1643050"/>
            <a:ext cx="8072494" cy="2308324"/>
          </a:xfrm>
          <a:prstGeom prst="rect">
            <a:avLst/>
          </a:prstGeom>
          <a:noFill/>
        </p:spPr>
        <p:txBody>
          <a:bodyPr wrap="square" rtlCol="0">
            <a:spAutoFit/>
          </a:bodyPr>
          <a:lstStyle/>
          <a:p>
            <a:r>
              <a:rPr lang="es-ES" b="1" dirty="0" smtClean="0"/>
              <a:t>Observación</a:t>
            </a:r>
          </a:p>
          <a:p>
            <a:endParaRPr lang="es-ES" dirty="0" smtClean="0"/>
          </a:p>
          <a:p>
            <a:r>
              <a:rPr lang="es-ES" dirty="0" smtClean="0"/>
              <a:t>Las columnas de                son las componentes de los vectores de la base origen referidas a la base destino.</a:t>
            </a:r>
          </a:p>
          <a:p>
            <a:r>
              <a:rPr lang="es-ES" dirty="0" smtClean="0"/>
              <a:t> </a:t>
            </a:r>
          </a:p>
          <a:p>
            <a:r>
              <a:rPr lang="es-ES" b="1" dirty="0" smtClean="0"/>
              <a:t>Nota: </a:t>
            </a:r>
            <a:r>
              <a:rPr lang="es-ES" dirty="0" smtClean="0"/>
              <a:t>Para toda base B1, B2 de E, las matrices de cambio de base son invertibles (es decir, que tienen inversa) ya que:</a:t>
            </a:r>
          </a:p>
          <a:p>
            <a:endParaRPr lang="ca-ES" dirty="0"/>
          </a:p>
        </p:txBody>
      </p:sp>
      <p:sp>
        <p:nvSpPr>
          <p:cNvPr id="123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3905" name="Object 1"/>
          <p:cNvGraphicFramePr>
            <a:graphicFrameLocks noChangeAspect="1"/>
          </p:cNvGraphicFramePr>
          <p:nvPr/>
        </p:nvGraphicFramePr>
        <p:xfrm>
          <a:off x="2179126" y="2190558"/>
          <a:ext cx="713232" cy="356616"/>
        </p:xfrm>
        <a:graphic>
          <a:graphicData uri="http://schemas.openxmlformats.org/presentationml/2006/ole">
            <p:oleObj spid="_x0000_s123905" name="Ecuación" r:id="rId4" imgW="457200" imgH="228600" progId="Equation.3">
              <p:embed/>
            </p:oleObj>
          </a:graphicData>
        </a:graphic>
      </p:graphicFrame>
      <p:sp>
        <p:nvSpPr>
          <p:cNvPr id="1239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3907" name="Object 3"/>
          <p:cNvGraphicFramePr>
            <a:graphicFrameLocks noChangeAspect="1"/>
          </p:cNvGraphicFramePr>
          <p:nvPr/>
        </p:nvGraphicFramePr>
        <p:xfrm>
          <a:off x="2786050" y="3857628"/>
          <a:ext cx="3418819" cy="357190"/>
        </p:xfrm>
        <a:graphic>
          <a:graphicData uri="http://schemas.openxmlformats.org/presentationml/2006/ole">
            <p:oleObj spid="_x0000_s123907" name="Ecuación" r:id="rId5" imgW="1916868" imgH="203112" progId="Equation.3">
              <p:embed/>
            </p:oleObj>
          </a:graphicData>
        </a:graphic>
      </p:graphicFrame>
      <p:sp>
        <p:nvSpPr>
          <p:cNvPr id="10" name="9 CuadroTexto"/>
          <p:cNvSpPr txBox="1"/>
          <p:nvPr/>
        </p:nvSpPr>
        <p:spPr>
          <a:xfrm>
            <a:off x="642910" y="4500570"/>
            <a:ext cx="7858180" cy="1754326"/>
          </a:xfrm>
          <a:prstGeom prst="rect">
            <a:avLst/>
          </a:prstGeom>
          <a:noFill/>
        </p:spPr>
        <p:txBody>
          <a:bodyPr wrap="square" rtlCol="0">
            <a:spAutoFit/>
          </a:bodyPr>
          <a:lstStyle/>
          <a:p>
            <a:r>
              <a:rPr lang="es-ES" dirty="0" smtClean="0"/>
              <a:t>(Esta afirmación se apoya en que como los vectores de la base origen son L.I. entre si, y los de la base destino también lo son entre ellos – por definición de base –, las componentes de los vectores de la base origen, referidas a la base destino, también serán L.I. entre sí)</a:t>
            </a:r>
          </a:p>
          <a:p>
            <a:endParaRPr lang="es-ES" dirty="0" smtClean="0"/>
          </a:p>
          <a:p>
            <a:r>
              <a:rPr lang="es-ES" dirty="0" smtClean="0"/>
              <a:t>Por lo tanto siempre podremos encontrar la matriz inversa: </a:t>
            </a:r>
          </a:p>
        </p:txBody>
      </p:sp>
      <p:sp>
        <p:nvSpPr>
          <p:cNvPr id="1239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3909" name="Object 5"/>
          <p:cNvGraphicFramePr>
            <a:graphicFrameLocks noChangeAspect="1"/>
          </p:cNvGraphicFramePr>
          <p:nvPr/>
        </p:nvGraphicFramePr>
        <p:xfrm>
          <a:off x="6357950" y="5857892"/>
          <a:ext cx="857256" cy="392304"/>
        </p:xfrm>
        <a:graphic>
          <a:graphicData uri="http://schemas.openxmlformats.org/presentationml/2006/ole">
            <p:oleObj spid="_x0000_s123909" name="Ecuación" r:id="rId6" imgW="558558" imgH="25389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54</a:t>
            </a:fld>
            <a:endParaRPr lang="es-ES"/>
          </a:p>
        </p:txBody>
      </p:sp>
      <p:sp>
        <p:nvSpPr>
          <p:cNvPr id="5" name="4 CuadroTexto"/>
          <p:cNvSpPr txBox="1"/>
          <p:nvPr/>
        </p:nvSpPr>
        <p:spPr>
          <a:xfrm>
            <a:off x="642910" y="1785926"/>
            <a:ext cx="5214974" cy="369332"/>
          </a:xfrm>
          <a:prstGeom prst="rect">
            <a:avLst/>
          </a:prstGeom>
          <a:noFill/>
        </p:spPr>
        <p:txBody>
          <a:bodyPr wrap="square" rtlCol="0">
            <a:spAutoFit/>
          </a:bodyPr>
          <a:lstStyle/>
          <a:p>
            <a:r>
              <a:rPr lang="ca-ES" b="1" dirty="0" err="1" smtClean="0"/>
              <a:t>Particularidades</a:t>
            </a:r>
            <a:r>
              <a:rPr lang="ca-ES" b="1" dirty="0" smtClean="0"/>
              <a:t> de </a:t>
            </a:r>
            <a:endParaRPr lang="ca-ES" b="1" dirty="0"/>
          </a:p>
        </p:txBody>
      </p:sp>
      <p:graphicFrame>
        <p:nvGraphicFramePr>
          <p:cNvPr id="7" name="Object 2"/>
          <p:cNvGraphicFramePr>
            <a:graphicFrameLocks noChangeAspect="1"/>
          </p:cNvGraphicFramePr>
          <p:nvPr/>
        </p:nvGraphicFramePr>
        <p:xfrm>
          <a:off x="2615742" y="1749350"/>
          <a:ext cx="857250" cy="392113"/>
        </p:xfrm>
        <a:graphic>
          <a:graphicData uri="http://schemas.openxmlformats.org/presentationml/2006/ole">
            <p:oleObj spid="_x0000_s124931" name="Ecuación" r:id="rId4" imgW="558558" imgH="253890" progId="Equation.3">
              <p:embed/>
            </p:oleObj>
          </a:graphicData>
        </a:graphic>
      </p:graphicFrame>
      <p:sp>
        <p:nvSpPr>
          <p:cNvPr id="8" name="7 CuadroTexto"/>
          <p:cNvSpPr txBox="1"/>
          <p:nvPr/>
        </p:nvSpPr>
        <p:spPr>
          <a:xfrm>
            <a:off x="1357290" y="2500306"/>
            <a:ext cx="4643470" cy="369332"/>
          </a:xfrm>
          <a:prstGeom prst="rect">
            <a:avLst/>
          </a:prstGeom>
          <a:noFill/>
        </p:spPr>
        <p:txBody>
          <a:bodyPr wrap="square" rtlCol="0">
            <a:spAutoFit/>
          </a:bodyPr>
          <a:lstStyle/>
          <a:p>
            <a:r>
              <a:rPr lang="ca-ES" dirty="0" err="1" smtClean="0"/>
              <a:t>Tenemos</a:t>
            </a:r>
            <a:r>
              <a:rPr lang="ca-ES" dirty="0" smtClean="0"/>
              <a:t> que:</a:t>
            </a:r>
            <a:endParaRPr lang="ca-ES" dirty="0"/>
          </a:p>
        </p:txBody>
      </p:sp>
      <p:grpSp>
        <p:nvGrpSpPr>
          <p:cNvPr id="124932" name="Group 4"/>
          <p:cNvGrpSpPr>
            <a:grpSpLocks/>
          </p:cNvGrpSpPr>
          <p:nvPr/>
        </p:nvGrpSpPr>
        <p:grpSpPr bwMode="auto">
          <a:xfrm>
            <a:off x="3214679" y="2285992"/>
            <a:ext cx="1928825" cy="680994"/>
            <a:chOff x="3744" y="4032"/>
            <a:chExt cx="2448" cy="864"/>
          </a:xfrm>
        </p:grpSpPr>
        <p:grpSp>
          <p:nvGrpSpPr>
            <p:cNvPr id="124933" name="Group 5"/>
            <p:cNvGrpSpPr>
              <a:grpSpLocks/>
            </p:cNvGrpSpPr>
            <p:nvPr/>
          </p:nvGrpSpPr>
          <p:grpSpPr bwMode="auto">
            <a:xfrm>
              <a:off x="3744" y="4320"/>
              <a:ext cx="2448" cy="576"/>
              <a:chOff x="3744" y="5051"/>
              <a:chExt cx="2448" cy="576"/>
            </a:xfrm>
          </p:grpSpPr>
          <p:sp>
            <p:nvSpPr>
              <p:cNvPr id="124934" name="Line 6"/>
              <p:cNvSpPr>
                <a:spLocks noChangeShapeType="1"/>
              </p:cNvSpPr>
              <p:nvPr/>
            </p:nvSpPr>
            <p:spPr bwMode="auto">
              <a:xfrm>
                <a:off x="4320" y="5195"/>
                <a:ext cx="1008"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ca-ES"/>
              </a:p>
            </p:txBody>
          </p:sp>
          <p:sp>
            <p:nvSpPr>
              <p:cNvPr id="124935" name="Text Box 7"/>
              <p:cNvSpPr txBox="1">
                <a:spLocks noChangeArrowheads="1"/>
              </p:cNvSpPr>
              <p:nvPr/>
            </p:nvSpPr>
            <p:spPr bwMode="auto">
              <a:xfrm>
                <a:off x="5472" y="5051"/>
                <a:ext cx="720" cy="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rPr>
                  <a:t>B2</a:t>
                </a:r>
                <a:endParaRPr kumimoji="0" lang="es-ES" sz="4000" b="0" i="0" u="none" strike="noStrike" cap="none" normalizeH="0" baseline="0" dirty="0" smtClean="0">
                  <a:ln>
                    <a:noFill/>
                  </a:ln>
                  <a:solidFill>
                    <a:schemeClr val="tx1"/>
                  </a:solidFill>
                  <a:effectLst/>
                  <a:latin typeface="Arial" pitchFamily="34" charset="0"/>
                </a:endParaRPr>
              </a:p>
            </p:txBody>
          </p:sp>
          <p:sp>
            <p:nvSpPr>
              <p:cNvPr id="124936" name="Text Box 8"/>
              <p:cNvSpPr txBox="1">
                <a:spLocks noChangeArrowheads="1"/>
              </p:cNvSpPr>
              <p:nvPr/>
            </p:nvSpPr>
            <p:spPr bwMode="auto">
              <a:xfrm>
                <a:off x="3744" y="5051"/>
                <a:ext cx="576" cy="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rPr>
                  <a:t>B1</a:t>
                </a:r>
                <a:endParaRPr kumimoji="0" lang="es-ES" sz="1800" b="0" i="0" u="none" strike="noStrike" cap="none" normalizeH="0" baseline="0" dirty="0" smtClean="0">
                  <a:ln>
                    <a:noFill/>
                  </a:ln>
                  <a:solidFill>
                    <a:schemeClr val="tx1"/>
                  </a:solidFill>
                  <a:effectLst/>
                  <a:latin typeface="Arial" pitchFamily="34" charset="0"/>
                </a:endParaRPr>
              </a:p>
            </p:txBody>
          </p:sp>
        </p:grpSp>
        <p:graphicFrame>
          <p:nvGraphicFramePr>
            <p:cNvPr id="124937" name="Object 9"/>
            <p:cNvGraphicFramePr>
              <a:graphicFrameLocks noChangeAspect="1"/>
            </p:cNvGraphicFramePr>
            <p:nvPr/>
          </p:nvGraphicFramePr>
          <p:xfrm>
            <a:off x="4464" y="4032"/>
            <a:ext cx="720" cy="360"/>
          </p:xfrm>
          <a:graphic>
            <a:graphicData uri="http://schemas.openxmlformats.org/presentationml/2006/ole">
              <p:oleObj spid="_x0000_s124937" name="Ecuación" r:id="rId5" imgW="444240" imgH="228600" progId="Equation.3">
                <p:embed/>
              </p:oleObj>
            </a:graphicData>
          </a:graphic>
        </p:graphicFrame>
      </p:grpSp>
      <p:sp>
        <p:nvSpPr>
          <p:cNvPr id="15" name="14 CuadroTexto"/>
          <p:cNvSpPr txBox="1"/>
          <p:nvPr/>
        </p:nvSpPr>
        <p:spPr>
          <a:xfrm>
            <a:off x="1363830" y="3251262"/>
            <a:ext cx="1571636" cy="369332"/>
          </a:xfrm>
          <a:prstGeom prst="rect">
            <a:avLst/>
          </a:prstGeom>
          <a:noFill/>
        </p:spPr>
        <p:txBody>
          <a:bodyPr wrap="square" rtlCol="0">
            <a:spAutoFit/>
          </a:bodyPr>
          <a:lstStyle/>
          <a:p>
            <a:r>
              <a:rPr lang="ca-ES" dirty="0" smtClean="0"/>
              <a:t>De forma que:</a:t>
            </a:r>
            <a:endParaRPr lang="ca-ES" dirty="0"/>
          </a:p>
        </p:txBody>
      </p:sp>
      <p:sp>
        <p:nvSpPr>
          <p:cNvPr id="12493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4938" name="Object 10"/>
          <p:cNvGraphicFramePr>
            <a:graphicFrameLocks noChangeAspect="1"/>
          </p:cNvGraphicFramePr>
          <p:nvPr/>
        </p:nvGraphicFramePr>
        <p:xfrm>
          <a:off x="3182928" y="3214686"/>
          <a:ext cx="1889138" cy="428628"/>
        </p:xfrm>
        <a:graphic>
          <a:graphicData uri="http://schemas.openxmlformats.org/presentationml/2006/ole">
            <p:oleObj spid="_x0000_s124938" name="Ecuación" r:id="rId6" imgW="1129810" imgH="253890" progId="Equation.3">
              <p:embed/>
            </p:oleObj>
          </a:graphicData>
        </a:graphic>
      </p:graphicFrame>
      <p:grpSp>
        <p:nvGrpSpPr>
          <p:cNvPr id="20" name="19 Grupo"/>
          <p:cNvGrpSpPr/>
          <p:nvPr/>
        </p:nvGrpSpPr>
        <p:grpSpPr>
          <a:xfrm>
            <a:off x="1357290" y="3894143"/>
            <a:ext cx="6357982" cy="392113"/>
            <a:chOff x="1571604" y="5054291"/>
            <a:chExt cx="6357982" cy="392113"/>
          </a:xfrm>
        </p:grpSpPr>
        <p:sp>
          <p:nvSpPr>
            <p:cNvPr id="18" name="17 CuadroTexto"/>
            <p:cNvSpPr txBox="1"/>
            <p:nvPr/>
          </p:nvSpPr>
          <p:spPr>
            <a:xfrm>
              <a:off x="1571604" y="5072074"/>
              <a:ext cx="6357982" cy="369332"/>
            </a:xfrm>
            <a:prstGeom prst="rect">
              <a:avLst/>
            </a:prstGeom>
            <a:noFill/>
          </p:spPr>
          <p:txBody>
            <a:bodyPr wrap="square" rtlCol="0">
              <a:spAutoFit/>
            </a:bodyPr>
            <a:lstStyle/>
            <a:p>
              <a:r>
                <a:rPr lang="es-ES" dirty="0" smtClean="0"/>
                <a:t>Si multiplicamos por                    a ambos lados de la igualdad:</a:t>
              </a:r>
            </a:p>
          </p:txBody>
        </p:sp>
        <p:graphicFrame>
          <p:nvGraphicFramePr>
            <p:cNvPr id="124940" name="Object 2"/>
            <p:cNvGraphicFramePr>
              <a:graphicFrameLocks noChangeAspect="1"/>
            </p:cNvGraphicFramePr>
            <p:nvPr/>
          </p:nvGraphicFramePr>
          <p:xfrm>
            <a:off x="3635066" y="5054291"/>
            <a:ext cx="857250" cy="392113"/>
          </p:xfrm>
          <a:graphic>
            <a:graphicData uri="http://schemas.openxmlformats.org/presentationml/2006/ole">
              <p:oleObj spid="_x0000_s124940" name="Ecuación" r:id="rId7" imgW="558558" imgH="253890" progId="Equation.3">
                <p:embed/>
              </p:oleObj>
            </a:graphicData>
          </a:graphic>
        </p:graphicFrame>
      </p:grpSp>
      <p:sp>
        <p:nvSpPr>
          <p:cNvPr id="12494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4941" name="Object 13"/>
          <p:cNvGraphicFramePr>
            <a:graphicFrameLocks noChangeAspect="1"/>
          </p:cNvGraphicFramePr>
          <p:nvPr/>
        </p:nvGraphicFramePr>
        <p:xfrm>
          <a:off x="2428860" y="4429132"/>
          <a:ext cx="4786346" cy="458965"/>
        </p:xfrm>
        <a:graphic>
          <a:graphicData uri="http://schemas.openxmlformats.org/presentationml/2006/ole">
            <p:oleObj spid="_x0000_s124941" name="Ecuación" r:id="rId8" imgW="2781300" imgH="266700" progId="Equation.3">
              <p:embed/>
            </p:oleObj>
          </a:graphicData>
        </a:graphic>
      </p:graphicFrame>
      <p:sp>
        <p:nvSpPr>
          <p:cNvPr id="1249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pSp>
        <p:nvGrpSpPr>
          <p:cNvPr id="26" name="25 Grupo"/>
          <p:cNvGrpSpPr/>
          <p:nvPr/>
        </p:nvGrpSpPr>
        <p:grpSpPr>
          <a:xfrm>
            <a:off x="1285852" y="5016842"/>
            <a:ext cx="7358114" cy="983926"/>
            <a:chOff x="1285852" y="5511544"/>
            <a:chExt cx="7358114" cy="983926"/>
          </a:xfrm>
        </p:grpSpPr>
        <p:sp>
          <p:nvSpPr>
            <p:cNvPr id="23" name="22 CuadroTexto"/>
            <p:cNvSpPr txBox="1"/>
            <p:nvPr/>
          </p:nvSpPr>
          <p:spPr>
            <a:xfrm>
              <a:off x="1285852" y="5572140"/>
              <a:ext cx="7358114" cy="923330"/>
            </a:xfrm>
            <a:prstGeom prst="rect">
              <a:avLst/>
            </a:prstGeom>
            <a:noFill/>
          </p:spPr>
          <p:txBody>
            <a:bodyPr wrap="square" rtlCol="0">
              <a:spAutoFit/>
            </a:bodyPr>
            <a:lstStyle/>
            <a:p>
              <a:r>
                <a:rPr lang="es-ES" dirty="0" smtClean="0"/>
                <a:t>Por lo tanto,                                    ,es decir, la matriz inversa es la matriz de cambio de base de base B2 origen a base B1 destino.</a:t>
              </a:r>
            </a:p>
            <a:p>
              <a:endParaRPr lang="ca-ES" dirty="0"/>
            </a:p>
          </p:txBody>
        </p:sp>
        <p:graphicFrame>
          <p:nvGraphicFramePr>
            <p:cNvPr id="124943" name="Object 15"/>
            <p:cNvGraphicFramePr>
              <a:graphicFrameLocks noChangeAspect="1"/>
            </p:cNvGraphicFramePr>
            <p:nvPr/>
          </p:nvGraphicFramePr>
          <p:xfrm>
            <a:off x="2600316" y="5511544"/>
            <a:ext cx="1704228" cy="383451"/>
          </p:xfrm>
          <a:graphic>
            <a:graphicData uri="http://schemas.openxmlformats.org/presentationml/2006/ole">
              <p:oleObj spid="_x0000_s124943" name="Ecuación" r:id="rId9" imgW="1143000" imgH="254000" progId="Equation.3">
                <p:embed/>
              </p:oleObj>
            </a:graphicData>
          </a:graphic>
        </p:graphicFrame>
      </p:grpSp>
      <p:grpSp>
        <p:nvGrpSpPr>
          <p:cNvPr id="124945" name="Group 17"/>
          <p:cNvGrpSpPr>
            <a:grpSpLocks/>
          </p:cNvGrpSpPr>
          <p:nvPr/>
        </p:nvGrpSpPr>
        <p:grpSpPr bwMode="auto">
          <a:xfrm>
            <a:off x="3571868" y="5857892"/>
            <a:ext cx="2223457" cy="785818"/>
            <a:chOff x="3744" y="4032"/>
            <a:chExt cx="2448" cy="864"/>
          </a:xfrm>
        </p:grpSpPr>
        <p:grpSp>
          <p:nvGrpSpPr>
            <p:cNvPr id="124947" name="Group 19"/>
            <p:cNvGrpSpPr>
              <a:grpSpLocks/>
            </p:cNvGrpSpPr>
            <p:nvPr/>
          </p:nvGrpSpPr>
          <p:grpSpPr bwMode="auto">
            <a:xfrm>
              <a:off x="3744" y="4320"/>
              <a:ext cx="2448" cy="576"/>
              <a:chOff x="3744" y="5051"/>
              <a:chExt cx="2448" cy="576"/>
            </a:xfrm>
          </p:grpSpPr>
          <p:sp>
            <p:nvSpPr>
              <p:cNvPr id="124950" name="Line 22"/>
              <p:cNvSpPr>
                <a:spLocks noChangeShapeType="1"/>
              </p:cNvSpPr>
              <p:nvPr/>
            </p:nvSpPr>
            <p:spPr bwMode="auto">
              <a:xfrm>
                <a:off x="4320" y="5195"/>
                <a:ext cx="1008"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ca-ES"/>
              </a:p>
            </p:txBody>
          </p:sp>
          <p:sp>
            <p:nvSpPr>
              <p:cNvPr id="124949" name="Text Box 21"/>
              <p:cNvSpPr txBox="1">
                <a:spLocks noChangeArrowheads="1"/>
              </p:cNvSpPr>
              <p:nvPr/>
            </p:nvSpPr>
            <p:spPr bwMode="auto">
              <a:xfrm>
                <a:off x="5472" y="5051"/>
                <a:ext cx="720" cy="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dirty="0" smtClean="0">
                    <a:ln>
                      <a:noFill/>
                    </a:ln>
                    <a:solidFill>
                      <a:schemeClr val="tx1"/>
                    </a:solidFill>
                    <a:effectLst/>
                    <a:latin typeface="Arial" pitchFamily="34" charset="0"/>
                    <a:ea typeface="Times New Roman" pitchFamily="18" charset="0"/>
                  </a:rPr>
                  <a:t>B2</a:t>
                </a:r>
                <a:endParaRPr kumimoji="0" lang="ca-ES" sz="1800" b="0" i="0" u="none" strike="noStrike" cap="none" normalizeH="0" baseline="0" dirty="0" smtClean="0">
                  <a:ln>
                    <a:noFill/>
                  </a:ln>
                  <a:solidFill>
                    <a:schemeClr val="tx1"/>
                  </a:solidFill>
                  <a:effectLst/>
                  <a:latin typeface="Arial" pitchFamily="34" charset="0"/>
                </a:endParaRPr>
              </a:p>
            </p:txBody>
          </p:sp>
          <p:sp>
            <p:nvSpPr>
              <p:cNvPr id="124948" name="Text Box 20"/>
              <p:cNvSpPr txBox="1">
                <a:spLocks noChangeArrowheads="1"/>
              </p:cNvSpPr>
              <p:nvPr/>
            </p:nvSpPr>
            <p:spPr bwMode="auto">
              <a:xfrm>
                <a:off x="3744" y="5051"/>
                <a:ext cx="576" cy="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dirty="0" smtClean="0">
                    <a:ln>
                      <a:noFill/>
                    </a:ln>
                    <a:solidFill>
                      <a:schemeClr val="tx1"/>
                    </a:solidFill>
                    <a:effectLst/>
                    <a:latin typeface="Arial" pitchFamily="34" charset="0"/>
                    <a:ea typeface="Times New Roman" pitchFamily="18" charset="0"/>
                  </a:rPr>
                  <a:t>B1</a:t>
                </a:r>
                <a:endParaRPr kumimoji="0" lang="ca-ES" sz="1800" b="0" i="0" u="none" strike="noStrike" cap="none" normalizeH="0" baseline="0" dirty="0" smtClean="0">
                  <a:ln>
                    <a:noFill/>
                  </a:ln>
                  <a:solidFill>
                    <a:schemeClr val="tx1"/>
                  </a:solidFill>
                  <a:effectLst/>
                  <a:latin typeface="Arial" pitchFamily="34" charset="0"/>
                </a:endParaRPr>
              </a:p>
            </p:txBody>
          </p:sp>
        </p:grpSp>
        <p:graphicFrame>
          <p:nvGraphicFramePr>
            <p:cNvPr id="124946" name="Object 18"/>
            <p:cNvGraphicFramePr>
              <a:graphicFrameLocks noChangeAspect="1"/>
            </p:cNvGraphicFramePr>
            <p:nvPr/>
          </p:nvGraphicFramePr>
          <p:xfrm>
            <a:off x="4464" y="4032"/>
            <a:ext cx="720" cy="360"/>
          </p:xfrm>
          <a:graphic>
            <a:graphicData uri="http://schemas.openxmlformats.org/presentationml/2006/ole">
              <p:oleObj spid="_x0000_s124946" name="Ecuación" r:id="rId10" imgW="457200" imgH="228600" progId="Equation.3">
                <p:embed/>
              </p:oleObj>
            </a:graphicData>
          </a:graphic>
        </p:graphicFrame>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3.6 CAMBIO DE BASE</a:t>
            </a:r>
            <a:endParaRPr lang="ca-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55</a:t>
            </a:fld>
            <a:endParaRPr lang="es-ES"/>
          </a:p>
        </p:txBody>
      </p:sp>
      <p:sp>
        <p:nvSpPr>
          <p:cNvPr id="5" name="4 CuadroTexto"/>
          <p:cNvSpPr txBox="1"/>
          <p:nvPr/>
        </p:nvSpPr>
        <p:spPr>
          <a:xfrm>
            <a:off x="571472" y="1714488"/>
            <a:ext cx="7858180" cy="4449936"/>
          </a:xfrm>
          <a:prstGeom prst="rect">
            <a:avLst/>
          </a:prstGeom>
          <a:noFill/>
        </p:spPr>
        <p:txBody>
          <a:bodyPr wrap="square" rtlCol="0">
            <a:spAutoFit/>
          </a:bodyPr>
          <a:lstStyle/>
          <a:p>
            <a:r>
              <a:rPr lang="es-ES" b="1" dirty="0" smtClean="0"/>
              <a:t>Cambio de base pasando por la base canónica</a:t>
            </a:r>
            <a:endParaRPr lang="es-ES" dirty="0" smtClean="0"/>
          </a:p>
          <a:p>
            <a:r>
              <a:rPr lang="es-ES" dirty="0" smtClean="0"/>
              <a:t> </a:t>
            </a:r>
          </a:p>
          <a:p>
            <a:pPr>
              <a:lnSpc>
                <a:spcPts val="2500"/>
              </a:lnSpc>
            </a:pPr>
            <a:r>
              <a:rPr lang="es-ES" dirty="0" smtClean="0"/>
              <a:t>Si M es la matriz de cambio de base de B1 a B2, M1 la matriz de cambio de base de B1 a canónica y M2 la matriz de cambio de base de B2 a canónica, entonces:</a:t>
            </a:r>
          </a:p>
          <a:p>
            <a:pPr>
              <a:lnSpc>
                <a:spcPts val="2500"/>
              </a:lnSpc>
            </a:pPr>
            <a:r>
              <a:rPr lang="es-ES" dirty="0" smtClean="0"/>
              <a:t> </a:t>
            </a:r>
          </a:p>
          <a:p>
            <a:pPr>
              <a:lnSpc>
                <a:spcPts val="2500"/>
              </a:lnSpc>
            </a:pPr>
            <a:r>
              <a:rPr lang="es-ES" dirty="0" smtClean="0"/>
              <a:t> </a:t>
            </a:r>
          </a:p>
          <a:p>
            <a:pPr>
              <a:lnSpc>
                <a:spcPts val="2500"/>
              </a:lnSpc>
            </a:pPr>
            <a:endParaRPr lang="es-ES" dirty="0" smtClean="0"/>
          </a:p>
          <a:p>
            <a:pPr>
              <a:lnSpc>
                <a:spcPts val="2500"/>
              </a:lnSpc>
            </a:pPr>
            <a:endParaRPr lang="es-ES" dirty="0" smtClean="0"/>
          </a:p>
          <a:p>
            <a:pPr>
              <a:lnSpc>
                <a:spcPts val="2500"/>
              </a:lnSpc>
            </a:pPr>
            <a:endParaRPr lang="es-ES" dirty="0" smtClean="0"/>
          </a:p>
          <a:p>
            <a:pPr>
              <a:lnSpc>
                <a:spcPts val="2500"/>
              </a:lnSpc>
            </a:pPr>
            <a:r>
              <a:rPr lang="es-ES" dirty="0" smtClean="0"/>
              <a:t>Para poder aplicar esta forma de calcular la matriz de cambio de base debe cumplirse que la base canónica pertenezca al mismo espacio que las bases B1 y B2. En el caso que se trabaje sobre un </a:t>
            </a:r>
            <a:r>
              <a:rPr lang="es-ES" dirty="0" err="1" smtClean="0"/>
              <a:t>subespacio</a:t>
            </a:r>
            <a:r>
              <a:rPr lang="es-ES" dirty="0" smtClean="0"/>
              <a:t> vectorial, puede dejar de tener sentido la definición de base canónica.</a:t>
            </a:r>
          </a:p>
          <a:p>
            <a:endParaRPr lang="ca-ES" dirty="0"/>
          </a:p>
        </p:txBody>
      </p:sp>
      <p:sp>
        <p:nvSpPr>
          <p:cNvPr id="1259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125956" name="Object 4"/>
          <p:cNvGraphicFramePr>
            <a:graphicFrameLocks noChangeAspect="1"/>
          </p:cNvGraphicFramePr>
          <p:nvPr/>
        </p:nvGraphicFramePr>
        <p:xfrm>
          <a:off x="3714744" y="3286124"/>
          <a:ext cx="1643074" cy="967588"/>
        </p:xfrm>
        <a:graphic>
          <a:graphicData uri="http://schemas.openxmlformats.org/presentationml/2006/ole">
            <p:oleObj spid="_x0000_s125956" name="Ecuación" r:id="rId4" imgW="850900" imgH="5080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4829196"/>
          </a:xfrm>
        </p:spPr>
        <p:txBody>
          <a:bodyPr>
            <a:normAutofit/>
          </a:bodyPr>
          <a:lstStyle/>
          <a:p>
            <a:pPr>
              <a:spcBef>
                <a:spcPts val="800"/>
              </a:spcBef>
              <a:buNone/>
            </a:pPr>
            <a:r>
              <a:rPr lang="ca-ES" sz="1800" dirty="0" smtClean="0"/>
              <a:t>(Z, +, ·) anell commutatiu</a:t>
            </a:r>
            <a:endParaRPr lang="es-ES" sz="1800" dirty="0" smtClean="0"/>
          </a:p>
          <a:p>
            <a:pPr>
              <a:spcBef>
                <a:spcPts val="800"/>
              </a:spcBef>
              <a:buNone/>
            </a:pPr>
            <a:r>
              <a:rPr lang="ca-ES" sz="1800" dirty="0" smtClean="0"/>
              <a:t>(Q, +, ·) anell commutatiu</a:t>
            </a:r>
            <a:endParaRPr lang="es-ES" sz="1800" dirty="0" smtClean="0"/>
          </a:p>
          <a:p>
            <a:pPr>
              <a:spcBef>
                <a:spcPts val="800"/>
              </a:spcBef>
              <a:buNone/>
            </a:pPr>
            <a:r>
              <a:rPr lang="ca-ES" sz="1800" dirty="0" smtClean="0"/>
              <a:t>(R, +, ·) anell commutatiu</a:t>
            </a:r>
            <a:endParaRPr lang="es-ES" sz="1800" dirty="0" smtClean="0"/>
          </a:p>
          <a:p>
            <a:pPr>
              <a:spcBef>
                <a:spcPts val="800"/>
              </a:spcBef>
              <a:buNone/>
            </a:pPr>
            <a:r>
              <a:rPr lang="ca-ES" sz="1800" dirty="0" smtClean="0"/>
              <a:t>(C, +, ·) anell commutatiu</a:t>
            </a:r>
            <a:endParaRPr lang="es-ES" sz="1800" dirty="0" smtClean="0"/>
          </a:p>
          <a:p>
            <a:pPr>
              <a:spcBef>
                <a:spcPts val="800"/>
              </a:spcBef>
              <a:buNone/>
            </a:pPr>
            <a:r>
              <a:rPr lang="ca-ES" sz="1800" dirty="0" smtClean="0"/>
              <a:t>(</a:t>
            </a:r>
            <a:r>
              <a:rPr lang="ca-ES" sz="1800" dirty="0" err="1" smtClean="0"/>
              <a:t>M</a:t>
            </a:r>
            <a:r>
              <a:rPr lang="ca-ES" sz="1800" baseline="-25000" dirty="0" err="1" smtClean="0"/>
              <a:t>nxm</a:t>
            </a:r>
            <a:r>
              <a:rPr lang="ca-ES" sz="1800" dirty="0" smtClean="0"/>
              <a:t>, +, ·) anell no commutatiu </a:t>
            </a:r>
            <a:r>
              <a:rPr lang="ca-ES" sz="1600" dirty="0" smtClean="0">
                <a:solidFill>
                  <a:schemeClr val="accent1"/>
                </a:solidFill>
                <a:latin typeface="Comic Sans MS" pitchFamily="66" charset="0"/>
              </a:rPr>
              <a:t>(perquè el producte de matrius no és commutatiu)</a:t>
            </a:r>
            <a:endParaRPr lang="es-ES" sz="1600" dirty="0" smtClean="0">
              <a:solidFill>
                <a:schemeClr val="accent1"/>
              </a:solidFill>
              <a:latin typeface="Comic Sans MS" pitchFamily="66" charset="0"/>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 name="7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EXEMPLES</a:t>
            </a:r>
            <a:endParaRPr lang="ca-ES" b="1" dirty="0">
              <a:solidFill>
                <a:schemeClr val="tx1">
                  <a:lumMod val="50000"/>
                  <a:lumOff val="50000"/>
                </a:schemeClr>
              </a:solidFill>
            </a:endParaRPr>
          </a:p>
        </p:txBody>
      </p:sp>
      <p:pic>
        <p:nvPicPr>
          <p:cNvPr id="9" name="Picture 7" descr="C:\Documents and Settings\Santi\Escritorio\crystal_project\crystal_project\32x32\actions\viewmag.png"/>
          <p:cNvPicPr>
            <a:picLocks noChangeAspect="1" noChangeArrowheads="1"/>
          </p:cNvPicPr>
          <p:nvPr/>
        </p:nvPicPr>
        <p:blipFill>
          <a:blip r:embed="rId3"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5114948"/>
          </a:xfrm>
        </p:spPr>
        <p:txBody>
          <a:bodyPr>
            <a:normAutofit/>
          </a:bodyPr>
          <a:lstStyle/>
          <a:p>
            <a:pPr>
              <a:buNone/>
            </a:pPr>
            <a:r>
              <a:rPr lang="ca-ES" sz="2800" b="1" dirty="0" smtClean="0"/>
              <a:t>COS</a:t>
            </a:r>
          </a:p>
          <a:p>
            <a:pPr>
              <a:buNone/>
            </a:pPr>
            <a:endParaRPr lang="ca-ES" sz="1050" dirty="0" smtClean="0"/>
          </a:p>
          <a:p>
            <a:pPr>
              <a:buNone/>
            </a:pPr>
            <a:r>
              <a:rPr lang="ca-ES" sz="2000" dirty="0" smtClean="0"/>
              <a:t>Un COS és una </a:t>
            </a:r>
            <a:r>
              <a:rPr lang="ca-ES" sz="2000" b="1" dirty="0" smtClean="0">
                <a:solidFill>
                  <a:schemeClr val="accent1"/>
                </a:solidFill>
              </a:rPr>
              <a:t>terna (K, </a:t>
            </a:r>
            <a:r>
              <a:rPr lang="ca-ES" sz="2000" b="1" dirty="0" smtClean="0">
                <a:solidFill>
                  <a:schemeClr val="accent1"/>
                </a:solidFill>
                <a:sym typeface="Symbol"/>
              </a:rPr>
              <a:t></a:t>
            </a:r>
            <a:r>
              <a:rPr lang="ca-ES" sz="2000" b="1" dirty="0" smtClean="0">
                <a:solidFill>
                  <a:schemeClr val="accent1"/>
                </a:solidFill>
              </a:rPr>
              <a:t>, </a:t>
            </a:r>
            <a:r>
              <a:rPr lang="ca-ES" sz="2000" b="1" dirty="0" smtClean="0">
                <a:solidFill>
                  <a:schemeClr val="accent1"/>
                </a:solidFill>
                <a:sym typeface="Symbol"/>
              </a:rPr>
              <a:t></a:t>
            </a:r>
            <a:r>
              <a:rPr lang="ca-ES" sz="2000" b="1" dirty="0" smtClean="0">
                <a:solidFill>
                  <a:schemeClr val="accent1"/>
                </a:solidFill>
              </a:rPr>
              <a:t>) </a:t>
            </a:r>
            <a:r>
              <a:rPr lang="ca-ES" sz="2000" dirty="0" smtClean="0"/>
              <a:t>on K és un conjunt i</a:t>
            </a:r>
          </a:p>
          <a:p>
            <a:pPr>
              <a:buNone/>
            </a:pPr>
            <a:endParaRPr lang="ca-ES" sz="2400" dirty="0" smtClean="0"/>
          </a:p>
          <a:p>
            <a:pPr>
              <a:buNone/>
            </a:pPr>
            <a:endParaRPr lang="ca-ES" sz="2400" dirty="0" smtClean="0"/>
          </a:p>
          <a:p>
            <a:pPr>
              <a:buNone/>
            </a:pPr>
            <a:endParaRPr lang="ca-ES" sz="2000" dirty="0" smtClean="0"/>
          </a:p>
          <a:p>
            <a:pPr>
              <a:buNone/>
            </a:pPr>
            <a:r>
              <a:rPr lang="ca-ES" sz="1800" b="1" dirty="0" smtClean="0"/>
              <a:t>1, 2, 3, 4, 5, 6, 7, 8.	  (K, </a:t>
            </a:r>
            <a:r>
              <a:rPr lang="ca-ES" sz="1800" b="1" dirty="0" smtClean="0">
                <a:sym typeface="Symbol"/>
              </a:rPr>
              <a:t></a:t>
            </a:r>
            <a:r>
              <a:rPr lang="ca-ES" sz="1800" b="1" dirty="0" smtClean="0"/>
              <a:t>, </a:t>
            </a:r>
            <a:r>
              <a:rPr lang="ca-ES" sz="1800" b="1" dirty="0" smtClean="0">
                <a:sym typeface="Symbol"/>
              </a:rPr>
              <a:t></a:t>
            </a:r>
            <a:r>
              <a:rPr lang="ca-ES" sz="1800" b="1" dirty="0" smtClean="0"/>
              <a:t>) anell</a:t>
            </a:r>
          </a:p>
          <a:p>
            <a:pPr>
              <a:buFont typeface="+mj-lt"/>
              <a:buAutoNum type="arabicPeriod" startAt="9"/>
            </a:pPr>
            <a:r>
              <a:rPr lang="ca-ES" sz="1800" b="1" dirty="0" smtClean="0">
                <a:sym typeface="Symbol"/>
              </a:rPr>
              <a:t></a:t>
            </a:r>
            <a:r>
              <a:rPr lang="ca-ES" sz="1800" b="1" dirty="0" smtClean="0"/>
              <a:t> d’element invers respecte </a:t>
            </a:r>
            <a:r>
              <a:rPr lang="ca-ES" sz="1800" b="1" dirty="0" smtClean="0">
                <a:sym typeface="Symbol"/>
              </a:rPr>
              <a:t></a:t>
            </a:r>
            <a:r>
              <a:rPr lang="ca-ES" sz="1800" b="1" dirty="0" smtClean="0"/>
              <a:t>: </a:t>
            </a:r>
            <a:endParaRPr lang="es-ES" sz="1400" b="1" dirty="0" smtClean="0"/>
          </a:p>
          <a:p>
            <a:pPr>
              <a:buNone/>
            </a:pPr>
            <a:r>
              <a:rPr lang="es-ES" sz="1800" dirty="0" smtClean="0"/>
              <a:t>	</a:t>
            </a:r>
          </a:p>
          <a:p>
            <a:pPr>
              <a:buNone/>
            </a:pPr>
            <a:r>
              <a:rPr lang="es-ES" sz="1800" dirty="0" smtClean="0"/>
              <a:t>	En general, </a:t>
            </a:r>
          </a:p>
          <a:p>
            <a:pPr>
              <a:buNone/>
            </a:pPr>
            <a:endParaRPr lang="es-ES" sz="1800" dirty="0" smtClean="0"/>
          </a:p>
          <a:p>
            <a:pPr>
              <a:buNone/>
            </a:pPr>
            <a:r>
              <a:rPr lang="ca-ES" sz="1800" dirty="0" smtClean="0"/>
              <a:t>Si l’ anell (K, </a:t>
            </a:r>
            <a:r>
              <a:rPr lang="ca-ES" sz="1800" dirty="0" smtClean="0">
                <a:sym typeface="Symbol"/>
              </a:rPr>
              <a:t></a:t>
            </a:r>
            <a:r>
              <a:rPr lang="ca-ES" sz="1800" dirty="0" smtClean="0"/>
              <a:t>, </a:t>
            </a:r>
            <a:r>
              <a:rPr lang="ca-ES" sz="1800" dirty="0" smtClean="0">
                <a:sym typeface="Symbol"/>
              </a:rPr>
              <a:t></a:t>
            </a:r>
            <a:r>
              <a:rPr lang="ca-ES" sz="1800" dirty="0" smtClean="0"/>
              <a:t>) és commutatiu, direm que (K, </a:t>
            </a:r>
            <a:r>
              <a:rPr lang="ca-ES" sz="1800" dirty="0" smtClean="0">
                <a:sym typeface="Symbol"/>
              </a:rPr>
              <a:t></a:t>
            </a:r>
            <a:r>
              <a:rPr lang="ca-ES" sz="1800" dirty="0" smtClean="0"/>
              <a:t>, </a:t>
            </a:r>
            <a:r>
              <a:rPr lang="ca-ES" sz="1800" dirty="0" smtClean="0">
                <a:sym typeface="Symbol"/>
              </a:rPr>
              <a:t></a:t>
            </a:r>
            <a:r>
              <a:rPr lang="ca-ES" sz="1800" dirty="0" smtClean="0"/>
              <a:t>) és un </a:t>
            </a:r>
            <a:r>
              <a:rPr lang="ca-ES" sz="1800" b="1" dirty="0" smtClean="0">
                <a:solidFill>
                  <a:schemeClr val="accent1"/>
                </a:solidFill>
              </a:rPr>
              <a:t>COS COMMUTATIU</a:t>
            </a:r>
            <a:r>
              <a:rPr lang="ca-ES" sz="1800" dirty="0" smtClean="0"/>
              <a:t>.</a:t>
            </a:r>
            <a:endParaRPr lang="es-ES" sz="1800" dirty="0" smtClean="0"/>
          </a:p>
          <a:p>
            <a:pPr>
              <a:buNone/>
            </a:pPr>
            <a:endParaRPr lang="ca-ES" sz="18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9" name="8 CuadroTexto"/>
          <p:cNvSpPr txBox="1"/>
          <p:nvPr/>
        </p:nvSpPr>
        <p:spPr>
          <a:xfrm>
            <a:off x="5643570" y="2786058"/>
            <a:ext cx="2714644" cy="707886"/>
          </a:xfrm>
          <a:prstGeom prst="rect">
            <a:avLst/>
          </a:prstGeom>
          <a:noFill/>
        </p:spPr>
        <p:txBody>
          <a:bodyPr wrap="square" rtlCol="0">
            <a:spAutoFit/>
          </a:bodyPr>
          <a:lstStyle/>
          <a:p>
            <a:r>
              <a:rPr lang="ca-ES" sz="2000" dirty="0" smtClean="0"/>
              <a:t>dues operacions internes verificant:</a:t>
            </a:r>
            <a:endParaRPr lang="ca-ES" sz="2000" dirty="0"/>
          </a:p>
        </p:txBody>
      </p:sp>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8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428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633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6330" name="Object 10"/>
          <p:cNvGraphicFramePr>
            <a:graphicFrameLocks noChangeAspect="1"/>
          </p:cNvGraphicFramePr>
          <p:nvPr/>
        </p:nvGraphicFramePr>
        <p:xfrm>
          <a:off x="3214678" y="2857496"/>
          <a:ext cx="1771430" cy="648084"/>
        </p:xfrm>
        <a:graphic>
          <a:graphicData uri="http://schemas.openxmlformats.org/presentationml/2006/ole">
            <p:oleObj spid="_x0000_s56330" name="Ecuación" r:id="rId4" imgW="1167893" imgH="431613" progId="Equation.3">
              <p:embed/>
            </p:oleObj>
          </a:graphicData>
        </a:graphic>
      </p:graphicFrame>
      <p:sp>
        <p:nvSpPr>
          <p:cNvPr id="5633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6332" name="Object 12"/>
          <p:cNvGraphicFramePr>
            <a:graphicFrameLocks noChangeAspect="1"/>
          </p:cNvGraphicFramePr>
          <p:nvPr/>
        </p:nvGraphicFramePr>
        <p:xfrm>
          <a:off x="928662" y="2857496"/>
          <a:ext cx="1857841" cy="648084"/>
        </p:xfrm>
        <a:graphic>
          <a:graphicData uri="http://schemas.openxmlformats.org/presentationml/2006/ole">
            <p:oleObj spid="_x0000_s56332" name="Ecuación" r:id="rId5" imgW="1231366" imgH="431613" progId="Equation.3">
              <p:embed/>
            </p:oleObj>
          </a:graphicData>
        </a:graphic>
      </p:graphicFrame>
      <p:sp>
        <p:nvSpPr>
          <p:cNvPr id="5633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6334" name="Object 14"/>
          <p:cNvGraphicFramePr>
            <a:graphicFrameLocks noChangeAspect="1"/>
          </p:cNvGraphicFramePr>
          <p:nvPr/>
        </p:nvGraphicFramePr>
        <p:xfrm>
          <a:off x="3929058" y="4214818"/>
          <a:ext cx="3786214" cy="379931"/>
        </p:xfrm>
        <a:graphic>
          <a:graphicData uri="http://schemas.openxmlformats.org/presentationml/2006/ole">
            <p:oleObj spid="_x0000_s56334" name="Ecuación" r:id="rId6" imgW="2755900" imgH="279400" progId="Equation.3">
              <p:embed/>
            </p:oleObj>
          </a:graphicData>
        </a:graphic>
      </p:graphicFrame>
      <p:sp>
        <p:nvSpPr>
          <p:cNvPr id="5633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56336" name="Object 16"/>
          <p:cNvGraphicFramePr>
            <a:graphicFrameLocks noChangeAspect="1"/>
          </p:cNvGraphicFramePr>
          <p:nvPr/>
        </p:nvGraphicFramePr>
        <p:xfrm>
          <a:off x="2000232" y="4736018"/>
          <a:ext cx="642942" cy="642942"/>
        </p:xfrm>
        <a:graphic>
          <a:graphicData uri="http://schemas.openxmlformats.org/presentationml/2006/ole">
            <p:oleObj spid="_x0000_s56336" name="Ecuación" r:id="rId7" imgW="393529" imgH="393529" progId="Equation.3">
              <p:embed/>
            </p:oleObj>
          </a:graphicData>
        </a:graphic>
      </p:graphicFrame>
      <p:pic>
        <p:nvPicPr>
          <p:cNvPr id="22" name="Picture 7" descr="D:\Mis documentos\Dreamweaver\avaluadorCorpus\jsp\nouAvaluadorCorpus\images\alert.png"/>
          <p:cNvPicPr>
            <a:picLocks noChangeAspect="1" noChangeArrowheads="1"/>
          </p:cNvPicPr>
          <p:nvPr/>
        </p:nvPicPr>
        <p:blipFill>
          <a:blip r:embed="rId8" cstate="print"/>
          <a:srcRect/>
          <a:stretch>
            <a:fillRect/>
          </a:stretch>
        </p:blipFill>
        <p:spPr bwMode="auto">
          <a:xfrm>
            <a:off x="4483224" y="4797152"/>
            <a:ext cx="304800" cy="304800"/>
          </a:xfrm>
          <a:prstGeom prst="rect">
            <a:avLst/>
          </a:prstGeom>
          <a:noFill/>
        </p:spPr>
      </p:pic>
      <p:grpSp>
        <p:nvGrpSpPr>
          <p:cNvPr id="27" name="26 Grupo"/>
          <p:cNvGrpSpPr/>
          <p:nvPr/>
        </p:nvGrpSpPr>
        <p:grpSpPr>
          <a:xfrm>
            <a:off x="4788024" y="4581922"/>
            <a:ext cx="144810" cy="360040"/>
            <a:chOff x="4788024" y="4581922"/>
            <a:chExt cx="144810" cy="360040"/>
          </a:xfrm>
        </p:grpSpPr>
        <p:cxnSp>
          <p:nvCxnSpPr>
            <p:cNvPr id="24" name="23 Conector recto"/>
            <p:cNvCxnSpPr/>
            <p:nvPr/>
          </p:nvCxnSpPr>
          <p:spPr>
            <a:xfrm>
              <a:off x="4788024" y="4941168"/>
              <a:ext cx="14401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25 Conector recto de flecha"/>
            <p:cNvCxnSpPr/>
            <p:nvPr/>
          </p:nvCxnSpPr>
          <p:spPr>
            <a:xfrm rot="5400000" flipH="1" flipV="1">
              <a:off x="4752020" y="4761148"/>
              <a:ext cx="36004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sz="3200" dirty="0" smtClean="0">
                <a:solidFill>
                  <a:prstClr val="black"/>
                </a:solidFill>
              </a:rPr>
              <a:t>3.0 ESTRUCTURES ALGEBRÀIQUES BÀSIQUES</a:t>
            </a:r>
            <a:endParaRPr lang="ca-ES" dirty="0"/>
          </a:p>
        </p:txBody>
      </p:sp>
      <p:sp>
        <p:nvSpPr>
          <p:cNvPr id="3" name="2 Marcador de contenido"/>
          <p:cNvSpPr>
            <a:spLocks noGrp="1"/>
          </p:cNvSpPr>
          <p:nvPr>
            <p:ph idx="1"/>
          </p:nvPr>
        </p:nvSpPr>
        <p:spPr>
          <a:xfrm>
            <a:off x="457200" y="1600200"/>
            <a:ext cx="8229600" cy="4829196"/>
          </a:xfrm>
        </p:spPr>
        <p:txBody>
          <a:bodyPr>
            <a:normAutofit/>
          </a:bodyPr>
          <a:lstStyle/>
          <a:p>
            <a:pPr>
              <a:spcBef>
                <a:spcPts val="800"/>
              </a:spcBef>
              <a:buNone/>
            </a:pPr>
            <a:r>
              <a:rPr lang="ca-ES" sz="1800" dirty="0" smtClean="0"/>
              <a:t>(Z, +, ·) no és cos perquè no existeix element invers respecte ·</a:t>
            </a:r>
          </a:p>
          <a:p>
            <a:pPr>
              <a:spcBef>
                <a:spcPts val="800"/>
              </a:spcBef>
              <a:buNone/>
            </a:pPr>
            <a:r>
              <a:rPr lang="ca-ES" sz="1800" dirty="0" smtClean="0"/>
              <a:t>(</a:t>
            </a:r>
            <a:r>
              <a:rPr lang="ca-ES" sz="1800" dirty="0" err="1" smtClean="0"/>
              <a:t>M</a:t>
            </a:r>
            <a:r>
              <a:rPr lang="ca-ES" sz="1800" baseline="-25000" dirty="0" err="1" smtClean="0"/>
              <a:t>nxm</a:t>
            </a:r>
            <a:r>
              <a:rPr lang="ca-ES" sz="1800" dirty="0" smtClean="0"/>
              <a:t>, +, ·) no és cos perquè  </a:t>
            </a:r>
            <a:r>
              <a:rPr lang="ca-ES" sz="1800" dirty="0" smtClean="0">
                <a:sym typeface="Symbol"/>
              </a:rPr>
              <a:t></a:t>
            </a:r>
            <a:r>
              <a:rPr lang="ca-ES" sz="1800" dirty="0" smtClean="0"/>
              <a:t>A </a:t>
            </a:r>
            <a:r>
              <a:rPr lang="ca-ES" sz="1800" dirty="0" smtClean="0">
                <a:sym typeface="Symbol"/>
              </a:rPr>
              <a:t> </a:t>
            </a:r>
            <a:r>
              <a:rPr lang="ca-ES" sz="1800" dirty="0" err="1" smtClean="0"/>
              <a:t>M</a:t>
            </a:r>
            <a:r>
              <a:rPr lang="ca-ES" sz="1800" baseline="-25000" dirty="0" err="1" smtClean="0"/>
              <a:t>nxn</a:t>
            </a:r>
            <a:r>
              <a:rPr lang="ca-ES" sz="1800" dirty="0" smtClean="0"/>
              <a:t>  si </a:t>
            </a:r>
            <a:r>
              <a:rPr lang="ca-ES" sz="1800" dirty="0" err="1" smtClean="0"/>
              <a:t>det</a:t>
            </a:r>
            <a:r>
              <a:rPr lang="ca-ES" sz="1800" dirty="0" smtClean="0"/>
              <a:t>(A) = 0 no existeix inversa</a:t>
            </a:r>
            <a:endParaRPr lang="es-ES" sz="1800" dirty="0" smtClean="0"/>
          </a:p>
          <a:p>
            <a:pPr>
              <a:spcBef>
                <a:spcPts val="800"/>
              </a:spcBef>
              <a:buNone/>
            </a:pPr>
            <a:r>
              <a:rPr lang="ca-ES" sz="1800" dirty="0" smtClean="0"/>
              <a:t>(Q, +, ·) cos commutatiu</a:t>
            </a:r>
            <a:endParaRPr lang="es-ES" sz="1800" dirty="0" smtClean="0"/>
          </a:p>
          <a:p>
            <a:pPr>
              <a:spcBef>
                <a:spcPts val="800"/>
              </a:spcBef>
              <a:buNone/>
            </a:pPr>
            <a:r>
              <a:rPr lang="ca-ES" sz="1800" dirty="0" smtClean="0"/>
              <a:t>(R, +, ·) cos commutatiu</a:t>
            </a:r>
            <a:endParaRPr lang="es-ES" sz="1800" dirty="0" smtClean="0"/>
          </a:p>
          <a:p>
            <a:pPr>
              <a:spcBef>
                <a:spcPts val="800"/>
              </a:spcBef>
              <a:buNone/>
            </a:pPr>
            <a:r>
              <a:rPr lang="ca-ES" sz="1800" dirty="0" smtClean="0"/>
              <a:t>(C, +, ·) cos commutatiu</a:t>
            </a:r>
            <a:endParaRPr lang="es-ES" sz="18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sp>
        <p:nvSpPr>
          <p:cNvPr id="8" name="7 CuadroTexto"/>
          <p:cNvSpPr txBox="1"/>
          <p:nvPr/>
        </p:nvSpPr>
        <p:spPr>
          <a:xfrm>
            <a:off x="7643834" y="1130842"/>
            <a:ext cx="1214446" cy="369332"/>
          </a:xfrm>
          <a:prstGeom prst="rect">
            <a:avLst/>
          </a:prstGeom>
          <a:solidFill>
            <a:schemeClr val="bg1">
              <a:lumMod val="85000"/>
            </a:schemeClr>
          </a:solidFill>
        </p:spPr>
        <p:txBody>
          <a:bodyPr wrap="square" rtlCol="0">
            <a:spAutoFit/>
          </a:bodyPr>
          <a:lstStyle/>
          <a:p>
            <a:pPr algn="ctr"/>
            <a:r>
              <a:rPr lang="ca-ES" b="1" dirty="0" smtClean="0">
                <a:solidFill>
                  <a:schemeClr val="tx1">
                    <a:lumMod val="50000"/>
                    <a:lumOff val="50000"/>
                  </a:schemeClr>
                </a:solidFill>
              </a:rPr>
              <a:t>EXEMPLES</a:t>
            </a:r>
            <a:endParaRPr lang="ca-ES" b="1" dirty="0">
              <a:solidFill>
                <a:schemeClr val="tx1">
                  <a:lumMod val="50000"/>
                  <a:lumOff val="50000"/>
                </a:schemeClr>
              </a:solidFill>
            </a:endParaRPr>
          </a:p>
        </p:txBody>
      </p:sp>
      <p:pic>
        <p:nvPicPr>
          <p:cNvPr id="9" name="Picture 7" descr="C:\Documents and Settings\Santi\Escritorio\crystal_project\crystal_project\32x32\actions\viewmag.png"/>
          <p:cNvPicPr>
            <a:picLocks noChangeAspect="1" noChangeArrowheads="1"/>
          </p:cNvPicPr>
          <p:nvPr/>
        </p:nvPicPr>
        <p:blipFill>
          <a:blip r:embed="rId3" cstate="print"/>
          <a:srcRect/>
          <a:stretch>
            <a:fillRect/>
          </a:stretch>
        </p:blipFill>
        <p:spPr bwMode="auto">
          <a:xfrm>
            <a:off x="7500958" y="1214422"/>
            <a:ext cx="304800" cy="304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ca-ES" sz="3200" dirty="0" smtClean="0"/>
              <a:t>3.1 DEFINICIÓ D’ESPAI VECTORIAL I PROPIETATS</a:t>
            </a:r>
            <a:endParaRPr lang="ca-ES" sz="3200" dirty="0"/>
          </a:p>
        </p:txBody>
      </p:sp>
      <p:sp>
        <p:nvSpPr>
          <p:cNvPr id="3" name="2 Marcador de contenido"/>
          <p:cNvSpPr>
            <a:spLocks noGrp="1"/>
          </p:cNvSpPr>
          <p:nvPr>
            <p:ph idx="1"/>
          </p:nvPr>
        </p:nvSpPr>
        <p:spPr/>
        <p:txBody>
          <a:bodyPr/>
          <a:lstStyle/>
          <a:p>
            <a:pPr>
              <a:buNone/>
            </a:pPr>
            <a:r>
              <a:rPr lang="ca-ES" sz="2000" dirty="0" smtClean="0"/>
              <a:t>Sigui (K, +, ·) cos commutatiu (per exemple: </a:t>
            </a:r>
            <a:r>
              <a:rPr lang="ca-ES" sz="2000" dirty="0" smtClean="0">
                <a:solidFill>
                  <a:schemeClr val="accent1"/>
                </a:solidFill>
              </a:rPr>
              <a:t>(R, +, ·) </a:t>
            </a:r>
            <a:r>
              <a:rPr lang="ca-ES" sz="2000" dirty="0" smtClean="0"/>
              <a:t>ó </a:t>
            </a:r>
            <a:r>
              <a:rPr lang="ca-ES" sz="2000" dirty="0" smtClean="0">
                <a:solidFill>
                  <a:schemeClr val="accent1"/>
                </a:solidFill>
              </a:rPr>
              <a:t>(C, +, ·)</a:t>
            </a:r>
            <a:r>
              <a:rPr lang="ca-ES" sz="2000" dirty="0" smtClean="0"/>
              <a:t>)</a:t>
            </a:r>
            <a:endParaRPr lang="es-ES" sz="2000" dirty="0" smtClean="0"/>
          </a:p>
          <a:p>
            <a:pPr>
              <a:buNone/>
            </a:pPr>
            <a:endParaRPr lang="ca-ES" sz="900" dirty="0" smtClean="0"/>
          </a:p>
          <a:p>
            <a:pPr marL="0" indent="0" algn="ctr">
              <a:buNone/>
            </a:pPr>
            <a:r>
              <a:rPr lang="ca-ES" sz="2000" dirty="0" smtClean="0">
                <a:solidFill>
                  <a:schemeClr val="accent6"/>
                </a:solidFill>
              </a:rPr>
              <a:t>E és </a:t>
            </a:r>
            <a:r>
              <a:rPr lang="ca-ES" sz="2000" b="1" dirty="0" smtClean="0">
                <a:solidFill>
                  <a:schemeClr val="accent6"/>
                </a:solidFill>
              </a:rPr>
              <a:t>espai vectorial</a:t>
            </a:r>
            <a:r>
              <a:rPr lang="ca-ES" sz="2000" dirty="0" smtClean="0">
                <a:solidFill>
                  <a:schemeClr val="accent6"/>
                </a:solidFill>
              </a:rPr>
              <a:t> (</a:t>
            </a:r>
            <a:r>
              <a:rPr lang="ca-ES" sz="2000" dirty="0" err="1" smtClean="0">
                <a:solidFill>
                  <a:schemeClr val="accent6"/>
                </a:solidFill>
              </a:rPr>
              <a:t>e.v</a:t>
            </a:r>
            <a:r>
              <a:rPr lang="ca-ES" sz="2000" dirty="0" smtClean="0">
                <a:solidFill>
                  <a:schemeClr val="accent6"/>
                </a:solidFill>
              </a:rPr>
              <a:t>.) sobre K si:</a:t>
            </a:r>
          </a:p>
          <a:p>
            <a:pPr marL="0" indent="0">
              <a:buNone/>
            </a:pPr>
            <a:r>
              <a:rPr lang="ca-ES" sz="2000" dirty="0" smtClean="0"/>
              <a:t>(E,+) és un grup commutatiu  amb una operació interna + (generalment suma):</a:t>
            </a:r>
          </a:p>
          <a:p>
            <a:pPr marL="0" indent="0">
              <a:buNone/>
            </a:pPr>
            <a:endParaRPr lang="ca-ES" sz="2000" dirty="0" smtClean="0"/>
          </a:p>
          <a:p>
            <a:pPr marL="0" indent="0">
              <a:buNone/>
            </a:pPr>
            <a:endParaRPr lang="ca-ES" sz="2000" dirty="0" smtClean="0"/>
          </a:p>
          <a:p>
            <a:pPr marL="0" indent="0">
              <a:buNone/>
            </a:pPr>
            <a:endParaRPr lang="ca-ES" sz="2000" dirty="0" smtClean="0"/>
          </a:p>
          <a:p>
            <a:pPr marL="457200" indent="-457200">
              <a:spcBef>
                <a:spcPts val="1200"/>
              </a:spcBef>
              <a:buFont typeface="+mj-lt"/>
              <a:buAutoNum type="arabicPeriod"/>
            </a:pPr>
            <a:r>
              <a:rPr lang="ca-ES" sz="1600" b="1" dirty="0" smtClean="0"/>
              <a:t>Associativa: </a:t>
            </a:r>
            <a:endParaRPr lang="es-ES" sz="1600" b="1" dirty="0" smtClean="0"/>
          </a:p>
          <a:p>
            <a:pPr marL="457200" indent="-457200">
              <a:spcBef>
                <a:spcPts val="1200"/>
              </a:spcBef>
              <a:buFont typeface="+mj-lt"/>
              <a:buAutoNum type="arabicPeriod"/>
            </a:pPr>
            <a:r>
              <a:rPr lang="ca-ES" sz="1600" b="1" dirty="0" smtClean="0">
                <a:sym typeface="Symbol"/>
              </a:rPr>
              <a:t></a:t>
            </a:r>
            <a:r>
              <a:rPr lang="ca-ES" sz="1600" b="1" dirty="0" smtClean="0"/>
              <a:t> d’element neutre respecte +:                                                            </a:t>
            </a:r>
            <a:r>
              <a:rPr lang="ca-ES" sz="1600" dirty="0" smtClean="0"/>
              <a:t>en general, </a:t>
            </a:r>
            <a:endParaRPr lang="es-ES" sz="1600" dirty="0" smtClean="0"/>
          </a:p>
          <a:p>
            <a:pPr marL="457200" indent="-457200">
              <a:spcBef>
                <a:spcPts val="1200"/>
              </a:spcBef>
              <a:buFont typeface="+mj-lt"/>
              <a:buAutoNum type="arabicPeriod"/>
            </a:pPr>
            <a:r>
              <a:rPr lang="ca-ES" sz="1600" b="1" dirty="0" smtClean="0"/>
              <a:t>Existència d’element oposat:                                                                  </a:t>
            </a:r>
            <a:r>
              <a:rPr lang="ca-ES" sz="1600" dirty="0" smtClean="0"/>
              <a:t>en general, </a:t>
            </a:r>
            <a:endParaRPr lang="es-ES" sz="1600" dirty="0" smtClean="0"/>
          </a:p>
          <a:p>
            <a:pPr marL="457200" indent="-457200">
              <a:spcBef>
                <a:spcPts val="1200"/>
              </a:spcBef>
              <a:buFont typeface="+mj-lt"/>
              <a:buAutoNum type="arabicPeriod"/>
            </a:pPr>
            <a:r>
              <a:rPr lang="ca-ES" sz="1600" b="1" dirty="0" smtClean="0"/>
              <a:t>Commutativa: </a:t>
            </a:r>
            <a:endParaRPr lang="es-ES" sz="2000" dirty="0" smtClean="0"/>
          </a:p>
          <a:p>
            <a:pPr>
              <a:buNone/>
            </a:pPr>
            <a:endParaRPr lang="ca-ES" sz="20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17" name="Object 1"/>
          <p:cNvGraphicFramePr>
            <a:graphicFrameLocks noChangeAspect="1"/>
          </p:cNvGraphicFramePr>
          <p:nvPr/>
        </p:nvGraphicFramePr>
        <p:xfrm>
          <a:off x="1214414" y="3357562"/>
          <a:ext cx="1928826" cy="701392"/>
        </p:xfrm>
        <a:graphic>
          <a:graphicData uri="http://schemas.openxmlformats.org/presentationml/2006/ole">
            <p:oleObj spid="_x0000_s60417" name="Ecuación" r:id="rId4" imgW="1155700" imgH="419100" progId="Equation.3">
              <p:embed/>
            </p:oleObj>
          </a:graphicData>
        </a:graphic>
      </p:graphicFrame>
      <p:sp>
        <p:nvSpPr>
          <p:cNvPr id="7" name="6 CuadroTexto"/>
          <p:cNvSpPr txBox="1"/>
          <p:nvPr/>
        </p:nvSpPr>
        <p:spPr>
          <a:xfrm>
            <a:off x="3643306" y="3429000"/>
            <a:ext cx="2143140" cy="369332"/>
          </a:xfrm>
          <a:prstGeom prst="rect">
            <a:avLst/>
          </a:prstGeom>
          <a:noFill/>
        </p:spPr>
        <p:txBody>
          <a:bodyPr wrap="square" rtlCol="0">
            <a:spAutoFit/>
          </a:bodyPr>
          <a:lstStyle/>
          <a:p>
            <a:r>
              <a:rPr lang="ca-ES" dirty="0" smtClean="0"/>
              <a:t>que verifica:</a:t>
            </a:r>
            <a:endParaRPr lang="ca-ES" dirty="0"/>
          </a:p>
        </p:txBody>
      </p:sp>
      <p:sp>
        <p:nvSpPr>
          <p:cNvPr id="604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31" name="Object 15"/>
          <p:cNvGraphicFramePr>
            <a:graphicFrameLocks noChangeAspect="1"/>
          </p:cNvGraphicFramePr>
          <p:nvPr/>
        </p:nvGraphicFramePr>
        <p:xfrm>
          <a:off x="2143107" y="4429132"/>
          <a:ext cx="3168737" cy="234308"/>
        </p:xfrm>
        <a:graphic>
          <a:graphicData uri="http://schemas.openxmlformats.org/presentationml/2006/ole">
            <p:oleObj spid="_x0000_s60431" name="Ecuación" r:id="rId5" imgW="2705100" imgH="203200" progId="Equation.3">
              <p:embed/>
            </p:oleObj>
          </a:graphicData>
        </a:graphic>
      </p:graphicFrame>
      <p:sp>
        <p:nvSpPr>
          <p:cNvPr id="604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33" name="Object 17"/>
          <p:cNvGraphicFramePr>
            <a:graphicFrameLocks noChangeAspect="1"/>
          </p:cNvGraphicFramePr>
          <p:nvPr/>
        </p:nvGraphicFramePr>
        <p:xfrm>
          <a:off x="3714744" y="4786322"/>
          <a:ext cx="2523285" cy="306886"/>
        </p:xfrm>
        <a:graphic>
          <a:graphicData uri="http://schemas.openxmlformats.org/presentationml/2006/ole">
            <p:oleObj spid="_x0000_s60433" name="Ecuación" r:id="rId6" imgW="2120900" imgH="254000" progId="Equation.3">
              <p:embed/>
            </p:oleObj>
          </a:graphicData>
        </a:graphic>
      </p:graphicFrame>
      <p:sp>
        <p:nvSpPr>
          <p:cNvPr id="604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35" name="Object 19"/>
          <p:cNvGraphicFramePr>
            <a:graphicFrameLocks noChangeAspect="1"/>
          </p:cNvGraphicFramePr>
          <p:nvPr/>
        </p:nvGraphicFramePr>
        <p:xfrm>
          <a:off x="7349947" y="4786323"/>
          <a:ext cx="410889" cy="222102"/>
        </p:xfrm>
        <a:graphic>
          <a:graphicData uri="http://schemas.openxmlformats.org/presentationml/2006/ole">
            <p:oleObj spid="_x0000_s60435" name="Ecuación" r:id="rId7" imgW="355446" imgH="190417" progId="Equation.3">
              <p:embed/>
            </p:oleObj>
          </a:graphicData>
        </a:graphic>
      </p:graphicFrame>
      <p:sp>
        <p:nvSpPr>
          <p:cNvPr id="6043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37" name="Object 21"/>
          <p:cNvGraphicFramePr>
            <a:graphicFrameLocks noChangeAspect="1"/>
          </p:cNvGraphicFramePr>
          <p:nvPr/>
        </p:nvGraphicFramePr>
        <p:xfrm>
          <a:off x="3538538" y="5162550"/>
          <a:ext cx="2619375" cy="322263"/>
        </p:xfrm>
        <a:graphic>
          <a:graphicData uri="http://schemas.openxmlformats.org/presentationml/2006/ole">
            <p:oleObj spid="_x0000_s60437" name="Ecuación" r:id="rId8" imgW="2031840" imgH="253800" progId="Equation.3">
              <p:embed/>
            </p:oleObj>
          </a:graphicData>
        </a:graphic>
      </p:graphicFrame>
      <p:sp>
        <p:nvSpPr>
          <p:cNvPr id="60440"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39" name="Object 23"/>
          <p:cNvGraphicFramePr>
            <a:graphicFrameLocks noChangeAspect="1"/>
          </p:cNvGraphicFramePr>
          <p:nvPr/>
        </p:nvGraphicFramePr>
        <p:xfrm>
          <a:off x="7456690" y="5194390"/>
          <a:ext cx="650634" cy="225730"/>
        </p:xfrm>
        <a:graphic>
          <a:graphicData uri="http://schemas.openxmlformats.org/presentationml/2006/ole">
            <p:oleObj spid="_x0000_s60439" name="Ecuación" r:id="rId9" imgW="469696" imgH="165028" progId="Equation.3">
              <p:embed/>
            </p:oleObj>
          </a:graphicData>
        </a:graphic>
      </p:graphicFrame>
      <p:sp>
        <p:nvSpPr>
          <p:cNvPr id="6044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ca-ES"/>
          </a:p>
        </p:txBody>
      </p:sp>
      <p:graphicFrame>
        <p:nvGraphicFramePr>
          <p:cNvPr id="60441" name="Object 25"/>
          <p:cNvGraphicFramePr>
            <a:graphicFrameLocks noChangeAspect="1"/>
          </p:cNvGraphicFramePr>
          <p:nvPr/>
        </p:nvGraphicFramePr>
        <p:xfrm>
          <a:off x="2302557" y="5587017"/>
          <a:ext cx="2202413" cy="234299"/>
        </p:xfrm>
        <a:graphic>
          <a:graphicData uri="http://schemas.openxmlformats.org/presentationml/2006/ole">
            <p:oleObj spid="_x0000_s60441" name="Ecuación" r:id="rId10" imgW="1790700" imgH="190500" progId="Equation.3">
              <p:embed/>
            </p:oleObj>
          </a:graphicData>
        </a:graphic>
      </p:graphicFrame>
      <p:sp>
        <p:nvSpPr>
          <p:cNvPr id="32" name="31 CuadroTexto"/>
          <p:cNvSpPr txBox="1"/>
          <p:nvPr/>
        </p:nvSpPr>
        <p:spPr>
          <a:xfrm>
            <a:off x="7358082" y="6215082"/>
            <a:ext cx="571504" cy="369332"/>
          </a:xfrm>
          <a:prstGeom prst="rect">
            <a:avLst/>
          </a:prstGeom>
          <a:noFill/>
        </p:spPr>
        <p:txBody>
          <a:bodyPr wrap="square" rtlCol="0">
            <a:spAutoFit/>
          </a:bodyPr>
          <a:lstStyle/>
          <a:p>
            <a:r>
              <a:rPr lang="ca-ES" dirty="0" smtClean="0"/>
              <a:t>(...)</a:t>
            </a:r>
            <a:endParaRPr lang="ca-ES" dirty="0"/>
          </a:p>
        </p:txBody>
      </p:sp>
      <p:pic>
        <p:nvPicPr>
          <p:cNvPr id="21" name="Picture 12" descr="D:\Mis documentos\Dreamweaver\avaluadorCorpus\jsp\nouAvaluadorCorpus\images\clean.png"/>
          <p:cNvPicPr>
            <a:picLocks noChangeAspect="1" noChangeArrowheads="1"/>
          </p:cNvPicPr>
          <p:nvPr/>
        </p:nvPicPr>
        <p:blipFill>
          <a:blip r:embed="rId11" cstate="print"/>
          <a:srcRect/>
          <a:stretch>
            <a:fillRect/>
          </a:stretch>
        </p:blipFill>
        <p:spPr bwMode="auto">
          <a:xfrm>
            <a:off x="129212" y="2536910"/>
            <a:ext cx="304800" cy="304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TotalTime>
  <Words>2680</Words>
  <Application>Microsoft Office PowerPoint</Application>
  <PresentationFormat>Presentación en pantalla (4:3)</PresentationFormat>
  <Paragraphs>581</Paragraphs>
  <Slides>55</Slides>
  <Notes>55</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55</vt:i4>
      </vt:variant>
    </vt:vector>
  </HeadingPairs>
  <TitlesOfParts>
    <vt:vector size="58" baseType="lpstr">
      <vt:lpstr>Tema de Office</vt:lpstr>
      <vt:lpstr>Ecuación</vt:lpstr>
      <vt:lpstr>Microsoft Editor de ecuaciones 3.0</vt:lpstr>
      <vt:lpstr>Tema III ESPAIS VECTORIALS</vt:lpstr>
      <vt:lpstr>3.0 ESTRUCTURES ALGEBRÀIQUES BÀSIQUES</vt:lpstr>
      <vt:lpstr>3.0 ESTRUCTURES ALGEBRÀIQUES BÀSIQUES</vt:lpstr>
      <vt:lpstr>3.0 ESTRUCTURES ALGEBRÀIQUES BÀSIQUES</vt:lpstr>
      <vt:lpstr>3.0 ESTRUCTURES ALGEBRÀIQUES BÀSIQUES</vt:lpstr>
      <vt:lpstr>3.0 ESTRUCTURES ALGEBRÀIQUES BÀSIQUES</vt:lpstr>
      <vt:lpstr>3.0 ESTRUCTURES ALGEBRÀIQUES BÀSIQUES</vt:lpstr>
      <vt:lpstr>3.0 ESTRUCTURES ALGEBRÀIQUES BÀSIQUES</vt:lpstr>
      <vt:lpstr>3.1 DEFINICIÓ D’ESPAI VECTORIAL I PROPIETATS</vt:lpstr>
      <vt:lpstr>3.1 DEFINICIÓ D’ESPAI VECTORIAL I PROPIETATS</vt:lpstr>
      <vt:lpstr>3.1 DEFINICIÓ D’ESPAI VECTORIAL I PROPIETATS</vt:lpstr>
      <vt:lpstr>[ESPAI VECTORIAL]</vt:lpstr>
      <vt:lpstr>3.1 DEFINICIÓ D’ESPAI VECTORIAL I PROPIETATS</vt:lpstr>
      <vt:lpstr>3.2 DEPENDÈNCIA I INDEPENDÈNCIA LINEAL DE VECTORS</vt:lpstr>
      <vt:lpstr>3.2 DEPENDÈNCIA I INDEPENDÈNCIA LINEAL DE VECTORS</vt:lpstr>
      <vt:lpstr>3.2 DEPENDÈNCIA I INDEPENDÈNCIA LINEAL DE VECTORS</vt:lpstr>
      <vt:lpstr>3.2 DEPENDÈNCIA I INDEPENDÈNCIA LINEAL DE VECTORS</vt:lpstr>
      <vt:lpstr>3.2 DEPENDÈNCIA I INDEPENDÈNCIA LINEAL DE VECTORS</vt:lpstr>
      <vt:lpstr>3.2 DEPENDÈNCIA I INDEPENDÈNCIA LINEAL DE VECTORS</vt:lpstr>
      <vt:lpstr>3.2 DEPENDÈNCIA I INDEPENDÈNCIA LINEAL DE VECTORS</vt:lpstr>
      <vt:lpstr>3.3 SUBESPAI VECTORIAL</vt:lpstr>
      <vt:lpstr>3.3 SUBESPAI VECTORIAL</vt:lpstr>
      <vt:lpstr>3.3 SUBESPAI VECTORIAL</vt:lpstr>
      <vt:lpstr>3.3.1 INTERSECCIÓ I UNIÓ DE SUBESPAIS VECTORIALS</vt:lpstr>
      <vt:lpstr>3.3.1 INTERSECCIÓ I UNIÓ DE SUBESPAIS VECTORIALS</vt:lpstr>
      <vt:lpstr>3.3.1 INTERSECCIÓ I UNIÓ DE SUBESPAIS VECTORIALS</vt:lpstr>
      <vt:lpstr>3.3.1 INTERSECCIÓ I UNIÓ DE SUBESPAIS VECTORIALS</vt:lpstr>
      <vt:lpstr>3.3.1 INTERSECCIÓ I UNIÓ DE SUBESPAIS VECTORIALS</vt:lpstr>
      <vt:lpstr>3.3.1 INTERSECCIÓ I UNIÓ DE SUBESPAIS VECTORIALS</vt:lpstr>
      <vt:lpstr>3.3.2 SUBESPAI ENGENDRAT</vt:lpstr>
      <vt:lpstr>3.3.2 SUBESPAI ENGENDRAT</vt:lpstr>
      <vt:lpstr>3.3.2 SUBESPAI ENGENDRAT</vt:lpstr>
      <vt:lpstr>3.3.2 SUBESPAI ENGENDRAT</vt:lpstr>
      <vt:lpstr>3.4.1 BASE DE UN ESPACIO VECTORIAL</vt:lpstr>
      <vt:lpstr>3.4.1 BASE DE UN ESPACIO VECTORIAL</vt:lpstr>
      <vt:lpstr>3.4.1 BASE DE UN ESPACIO VECTORIAL</vt:lpstr>
      <vt:lpstr>3.4.2 DIMENSIÓN DE UN ESPACIO VECTORIAL</vt:lpstr>
      <vt:lpstr>3.4.2 DIMENSIÓN DE UN ESPACIO VECTORIAL</vt:lpstr>
      <vt:lpstr>3.4.2 DIMENSIÓN DE UN ESPACIO VECTORIAL</vt:lpstr>
      <vt:lpstr>3.5 COMPONENTES DE UN VECTOR DE E EN UNA BASE B DE E</vt:lpstr>
      <vt:lpstr>3.5 COMPONENTES DE UN VECTOR DE E EN UNA BASE B DE E</vt:lpstr>
      <vt:lpstr>3.5 COMPONENTES DE UN VECTOR DE E EN UNA BASE B DE E</vt:lpstr>
      <vt:lpstr>3.6 CAMBIO DE BASE</vt:lpstr>
      <vt:lpstr>3.6 CAMBIO DE BASE</vt:lpstr>
      <vt:lpstr>3.6 CAMBIO DE BASE</vt:lpstr>
      <vt:lpstr>3.6 CAMBIO DE BASE</vt:lpstr>
      <vt:lpstr>3.6 CAMBIO DE BASE</vt:lpstr>
      <vt:lpstr>3.6 CAMBIO DE BASE</vt:lpstr>
      <vt:lpstr>3.6 CAMBIO DE BASE</vt:lpstr>
      <vt:lpstr>3.6 CAMBIO DE BASE</vt:lpstr>
      <vt:lpstr>3.6 CAMBIO DE BASE</vt:lpstr>
      <vt:lpstr>3.6 CAMBIO DE BASE</vt:lpstr>
      <vt:lpstr>3.6 CAMBIO DE BASE</vt:lpstr>
      <vt:lpstr>3.6 CAMBIO DE BASE</vt:lpstr>
      <vt:lpstr>3.6 CAMBIO DE BASE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II SISTEMES D’EQUACIONS LINEALS</dc:title>
  <dc:creator>Santi Planet</dc:creator>
  <cp:lastModifiedBy>José Antonio Montero</cp:lastModifiedBy>
  <cp:revision>240</cp:revision>
  <dcterms:modified xsi:type="dcterms:W3CDTF">2012-11-20T10:45:14Z</dcterms:modified>
</cp:coreProperties>
</file>