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Montserrat SemiBold"/>
      <p:regular r:id="rId47"/>
      <p:bold r:id="rId48"/>
      <p:italic r:id="rId49"/>
      <p:boldItalic r:id="rId50"/>
    </p:embeddedFont>
    <p:embeddedFont>
      <p:font typeface="Montserrat"/>
      <p:regular r:id="rId51"/>
      <p:bold r:id="rId52"/>
      <p:italic r:id="rId53"/>
      <p:boldItalic r:id="rId54"/>
    </p:embeddedFont>
    <p:embeddedFont>
      <p:font typeface="Montserrat Medium"/>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iFFH1PCCZ3Qw6F9IerFh+OgIwA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4BDDE0-482C-459E-9982-86414578382E}">
  <a:tblStyle styleId="{2E4BDDE0-482C-459E-9982-86414578382E}"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bold.fntdata"/><Relationship Id="rId47" Type="http://schemas.openxmlformats.org/officeDocument/2006/relationships/font" Target="fonts/MontserratSemiBold-regular.fntdata"/><Relationship Id="rId49"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regular.fntdata"/><Relationship Id="rId50" Type="http://schemas.openxmlformats.org/officeDocument/2006/relationships/font" Target="fonts/MontserratSemiBold-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6.xml"/><Relationship Id="rId55" Type="http://schemas.openxmlformats.org/officeDocument/2006/relationships/font" Target="fonts/MontserratMedium-regular.fntdata"/><Relationship Id="rId10" Type="http://schemas.openxmlformats.org/officeDocument/2006/relationships/slide" Target="slides/slide5.xml"/><Relationship Id="rId54" Type="http://schemas.openxmlformats.org/officeDocument/2006/relationships/font" Target="fonts/Montserrat-boldItalic.fntdata"/><Relationship Id="rId13" Type="http://schemas.openxmlformats.org/officeDocument/2006/relationships/slide" Target="slides/slide8.xml"/><Relationship Id="rId57" Type="http://schemas.openxmlformats.org/officeDocument/2006/relationships/font" Target="fonts/MontserratMedium-italic.fntdata"/><Relationship Id="rId12" Type="http://schemas.openxmlformats.org/officeDocument/2006/relationships/slide" Target="slides/slide7.xml"/><Relationship Id="rId56" Type="http://schemas.openxmlformats.org/officeDocument/2006/relationships/font" Target="fonts/MontserratMedium-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Montserrat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9d54ba54d_1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9d54ba54d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3af9f44c5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f3af9f44c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3af9f44c5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3af9f44c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3af9f44c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f3af9f44c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3af9f44c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f3af9f44c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9d54ba54d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19d54ba54d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9d54ba54d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19d54ba54d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9d54ba54d_1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19d54ba54d_1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9d54ba54d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19d54ba54d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3af9f44c5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f3af9f44c5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9d54ba54d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19d54ba54d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3af9f44c5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f3af9f44c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9d54ba54d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19d54ba54d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9d54ba54d_1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19d54ba54d_1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9d54ba54d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19d54ba54d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9d54ba54d_1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119d54ba54d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9d54ba54d_1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19d54ba54d_1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9d54ba54d_1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9d54ba54d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9d54ba54d_1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9d54ba54d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9d54ba54d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119d54ba54d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9d54ba54d_1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119d54ba54d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9d54ba54d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19d54ba54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9d54ba54d_1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119d54ba54d_1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9d54ba54d_1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19d54ba54d_1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9d54ba54d_1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119d54ba54d_1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9d54ba54d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19d54ba54d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9d54ba54d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19d54ba54d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9d54ba54d_1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119d54ba54d_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af9f44c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f3af9f44c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3af9f44c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f3af9f44c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af9f44c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f3af9f44c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af9f44c5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f3af9f44c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sp>
        <p:nvSpPr>
          <p:cNvPr id="10" name="Google Shape;10;p39"/>
          <p:cNvSpPr txBox="1"/>
          <p:nvPr>
            <p:ph type="ctrTitle"/>
          </p:nvPr>
        </p:nvSpPr>
        <p:spPr>
          <a:xfrm>
            <a:off x="3012325" y="2220413"/>
            <a:ext cx="5445900" cy="1804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11" name="Google Shape;11;p39"/>
          <p:cNvSpPr/>
          <p:nvPr/>
        </p:nvSpPr>
        <p:spPr>
          <a:xfrm>
            <a:off x="6208125" y="4214588"/>
            <a:ext cx="22500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40"/>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0"/>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0"/>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4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7" name="Shape 17"/>
        <p:cNvGrpSpPr/>
        <p:nvPr/>
      </p:nvGrpSpPr>
      <p:grpSpPr>
        <a:xfrm>
          <a:off x="0" y="0"/>
          <a:ext cx="0" cy="0"/>
          <a:chOff x="0" y="0"/>
          <a:chExt cx="0" cy="0"/>
        </a:xfrm>
      </p:grpSpPr>
      <p:sp>
        <p:nvSpPr>
          <p:cNvPr id="18" name="Google Shape;18;p41"/>
          <p:cNvSpPr/>
          <p:nvPr/>
        </p:nvSpPr>
        <p:spPr>
          <a:xfrm>
            <a:off x="5680600" y="0"/>
            <a:ext cx="34632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1"/>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000"/>
              <a:buNone/>
              <a:defRPr sz="40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20" name="Google Shape;20;p41"/>
          <p:cNvSpPr txBox="1"/>
          <p:nvPr>
            <p:ph idx="1" type="subTitle"/>
          </p:nvPr>
        </p:nvSpPr>
        <p:spPr>
          <a:xfrm>
            <a:off x="6101100" y="2863389"/>
            <a:ext cx="2446500" cy="143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2200"/>
              <a:buNone/>
              <a:defRPr sz="2200">
                <a:solidFill>
                  <a:schemeClr val="accent4"/>
                </a:solidFill>
              </a:defRPr>
            </a:lvl1pPr>
            <a:lvl2pPr lvl="1" algn="l">
              <a:lnSpc>
                <a:spcPct val="100000"/>
              </a:lnSpc>
              <a:spcBef>
                <a:spcPts val="0"/>
              </a:spcBef>
              <a:spcAft>
                <a:spcPts val="0"/>
              </a:spcAft>
              <a:buClr>
                <a:schemeClr val="accent4"/>
              </a:buClr>
              <a:buSzPts val="2200"/>
              <a:buNone/>
              <a:defRPr sz="2200">
                <a:solidFill>
                  <a:schemeClr val="accent4"/>
                </a:solidFill>
              </a:defRPr>
            </a:lvl2pPr>
            <a:lvl3pPr lvl="2" algn="l">
              <a:lnSpc>
                <a:spcPct val="100000"/>
              </a:lnSpc>
              <a:spcBef>
                <a:spcPts val="0"/>
              </a:spcBef>
              <a:spcAft>
                <a:spcPts val="0"/>
              </a:spcAft>
              <a:buClr>
                <a:schemeClr val="accent4"/>
              </a:buClr>
              <a:buSzPts val="2200"/>
              <a:buNone/>
              <a:defRPr sz="2200">
                <a:solidFill>
                  <a:schemeClr val="accent4"/>
                </a:solidFill>
              </a:defRPr>
            </a:lvl3pPr>
            <a:lvl4pPr lvl="3" algn="l">
              <a:lnSpc>
                <a:spcPct val="100000"/>
              </a:lnSpc>
              <a:spcBef>
                <a:spcPts val="0"/>
              </a:spcBef>
              <a:spcAft>
                <a:spcPts val="0"/>
              </a:spcAft>
              <a:buClr>
                <a:schemeClr val="accent4"/>
              </a:buClr>
              <a:buSzPts val="2200"/>
              <a:buNone/>
              <a:defRPr sz="2200">
                <a:solidFill>
                  <a:schemeClr val="accent4"/>
                </a:solidFill>
              </a:defRPr>
            </a:lvl4pPr>
            <a:lvl5pPr lvl="4" algn="l">
              <a:lnSpc>
                <a:spcPct val="100000"/>
              </a:lnSpc>
              <a:spcBef>
                <a:spcPts val="0"/>
              </a:spcBef>
              <a:spcAft>
                <a:spcPts val="0"/>
              </a:spcAft>
              <a:buClr>
                <a:schemeClr val="accent4"/>
              </a:buClr>
              <a:buSzPts val="2200"/>
              <a:buNone/>
              <a:defRPr sz="2200">
                <a:solidFill>
                  <a:schemeClr val="accent4"/>
                </a:solidFill>
              </a:defRPr>
            </a:lvl5pPr>
            <a:lvl6pPr lvl="5" algn="l">
              <a:lnSpc>
                <a:spcPct val="100000"/>
              </a:lnSpc>
              <a:spcBef>
                <a:spcPts val="0"/>
              </a:spcBef>
              <a:spcAft>
                <a:spcPts val="0"/>
              </a:spcAft>
              <a:buClr>
                <a:schemeClr val="accent4"/>
              </a:buClr>
              <a:buSzPts val="2200"/>
              <a:buNone/>
              <a:defRPr sz="2200">
                <a:solidFill>
                  <a:schemeClr val="accent4"/>
                </a:solidFill>
              </a:defRPr>
            </a:lvl6pPr>
            <a:lvl7pPr lvl="6" algn="l">
              <a:lnSpc>
                <a:spcPct val="100000"/>
              </a:lnSpc>
              <a:spcBef>
                <a:spcPts val="0"/>
              </a:spcBef>
              <a:spcAft>
                <a:spcPts val="0"/>
              </a:spcAft>
              <a:buClr>
                <a:schemeClr val="accent4"/>
              </a:buClr>
              <a:buSzPts val="2200"/>
              <a:buNone/>
              <a:defRPr sz="2200">
                <a:solidFill>
                  <a:schemeClr val="accent4"/>
                </a:solidFill>
              </a:defRPr>
            </a:lvl7pPr>
            <a:lvl8pPr lvl="7" algn="l">
              <a:lnSpc>
                <a:spcPct val="100000"/>
              </a:lnSpc>
              <a:spcBef>
                <a:spcPts val="0"/>
              </a:spcBef>
              <a:spcAft>
                <a:spcPts val="0"/>
              </a:spcAft>
              <a:buClr>
                <a:schemeClr val="accent4"/>
              </a:buClr>
              <a:buSzPts val="2200"/>
              <a:buNone/>
              <a:defRPr sz="2200">
                <a:solidFill>
                  <a:schemeClr val="accent4"/>
                </a:solidFill>
              </a:defRPr>
            </a:lvl8pPr>
            <a:lvl9pPr lvl="8" algn="l">
              <a:lnSpc>
                <a:spcPct val="100000"/>
              </a:lnSpc>
              <a:spcBef>
                <a:spcPts val="0"/>
              </a:spcBef>
              <a:spcAft>
                <a:spcPts val="0"/>
              </a:spcAft>
              <a:buClr>
                <a:schemeClr val="accent4"/>
              </a:buClr>
              <a:buSzPts val="2200"/>
              <a:buNone/>
              <a:defRPr sz="2200">
                <a:solidFill>
                  <a:schemeClr val="accent4"/>
                </a:solidFill>
              </a:defRPr>
            </a:lvl9pPr>
          </a:lstStyle>
          <a:p/>
        </p:txBody>
      </p:sp>
      <p:sp>
        <p:nvSpPr>
          <p:cNvPr id="21" name="Google Shape;21;p4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2" name="Shape 22"/>
        <p:cNvGrpSpPr/>
        <p:nvPr/>
      </p:nvGrpSpPr>
      <p:grpSpPr>
        <a:xfrm>
          <a:off x="0" y="0"/>
          <a:ext cx="0" cy="0"/>
          <a:chOff x="0" y="0"/>
          <a:chExt cx="0" cy="0"/>
        </a:xfrm>
      </p:grpSpPr>
      <p:sp>
        <p:nvSpPr>
          <p:cNvPr id="23" name="Google Shape;23;p42"/>
          <p:cNvSpPr/>
          <p:nvPr/>
        </p:nvSpPr>
        <p:spPr>
          <a:xfrm>
            <a:off x="0" y="0"/>
            <a:ext cx="2767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2"/>
          <p:cNvSpPr txBox="1"/>
          <p:nvPr>
            <p:ph idx="1" type="body"/>
          </p:nvPr>
        </p:nvSpPr>
        <p:spPr>
          <a:xfrm>
            <a:off x="3165234" y="1146050"/>
            <a:ext cx="4809000" cy="3251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sz="3000"/>
            </a:lvl1pPr>
            <a:lvl2pPr indent="-419100" lvl="1" marL="914400" algn="l">
              <a:lnSpc>
                <a:spcPct val="100000"/>
              </a:lnSpc>
              <a:spcBef>
                <a:spcPts val="0"/>
              </a:spcBef>
              <a:spcAft>
                <a:spcPts val="0"/>
              </a:spcAft>
              <a:buSzPts val="3000"/>
              <a:buChar char="□"/>
              <a:defRPr sz="3000"/>
            </a:lvl2pPr>
            <a:lvl3pPr indent="-419100" lvl="2" marL="1371600" algn="l">
              <a:lnSpc>
                <a:spcPct val="100000"/>
              </a:lnSpc>
              <a:spcBef>
                <a:spcPts val="0"/>
              </a:spcBef>
              <a:spcAft>
                <a:spcPts val="0"/>
              </a:spcAft>
              <a:buSzPts val="3000"/>
              <a:buChar char="■"/>
              <a:defRPr sz="3000"/>
            </a:lvl3pPr>
            <a:lvl4pPr indent="-419100" lvl="3" marL="1828800" algn="l">
              <a:lnSpc>
                <a:spcPct val="100000"/>
              </a:lnSpc>
              <a:spcBef>
                <a:spcPts val="0"/>
              </a:spcBef>
              <a:spcAft>
                <a:spcPts val="0"/>
              </a:spcAft>
              <a:buSzPts val="3000"/>
              <a:buChar char="●"/>
              <a:defRPr sz="3000"/>
            </a:lvl4pPr>
            <a:lvl5pPr indent="-419100" lvl="4" marL="2286000" algn="l">
              <a:lnSpc>
                <a:spcPct val="100000"/>
              </a:lnSpc>
              <a:spcBef>
                <a:spcPts val="0"/>
              </a:spcBef>
              <a:spcAft>
                <a:spcPts val="0"/>
              </a:spcAft>
              <a:buSzPts val="3000"/>
              <a:buChar char="○"/>
              <a:defRPr sz="3000"/>
            </a:lvl5pPr>
            <a:lvl6pPr indent="-419100" lvl="5" marL="2743200" algn="l">
              <a:lnSpc>
                <a:spcPct val="100000"/>
              </a:lnSpc>
              <a:spcBef>
                <a:spcPts val="0"/>
              </a:spcBef>
              <a:spcAft>
                <a:spcPts val="0"/>
              </a:spcAft>
              <a:buSzPts val="3000"/>
              <a:buChar char="■"/>
              <a:defRPr sz="3000"/>
            </a:lvl6pPr>
            <a:lvl7pPr indent="-419100" lvl="6" marL="3200400" algn="l">
              <a:lnSpc>
                <a:spcPct val="100000"/>
              </a:lnSpc>
              <a:spcBef>
                <a:spcPts val="0"/>
              </a:spcBef>
              <a:spcAft>
                <a:spcPts val="0"/>
              </a:spcAft>
              <a:buSzPts val="3000"/>
              <a:buChar char="●"/>
              <a:defRPr sz="3000"/>
            </a:lvl7pPr>
            <a:lvl8pPr indent="-419100" lvl="7" marL="3657600" algn="l">
              <a:lnSpc>
                <a:spcPct val="100000"/>
              </a:lnSpc>
              <a:spcBef>
                <a:spcPts val="0"/>
              </a:spcBef>
              <a:spcAft>
                <a:spcPts val="0"/>
              </a:spcAft>
              <a:buSzPts val="3000"/>
              <a:buChar char="○"/>
              <a:defRPr sz="3000"/>
            </a:lvl8pPr>
            <a:lvl9pPr indent="-419100" lvl="8" marL="4114800" algn="l">
              <a:lnSpc>
                <a:spcPct val="100000"/>
              </a:lnSpc>
              <a:spcBef>
                <a:spcPts val="0"/>
              </a:spcBef>
              <a:spcAft>
                <a:spcPts val="0"/>
              </a:spcAft>
              <a:buSzPts val="3000"/>
              <a:buChar char="■"/>
              <a:defRPr sz="3000"/>
            </a:lvl9pPr>
          </a:lstStyle>
          <a:p/>
        </p:txBody>
      </p:sp>
      <p:grpSp>
        <p:nvGrpSpPr>
          <p:cNvPr id="25" name="Google Shape;25;p42"/>
          <p:cNvGrpSpPr/>
          <p:nvPr/>
        </p:nvGrpSpPr>
        <p:grpSpPr>
          <a:xfrm>
            <a:off x="801025" y="1121365"/>
            <a:ext cx="1957200" cy="922385"/>
            <a:chOff x="801025" y="1190353"/>
            <a:chExt cx="1957200" cy="1229847"/>
          </a:xfrm>
        </p:grpSpPr>
        <p:sp>
          <p:nvSpPr>
            <p:cNvPr id="26" name="Google Shape;26;p42"/>
            <p:cNvSpPr txBox="1"/>
            <p:nvPr/>
          </p:nvSpPr>
          <p:spPr>
            <a:xfrm>
              <a:off x="801025" y="1190353"/>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400"/>
                <a:buFont typeface="Arial"/>
                <a:buNone/>
              </a:pPr>
              <a:r>
                <a:rPr b="1" i="0" lang="en" sz="9400" u="none" cap="none" strike="noStrike">
                  <a:solidFill>
                    <a:schemeClr val="dk1"/>
                  </a:solidFill>
                  <a:latin typeface="Arial"/>
                  <a:ea typeface="Arial"/>
                  <a:cs typeface="Arial"/>
                  <a:sym typeface="Arial"/>
                </a:rPr>
                <a:t>‘’</a:t>
              </a:r>
              <a:endParaRPr b="1" i="0" sz="9400" u="none" cap="none" strike="noStrike">
                <a:solidFill>
                  <a:schemeClr val="dk1"/>
                </a:solidFill>
                <a:latin typeface="Arial"/>
                <a:ea typeface="Arial"/>
                <a:cs typeface="Arial"/>
                <a:sym typeface="Arial"/>
              </a:endParaRPr>
            </a:p>
          </p:txBody>
        </p:sp>
        <p:sp>
          <p:nvSpPr>
            <p:cNvPr id="27" name="Google Shape;27;p42"/>
            <p:cNvSpPr/>
            <p:nvPr/>
          </p:nvSpPr>
          <p:spPr>
            <a:xfrm>
              <a:off x="1397400" y="1396000"/>
              <a:ext cx="772200" cy="1024200"/>
            </a:xfrm>
            <a:prstGeom prst="rect">
              <a:avLst/>
            </a:prstGeom>
            <a:noFill/>
            <a:ln cap="flat" cmpd="sng" w="762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8" name="Google Shape;28;p4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9" name="Shape 29"/>
        <p:cNvGrpSpPr/>
        <p:nvPr/>
      </p:nvGrpSpPr>
      <p:grpSpPr>
        <a:xfrm>
          <a:off x="0" y="0"/>
          <a:ext cx="0" cy="0"/>
          <a:chOff x="0" y="0"/>
          <a:chExt cx="0" cy="0"/>
        </a:xfrm>
      </p:grpSpPr>
      <p:sp>
        <p:nvSpPr>
          <p:cNvPr id="30" name="Google Shape;30;p43"/>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3"/>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32" name="Google Shape;32;p43"/>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3"/>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5" name="Shape 35"/>
        <p:cNvGrpSpPr/>
        <p:nvPr/>
      </p:nvGrpSpPr>
      <p:grpSpPr>
        <a:xfrm>
          <a:off x="0" y="0"/>
          <a:ext cx="0" cy="0"/>
          <a:chOff x="0" y="0"/>
          <a:chExt cx="0" cy="0"/>
        </a:xfrm>
      </p:grpSpPr>
      <p:sp>
        <p:nvSpPr>
          <p:cNvPr id="36" name="Google Shape;36;p44"/>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sp>
        <p:nvSpPr>
          <p:cNvPr id="39" name="Google Shape;39;p45"/>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5"/>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5"/>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45"/>
          <p:cNvSpPr txBox="1"/>
          <p:nvPr>
            <p:ph idx="1" type="body"/>
          </p:nvPr>
        </p:nvSpPr>
        <p:spPr>
          <a:xfrm>
            <a:off x="691200" y="1393425"/>
            <a:ext cx="3767400" cy="29178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3" name="Google Shape;43;p45"/>
          <p:cNvSpPr txBox="1"/>
          <p:nvPr>
            <p:ph idx="2" type="body"/>
          </p:nvPr>
        </p:nvSpPr>
        <p:spPr>
          <a:xfrm>
            <a:off x="4685500" y="1393425"/>
            <a:ext cx="3767400" cy="29178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 name="Google Shape;44;p4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46"/>
          <p:cNvSpPr/>
          <p:nvPr/>
        </p:nvSpPr>
        <p:spPr>
          <a:xfrm>
            <a:off x="0" y="0"/>
            <a:ext cx="100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6"/>
          <p:cNvSpPr/>
          <p:nvPr/>
        </p:nvSpPr>
        <p:spPr>
          <a:xfrm>
            <a:off x="813273" y="1205841"/>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6"/>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p46"/>
          <p:cNvSpPr txBox="1"/>
          <p:nvPr>
            <p:ph idx="1" type="body"/>
          </p:nvPr>
        </p:nvSpPr>
        <p:spPr>
          <a:xfrm>
            <a:off x="691200" y="1393425"/>
            <a:ext cx="2501700" cy="2989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0" name="Google Shape;50;p46"/>
          <p:cNvSpPr txBox="1"/>
          <p:nvPr>
            <p:ph idx="2" type="body"/>
          </p:nvPr>
        </p:nvSpPr>
        <p:spPr>
          <a:xfrm>
            <a:off x="3321088" y="1393425"/>
            <a:ext cx="2501700" cy="2989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1" name="Google Shape;51;p46"/>
          <p:cNvSpPr txBox="1"/>
          <p:nvPr>
            <p:ph idx="3" type="body"/>
          </p:nvPr>
        </p:nvSpPr>
        <p:spPr>
          <a:xfrm>
            <a:off x="5950975" y="1393425"/>
            <a:ext cx="2501700" cy="2989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 name="Google Shape;52;p4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47"/>
          <p:cNvSpPr txBox="1"/>
          <p:nvPr>
            <p:ph idx="1" type="body"/>
          </p:nvPr>
        </p:nvSpPr>
        <p:spPr>
          <a:xfrm>
            <a:off x="457200" y="4258875"/>
            <a:ext cx="8229600" cy="7053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360"/>
              </a:spcBef>
              <a:spcAft>
                <a:spcPts val="0"/>
              </a:spcAft>
              <a:buClr>
                <a:schemeClr val="accent4"/>
              </a:buClr>
              <a:buSzPts val="1800"/>
              <a:buNone/>
              <a:defRPr sz="1800">
                <a:solidFill>
                  <a:schemeClr val="accent4"/>
                </a:solidFill>
              </a:defRPr>
            </a:lvl1pPr>
          </a:lstStyle>
          <a:p/>
        </p:txBody>
      </p:sp>
      <p:sp>
        <p:nvSpPr>
          <p:cNvPr id="55" name="Google Shape;55;p47"/>
          <p:cNvSpPr/>
          <p:nvPr/>
        </p:nvSpPr>
        <p:spPr>
          <a:xfrm>
            <a:off x="3805198" y="4212742"/>
            <a:ext cx="1533600" cy="103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7"/>
          <p:cNvSpPr/>
          <p:nvPr/>
        </p:nvSpPr>
        <p:spPr>
          <a:xfrm>
            <a:off x="-4" y="5040225"/>
            <a:ext cx="9144000" cy="103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7"/>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38"/>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1pPr>
            <a:lvl2pPr indent="-381000" lvl="1" marL="914400" marR="0" rtl="0" algn="l">
              <a:lnSpc>
                <a:spcPct val="100000"/>
              </a:lnSpc>
              <a:spcBef>
                <a:spcPts val="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2pPr>
            <a:lvl3pPr indent="-381000" lvl="2" marL="1371600" marR="0" rtl="0" algn="l">
              <a:lnSpc>
                <a:spcPct val="100000"/>
              </a:lnSpc>
              <a:spcBef>
                <a:spcPts val="0"/>
              </a:spcBef>
              <a:spcAft>
                <a:spcPts val="0"/>
              </a:spcAft>
              <a:buClr>
                <a:schemeClr val="accent2"/>
              </a:buClr>
              <a:buSzPts val="2400"/>
              <a:buFont typeface="Montserrat"/>
              <a:buChar char="■"/>
              <a:defRPr b="0" i="0" sz="2400" u="none" cap="none" strike="noStrike">
                <a:solidFill>
                  <a:schemeClr val="dk1"/>
                </a:solidFill>
                <a:latin typeface="Montserrat"/>
                <a:ea typeface="Montserrat"/>
                <a:cs typeface="Montserrat"/>
                <a:sym typeface="Montserrat"/>
              </a:defRPr>
            </a:lvl3pPr>
            <a:lvl4pPr indent="-381000" lvl="3" marL="18288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4pPr>
            <a:lvl5pPr indent="-381000" lvl="4" marL="22860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5pPr>
            <a:lvl6pPr indent="-381000" lvl="5" marL="27432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6pPr>
            <a:lvl7pPr indent="-381000" lvl="6" marL="32004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7pPr>
            <a:lvl8pPr indent="-381000" lvl="7" marL="36576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8pPr>
            <a:lvl9pPr indent="-381000" lvl="8" marL="4114800" marR="0" rtl="0" algn="l">
              <a:lnSpc>
                <a:spcPct val="100000"/>
              </a:lnSpc>
              <a:spcBef>
                <a:spcPts val="0"/>
              </a:spcBef>
              <a:spcAft>
                <a:spcPts val="0"/>
              </a:spcAft>
              <a:buClr>
                <a:schemeClr val="dk1"/>
              </a:buClr>
              <a:buSzPts val="2400"/>
              <a:buFont typeface="Montserrat"/>
              <a:buChar char="■"/>
              <a:defRPr b="0" i="0" sz="2400" u="none" cap="none" strike="noStrike">
                <a:solidFill>
                  <a:schemeClr val="dk1"/>
                </a:solidFill>
                <a:latin typeface="Montserrat"/>
                <a:ea typeface="Montserrat"/>
                <a:cs typeface="Montserrat"/>
                <a:sym typeface="Montserrat"/>
              </a:defRPr>
            </a:lvl9pPr>
          </a:lstStyle>
          <a:p/>
        </p:txBody>
      </p:sp>
      <p:sp>
        <p:nvSpPr>
          <p:cNvPr id="8" name="Google Shape;8;p3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kaggle.com/alexteboul/diabetes-health-indicators-data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8.jpg"/><Relationship Id="rId5" Type="http://schemas.openxmlformats.org/officeDocument/2006/relationships/image" Target="../media/image19.jpg"/><Relationship Id="rId6"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cdc.gov/pcd/issues/2019/19_0109.htm#contribAf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19d54ba54d_1_172"/>
          <p:cNvSpPr txBox="1"/>
          <p:nvPr>
            <p:ph idx="4294967295" type="ctrTitle"/>
          </p:nvPr>
        </p:nvSpPr>
        <p:spPr>
          <a:xfrm>
            <a:off x="94338" y="252425"/>
            <a:ext cx="8955300" cy="409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0" lang="en" sz="2400">
                <a:latin typeface="Montserrat SemiBold"/>
                <a:ea typeface="Montserrat SemiBold"/>
                <a:cs typeface="Montserrat SemiBold"/>
                <a:sym typeface="Montserrat SemiBold"/>
              </a:rPr>
              <a:t>Ahsanullah University of Science &amp; Technology</a:t>
            </a:r>
            <a:br>
              <a:rPr b="0" lang="en" sz="2400">
                <a:latin typeface="Montserrat Medium"/>
                <a:ea typeface="Montserrat Medium"/>
                <a:cs typeface="Montserrat Medium"/>
                <a:sym typeface="Montserrat Medium"/>
              </a:rPr>
            </a:br>
            <a:r>
              <a:rPr b="0" lang="en" sz="1800">
                <a:latin typeface="Montserrat Medium"/>
                <a:ea typeface="Montserrat Medium"/>
                <a:cs typeface="Montserrat Medium"/>
                <a:sym typeface="Montserrat Medium"/>
              </a:rPr>
              <a:t>Dept. of Computer Science &amp; Engineering</a:t>
            </a:r>
            <a:br>
              <a:rPr b="0" lang="en" sz="1800">
                <a:latin typeface="Montserrat Medium"/>
                <a:ea typeface="Montserrat Medium"/>
                <a:cs typeface="Montserrat Medium"/>
                <a:sym typeface="Montserrat Medium"/>
              </a:rPr>
            </a:br>
            <a:r>
              <a:rPr b="0" lang="en" sz="1400">
                <a:latin typeface="Montserrat Medium"/>
                <a:ea typeface="Montserrat Medium"/>
                <a:cs typeface="Montserrat Medium"/>
                <a:sym typeface="Montserrat Medium"/>
              </a:rPr>
              <a:t>Spring 2021</a:t>
            </a:r>
            <a:endParaRPr b="0" sz="1400">
              <a:latin typeface="Montserrat Medium"/>
              <a:ea typeface="Montserrat Medium"/>
              <a:cs typeface="Montserrat Medium"/>
              <a:sym typeface="Montserrat Medium"/>
            </a:endParaRPr>
          </a:p>
          <a:p>
            <a:pPr indent="0" lvl="0" marL="0" rtl="0" algn="ctr">
              <a:lnSpc>
                <a:spcPct val="100000"/>
              </a:lnSpc>
              <a:spcBef>
                <a:spcPts val="0"/>
              </a:spcBef>
              <a:spcAft>
                <a:spcPts val="0"/>
              </a:spcAft>
              <a:buSzPts val="4800"/>
              <a:buNone/>
            </a:pPr>
            <a:r>
              <a:t/>
            </a:r>
            <a:endParaRPr b="0" sz="1400">
              <a:latin typeface="Montserrat Medium"/>
              <a:ea typeface="Montserrat Medium"/>
              <a:cs typeface="Montserrat Medium"/>
              <a:sym typeface="Montserrat Medium"/>
            </a:endParaRPr>
          </a:p>
          <a:p>
            <a:pPr indent="0" lvl="0" marL="0" rtl="0" algn="ctr">
              <a:lnSpc>
                <a:spcPct val="100000"/>
              </a:lnSpc>
              <a:spcBef>
                <a:spcPts val="0"/>
              </a:spcBef>
              <a:spcAft>
                <a:spcPts val="0"/>
              </a:spcAft>
              <a:buSzPts val="4800"/>
              <a:buNone/>
            </a:pPr>
            <a:br>
              <a:rPr b="0" lang="en" sz="1400">
                <a:latin typeface="Montserrat Medium"/>
                <a:ea typeface="Montserrat Medium"/>
                <a:cs typeface="Montserrat Medium"/>
                <a:sym typeface="Montserrat Medium"/>
              </a:rPr>
            </a:br>
            <a:endParaRPr b="0" sz="1400">
              <a:latin typeface="Montserrat Medium"/>
              <a:ea typeface="Montserrat Medium"/>
              <a:cs typeface="Montserrat Medium"/>
              <a:sym typeface="Montserrat Medium"/>
            </a:endParaRPr>
          </a:p>
          <a:p>
            <a:pPr indent="0" lvl="0" marL="0" rtl="0" algn="ctr">
              <a:spcBef>
                <a:spcPts val="0"/>
              </a:spcBef>
              <a:spcAft>
                <a:spcPts val="0"/>
              </a:spcAft>
              <a:buSzPts val="4800"/>
              <a:buNone/>
            </a:pPr>
            <a:r>
              <a:t/>
            </a:r>
            <a:endParaRPr b="0" sz="1400">
              <a:latin typeface="Montserrat Medium"/>
              <a:ea typeface="Montserrat Medium"/>
              <a:cs typeface="Montserrat Medium"/>
              <a:sym typeface="Montserrat Medium"/>
            </a:endParaRPr>
          </a:p>
          <a:p>
            <a:pPr indent="0" lvl="0" marL="0" rtl="0" algn="ctr">
              <a:spcBef>
                <a:spcPts val="0"/>
              </a:spcBef>
              <a:spcAft>
                <a:spcPts val="0"/>
              </a:spcAft>
              <a:buSzPts val="4800"/>
              <a:buNone/>
            </a:pPr>
            <a:r>
              <a:t/>
            </a:r>
            <a:endParaRPr b="0" sz="1400">
              <a:latin typeface="Montserrat Medium"/>
              <a:ea typeface="Montserrat Medium"/>
              <a:cs typeface="Montserrat Medium"/>
              <a:sym typeface="Montserrat Medium"/>
            </a:endParaRPr>
          </a:p>
          <a:p>
            <a:pPr indent="0" lvl="0" marL="0" rtl="0" algn="ctr">
              <a:spcBef>
                <a:spcPts val="0"/>
              </a:spcBef>
              <a:spcAft>
                <a:spcPts val="0"/>
              </a:spcAft>
              <a:buSzPts val="4800"/>
              <a:buNone/>
            </a:pPr>
            <a:r>
              <a:rPr b="0" lang="en" sz="1400">
                <a:latin typeface="Montserrat Medium"/>
                <a:ea typeface="Montserrat Medium"/>
                <a:cs typeface="Montserrat Medium"/>
                <a:sym typeface="Montserrat Medium"/>
              </a:rPr>
              <a:t>presentation on the project report of</a:t>
            </a:r>
            <a:br>
              <a:rPr b="0" lang="en" sz="1400">
                <a:latin typeface="Montserrat Medium"/>
                <a:ea typeface="Montserrat Medium"/>
                <a:cs typeface="Montserrat Medium"/>
                <a:sym typeface="Montserrat Medium"/>
              </a:rPr>
            </a:br>
            <a:r>
              <a:rPr b="0" lang="en" sz="2000">
                <a:latin typeface="Montserrat SemiBold"/>
                <a:ea typeface="Montserrat SemiBold"/>
                <a:cs typeface="Montserrat SemiBold"/>
                <a:sym typeface="Montserrat SemiBold"/>
              </a:rPr>
              <a:t>Diabetes Prediction Based on Health Indicators </a:t>
            </a:r>
            <a:endParaRPr b="0" sz="1800">
              <a:latin typeface="Montserrat SemiBold"/>
              <a:ea typeface="Montserrat SemiBold"/>
              <a:cs typeface="Montserrat SemiBold"/>
              <a:sym typeface="Montserrat SemiBold"/>
            </a:endParaRPr>
          </a:p>
          <a:p>
            <a:pPr indent="0" lvl="0" marL="0" rtl="0" algn="ctr">
              <a:lnSpc>
                <a:spcPct val="100000"/>
              </a:lnSpc>
              <a:spcBef>
                <a:spcPts val="0"/>
              </a:spcBef>
              <a:spcAft>
                <a:spcPts val="0"/>
              </a:spcAft>
              <a:buSzPts val="4800"/>
              <a:buNone/>
            </a:pPr>
            <a:r>
              <a:t/>
            </a:r>
            <a:endParaRPr b="0" sz="1800">
              <a:latin typeface="Montserrat Medium"/>
              <a:ea typeface="Montserrat Medium"/>
              <a:cs typeface="Montserrat Medium"/>
              <a:sym typeface="Montserrat Medium"/>
            </a:endParaRPr>
          </a:p>
          <a:p>
            <a:pPr indent="0" lvl="0" marL="0" rtl="0" algn="ctr">
              <a:lnSpc>
                <a:spcPct val="100000"/>
              </a:lnSpc>
              <a:spcBef>
                <a:spcPts val="0"/>
              </a:spcBef>
              <a:spcAft>
                <a:spcPts val="0"/>
              </a:spcAft>
              <a:buSzPts val="4800"/>
              <a:buNone/>
            </a:pPr>
            <a:r>
              <a:rPr b="0" lang="en" sz="1800">
                <a:latin typeface="Montserrat Medium"/>
                <a:ea typeface="Montserrat Medium"/>
                <a:cs typeface="Montserrat Medium"/>
                <a:sym typeface="Montserrat Medium"/>
              </a:rPr>
              <a:t>Pattern Recognition Lab</a:t>
            </a:r>
            <a:br>
              <a:rPr b="0" lang="en" sz="1800">
                <a:latin typeface="Montserrat Medium"/>
                <a:ea typeface="Montserrat Medium"/>
                <a:cs typeface="Montserrat Medium"/>
                <a:sym typeface="Montserrat Medium"/>
              </a:rPr>
            </a:br>
            <a:r>
              <a:rPr b="0" lang="en" sz="1600">
                <a:latin typeface="Montserrat Medium"/>
                <a:ea typeface="Montserrat Medium"/>
                <a:cs typeface="Montserrat Medium"/>
                <a:sym typeface="Montserrat Medium"/>
              </a:rPr>
              <a:t>CSE 4214</a:t>
            </a:r>
            <a:br>
              <a:rPr b="0" lang="en" sz="1800">
                <a:latin typeface="Montserrat Medium"/>
                <a:ea typeface="Montserrat Medium"/>
                <a:cs typeface="Montserrat Medium"/>
                <a:sym typeface="Montserrat Medium"/>
              </a:rPr>
            </a:br>
            <a:br>
              <a:rPr b="0" lang="en" sz="1800">
                <a:latin typeface="Montserrat Medium"/>
                <a:ea typeface="Montserrat Medium"/>
                <a:cs typeface="Montserrat Medium"/>
                <a:sym typeface="Montserrat Medium"/>
              </a:rPr>
            </a:br>
            <a:r>
              <a:rPr b="0" lang="en" sz="1600">
                <a:latin typeface="Montserrat Medium"/>
                <a:ea typeface="Montserrat Medium"/>
                <a:cs typeface="Montserrat Medium"/>
                <a:sym typeface="Montserrat Medium"/>
              </a:rPr>
              <a:t>Group No. 5</a:t>
            </a:r>
            <a:br>
              <a:rPr b="0" lang="en" sz="1600">
                <a:latin typeface="Montserrat Medium"/>
                <a:ea typeface="Montserrat Medium"/>
                <a:cs typeface="Montserrat Medium"/>
                <a:sym typeface="Montserrat Medium"/>
              </a:rPr>
            </a:br>
            <a:r>
              <a:rPr b="0" lang="en" sz="1600">
                <a:latin typeface="Montserrat Medium"/>
                <a:ea typeface="Montserrat Medium"/>
                <a:cs typeface="Montserrat Medium"/>
                <a:sym typeface="Montserrat Medium"/>
              </a:rPr>
              <a:t>Section B1</a:t>
            </a:r>
            <a:endParaRPr sz="2400"/>
          </a:p>
        </p:txBody>
      </p:sp>
      <p:sp>
        <p:nvSpPr>
          <p:cNvPr id="63" name="Google Shape;63;g119d54ba54d_1_172"/>
          <p:cNvSpPr/>
          <p:nvPr/>
        </p:nvSpPr>
        <p:spPr>
          <a:xfrm>
            <a:off x="0" y="1230600"/>
            <a:ext cx="9144000" cy="608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g119d54ba54d_1_172"/>
          <p:cNvPicPr preferRelativeResize="0"/>
          <p:nvPr/>
        </p:nvPicPr>
        <p:blipFill rotWithShape="1">
          <a:blip r:embed="rId3">
            <a:alphaModFix/>
          </a:blip>
          <a:srcRect b="15079" l="20273" r="21198" t="15072"/>
          <a:stretch/>
        </p:blipFill>
        <p:spPr>
          <a:xfrm>
            <a:off x="4287100" y="1241175"/>
            <a:ext cx="569600" cy="58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3af9f44c5_0_3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Dataset Collection</a:t>
            </a:r>
            <a:endParaRPr b="0">
              <a:solidFill>
                <a:schemeClr val="accent1"/>
              </a:solidFill>
              <a:latin typeface="Montserrat Medium"/>
              <a:ea typeface="Montserrat Medium"/>
              <a:cs typeface="Montserrat Medium"/>
              <a:sym typeface="Montserrat Medium"/>
            </a:endParaRPr>
          </a:p>
        </p:txBody>
      </p:sp>
      <p:sp>
        <p:nvSpPr>
          <p:cNvPr id="155" name="Google Shape;155;gf3af9f44c5_0_30"/>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2000">
                <a:highlight>
                  <a:schemeClr val="lt1"/>
                </a:highlight>
                <a:latin typeface="Montserrat Medium"/>
                <a:ea typeface="Montserrat Medium"/>
                <a:cs typeface="Montserrat Medium"/>
                <a:sym typeface="Montserrat Medium"/>
              </a:rPr>
              <a:t>Diabetes Health Indicators Dataset</a:t>
            </a:r>
            <a:endParaRPr sz="2000">
              <a:highlight>
                <a:schemeClr val="lt1"/>
              </a:highlight>
              <a:latin typeface="Montserrat Medium"/>
              <a:ea typeface="Montserrat Medium"/>
              <a:cs typeface="Montserrat Medium"/>
              <a:sym typeface="Montserrat Medium"/>
            </a:endParaRPr>
          </a:p>
          <a:p>
            <a:pPr indent="0" lvl="0" marL="0" rtl="0" algn="l">
              <a:lnSpc>
                <a:spcPct val="100000"/>
              </a:lnSpc>
              <a:spcBef>
                <a:spcPts val="600"/>
              </a:spcBef>
              <a:spcAft>
                <a:spcPts val="0"/>
              </a:spcAft>
              <a:buNone/>
            </a:pPr>
            <a:r>
              <a:rPr lang="en" sz="1600">
                <a:highlight>
                  <a:srgbClr val="FFFFFF"/>
                </a:highlight>
                <a:latin typeface="Montserrat Medium"/>
                <a:ea typeface="Montserrat Medium"/>
                <a:cs typeface="Montserrat Medium"/>
                <a:sym typeface="Montserrat Medium"/>
              </a:rPr>
              <a:t>has been made through survey responses to the CDC's BRFSS 2015</a:t>
            </a:r>
            <a:endParaRPr sz="1600">
              <a:highlight>
                <a:schemeClr val="lt1"/>
              </a:highlight>
              <a:latin typeface="Montserrat Medium"/>
              <a:ea typeface="Montserrat Medium"/>
              <a:cs typeface="Montserrat Medium"/>
              <a:sym typeface="Montserrat Medium"/>
            </a:endParaRPr>
          </a:p>
          <a:p>
            <a:pPr indent="0" lvl="0" marL="0" rtl="0" algn="l">
              <a:lnSpc>
                <a:spcPct val="100000"/>
              </a:lnSpc>
              <a:spcBef>
                <a:spcPts val="600"/>
              </a:spcBef>
              <a:spcAft>
                <a:spcPts val="0"/>
              </a:spcAft>
              <a:buNone/>
            </a:pPr>
            <a:r>
              <a:t/>
            </a:r>
            <a:endParaRPr sz="2000"/>
          </a:p>
          <a:p>
            <a:pPr indent="0" lvl="0" marL="0" rtl="0" algn="l">
              <a:lnSpc>
                <a:spcPct val="100000"/>
              </a:lnSpc>
              <a:spcBef>
                <a:spcPts val="600"/>
              </a:spcBef>
              <a:spcAft>
                <a:spcPts val="0"/>
              </a:spcAft>
              <a:buNone/>
            </a:pPr>
            <a:r>
              <a:t/>
            </a:r>
            <a:endParaRPr sz="2000"/>
          </a:p>
          <a:p>
            <a:pPr indent="0" lvl="0" marL="0" rtl="0" algn="l">
              <a:lnSpc>
                <a:spcPct val="100000"/>
              </a:lnSpc>
              <a:spcBef>
                <a:spcPts val="600"/>
              </a:spcBef>
              <a:spcAft>
                <a:spcPts val="0"/>
              </a:spcAft>
              <a:buNone/>
            </a:pPr>
            <a:r>
              <a:rPr lang="en" sz="2000"/>
              <a:t>downloaded from Kaggle</a:t>
            </a:r>
            <a:endParaRPr sz="2000"/>
          </a:p>
          <a:p>
            <a:pPr indent="0" lvl="0" marL="0" rtl="0" algn="l">
              <a:lnSpc>
                <a:spcPct val="100000"/>
              </a:lnSpc>
              <a:spcBef>
                <a:spcPts val="600"/>
              </a:spcBef>
              <a:spcAft>
                <a:spcPts val="0"/>
              </a:spcAft>
              <a:buSzPts val="2400"/>
              <a:buNone/>
            </a:pPr>
            <a:r>
              <a:rPr lang="en" sz="1200" u="sng">
                <a:solidFill>
                  <a:schemeClr val="hlink"/>
                </a:solidFill>
                <a:hlinkClick r:id="rId3"/>
              </a:rPr>
              <a:t>https://www.kaggle.com/alexteboul/diabetes-health-indicators-dataset</a:t>
            </a:r>
            <a:endParaRPr sz="1200"/>
          </a:p>
          <a:p>
            <a:pPr indent="0" lvl="0" marL="457200" rtl="0" algn="l">
              <a:lnSpc>
                <a:spcPct val="100000"/>
              </a:lnSpc>
              <a:spcBef>
                <a:spcPts val="600"/>
              </a:spcBef>
              <a:spcAft>
                <a:spcPts val="0"/>
              </a:spcAft>
              <a:buSzPts val="2400"/>
              <a:buNone/>
            </a:pPr>
            <a:r>
              <a:t/>
            </a:r>
            <a:endParaRPr sz="1200"/>
          </a:p>
          <a:p>
            <a:pPr indent="0" lvl="0" marL="0" rtl="0" algn="l">
              <a:lnSpc>
                <a:spcPct val="125000"/>
              </a:lnSpc>
              <a:spcBef>
                <a:spcPts val="0"/>
              </a:spcBef>
              <a:spcAft>
                <a:spcPts val="0"/>
              </a:spcAft>
              <a:buNone/>
            </a:pPr>
            <a:r>
              <a:t/>
            </a:r>
            <a:endParaRPr b="1" sz="1800">
              <a:highlight>
                <a:srgbClr val="FFFFFF"/>
              </a:highlight>
              <a:latin typeface="Arial"/>
              <a:ea typeface="Arial"/>
              <a:cs typeface="Arial"/>
              <a:sym typeface="Arial"/>
            </a:endParaRPr>
          </a:p>
          <a:p>
            <a:pPr indent="0" lvl="0" marL="0" rtl="0" algn="l">
              <a:lnSpc>
                <a:spcPct val="125000"/>
              </a:lnSpc>
              <a:spcBef>
                <a:spcPts val="600"/>
              </a:spcBef>
              <a:spcAft>
                <a:spcPts val="600"/>
              </a:spcAft>
              <a:buNone/>
            </a:pPr>
            <a:r>
              <a:rPr b="1" lang="en" sz="1800">
                <a:solidFill>
                  <a:srgbClr val="FFFFFF"/>
                </a:solidFill>
                <a:highlight>
                  <a:srgbClr val="FFFFFF"/>
                </a:highlight>
                <a:latin typeface="Arial"/>
                <a:ea typeface="Arial"/>
                <a:cs typeface="Arial"/>
                <a:sym typeface="Arial"/>
              </a:rPr>
              <a:t>Diabetes Health Indicators Datas</a:t>
            </a:r>
            <a:endParaRPr sz="1200"/>
          </a:p>
        </p:txBody>
      </p:sp>
      <p:sp>
        <p:nvSpPr>
          <p:cNvPr id="156" name="Google Shape;156;gf3af9f44c5_0_3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3af9f44c5_0_3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Data Distribution</a:t>
            </a:r>
            <a:endParaRPr b="0">
              <a:latin typeface="Montserrat Medium"/>
              <a:ea typeface="Montserrat Medium"/>
              <a:cs typeface="Montserrat Medium"/>
              <a:sym typeface="Montserrat Medium"/>
            </a:endParaRPr>
          </a:p>
        </p:txBody>
      </p:sp>
      <p:sp>
        <p:nvSpPr>
          <p:cNvPr id="162" name="Google Shape;162;gf3af9f44c5_0_3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163" name="Google Shape;163;gf3af9f44c5_0_36"/>
          <p:cNvPicPr preferRelativeResize="0"/>
          <p:nvPr/>
        </p:nvPicPr>
        <p:blipFill>
          <a:blip r:embed="rId3">
            <a:alphaModFix/>
          </a:blip>
          <a:stretch>
            <a:fillRect/>
          </a:stretch>
        </p:blipFill>
        <p:spPr>
          <a:xfrm>
            <a:off x="2628900" y="1655788"/>
            <a:ext cx="3886200" cy="2505075"/>
          </a:xfrm>
          <a:prstGeom prst="rect">
            <a:avLst/>
          </a:prstGeom>
          <a:noFill/>
          <a:ln>
            <a:noFill/>
          </a:ln>
        </p:spPr>
      </p:pic>
      <p:sp>
        <p:nvSpPr>
          <p:cNvPr id="164" name="Google Shape;164;gf3af9f44c5_0_36"/>
          <p:cNvSpPr txBox="1"/>
          <p:nvPr/>
        </p:nvSpPr>
        <p:spPr>
          <a:xfrm>
            <a:off x="3239700" y="4204325"/>
            <a:ext cx="26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E06666"/>
                </a:solidFill>
                <a:latin typeface="Montserrat"/>
                <a:ea typeface="Montserrat"/>
                <a:cs typeface="Montserrat"/>
                <a:sym typeface="Montserrat"/>
              </a:rPr>
              <a:t>Imbalanced</a:t>
            </a:r>
            <a:endParaRPr sz="2400">
              <a:solidFill>
                <a:srgbClr val="E06666"/>
              </a:solidFill>
              <a:latin typeface="Montserrat"/>
              <a:ea typeface="Montserrat"/>
              <a:cs typeface="Montserrat"/>
              <a:sym typeface="Montserrat"/>
            </a:endParaRPr>
          </a:p>
        </p:txBody>
      </p:sp>
      <p:sp>
        <p:nvSpPr>
          <p:cNvPr id="165" name="Google Shape;165;gf3af9f44c5_0_36"/>
          <p:cNvSpPr/>
          <p:nvPr/>
        </p:nvSpPr>
        <p:spPr>
          <a:xfrm>
            <a:off x="5548804" y="4332821"/>
            <a:ext cx="339959" cy="297093"/>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9" name="Shape 169"/>
        <p:cNvGrpSpPr/>
        <p:nvPr/>
      </p:nvGrpSpPr>
      <p:grpSpPr>
        <a:xfrm>
          <a:off x="0" y="0"/>
          <a:ext cx="0" cy="0"/>
          <a:chOff x="0" y="0"/>
          <a:chExt cx="0" cy="0"/>
        </a:xfrm>
      </p:grpSpPr>
      <p:sp>
        <p:nvSpPr>
          <p:cNvPr id="170" name="Google Shape;170;p16"/>
          <p:cNvSpPr/>
          <p:nvPr/>
        </p:nvSpPr>
        <p:spPr>
          <a:xfrm>
            <a:off x="0" y="0"/>
            <a:ext cx="9144000" cy="1715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F5B"/>
              </a:solidFill>
              <a:latin typeface="Arial"/>
              <a:ea typeface="Arial"/>
              <a:cs typeface="Arial"/>
              <a:sym typeface="Arial"/>
            </a:endParaRPr>
          </a:p>
        </p:txBody>
      </p:sp>
      <p:sp>
        <p:nvSpPr>
          <p:cNvPr id="171" name="Google Shape;171;p16"/>
          <p:cNvSpPr/>
          <p:nvPr/>
        </p:nvSpPr>
        <p:spPr>
          <a:xfrm>
            <a:off x="0" y="1713036"/>
            <a:ext cx="9144000" cy="171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6"/>
          <p:cNvSpPr txBox="1"/>
          <p:nvPr>
            <p:ph idx="4294967295" type="ctrTitle"/>
          </p:nvPr>
        </p:nvSpPr>
        <p:spPr>
          <a:xfrm>
            <a:off x="685800" y="2479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Montserrat"/>
              <a:buNone/>
            </a:pPr>
            <a:r>
              <a:rPr b="0" lang="en" sz="4800">
                <a:solidFill>
                  <a:schemeClr val="accent1"/>
                </a:solidFill>
                <a:latin typeface="Montserrat Medium"/>
                <a:ea typeface="Montserrat Medium"/>
                <a:cs typeface="Montserrat Medium"/>
                <a:sym typeface="Montserrat Medium"/>
              </a:rPr>
              <a:t>Random Sampling</a:t>
            </a:r>
            <a:endParaRPr b="0" i="0" sz="4800" u="none" cap="none" strike="noStrike">
              <a:solidFill>
                <a:schemeClr val="accent1"/>
              </a:solidFill>
              <a:latin typeface="Montserrat Medium"/>
              <a:ea typeface="Montserrat Medium"/>
              <a:cs typeface="Montserrat Medium"/>
              <a:sym typeface="Montserrat Medium"/>
            </a:endParaRPr>
          </a:p>
        </p:txBody>
      </p:sp>
      <p:sp>
        <p:nvSpPr>
          <p:cNvPr id="173" name="Google Shape;173;p16"/>
          <p:cNvSpPr txBox="1"/>
          <p:nvPr>
            <p:ph idx="4294967295" type="subTitle"/>
          </p:nvPr>
        </p:nvSpPr>
        <p:spPr>
          <a:xfrm>
            <a:off x="685800" y="801709"/>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2"/>
              </a:buClr>
              <a:buSzPts val="2400"/>
              <a:buFont typeface="Montserrat"/>
              <a:buNone/>
            </a:pPr>
            <a:r>
              <a:rPr lang="en">
                <a:solidFill>
                  <a:srgbClr val="FFFFFF"/>
                </a:solidFill>
              </a:rPr>
              <a:t>Accuracy: 41%</a:t>
            </a:r>
            <a:endParaRPr b="0" i="0" sz="2400" u="none" cap="none" strike="noStrike">
              <a:solidFill>
                <a:srgbClr val="FFFFFF"/>
              </a:solidFill>
              <a:latin typeface="Montserrat"/>
              <a:ea typeface="Montserrat"/>
              <a:cs typeface="Montserrat"/>
              <a:sym typeface="Montserrat"/>
            </a:endParaRPr>
          </a:p>
        </p:txBody>
      </p:sp>
      <p:sp>
        <p:nvSpPr>
          <p:cNvPr id="174" name="Google Shape;174;p16"/>
          <p:cNvSpPr txBox="1"/>
          <p:nvPr>
            <p:ph idx="4294967295" type="ctrTitle"/>
          </p:nvPr>
        </p:nvSpPr>
        <p:spPr>
          <a:xfrm>
            <a:off x="685800" y="3676950"/>
            <a:ext cx="7772400" cy="894900"/>
          </a:xfrm>
          <a:prstGeom prst="rect">
            <a:avLst/>
          </a:prstGeom>
          <a:solidFill>
            <a:schemeClr val="accent2"/>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Montserrat"/>
              <a:buNone/>
            </a:pPr>
            <a:r>
              <a:rPr b="0" lang="en" sz="4800">
                <a:solidFill>
                  <a:schemeClr val="accent1"/>
                </a:solidFill>
                <a:latin typeface="Montserrat Medium"/>
                <a:ea typeface="Montserrat Medium"/>
                <a:cs typeface="Montserrat Medium"/>
                <a:sym typeface="Montserrat Medium"/>
              </a:rPr>
              <a:t>NearMiss-1</a:t>
            </a:r>
            <a:endParaRPr b="0" i="0" sz="4800" u="none" cap="none" strike="noStrike">
              <a:solidFill>
                <a:schemeClr val="accent1"/>
              </a:solidFill>
              <a:latin typeface="Montserrat Medium"/>
              <a:ea typeface="Montserrat Medium"/>
              <a:cs typeface="Montserrat Medium"/>
              <a:sym typeface="Montserrat Medium"/>
            </a:endParaRPr>
          </a:p>
        </p:txBody>
      </p:sp>
      <p:sp>
        <p:nvSpPr>
          <p:cNvPr id="175" name="Google Shape;175;p16"/>
          <p:cNvSpPr txBox="1"/>
          <p:nvPr>
            <p:ph idx="4294967295" type="subTitle"/>
          </p:nvPr>
        </p:nvSpPr>
        <p:spPr>
          <a:xfrm>
            <a:off x="685800" y="4230709"/>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2"/>
              </a:buClr>
              <a:buSzPts val="2400"/>
              <a:buFont typeface="Montserrat"/>
              <a:buNone/>
            </a:pPr>
            <a:r>
              <a:rPr lang="en"/>
              <a:t>Accuracy: 74%</a:t>
            </a:r>
            <a:endParaRPr b="0" i="0" sz="2400" u="none" cap="none" strike="noStrike">
              <a:latin typeface="Montserrat"/>
              <a:ea typeface="Montserrat"/>
              <a:cs typeface="Montserrat"/>
              <a:sym typeface="Montserrat"/>
            </a:endParaRPr>
          </a:p>
        </p:txBody>
      </p:sp>
      <p:sp>
        <p:nvSpPr>
          <p:cNvPr id="176" name="Google Shape;176;p16"/>
          <p:cNvSpPr txBox="1"/>
          <p:nvPr>
            <p:ph idx="4294967295" type="ctrTitle"/>
          </p:nvPr>
        </p:nvSpPr>
        <p:spPr>
          <a:xfrm>
            <a:off x="685800" y="1962450"/>
            <a:ext cx="7772400" cy="894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Montserrat"/>
              <a:buNone/>
            </a:pPr>
            <a:r>
              <a:rPr b="0" lang="en" sz="4800">
                <a:solidFill>
                  <a:schemeClr val="accent2"/>
                </a:solidFill>
                <a:latin typeface="Montserrat Medium"/>
                <a:ea typeface="Montserrat Medium"/>
                <a:cs typeface="Montserrat Medium"/>
                <a:sym typeface="Montserrat Medium"/>
              </a:rPr>
              <a:t>NearMiss-3</a:t>
            </a:r>
            <a:endParaRPr b="0" i="0" sz="4800" u="none" cap="none" strike="noStrike">
              <a:solidFill>
                <a:schemeClr val="accent2"/>
              </a:solidFill>
              <a:latin typeface="Montserrat Medium"/>
              <a:ea typeface="Montserrat Medium"/>
              <a:cs typeface="Montserrat Medium"/>
              <a:sym typeface="Montserrat Medium"/>
            </a:endParaRPr>
          </a:p>
        </p:txBody>
      </p:sp>
      <p:sp>
        <p:nvSpPr>
          <p:cNvPr id="177" name="Google Shape;177;p16"/>
          <p:cNvSpPr txBox="1"/>
          <p:nvPr>
            <p:ph idx="4294967295" type="subTitle"/>
          </p:nvPr>
        </p:nvSpPr>
        <p:spPr>
          <a:xfrm>
            <a:off x="685800" y="2516209"/>
            <a:ext cx="7772400" cy="4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2"/>
              </a:buClr>
              <a:buSzPts val="2400"/>
              <a:buFont typeface="Montserrat"/>
              <a:buNone/>
            </a:pPr>
            <a:r>
              <a:rPr lang="en">
                <a:solidFill>
                  <a:srgbClr val="FFFFFF"/>
                </a:solidFill>
              </a:rPr>
              <a:t>Accuracy: 45%</a:t>
            </a:r>
            <a:endParaRPr b="0" i="0" sz="2400" u="none" cap="none" strike="noStrike">
              <a:solidFill>
                <a:srgbClr val="FFFFFF"/>
              </a:solidFill>
              <a:latin typeface="Montserrat"/>
              <a:ea typeface="Montserrat"/>
              <a:cs typeface="Montserrat"/>
              <a:sym typeface="Montserrat"/>
            </a:endParaRPr>
          </a:p>
        </p:txBody>
      </p:sp>
      <p:sp>
        <p:nvSpPr>
          <p:cNvPr id="178" name="Google Shape;178;p16"/>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179" name="Google Shape;179;p16"/>
          <p:cNvGrpSpPr/>
          <p:nvPr/>
        </p:nvGrpSpPr>
        <p:grpSpPr>
          <a:xfrm>
            <a:off x="7760935" y="441556"/>
            <a:ext cx="548722" cy="565256"/>
            <a:chOff x="1244325" y="4999400"/>
            <a:chExt cx="444525" cy="437200"/>
          </a:xfrm>
        </p:grpSpPr>
        <p:sp>
          <p:nvSpPr>
            <p:cNvPr id="180" name="Google Shape;180;p16"/>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81" name="Google Shape;181;p16"/>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82" name="Google Shape;182;p16"/>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83" name="Google Shape;183;p16"/>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184" name="Google Shape;184;p16"/>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grpSp>
      <p:grpSp>
        <p:nvGrpSpPr>
          <p:cNvPr id="185" name="Google Shape;185;p16"/>
          <p:cNvGrpSpPr/>
          <p:nvPr/>
        </p:nvGrpSpPr>
        <p:grpSpPr>
          <a:xfrm>
            <a:off x="7760634" y="2217275"/>
            <a:ext cx="548715" cy="565243"/>
            <a:chOff x="5970800" y="1619250"/>
            <a:chExt cx="428650" cy="456725"/>
          </a:xfrm>
        </p:grpSpPr>
        <p:sp>
          <p:nvSpPr>
            <p:cNvPr id="186" name="Google Shape;186;p16"/>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6"/>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6"/>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6"/>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6"/>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6"/>
          <p:cNvGrpSpPr/>
          <p:nvPr/>
        </p:nvGrpSpPr>
        <p:grpSpPr>
          <a:xfrm>
            <a:off x="7760915" y="3876248"/>
            <a:ext cx="632616" cy="565255"/>
            <a:chOff x="5241175" y="4959100"/>
            <a:chExt cx="539775" cy="517775"/>
          </a:xfrm>
        </p:grpSpPr>
        <p:sp>
          <p:nvSpPr>
            <p:cNvPr id="192" name="Google Shape;192;p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f3af9f44c5_0_42"/>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After Undersampling</a:t>
            </a:r>
            <a:endParaRPr b="0">
              <a:latin typeface="Montserrat Medium"/>
              <a:ea typeface="Montserrat Medium"/>
              <a:cs typeface="Montserrat Medium"/>
              <a:sym typeface="Montserrat Medium"/>
            </a:endParaRPr>
          </a:p>
        </p:txBody>
      </p:sp>
      <p:sp>
        <p:nvSpPr>
          <p:cNvPr id="203" name="Google Shape;203;gf3af9f44c5_0_4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204" name="Google Shape;204;gf3af9f44c5_0_42"/>
          <p:cNvPicPr preferRelativeResize="0"/>
          <p:nvPr/>
        </p:nvPicPr>
        <p:blipFill>
          <a:blip r:embed="rId3">
            <a:alphaModFix/>
          </a:blip>
          <a:stretch>
            <a:fillRect/>
          </a:stretch>
        </p:blipFill>
        <p:spPr>
          <a:xfrm>
            <a:off x="2690813" y="1515725"/>
            <a:ext cx="3762375" cy="2505075"/>
          </a:xfrm>
          <a:prstGeom prst="rect">
            <a:avLst/>
          </a:prstGeom>
          <a:noFill/>
          <a:ln>
            <a:noFill/>
          </a:ln>
        </p:spPr>
      </p:pic>
      <p:sp>
        <p:nvSpPr>
          <p:cNvPr id="205" name="Google Shape;205;gf3af9f44c5_0_42"/>
          <p:cNvSpPr txBox="1"/>
          <p:nvPr/>
        </p:nvSpPr>
        <p:spPr>
          <a:xfrm>
            <a:off x="3239700" y="4204325"/>
            <a:ext cx="2664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1"/>
                </a:solidFill>
                <a:latin typeface="Montserrat"/>
                <a:ea typeface="Montserrat"/>
                <a:cs typeface="Montserrat"/>
                <a:sym typeface="Montserrat"/>
              </a:rPr>
              <a:t>balanced</a:t>
            </a:r>
            <a:endParaRPr sz="2400">
              <a:solidFill>
                <a:schemeClr val="accent1"/>
              </a:solidFill>
              <a:latin typeface="Montserrat"/>
              <a:ea typeface="Montserrat"/>
              <a:cs typeface="Montserrat"/>
              <a:sym typeface="Montserrat"/>
            </a:endParaRPr>
          </a:p>
        </p:txBody>
      </p:sp>
      <p:sp>
        <p:nvSpPr>
          <p:cNvPr id="206" name="Google Shape;206;gf3af9f44c5_0_42"/>
          <p:cNvSpPr/>
          <p:nvPr/>
        </p:nvSpPr>
        <p:spPr>
          <a:xfrm>
            <a:off x="5378653" y="4311377"/>
            <a:ext cx="339959" cy="33998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idx="4294967295" type="ctrTitle"/>
          </p:nvPr>
        </p:nvSpPr>
        <p:spPr>
          <a:xfrm>
            <a:off x="972900" y="2251744"/>
            <a:ext cx="71982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Montserrat"/>
              <a:buNone/>
            </a:pPr>
            <a:r>
              <a:rPr lang="en" sz="5500">
                <a:solidFill>
                  <a:srgbClr val="FFFFFF"/>
                </a:solidFill>
              </a:rPr>
              <a:t>Feature Selection</a:t>
            </a:r>
            <a:endParaRPr b="1" i="0" sz="5500" u="none" cap="none" strike="noStrike">
              <a:solidFill>
                <a:srgbClr val="FFFFFF"/>
              </a:solidFill>
              <a:latin typeface="Montserrat"/>
              <a:ea typeface="Montserrat"/>
              <a:cs typeface="Montserrat"/>
              <a:sym typeface="Montserrat"/>
            </a:endParaRPr>
          </a:p>
        </p:txBody>
      </p:sp>
      <p:grpSp>
        <p:nvGrpSpPr>
          <p:cNvPr id="212" name="Google Shape;212;p7"/>
          <p:cNvGrpSpPr/>
          <p:nvPr/>
        </p:nvGrpSpPr>
        <p:grpSpPr>
          <a:xfrm>
            <a:off x="3817597" y="676397"/>
            <a:ext cx="1508826" cy="1504565"/>
            <a:chOff x="3782700" y="1538287"/>
            <a:chExt cx="1578600" cy="1578601"/>
          </a:xfrm>
        </p:grpSpPr>
        <p:sp>
          <p:nvSpPr>
            <p:cNvPr id="213" name="Google Shape;213;p7"/>
            <p:cNvSpPr/>
            <p:nvPr/>
          </p:nvSpPr>
          <p:spPr>
            <a:xfrm>
              <a:off x="3782700" y="27574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
            <p:cNvSpPr/>
            <p:nvPr/>
          </p:nvSpPr>
          <p:spPr>
            <a:xfrm rot="-5400000">
              <a:off x="5001900" y="27574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
            <p:cNvSpPr/>
            <p:nvPr/>
          </p:nvSpPr>
          <p:spPr>
            <a:xfrm rot="5400000">
              <a:off x="3782700" y="15382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rot="10800000">
              <a:off x="5001900" y="15382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Google Shape;217;p7"/>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218" name="Google Shape;218;p7"/>
          <p:cNvGrpSpPr/>
          <p:nvPr/>
        </p:nvGrpSpPr>
        <p:grpSpPr>
          <a:xfrm>
            <a:off x="4156449" y="1049947"/>
            <a:ext cx="831105" cy="757461"/>
            <a:chOff x="3955900" y="2984500"/>
            <a:chExt cx="414000" cy="422525"/>
          </a:xfrm>
        </p:grpSpPr>
        <p:sp>
          <p:nvSpPr>
            <p:cNvPr id="219" name="Google Shape;219;p7"/>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f3af9f44c5_0_54"/>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From Features Data Distribution</a:t>
            </a:r>
            <a:endParaRPr b="0">
              <a:latin typeface="Montserrat Medium"/>
              <a:ea typeface="Montserrat Medium"/>
              <a:cs typeface="Montserrat Medium"/>
              <a:sym typeface="Montserrat Medium"/>
            </a:endParaRPr>
          </a:p>
        </p:txBody>
      </p:sp>
      <p:sp>
        <p:nvSpPr>
          <p:cNvPr id="227" name="Google Shape;227;gf3af9f44c5_0_54"/>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28" name="Google Shape;228;gf3af9f44c5_0_54"/>
          <p:cNvSpPr txBox="1"/>
          <p:nvPr>
            <p:ph idx="1" type="body"/>
          </p:nvPr>
        </p:nvSpPr>
        <p:spPr>
          <a:xfrm>
            <a:off x="691200" y="1511100"/>
            <a:ext cx="7761600" cy="298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Veggies</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HvyAlcoholConsump</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DiffWalk</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Stroke</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HeartDiseaseorAttack</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CholCheck</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AnyHealthcare</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NoDocbcCost</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MentHlth</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PhysHlth</a:t>
            </a:r>
            <a:r>
              <a:rPr b="1" lang="en" sz="1800">
                <a:solidFill>
                  <a:srgbClr val="FFFFFF"/>
                </a:solidFill>
                <a:highlight>
                  <a:srgbClr val="FFFFFF"/>
                </a:highlight>
                <a:latin typeface="Arial"/>
                <a:ea typeface="Arial"/>
                <a:cs typeface="Arial"/>
                <a:sym typeface="Arial"/>
              </a:rPr>
              <a:t>Datas</a:t>
            </a:r>
            <a:endParaRPr sz="1200"/>
          </a:p>
        </p:txBody>
      </p:sp>
      <p:grpSp>
        <p:nvGrpSpPr>
          <p:cNvPr id="229" name="Google Shape;229;gf3af9f44c5_0_54"/>
          <p:cNvGrpSpPr/>
          <p:nvPr/>
        </p:nvGrpSpPr>
        <p:grpSpPr>
          <a:xfrm>
            <a:off x="6658188" y="3332405"/>
            <a:ext cx="1672479" cy="1159191"/>
            <a:chOff x="3936375" y="3703750"/>
            <a:chExt cx="453050" cy="332175"/>
          </a:xfrm>
        </p:grpSpPr>
        <p:sp>
          <p:nvSpPr>
            <p:cNvPr id="230" name="Google Shape;230;gf3af9f44c5_0_54"/>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f3af9f44c5_0_54"/>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f3af9f44c5_0_54"/>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f3af9f44c5_0_54"/>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f3af9f44c5_0_54"/>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19d54ba54d_1_59"/>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Features Data Distribution Results</a:t>
            </a:r>
            <a:endParaRPr b="0">
              <a:latin typeface="Montserrat Medium"/>
              <a:ea typeface="Montserrat Medium"/>
              <a:cs typeface="Montserrat Medium"/>
              <a:sym typeface="Montserrat Medium"/>
            </a:endParaRPr>
          </a:p>
        </p:txBody>
      </p:sp>
      <p:sp>
        <p:nvSpPr>
          <p:cNvPr id="240" name="Google Shape;240;g119d54ba54d_1_5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aphicFrame>
        <p:nvGraphicFramePr>
          <p:cNvPr id="241" name="Google Shape;241;g119d54ba54d_1_59"/>
          <p:cNvGraphicFramePr/>
          <p:nvPr/>
        </p:nvGraphicFramePr>
        <p:xfrm>
          <a:off x="825200" y="1658038"/>
          <a:ext cx="3000000" cy="3000000"/>
        </p:xfrm>
        <a:graphic>
          <a:graphicData uri="http://schemas.openxmlformats.org/drawingml/2006/table">
            <a:tbl>
              <a:tblPr>
                <a:noFill/>
                <a:tableStyleId>{2E4BDDE0-482C-459E-9982-86414578382E}</a:tableStyleId>
              </a:tblPr>
              <a:tblGrid>
                <a:gridCol w="1867600"/>
                <a:gridCol w="1867600"/>
                <a:gridCol w="1867600"/>
                <a:gridCol w="1867600"/>
              </a:tblGrid>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Class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Precision</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Recall</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F1 Score</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No 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0.90</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0.79</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0.63</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0.59</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a:t>
                      </a:r>
                      <a:r>
                        <a:rPr b="1" lang="en" sz="1600" u="none" cap="none" strike="noStrike">
                          <a:solidFill>
                            <a:schemeClr val="dk1"/>
                          </a:solidFill>
                          <a:latin typeface="Montserrat"/>
                          <a:ea typeface="Montserrat"/>
                          <a:cs typeface="Montserrat"/>
                          <a:sym typeface="Montserrat"/>
                        </a:rPr>
                        <a:t>5</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0.54</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0.59</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r>
            </a:tbl>
          </a:graphicData>
        </a:graphic>
      </p:graphicFrame>
      <p:sp>
        <p:nvSpPr>
          <p:cNvPr id="242" name="Google Shape;242;g119d54ba54d_1_59"/>
          <p:cNvSpPr txBox="1"/>
          <p:nvPr/>
        </p:nvSpPr>
        <p:spPr>
          <a:xfrm>
            <a:off x="825200" y="4204325"/>
            <a:ext cx="605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ontserrat"/>
                <a:ea typeface="Montserrat"/>
                <a:cs typeface="Montserrat"/>
                <a:sym typeface="Montserrat"/>
              </a:rPr>
              <a:t>Accuracy: 0.67</a:t>
            </a:r>
            <a:endParaRPr sz="24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19d54ba54d_1_52"/>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From Correlation Heatmap</a:t>
            </a:r>
            <a:endParaRPr b="0">
              <a:latin typeface="Montserrat Medium"/>
              <a:ea typeface="Montserrat Medium"/>
              <a:cs typeface="Montserrat Medium"/>
              <a:sym typeface="Montserrat Medium"/>
            </a:endParaRPr>
          </a:p>
        </p:txBody>
      </p:sp>
      <p:sp>
        <p:nvSpPr>
          <p:cNvPr id="248" name="Google Shape;248;g119d54ba54d_1_5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249" name="Google Shape;249;g119d54ba54d_1_52"/>
          <p:cNvPicPr preferRelativeResize="0"/>
          <p:nvPr/>
        </p:nvPicPr>
        <p:blipFill>
          <a:blip r:embed="rId3">
            <a:alphaModFix/>
          </a:blip>
          <a:stretch>
            <a:fillRect/>
          </a:stretch>
        </p:blipFill>
        <p:spPr>
          <a:xfrm>
            <a:off x="446900" y="1687125"/>
            <a:ext cx="5543225" cy="2856825"/>
          </a:xfrm>
          <a:prstGeom prst="rect">
            <a:avLst/>
          </a:prstGeom>
          <a:noFill/>
          <a:ln>
            <a:noFill/>
          </a:ln>
        </p:spPr>
      </p:pic>
      <p:pic>
        <p:nvPicPr>
          <p:cNvPr id="250" name="Google Shape;250;g119d54ba54d_1_52"/>
          <p:cNvPicPr preferRelativeResize="0"/>
          <p:nvPr/>
        </p:nvPicPr>
        <p:blipFill>
          <a:blip r:embed="rId4">
            <a:alphaModFix/>
          </a:blip>
          <a:stretch>
            <a:fillRect/>
          </a:stretch>
        </p:blipFill>
        <p:spPr>
          <a:xfrm>
            <a:off x="6084774" y="1279088"/>
            <a:ext cx="2698251" cy="3321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19d54ba54d_1_69"/>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From Correlation Heatmap</a:t>
            </a:r>
            <a:endParaRPr b="0">
              <a:latin typeface="Montserrat Medium"/>
              <a:ea typeface="Montserrat Medium"/>
              <a:cs typeface="Montserrat Medium"/>
              <a:sym typeface="Montserrat Medium"/>
            </a:endParaRPr>
          </a:p>
        </p:txBody>
      </p:sp>
      <p:sp>
        <p:nvSpPr>
          <p:cNvPr id="256" name="Google Shape;256;g119d54ba54d_1_6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57" name="Google Shape;257;g119d54ba54d_1_69"/>
          <p:cNvSpPr txBox="1"/>
          <p:nvPr>
            <p:ph idx="1" type="body"/>
          </p:nvPr>
        </p:nvSpPr>
        <p:spPr>
          <a:xfrm>
            <a:off x="691200" y="1511100"/>
            <a:ext cx="7761600" cy="2980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DiffWalk</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Sex</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Stroke</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HvyAlcoholConsump</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PhysHlth</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NoDocbcCost</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MentHlth</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CholCheck</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AnyHealthcare</a:t>
            </a:r>
            <a:endParaRPr i="1" sz="2000">
              <a:highlight>
                <a:srgbClr val="FFFFFF"/>
              </a:highlight>
              <a:latin typeface="Montserrat Medium"/>
              <a:ea typeface="Montserrat Medium"/>
              <a:cs typeface="Montserrat Medium"/>
              <a:sym typeface="Montserrat Medium"/>
            </a:endParaRPr>
          </a:p>
          <a:p>
            <a:pPr indent="0" lvl="0" marL="0" rtl="0" algn="l">
              <a:lnSpc>
                <a:spcPct val="100000"/>
              </a:lnSpc>
              <a:spcBef>
                <a:spcPts val="600"/>
              </a:spcBef>
              <a:spcAft>
                <a:spcPts val="0"/>
              </a:spcAft>
              <a:buSzPts val="2400"/>
              <a:buNone/>
            </a:pPr>
            <a:r>
              <a:t/>
            </a:r>
            <a:endParaRPr sz="1200"/>
          </a:p>
          <a:p>
            <a:pPr indent="0" lvl="0" marL="457200" rtl="0" algn="l">
              <a:lnSpc>
                <a:spcPct val="100000"/>
              </a:lnSpc>
              <a:spcBef>
                <a:spcPts val="600"/>
              </a:spcBef>
              <a:spcAft>
                <a:spcPts val="0"/>
              </a:spcAft>
              <a:buSzPts val="2400"/>
              <a:buNone/>
            </a:pPr>
            <a:r>
              <a:t/>
            </a:r>
            <a:endParaRPr sz="1200"/>
          </a:p>
          <a:p>
            <a:pPr indent="0" lvl="0" marL="0" rtl="0" algn="l">
              <a:lnSpc>
                <a:spcPct val="125000"/>
              </a:lnSpc>
              <a:spcBef>
                <a:spcPts val="0"/>
              </a:spcBef>
              <a:spcAft>
                <a:spcPts val="600"/>
              </a:spcAft>
              <a:buNone/>
            </a:pPr>
            <a:r>
              <a:t/>
            </a:r>
            <a:endParaRPr sz="1200"/>
          </a:p>
        </p:txBody>
      </p:sp>
      <p:grpSp>
        <p:nvGrpSpPr>
          <p:cNvPr id="258" name="Google Shape;258;g119d54ba54d_1_69"/>
          <p:cNvGrpSpPr/>
          <p:nvPr/>
        </p:nvGrpSpPr>
        <p:grpSpPr>
          <a:xfrm>
            <a:off x="6710827" y="3334135"/>
            <a:ext cx="1651388" cy="1156859"/>
            <a:chOff x="2605300" y="5003050"/>
            <a:chExt cx="418900" cy="430475"/>
          </a:xfrm>
        </p:grpSpPr>
        <p:sp>
          <p:nvSpPr>
            <p:cNvPr id="259" name="Google Shape;259;g119d54ba54d_1_69"/>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19d54ba54d_1_69"/>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19d54ba54d_1_69"/>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9d54ba54d_1_32"/>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Correlation Heatmap Results</a:t>
            </a:r>
            <a:endParaRPr b="0">
              <a:latin typeface="Montserrat Medium"/>
              <a:ea typeface="Montserrat Medium"/>
              <a:cs typeface="Montserrat Medium"/>
              <a:sym typeface="Montserrat Medium"/>
            </a:endParaRPr>
          </a:p>
        </p:txBody>
      </p:sp>
      <p:sp>
        <p:nvSpPr>
          <p:cNvPr id="267" name="Google Shape;267;g119d54ba54d_1_3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aphicFrame>
        <p:nvGraphicFramePr>
          <p:cNvPr id="268" name="Google Shape;268;g119d54ba54d_1_32"/>
          <p:cNvGraphicFramePr/>
          <p:nvPr/>
        </p:nvGraphicFramePr>
        <p:xfrm>
          <a:off x="825200" y="1658038"/>
          <a:ext cx="3000000" cy="3000000"/>
        </p:xfrm>
        <a:graphic>
          <a:graphicData uri="http://schemas.openxmlformats.org/drawingml/2006/table">
            <a:tbl>
              <a:tblPr>
                <a:noFill/>
                <a:tableStyleId>{2E4BDDE0-482C-459E-9982-86414578382E}</a:tableStyleId>
              </a:tblPr>
              <a:tblGrid>
                <a:gridCol w="1867600"/>
                <a:gridCol w="1867600"/>
                <a:gridCol w="1867600"/>
                <a:gridCol w="1867600"/>
              </a:tblGrid>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Class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Precision</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Recall</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F1 Score</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No 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0.70</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0.90</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0.79</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0.64</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0.60</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0.62</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0.64</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0.51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0.57</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r>
            </a:tbl>
          </a:graphicData>
        </a:graphic>
      </p:graphicFrame>
      <p:sp>
        <p:nvSpPr>
          <p:cNvPr id="269" name="Google Shape;269;g119d54ba54d_1_32"/>
          <p:cNvSpPr txBox="1"/>
          <p:nvPr/>
        </p:nvSpPr>
        <p:spPr>
          <a:xfrm>
            <a:off x="825200" y="4204325"/>
            <a:ext cx="605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ontserrat"/>
                <a:ea typeface="Montserrat"/>
                <a:cs typeface="Montserrat"/>
                <a:sym typeface="Montserrat"/>
              </a:rPr>
              <a:t>Accuracy: 0.66</a:t>
            </a:r>
            <a:endParaRPr sz="24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Presented by</a:t>
            </a:r>
            <a:endParaRPr b="0">
              <a:latin typeface="Montserrat Medium"/>
              <a:ea typeface="Montserrat Medium"/>
              <a:cs typeface="Montserrat Medium"/>
              <a:sym typeface="Montserrat Medium"/>
            </a:endParaRPr>
          </a:p>
        </p:txBody>
      </p:sp>
      <p:sp>
        <p:nvSpPr>
          <p:cNvPr id="70" name="Google Shape;70;p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71" name="Google Shape;71;p2"/>
          <p:cNvSpPr txBox="1"/>
          <p:nvPr/>
        </p:nvSpPr>
        <p:spPr>
          <a:xfrm>
            <a:off x="1266072"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Montserrat Medium"/>
                <a:ea typeface="Montserrat Medium"/>
                <a:cs typeface="Montserrat Medium"/>
                <a:sym typeface="Montserrat Medium"/>
              </a:rPr>
              <a:t>Md. Sakib Irtiza</a:t>
            </a:r>
            <a:br>
              <a:rPr i="0" lang="en" sz="1400" u="none" cap="none" strike="noStrike">
                <a:solidFill>
                  <a:srgbClr val="000000"/>
                </a:solidFill>
                <a:latin typeface="Montserrat Medium"/>
                <a:ea typeface="Montserrat Medium"/>
                <a:cs typeface="Montserrat Medium"/>
                <a:sym typeface="Montserrat Medium"/>
              </a:rPr>
            </a:br>
            <a:r>
              <a:rPr i="0" lang="en" sz="1200" u="none" cap="none" strike="noStrike">
                <a:solidFill>
                  <a:schemeClr val="dk2"/>
                </a:solidFill>
                <a:latin typeface="Montserrat Medium"/>
                <a:ea typeface="Montserrat Medium"/>
                <a:cs typeface="Montserrat Medium"/>
                <a:sym typeface="Montserrat Medium"/>
              </a:rPr>
              <a:t>170204081</a:t>
            </a:r>
            <a:endParaRPr i="0" sz="1200" u="none" cap="none" strike="noStrike">
              <a:solidFill>
                <a:schemeClr val="dk2"/>
              </a:solidFill>
              <a:latin typeface="Montserrat Medium"/>
              <a:ea typeface="Montserrat Medium"/>
              <a:cs typeface="Montserrat Medium"/>
              <a:sym typeface="Montserrat Medium"/>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72" name="Google Shape;72;p2"/>
          <p:cNvSpPr txBox="1"/>
          <p:nvPr/>
        </p:nvSpPr>
        <p:spPr>
          <a:xfrm>
            <a:off x="3827400"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Montserrat Medium"/>
                <a:ea typeface="Montserrat Medium"/>
                <a:cs typeface="Montserrat Medium"/>
                <a:sym typeface="Montserrat Medium"/>
              </a:rPr>
              <a:t>Abrar Rafid Noor</a:t>
            </a:r>
            <a:br>
              <a:rPr i="0" lang="en" sz="1400" u="none" cap="none" strike="noStrike">
                <a:solidFill>
                  <a:srgbClr val="000000"/>
                </a:solidFill>
                <a:latin typeface="Montserrat Medium"/>
                <a:ea typeface="Montserrat Medium"/>
                <a:cs typeface="Montserrat Medium"/>
                <a:sym typeface="Montserrat Medium"/>
              </a:rPr>
            </a:br>
            <a:r>
              <a:rPr i="0" lang="en" sz="1200" u="none" cap="none" strike="noStrike">
                <a:solidFill>
                  <a:schemeClr val="dk2"/>
                </a:solidFill>
                <a:latin typeface="Montserrat Medium"/>
                <a:ea typeface="Montserrat Medium"/>
                <a:cs typeface="Montserrat Medium"/>
                <a:sym typeface="Montserrat Medium"/>
              </a:rPr>
              <a:t>170204059</a:t>
            </a:r>
            <a:endParaRPr i="0" sz="1200" u="none" cap="none" strike="noStrike">
              <a:solidFill>
                <a:schemeClr val="dk2"/>
              </a:solidFill>
              <a:latin typeface="Montserrat Medium"/>
              <a:ea typeface="Montserrat Medium"/>
              <a:cs typeface="Montserrat Medium"/>
              <a:sym typeface="Montserrat Medium"/>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73" name="Google Shape;73;p2"/>
          <p:cNvSpPr txBox="1"/>
          <p:nvPr/>
        </p:nvSpPr>
        <p:spPr>
          <a:xfrm>
            <a:off x="6388728"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chemeClr val="dk1"/>
                </a:solidFill>
                <a:latin typeface="Montserrat Medium"/>
                <a:ea typeface="Montserrat Medium"/>
                <a:cs typeface="Montserrat Medium"/>
                <a:sym typeface="Montserrat Medium"/>
              </a:rPr>
              <a:t>Labib Abdullah</a:t>
            </a:r>
            <a:br>
              <a:rPr i="0" lang="en" sz="1400" u="none" cap="none" strike="noStrike">
                <a:solidFill>
                  <a:srgbClr val="000000"/>
                </a:solidFill>
                <a:latin typeface="Montserrat Medium"/>
                <a:ea typeface="Montserrat Medium"/>
                <a:cs typeface="Montserrat Medium"/>
                <a:sym typeface="Montserrat Medium"/>
              </a:rPr>
            </a:br>
            <a:r>
              <a:rPr i="0" lang="en" sz="1200" u="none" cap="none" strike="noStrike">
                <a:solidFill>
                  <a:schemeClr val="dk2"/>
                </a:solidFill>
                <a:latin typeface="Montserrat Medium"/>
                <a:ea typeface="Montserrat Medium"/>
                <a:cs typeface="Montserrat Medium"/>
                <a:sym typeface="Montserrat Medium"/>
              </a:rPr>
              <a:t>170204114</a:t>
            </a:r>
            <a:endParaRPr i="0" sz="1200" u="none" cap="none" strike="noStrike">
              <a:solidFill>
                <a:schemeClr val="dk2"/>
              </a:solidFill>
              <a:latin typeface="Montserrat Medium"/>
              <a:ea typeface="Montserrat Medium"/>
              <a:cs typeface="Montserrat Medium"/>
              <a:sym typeface="Montserrat Medium"/>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74" name="Google Shape;74;p2"/>
          <p:cNvPicPr preferRelativeResize="0"/>
          <p:nvPr/>
        </p:nvPicPr>
        <p:blipFill rotWithShape="1">
          <a:blip r:embed="rId3">
            <a:alphaModFix/>
          </a:blip>
          <a:srcRect b="0" l="0" r="0" t="0"/>
          <a:stretch/>
        </p:blipFill>
        <p:spPr>
          <a:xfrm>
            <a:off x="3827400" y="1759975"/>
            <a:ext cx="1489200" cy="1489200"/>
          </a:xfrm>
          <a:prstGeom prst="ellipse">
            <a:avLst/>
          </a:prstGeom>
          <a:noFill/>
          <a:ln>
            <a:noFill/>
          </a:ln>
        </p:spPr>
      </p:pic>
      <p:pic>
        <p:nvPicPr>
          <p:cNvPr id="75" name="Google Shape;75;p2"/>
          <p:cNvPicPr preferRelativeResize="0"/>
          <p:nvPr/>
        </p:nvPicPr>
        <p:blipFill rotWithShape="1">
          <a:blip r:embed="rId4">
            <a:alphaModFix/>
          </a:blip>
          <a:srcRect b="30684" l="62625" r="2713" t="20649"/>
          <a:stretch/>
        </p:blipFill>
        <p:spPr>
          <a:xfrm>
            <a:off x="3827400" y="1720450"/>
            <a:ext cx="1489198" cy="1528723"/>
          </a:xfrm>
          <a:prstGeom prst="rect">
            <a:avLst/>
          </a:prstGeom>
          <a:noFill/>
          <a:ln>
            <a:noFill/>
          </a:ln>
        </p:spPr>
      </p:pic>
      <p:pic>
        <p:nvPicPr>
          <p:cNvPr id="76" name="Google Shape;76;p2"/>
          <p:cNvPicPr preferRelativeResize="0"/>
          <p:nvPr/>
        </p:nvPicPr>
        <p:blipFill rotWithShape="1">
          <a:blip r:embed="rId5">
            <a:alphaModFix/>
          </a:blip>
          <a:srcRect b="47209" l="27505" r="33065" t="21953"/>
          <a:stretch/>
        </p:blipFill>
        <p:spPr>
          <a:xfrm>
            <a:off x="1266075" y="1708975"/>
            <a:ext cx="1489201" cy="1528724"/>
          </a:xfrm>
          <a:prstGeom prst="rect">
            <a:avLst/>
          </a:prstGeom>
          <a:noFill/>
          <a:ln>
            <a:noFill/>
          </a:ln>
        </p:spPr>
      </p:pic>
      <p:pic>
        <p:nvPicPr>
          <p:cNvPr id="77" name="Google Shape;77;p2"/>
          <p:cNvPicPr preferRelativeResize="0"/>
          <p:nvPr/>
        </p:nvPicPr>
        <p:blipFill rotWithShape="1">
          <a:blip r:embed="rId6">
            <a:alphaModFix/>
          </a:blip>
          <a:srcRect b="25195" l="49715" r="0" t="6930"/>
          <a:stretch/>
        </p:blipFill>
        <p:spPr>
          <a:xfrm>
            <a:off x="6388725" y="1730996"/>
            <a:ext cx="1489198" cy="15076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f3af9f44c5_0_6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Implementing</a:t>
            </a:r>
            <a:r>
              <a:rPr b="0" lang="en">
                <a:latin typeface="Montserrat Medium"/>
                <a:ea typeface="Montserrat Medium"/>
                <a:cs typeface="Montserrat Medium"/>
                <a:sym typeface="Montserrat Medium"/>
              </a:rPr>
              <a:t> Chi Squared Test</a:t>
            </a:r>
            <a:endParaRPr b="0">
              <a:latin typeface="Montserrat Medium"/>
              <a:ea typeface="Montserrat Medium"/>
              <a:cs typeface="Montserrat Medium"/>
              <a:sym typeface="Montserrat Medium"/>
            </a:endParaRPr>
          </a:p>
        </p:txBody>
      </p:sp>
      <p:sp>
        <p:nvSpPr>
          <p:cNvPr id="275" name="Google Shape;275;gf3af9f44c5_0_60"/>
          <p:cNvSpPr txBox="1"/>
          <p:nvPr>
            <p:ph idx="1" type="body"/>
          </p:nvPr>
        </p:nvSpPr>
        <p:spPr>
          <a:xfrm>
            <a:off x="691200" y="1511100"/>
            <a:ext cx="7761600" cy="3201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HighChol</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CholCheck</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Stroke</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PhysActivity</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Fruits</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Veggies</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HvyAlcoholConsump</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AnyHealthcare</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Sex</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Age</a:t>
            </a:r>
            <a:endParaRPr i="1" sz="1600">
              <a:highlight>
                <a:srgbClr val="FFFFFF"/>
              </a:highlight>
              <a:latin typeface="Montserrat Medium"/>
              <a:ea typeface="Montserrat Medium"/>
              <a:cs typeface="Montserrat Medium"/>
              <a:sym typeface="Montserrat Medium"/>
            </a:endParaRPr>
          </a:p>
          <a:p>
            <a:pPr indent="-330200" lvl="0" marL="457200" rtl="0" algn="l">
              <a:lnSpc>
                <a:spcPct val="115000"/>
              </a:lnSpc>
              <a:spcBef>
                <a:spcPts val="0"/>
              </a:spcBef>
              <a:spcAft>
                <a:spcPts val="0"/>
              </a:spcAft>
              <a:buClr>
                <a:schemeClr val="dk1"/>
              </a:buClr>
              <a:buSzPts val="1600"/>
              <a:buFont typeface="Montserrat Medium"/>
              <a:buChar char="●"/>
            </a:pPr>
            <a:r>
              <a:rPr i="1" lang="en" sz="1600">
                <a:highlight>
                  <a:srgbClr val="FFFFFF"/>
                </a:highlight>
                <a:latin typeface="Montserrat Medium"/>
                <a:ea typeface="Montserrat Medium"/>
                <a:cs typeface="Montserrat Medium"/>
                <a:sym typeface="Montserrat Medium"/>
              </a:rPr>
              <a:t>Education</a:t>
            </a:r>
            <a:endParaRPr sz="2800">
              <a:latin typeface="Montserrat Medium"/>
              <a:ea typeface="Montserrat Medium"/>
              <a:cs typeface="Montserrat Medium"/>
              <a:sym typeface="Montserrat Medium"/>
            </a:endParaRPr>
          </a:p>
        </p:txBody>
      </p:sp>
      <p:sp>
        <p:nvSpPr>
          <p:cNvPr id="276" name="Google Shape;276;gf3af9f44c5_0_6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pSp>
        <p:nvGrpSpPr>
          <p:cNvPr id="277" name="Google Shape;277;gf3af9f44c5_0_60"/>
          <p:cNvGrpSpPr/>
          <p:nvPr/>
        </p:nvGrpSpPr>
        <p:grpSpPr>
          <a:xfrm>
            <a:off x="7096729" y="3743409"/>
            <a:ext cx="1356069" cy="968988"/>
            <a:chOff x="4610450" y="3703750"/>
            <a:chExt cx="453050" cy="332175"/>
          </a:xfrm>
        </p:grpSpPr>
        <p:sp>
          <p:nvSpPr>
            <p:cNvPr id="278" name="Google Shape;278;gf3af9f44c5_0_60"/>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f3af9f44c5_0_60"/>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19d54ba54d_1_4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Chi Squared Test</a:t>
            </a:r>
            <a:r>
              <a:rPr b="0" lang="en">
                <a:latin typeface="Montserrat Medium"/>
                <a:ea typeface="Montserrat Medium"/>
                <a:cs typeface="Montserrat Medium"/>
                <a:sym typeface="Montserrat Medium"/>
              </a:rPr>
              <a:t> Results</a:t>
            </a:r>
            <a:endParaRPr b="0">
              <a:latin typeface="Montserrat Medium"/>
              <a:ea typeface="Montserrat Medium"/>
              <a:cs typeface="Montserrat Medium"/>
              <a:sym typeface="Montserrat Medium"/>
            </a:endParaRPr>
          </a:p>
        </p:txBody>
      </p:sp>
      <p:sp>
        <p:nvSpPr>
          <p:cNvPr id="285" name="Google Shape;285;g119d54ba54d_1_4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aphicFrame>
        <p:nvGraphicFramePr>
          <p:cNvPr id="286" name="Google Shape;286;g119d54ba54d_1_40"/>
          <p:cNvGraphicFramePr/>
          <p:nvPr/>
        </p:nvGraphicFramePr>
        <p:xfrm>
          <a:off x="825200" y="1658038"/>
          <a:ext cx="3000000" cy="3000000"/>
        </p:xfrm>
        <a:graphic>
          <a:graphicData uri="http://schemas.openxmlformats.org/drawingml/2006/table">
            <a:tbl>
              <a:tblPr>
                <a:noFill/>
                <a:tableStyleId>{2E4BDDE0-482C-459E-9982-86414578382E}</a:tableStyleId>
              </a:tblPr>
              <a:tblGrid>
                <a:gridCol w="1867600"/>
                <a:gridCol w="1867600"/>
                <a:gridCol w="1867600"/>
                <a:gridCol w="1867600"/>
              </a:tblGrid>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Class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Precision</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Recall</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F1 Score</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No 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0.67</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0.81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0.73</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0.87</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0.68</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0.76</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0.65</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0.65</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0.65</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r>
            </a:tbl>
          </a:graphicData>
        </a:graphic>
      </p:graphicFrame>
      <p:sp>
        <p:nvSpPr>
          <p:cNvPr id="287" name="Google Shape;287;g119d54ba54d_1_40"/>
          <p:cNvSpPr txBox="1"/>
          <p:nvPr/>
        </p:nvSpPr>
        <p:spPr>
          <a:xfrm>
            <a:off x="825200" y="4204325"/>
            <a:ext cx="605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ontserrat"/>
                <a:ea typeface="Montserrat"/>
                <a:cs typeface="Montserrat"/>
                <a:sym typeface="Montserrat"/>
              </a:rPr>
              <a:t>Accuracy: 0.71</a:t>
            </a:r>
            <a:endParaRPr sz="24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f3af9f44c5_0_6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Implementing Extra Tree Classifier</a:t>
            </a:r>
            <a:endParaRPr b="0">
              <a:latin typeface="Montserrat Medium"/>
              <a:ea typeface="Montserrat Medium"/>
              <a:cs typeface="Montserrat Medium"/>
              <a:sym typeface="Montserrat Medium"/>
            </a:endParaRPr>
          </a:p>
        </p:txBody>
      </p:sp>
      <p:sp>
        <p:nvSpPr>
          <p:cNvPr id="293" name="Google Shape;293;gf3af9f44c5_0_6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294" name="Google Shape;294;gf3af9f44c5_0_66"/>
          <p:cNvPicPr preferRelativeResize="0"/>
          <p:nvPr/>
        </p:nvPicPr>
        <p:blipFill>
          <a:blip r:embed="rId3">
            <a:alphaModFix/>
          </a:blip>
          <a:stretch>
            <a:fillRect/>
          </a:stretch>
        </p:blipFill>
        <p:spPr>
          <a:xfrm>
            <a:off x="1247177" y="1652425"/>
            <a:ext cx="5303249" cy="2828400"/>
          </a:xfrm>
          <a:prstGeom prst="rect">
            <a:avLst/>
          </a:prstGeom>
          <a:noFill/>
          <a:ln>
            <a:noFill/>
          </a:ln>
        </p:spPr>
      </p:pic>
      <p:grpSp>
        <p:nvGrpSpPr>
          <p:cNvPr id="295" name="Google Shape;295;gf3af9f44c5_0_66"/>
          <p:cNvGrpSpPr/>
          <p:nvPr/>
        </p:nvGrpSpPr>
        <p:grpSpPr>
          <a:xfrm>
            <a:off x="7681160" y="3670892"/>
            <a:ext cx="875605" cy="809930"/>
            <a:chOff x="2624850" y="4296000"/>
            <a:chExt cx="380400" cy="495825"/>
          </a:xfrm>
        </p:grpSpPr>
        <p:sp>
          <p:nvSpPr>
            <p:cNvPr id="296" name="Google Shape;296;gf3af9f44c5_0_66"/>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f3af9f44c5_0_66"/>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f3af9f44c5_0_66"/>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9d54ba54d_1_4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Extra Tree Classifier</a:t>
            </a:r>
            <a:r>
              <a:rPr b="0" lang="en">
                <a:latin typeface="Montserrat Medium"/>
                <a:ea typeface="Montserrat Medium"/>
                <a:cs typeface="Montserrat Medium"/>
                <a:sym typeface="Montserrat Medium"/>
              </a:rPr>
              <a:t> Results</a:t>
            </a:r>
            <a:endParaRPr b="0">
              <a:latin typeface="Montserrat Medium"/>
              <a:ea typeface="Montserrat Medium"/>
              <a:cs typeface="Montserrat Medium"/>
              <a:sym typeface="Montserrat Medium"/>
            </a:endParaRPr>
          </a:p>
        </p:txBody>
      </p:sp>
      <p:sp>
        <p:nvSpPr>
          <p:cNvPr id="304" name="Google Shape;304;g119d54ba54d_1_4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aphicFrame>
        <p:nvGraphicFramePr>
          <p:cNvPr id="305" name="Google Shape;305;g119d54ba54d_1_46"/>
          <p:cNvGraphicFramePr/>
          <p:nvPr/>
        </p:nvGraphicFramePr>
        <p:xfrm>
          <a:off x="825200" y="1658038"/>
          <a:ext cx="3000000" cy="3000000"/>
        </p:xfrm>
        <a:graphic>
          <a:graphicData uri="http://schemas.openxmlformats.org/drawingml/2006/table">
            <a:tbl>
              <a:tblPr>
                <a:noFill/>
                <a:tableStyleId>{2E4BDDE0-482C-459E-9982-86414578382E}</a:tableStyleId>
              </a:tblPr>
              <a:tblGrid>
                <a:gridCol w="1867600"/>
                <a:gridCol w="1867600"/>
                <a:gridCol w="1867600"/>
                <a:gridCol w="1867600"/>
              </a:tblGrid>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Class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Precision</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Recall</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F1 Score</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No 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0.68</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0.86</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0.76</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0.77</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0.74</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0.70</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0.58</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0.68</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r>
            </a:tbl>
          </a:graphicData>
        </a:graphic>
      </p:graphicFrame>
      <p:sp>
        <p:nvSpPr>
          <p:cNvPr id="306" name="Google Shape;306;g119d54ba54d_1_46"/>
          <p:cNvSpPr txBox="1"/>
          <p:nvPr/>
        </p:nvSpPr>
        <p:spPr>
          <a:xfrm>
            <a:off x="825200" y="4204325"/>
            <a:ext cx="605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ontserrat"/>
                <a:ea typeface="Montserrat"/>
                <a:cs typeface="Montserrat"/>
                <a:sym typeface="Montserrat"/>
              </a:rPr>
              <a:t>Accuracy: 0.71</a:t>
            </a:r>
            <a:endParaRPr sz="24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The Voting System</a:t>
            </a:r>
            <a:endParaRPr b="0">
              <a:latin typeface="Montserrat Medium"/>
              <a:ea typeface="Montserrat Medium"/>
              <a:cs typeface="Montserrat Medium"/>
              <a:sym typeface="Montserrat Medium"/>
            </a:endParaRPr>
          </a:p>
        </p:txBody>
      </p:sp>
      <p:sp>
        <p:nvSpPr>
          <p:cNvPr id="312" name="Google Shape;312;p1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13" name="Google Shape;313;p12"/>
          <p:cNvPicPr preferRelativeResize="0"/>
          <p:nvPr/>
        </p:nvPicPr>
        <p:blipFill>
          <a:blip r:embed="rId3">
            <a:alphaModFix/>
          </a:blip>
          <a:stretch>
            <a:fillRect/>
          </a:stretch>
        </p:blipFill>
        <p:spPr>
          <a:xfrm>
            <a:off x="783925" y="1862050"/>
            <a:ext cx="7668874" cy="1882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19d54ba54d_1_224"/>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After Voting</a:t>
            </a:r>
            <a:r>
              <a:rPr b="0" lang="en">
                <a:latin typeface="Montserrat Medium"/>
                <a:ea typeface="Montserrat Medium"/>
                <a:cs typeface="Montserrat Medium"/>
                <a:sym typeface="Montserrat Medium"/>
              </a:rPr>
              <a:t> Results</a:t>
            </a:r>
            <a:endParaRPr b="0">
              <a:latin typeface="Montserrat Medium"/>
              <a:ea typeface="Montserrat Medium"/>
              <a:cs typeface="Montserrat Medium"/>
              <a:sym typeface="Montserrat Medium"/>
            </a:endParaRPr>
          </a:p>
        </p:txBody>
      </p:sp>
      <p:sp>
        <p:nvSpPr>
          <p:cNvPr id="319" name="Google Shape;319;g119d54ba54d_1_224"/>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graphicFrame>
        <p:nvGraphicFramePr>
          <p:cNvPr id="320" name="Google Shape;320;g119d54ba54d_1_224"/>
          <p:cNvGraphicFramePr/>
          <p:nvPr/>
        </p:nvGraphicFramePr>
        <p:xfrm>
          <a:off x="825200" y="1658038"/>
          <a:ext cx="3000000" cy="3000000"/>
        </p:xfrm>
        <a:graphic>
          <a:graphicData uri="http://schemas.openxmlformats.org/drawingml/2006/table">
            <a:tbl>
              <a:tblPr>
                <a:noFill/>
                <a:tableStyleId>{2E4BDDE0-482C-459E-9982-86414578382E}</a:tableStyleId>
              </a:tblPr>
              <a:tblGrid>
                <a:gridCol w="1867600"/>
                <a:gridCol w="1867600"/>
                <a:gridCol w="1867600"/>
                <a:gridCol w="1867600"/>
              </a:tblGrid>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Class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Precision</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Recall</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F1 Score</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114300">
                      <a:solidFill>
                        <a:schemeClr val="accent2"/>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No 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0.91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0.81</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Prediabetes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0.75</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0.70</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0.72</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tcPr>
                </a:tc>
              </a:tr>
              <a:tr h="572625">
                <a:tc>
                  <a:txBody>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Montserrat"/>
                          <a:ea typeface="Montserrat"/>
                          <a:cs typeface="Montserrat"/>
                          <a:sym typeface="Montserrat"/>
                        </a:rPr>
                        <a:t>Diabetes</a:t>
                      </a:r>
                      <a:endParaRPr sz="1600" u="none" cap="none" strike="noStrike">
                        <a:solidFill>
                          <a:schemeClr val="dk1"/>
                        </a:solidFill>
                        <a:latin typeface="Montserrat"/>
                        <a:ea typeface="Montserrat"/>
                        <a:cs typeface="Montserrat"/>
                        <a:sym typeface="Montserrat"/>
                      </a:endParaRPr>
                    </a:p>
                  </a:txBody>
                  <a:tcPr marT="68575" marB="68575" marR="91425" marL="91425" anchor="ctr">
                    <a:lnL cap="flat" cmpd="sng" w="114300">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0.76</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0.62</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600">
                          <a:solidFill>
                            <a:schemeClr val="dk1"/>
                          </a:solidFill>
                          <a:latin typeface="Montserrat"/>
                          <a:ea typeface="Montserrat"/>
                          <a:cs typeface="Montserrat"/>
                          <a:sym typeface="Montserrat"/>
                        </a:rPr>
                        <a:t>0.68</a:t>
                      </a:r>
                      <a:endParaRPr b="1" sz="1600" u="none" cap="none" strike="noStrike">
                        <a:solidFill>
                          <a:schemeClr val="dk1"/>
                        </a:solidFill>
                        <a:latin typeface="Montserrat"/>
                        <a:ea typeface="Montserrat"/>
                        <a:cs typeface="Montserrat"/>
                        <a:sym typeface="Montserrat"/>
                      </a:endParaRPr>
                    </a:p>
                  </a:txBody>
                  <a:tcPr marT="68575" marB="68575" marR="91425" marL="91425" anchor="ctr">
                    <a:lnL cap="flat" cmpd="sng" w="9525">
                      <a:solidFill>
                        <a:srgbClr val="000000">
                          <a:alpha val="0"/>
                        </a:srgbClr>
                      </a:solidFill>
                      <a:prstDash val="solid"/>
                      <a:round/>
                      <a:headEnd len="sm" w="sm" type="none"/>
                      <a:tailEnd len="sm" w="sm" type="none"/>
                    </a:lnL>
                    <a:lnR cap="flat" cmpd="sng" w="114300">
                      <a:solidFill>
                        <a:schemeClr val="accent2"/>
                      </a:solidFill>
                      <a:prstDash val="solid"/>
                      <a:round/>
                      <a:headEnd len="sm" w="sm" type="none"/>
                      <a:tailEnd len="sm" w="sm" type="none"/>
                    </a:lnR>
                    <a:lnT cap="flat" cmpd="sng" w="9525">
                      <a:solidFill>
                        <a:schemeClr val="accent4"/>
                      </a:solidFill>
                      <a:prstDash val="solid"/>
                      <a:round/>
                      <a:headEnd len="sm" w="sm" type="none"/>
                      <a:tailEnd len="sm" w="sm" type="none"/>
                    </a:lnT>
                    <a:lnB cap="flat" cmpd="sng" w="114300">
                      <a:solidFill>
                        <a:schemeClr val="accent2"/>
                      </a:solidFill>
                      <a:prstDash val="solid"/>
                      <a:round/>
                      <a:headEnd len="sm" w="sm" type="none"/>
                      <a:tailEnd len="sm" w="sm" type="none"/>
                    </a:lnB>
                  </a:tcPr>
                </a:tc>
              </a:tr>
            </a:tbl>
          </a:graphicData>
        </a:graphic>
      </p:graphicFrame>
      <p:sp>
        <p:nvSpPr>
          <p:cNvPr id="321" name="Google Shape;321;g119d54ba54d_1_224"/>
          <p:cNvSpPr txBox="1"/>
          <p:nvPr/>
        </p:nvSpPr>
        <p:spPr>
          <a:xfrm>
            <a:off x="825200" y="4204325"/>
            <a:ext cx="605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Montserrat"/>
                <a:ea typeface="Montserrat"/>
                <a:cs typeface="Montserrat"/>
                <a:sym typeface="Montserrat"/>
              </a:rPr>
              <a:t>Accuracy: 0.74</a:t>
            </a:r>
            <a:endParaRPr sz="2400">
              <a:latin typeface="Montserrat"/>
              <a:ea typeface="Montserrat"/>
              <a:cs typeface="Montserrat"/>
              <a:sym typeface="Montserrat"/>
            </a:endParaRPr>
          </a:p>
        </p:txBody>
      </p:sp>
      <p:grpSp>
        <p:nvGrpSpPr>
          <p:cNvPr id="322" name="Google Shape;322;g119d54ba54d_1_224"/>
          <p:cNvGrpSpPr/>
          <p:nvPr/>
        </p:nvGrpSpPr>
        <p:grpSpPr>
          <a:xfrm rot="982165">
            <a:off x="2890950" y="4102133"/>
            <a:ext cx="287862" cy="235202"/>
            <a:chOff x="4601275" y="1702875"/>
            <a:chExt cx="471400" cy="289450"/>
          </a:xfrm>
        </p:grpSpPr>
        <p:sp>
          <p:nvSpPr>
            <p:cNvPr id="323" name="Google Shape;323;g119d54ba54d_1_224"/>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19d54ba54d_1_224"/>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19d54ba54d_1_224"/>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19d54ba54d_1_224"/>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19d54ba54d_1_224"/>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19d54ba54d_1_82"/>
          <p:cNvSpPr txBox="1"/>
          <p:nvPr>
            <p:ph idx="4294967295" type="ctrTitle"/>
          </p:nvPr>
        </p:nvSpPr>
        <p:spPr>
          <a:xfrm>
            <a:off x="972900" y="2251744"/>
            <a:ext cx="71982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Montserrat"/>
              <a:buNone/>
            </a:pPr>
            <a:r>
              <a:rPr lang="en" sz="5500">
                <a:solidFill>
                  <a:srgbClr val="FFFFFF"/>
                </a:solidFill>
              </a:rPr>
              <a:t>Feature Extraction</a:t>
            </a:r>
            <a:endParaRPr b="1" i="0" sz="5500" u="none" cap="none" strike="noStrike">
              <a:solidFill>
                <a:srgbClr val="FFFFFF"/>
              </a:solidFill>
              <a:latin typeface="Montserrat"/>
              <a:ea typeface="Montserrat"/>
              <a:cs typeface="Montserrat"/>
              <a:sym typeface="Montserrat"/>
            </a:endParaRPr>
          </a:p>
        </p:txBody>
      </p:sp>
      <p:grpSp>
        <p:nvGrpSpPr>
          <p:cNvPr id="333" name="Google Shape;333;g119d54ba54d_1_82"/>
          <p:cNvGrpSpPr/>
          <p:nvPr/>
        </p:nvGrpSpPr>
        <p:grpSpPr>
          <a:xfrm>
            <a:off x="3817597" y="676397"/>
            <a:ext cx="1508826" cy="1504565"/>
            <a:chOff x="3782700" y="1538287"/>
            <a:chExt cx="1578600" cy="1578601"/>
          </a:xfrm>
        </p:grpSpPr>
        <p:sp>
          <p:nvSpPr>
            <p:cNvPr id="334" name="Google Shape;334;g119d54ba54d_1_82"/>
            <p:cNvSpPr/>
            <p:nvPr/>
          </p:nvSpPr>
          <p:spPr>
            <a:xfrm>
              <a:off x="3782700" y="27574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19d54ba54d_1_82"/>
            <p:cNvSpPr/>
            <p:nvPr/>
          </p:nvSpPr>
          <p:spPr>
            <a:xfrm rot="-5400000">
              <a:off x="5001900" y="27574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19d54ba54d_1_82"/>
            <p:cNvSpPr/>
            <p:nvPr/>
          </p:nvSpPr>
          <p:spPr>
            <a:xfrm rot="5400000">
              <a:off x="3782700" y="15382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19d54ba54d_1_82"/>
            <p:cNvSpPr/>
            <p:nvPr/>
          </p:nvSpPr>
          <p:spPr>
            <a:xfrm rot="10800000">
              <a:off x="5001900" y="15382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g119d54ba54d_1_82"/>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339" name="Google Shape;339;g119d54ba54d_1_82"/>
          <p:cNvGrpSpPr/>
          <p:nvPr/>
        </p:nvGrpSpPr>
        <p:grpSpPr>
          <a:xfrm>
            <a:off x="4028550" y="1050001"/>
            <a:ext cx="1001311" cy="757314"/>
            <a:chOff x="5220653" y="3006474"/>
            <a:chExt cx="546239" cy="378562"/>
          </a:xfrm>
        </p:grpSpPr>
        <p:sp>
          <p:nvSpPr>
            <p:cNvPr id="340" name="Google Shape;340;g119d54ba54d_1_82"/>
            <p:cNvSpPr/>
            <p:nvPr/>
          </p:nvSpPr>
          <p:spPr>
            <a:xfrm>
              <a:off x="5220653" y="3006474"/>
              <a:ext cx="361482" cy="326923"/>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19d54ba54d_1_82"/>
            <p:cNvSpPr/>
            <p:nvPr/>
          </p:nvSpPr>
          <p:spPr>
            <a:xfrm>
              <a:off x="5553463" y="3180905"/>
              <a:ext cx="213428" cy="204132"/>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19d54ba54d_1_99"/>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Principal Component Analysis</a:t>
            </a:r>
            <a:endParaRPr b="0">
              <a:latin typeface="Montserrat Medium"/>
              <a:ea typeface="Montserrat Medium"/>
              <a:cs typeface="Montserrat Medium"/>
              <a:sym typeface="Montserrat Medium"/>
            </a:endParaRPr>
          </a:p>
        </p:txBody>
      </p:sp>
      <p:sp>
        <p:nvSpPr>
          <p:cNvPr id="347" name="Google Shape;347;g119d54ba54d_1_99"/>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48" name="Google Shape;348;g119d54ba54d_1_99"/>
          <p:cNvPicPr preferRelativeResize="0"/>
          <p:nvPr/>
        </p:nvPicPr>
        <p:blipFill>
          <a:blip r:embed="rId3">
            <a:alphaModFix/>
          </a:blip>
          <a:stretch>
            <a:fillRect/>
          </a:stretch>
        </p:blipFill>
        <p:spPr>
          <a:xfrm>
            <a:off x="945087" y="1555725"/>
            <a:ext cx="7253826" cy="3202700"/>
          </a:xfrm>
          <a:prstGeom prst="rect">
            <a:avLst/>
          </a:prstGeom>
          <a:noFill/>
          <a:ln>
            <a:noFill/>
          </a:ln>
        </p:spPr>
      </p:pic>
      <p:sp>
        <p:nvSpPr>
          <p:cNvPr id="349" name="Google Shape;349;g119d54ba54d_1_99"/>
          <p:cNvSpPr/>
          <p:nvPr/>
        </p:nvSpPr>
        <p:spPr>
          <a:xfrm>
            <a:off x="3352825" y="1451550"/>
            <a:ext cx="241800" cy="3366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19d54ba54d_1_99"/>
          <p:cNvSpPr txBox="1"/>
          <p:nvPr/>
        </p:nvSpPr>
        <p:spPr>
          <a:xfrm>
            <a:off x="3300200" y="1045200"/>
            <a:ext cx="473400" cy="431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600">
                <a:latin typeface="Montserrat"/>
                <a:ea typeface="Montserrat"/>
                <a:cs typeface="Montserrat"/>
                <a:sym typeface="Montserrat"/>
              </a:rPr>
              <a:t>7</a:t>
            </a:r>
            <a:endParaRPr sz="16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19d54ba54d_1_238"/>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Principal Component Analysis</a:t>
            </a:r>
            <a:endParaRPr b="0">
              <a:latin typeface="Montserrat Medium"/>
              <a:ea typeface="Montserrat Medium"/>
              <a:cs typeface="Montserrat Medium"/>
              <a:sym typeface="Montserrat Medium"/>
            </a:endParaRPr>
          </a:p>
        </p:txBody>
      </p:sp>
      <p:sp>
        <p:nvSpPr>
          <p:cNvPr id="356" name="Google Shape;356;g119d54ba54d_1_23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57" name="Google Shape;357;g119d54ba54d_1_238"/>
          <p:cNvPicPr preferRelativeResize="0"/>
          <p:nvPr/>
        </p:nvPicPr>
        <p:blipFill>
          <a:blip r:embed="rId3">
            <a:alphaModFix/>
          </a:blip>
          <a:stretch>
            <a:fillRect/>
          </a:stretch>
        </p:blipFill>
        <p:spPr>
          <a:xfrm>
            <a:off x="1609725" y="1289700"/>
            <a:ext cx="5924550" cy="3695700"/>
          </a:xfrm>
          <a:prstGeom prst="rect">
            <a:avLst/>
          </a:prstGeom>
          <a:noFill/>
          <a:ln>
            <a:noFill/>
          </a:ln>
        </p:spPr>
      </p:pic>
      <p:sp>
        <p:nvSpPr>
          <p:cNvPr id="358" name="Google Shape;358;g119d54ba54d_1_238"/>
          <p:cNvSpPr/>
          <p:nvPr/>
        </p:nvSpPr>
        <p:spPr>
          <a:xfrm rot="-5400000">
            <a:off x="5280250" y="4291525"/>
            <a:ext cx="241800" cy="3366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19d54ba54d_1_249"/>
          <p:cNvSpPr txBox="1"/>
          <p:nvPr>
            <p:ph type="title"/>
          </p:nvPr>
        </p:nvSpPr>
        <p:spPr>
          <a:xfrm>
            <a:off x="691200" y="628125"/>
            <a:ext cx="7761600" cy="4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Montserrat Medium"/>
                <a:ea typeface="Montserrat Medium"/>
                <a:cs typeface="Montserrat Medium"/>
                <a:sym typeface="Montserrat Medium"/>
              </a:rPr>
              <a:t>PCA: Number of Components</a:t>
            </a:r>
            <a:endParaRPr b="0">
              <a:latin typeface="Montserrat Medium"/>
              <a:ea typeface="Montserrat Medium"/>
              <a:cs typeface="Montserrat Medium"/>
              <a:sym typeface="Montserrat Medium"/>
            </a:endParaRPr>
          </a:p>
        </p:txBody>
      </p:sp>
      <p:sp>
        <p:nvSpPr>
          <p:cNvPr id="364" name="Google Shape;364;g119d54ba54d_1_249"/>
          <p:cNvSpPr txBox="1"/>
          <p:nvPr>
            <p:ph idx="1" type="body"/>
          </p:nvPr>
        </p:nvSpPr>
        <p:spPr>
          <a:xfrm>
            <a:off x="691200" y="1688000"/>
            <a:ext cx="3767400" cy="2917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9600"/>
              <a:t>7</a:t>
            </a:r>
            <a:endParaRPr sz="9600"/>
          </a:p>
          <a:p>
            <a:pPr indent="0" lvl="0" marL="0" rtl="0" algn="ctr">
              <a:spcBef>
                <a:spcPts val="600"/>
              </a:spcBef>
              <a:spcAft>
                <a:spcPts val="0"/>
              </a:spcAft>
              <a:buNone/>
            </a:pPr>
            <a:r>
              <a:t/>
            </a:r>
            <a:endParaRPr sz="2400"/>
          </a:p>
          <a:p>
            <a:pPr indent="0" lvl="0" marL="0" rtl="0" algn="ctr">
              <a:spcBef>
                <a:spcPts val="600"/>
              </a:spcBef>
              <a:spcAft>
                <a:spcPts val="0"/>
              </a:spcAft>
              <a:buNone/>
            </a:pPr>
            <a:r>
              <a:t/>
            </a:r>
            <a:endParaRPr sz="2400"/>
          </a:p>
          <a:p>
            <a:pPr indent="0" lvl="0" marL="0" rtl="0" algn="ctr">
              <a:spcBef>
                <a:spcPts val="600"/>
              </a:spcBef>
              <a:spcAft>
                <a:spcPts val="0"/>
              </a:spcAft>
              <a:buNone/>
            </a:pPr>
            <a:r>
              <a:rPr lang="en" sz="2400"/>
              <a:t>Accuracy: </a:t>
            </a:r>
            <a:r>
              <a:rPr lang="en" sz="2400"/>
              <a:t>0.72</a:t>
            </a:r>
            <a:endParaRPr sz="2400"/>
          </a:p>
        </p:txBody>
      </p:sp>
      <p:sp>
        <p:nvSpPr>
          <p:cNvPr id="365" name="Google Shape;365;g119d54ba54d_1_249"/>
          <p:cNvSpPr txBox="1"/>
          <p:nvPr>
            <p:ph idx="2" type="body"/>
          </p:nvPr>
        </p:nvSpPr>
        <p:spPr>
          <a:xfrm>
            <a:off x="4685400" y="1688000"/>
            <a:ext cx="3767400" cy="2917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9600"/>
              <a:t>15</a:t>
            </a:r>
            <a:endParaRPr sz="9600"/>
          </a:p>
          <a:p>
            <a:pPr indent="0" lvl="0" marL="0" rtl="0" algn="ctr">
              <a:spcBef>
                <a:spcPts val="600"/>
              </a:spcBef>
              <a:spcAft>
                <a:spcPts val="0"/>
              </a:spcAft>
              <a:buNone/>
            </a:pPr>
            <a:r>
              <a:t/>
            </a:r>
            <a:endParaRPr sz="2400"/>
          </a:p>
          <a:p>
            <a:pPr indent="0" lvl="0" marL="0" rtl="0" algn="ctr">
              <a:spcBef>
                <a:spcPts val="600"/>
              </a:spcBef>
              <a:spcAft>
                <a:spcPts val="0"/>
              </a:spcAft>
              <a:buNone/>
            </a:pPr>
            <a:r>
              <a:t/>
            </a:r>
            <a:endParaRPr sz="2400"/>
          </a:p>
          <a:p>
            <a:pPr indent="0" lvl="0" marL="0" rtl="0" algn="ctr">
              <a:spcBef>
                <a:spcPts val="600"/>
              </a:spcBef>
              <a:spcAft>
                <a:spcPts val="0"/>
              </a:spcAft>
              <a:buNone/>
            </a:pPr>
            <a:r>
              <a:rPr lang="en" sz="2400"/>
              <a:t>Accuracy: 0.76</a:t>
            </a:r>
            <a:endParaRPr sz="2400"/>
          </a:p>
        </p:txBody>
      </p:sp>
      <p:sp>
        <p:nvSpPr>
          <p:cNvPr id="366" name="Google Shape;366;g119d54ba54d_1_249"/>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grpSp>
        <p:nvGrpSpPr>
          <p:cNvPr id="367" name="Google Shape;367;g119d54ba54d_1_249"/>
          <p:cNvGrpSpPr/>
          <p:nvPr/>
        </p:nvGrpSpPr>
        <p:grpSpPr>
          <a:xfrm>
            <a:off x="6255410" y="1635392"/>
            <a:ext cx="627386" cy="352261"/>
            <a:chOff x="4601275" y="1702875"/>
            <a:chExt cx="471400" cy="289450"/>
          </a:xfrm>
        </p:grpSpPr>
        <p:sp>
          <p:nvSpPr>
            <p:cNvPr id="368" name="Google Shape;368;g119d54ba54d_1_249"/>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19d54ba54d_1_249"/>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19d54ba54d_1_249"/>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19d54ba54d_1_249"/>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19d54ba54d_1_249"/>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691200" y="628125"/>
            <a:ext cx="7761600" cy="49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Roadmap of the Presentation</a:t>
            </a:r>
            <a:endParaRPr b="0">
              <a:latin typeface="Montserrat Medium"/>
              <a:ea typeface="Montserrat Medium"/>
              <a:cs typeface="Montserrat Medium"/>
              <a:sym typeface="Montserrat Medium"/>
            </a:endParaRPr>
          </a:p>
        </p:txBody>
      </p:sp>
      <p:sp>
        <p:nvSpPr>
          <p:cNvPr id="83" name="Google Shape;83;p3"/>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84" name="Google Shape;84;p3"/>
          <p:cNvSpPr/>
          <p:nvPr/>
        </p:nvSpPr>
        <p:spPr>
          <a:xfrm>
            <a:off x="108856" y="2523428"/>
            <a:ext cx="9035143"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3"/>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86" name="Google Shape;86;p3"/>
          <p:cNvGrpSpPr/>
          <p:nvPr/>
        </p:nvGrpSpPr>
        <p:grpSpPr>
          <a:xfrm>
            <a:off x="1786339" y="1855801"/>
            <a:ext cx="473400" cy="473400"/>
            <a:chOff x="1786339" y="1703401"/>
            <a:chExt cx="473400" cy="473400"/>
          </a:xfrm>
        </p:grpSpPr>
        <p:sp>
          <p:nvSpPr>
            <p:cNvPr id="87" name="Google Shape;87;p3"/>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88" name="Google Shape;88;p3"/>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Montserrat"/>
                  <a:ea typeface="Montserrat"/>
                  <a:cs typeface="Montserrat"/>
                  <a:sym typeface="Montserrat"/>
                </a:rPr>
                <a:t>1</a:t>
              </a:r>
              <a:endParaRPr b="0" i="0" sz="600" u="none" cap="none" strike="noStrike">
                <a:solidFill>
                  <a:schemeClr val="dk2"/>
                </a:solidFill>
                <a:latin typeface="Montserrat"/>
                <a:ea typeface="Montserrat"/>
                <a:cs typeface="Montserrat"/>
                <a:sym typeface="Montserrat"/>
              </a:endParaRPr>
            </a:p>
          </p:txBody>
        </p:sp>
      </p:grpSp>
      <p:grpSp>
        <p:nvGrpSpPr>
          <p:cNvPr id="89" name="Google Shape;89;p3"/>
          <p:cNvGrpSpPr/>
          <p:nvPr/>
        </p:nvGrpSpPr>
        <p:grpSpPr>
          <a:xfrm>
            <a:off x="3814414" y="1855801"/>
            <a:ext cx="473400" cy="473400"/>
            <a:chOff x="3814414" y="1703401"/>
            <a:chExt cx="473400" cy="473400"/>
          </a:xfrm>
        </p:grpSpPr>
        <p:sp>
          <p:nvSpPr>
            <p:cNvPr id="90" name="Google Shape;90;p3"/>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91" name="Google Shape;91;p3"/>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Montserrat"/>
                  <a:ea typeface="Montserrat"/>
                  <a:cs typeface="Montserrat"/>
                  <a:sym typeface="Montserrat"/>
                </a:rPr>
                <a:t>3</a:t>
              </a:r>
              <a:endParaRPr b="0" i="0" sz="600" u="none" cap="none" strike="noStrike">
                <a:solidFill>
                  <a:schemeClr val="dk2"/>
                </a:solidFill>
                <a:latin typeface="Montserrat"/>
                <a:ea typeface="Montserrat"/>
                <a:cs typeface="Montserrat"/>
                <a:sym typeface="Montserrat"/>
              </a:endParaRPr>
            </a:p>
          </p:txBody>
        </p:sp>
      </p:grpSp>
      <p:grpSp>
        <p:nvGrpSpPr>
          <p:cNvPr id="92" name="Google Shape;92;p3"/>
          <p:cNvGrpSpPr/>
          <p:nvPr/>
        </p:nvGrpSpPr>
        <p:grpSpPr>
          <a:xfrm>
            <a:off x="5842489" y="1855801"/>
            <a:ext cx="473400" cy="473400"/>
            <a:chOff x="5842489" y="1703401"/>
            <a:chExt cx="473400" cy="473400"/>
          </a:xfrm>
        </p:grpSpPr>
        <p:sp>
          <p:nvSpPr>
            <p:cNvPr id="93" name="Google Shape;93;p3"/>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94" name="Google Shape;94;p3"/>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Montserrat"/>
                  <a:ea typeface="Montserrat"/>
                  <a:cs typeface="Montserrat"/>
                  <a:sym typeface="Montserrat"/>
                </a:rPr>
                <a:t>5</a:t>
              </a:r>
              <a:endParaRPr b="0" i="0" sz="600" u="none" cap="none" strike="noStrike">
                <a:solidFill>
                  <a:schemeClr val="dk2"/>
                </a:solidFill>
                <a:latin typeface="Montserrat"/>
                <a:ea typeface="Montserrat"/>
                <a:cs typeface="Montserrat"/>
                <a:sym typeface="Montserrat"/>
              </a:endParaRPr>
            </a:p>
          </p:txBody>
        </p:sp>
      </p:grpSp>
      <p:grpSp>
        <p:nvGrpSpPr>
          <p:cNvPr id="95" name="Google Shape;95;p3"/>
          <p:cNvGrpSpPr/>
          <p:nvPr/>
        </p:nvGrpSpPr>
        <p:grpSpPr>
          <a:xfrm>
            <a:off x="6880814" y="3728700"/>
            <a:ext cx="473400" cy="473400"/>
            <a:chOff x="6880814" y="3576300"/>
            <a:chExt cx="473400" cy="473400"/>
          </a:xfrm>
        </p:grpSpPr>
        <p:sp>
          <p:nvSpPr>
            <p:cNvPr id="96" name="Google Shape;96;p3"/>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97" name="Google Shape;97;p3"/>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Montserrat"/>
                  <a:ea typeface="Montserrat"/>
                  <a:cs typeface="Montserrat"/>
                  <a:sym typeface="Montserrat"/>
                </a:rPr>
                <a:t>6</a:t>
              </a:r>
              <a:endParaRPr b="0" i="0" sz="600" u="none" cap="none" strike="noStrike">
                <a:solidFill>
                  <a:schemeClr val="dk2"/>
                </a:solidFill>
                <a:latin typeface="Montserrat"/>
                <a:ea typeface="Montserrat"/>
                <a:cs typeface="Montserrat"/>
                <a:sym typeface="Montserrat"/>
              </a:endParaRPr>
            </a:p>
          </p:txBody>
        </p:sp>
      </p:grpSp>
      <p:grpSp>
        <p:nvGrpSpPr>
          <p:cNvPr id="98" name="Google Shape;98;p3"/>
          <p:cNvGrpSpPr/>
          <p:nvPr/>
        </p:nvGrpSpPr>
        <p:grpSpPr>
          <a:xfrm>
            <a:off x="4852739" y="3728700"/>
            <a:ext cx="473400" cy="473400"/>
            <a:chOff x="4852739" y="3576300"/>
            <a:chExt cx="473400" cy="473400"/>
          </a:xfrm>
        </p:grpSpPr>
        <p:sp>
          <p:nvSpPr>
            <p:cNvPr id="99" name="Google Shape;99;p3"/>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0" name="Google Shape;100;p3"/>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Montserrat"/>
                  <a:ea typeface="Montserrat"/>
                  <a:cs typeface="Montserrat"/>
                  <a:sym typeface="Montserrat"/>
                </a:rPr>
                <a:t>4</a:t>
              </a:r>
              <a:endParaRPr b="0" i="0" sz="600" u="none" cap="none" strike="noStrike">
                <a:solidFill>
                  <a:schemeClr val="dk2"/>
                </a:solidFill>
                <a:latin typeface="Montserrat"/>
                <a:ea typeface="Montserrat"/>
                <a:cs typeface="Montserrat"/>
                <a:sym typeface="Montserrat"/>
              </a:endParaRPr>
            </a:p>
          </p:txBody>
        </p:sp>
      </p:grpSp>
      <p:grpSp>
        <p:nvGrpSpPr>
          <p:cNvPr id="101" name="Google Shape;101;p3"/>
          <p:cNvGrpSpPr/>
          <p:nvPr/>
        </p:nvGrpSpPr>
        <p:grpSpPr>
          <a:xfrm>
            <a:off x="2824664" y="3728700"/>
            <a:ext cx="473400" cy="473400"/>
            <a:chOff x="2824664" y="3576300"/>
            <a:chExt cx="473400" cy="473400"/>
          </a:xfrm>
        </p:grpSpPr>
        <p:sp>
          <p:nvSpPr>
            <p:cNvPr id="102" name="Google Shape;102;p3"/>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3" name="Google Shape;103;p3"/>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Montserrat"/>
                  <a:ea typeface="Montserrat"/>
                  <a:cs typeface="Montserrat"/>
                  <a:sym typeface="Montserrat"/>
                </a:rPr>
                <a:t>2</a:t>
              </a:r>
              <a:endParaRPr b="0" i="0" sz="600" u="none" cap="none" strike="noStrike">
                <a:solidFill>
                  <a:schemeClr val="dk2"/>
                </a:solidFill>
                <a:latin typeface="Montserrat"/>
                <a:ea typeface="Montserrat"/>
                <a:cs typeface="Montserrat"/>
                <a:sym typeface="Montserrat"/>
              </a:endParaRPr>
            </a:p>
          </p:txBody>
        </p:sp>
      </p:grpSp>
      <p:sp>
        <p:nvSpPr>
          <p:cNvPr id="104" name="Google Shape;104;p3"/>
          <p:cNvSpPr txBox="1"/>
          <p:nvPr/>
        </p:nvSpPr>
        <p:spPr>
          <a:xfrm>
            <a:off x="1414839" y="1548213"/>
            <a:ext cx="1286400" cy="259843"/>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Introduction</a:t>
            </a:r>
            <a:endParaRPr b="0" i="0" sz="1600" u="none" cap="none" strike="noStrike">
              <a:solidFill>
                <a:schemeClr val="dk2"/>
              </a:solidFill>
              <a:latin typeface="Montserrat"/>
              <a:ea typeface="Montserrat"/>
              <a:cs typeface="Montserrat"/>
              <a:sym typeface="Montserrat"/>
            </a:endParaRPr>
          </a:p>
        </p:txBody>
      </p:sp>
      <p:sp>
        <p:nvSpPr>
          <p:cNvPr id="105" name="Google Shape;105;p3"/>
          <p:cNvSpPr txBox="1"/>
          <p:nvPr/>
        </p:nvSpPr>
        <p:spPr>
          <a:xfrm>
            <a:off x="3298075" y="1348400"/>
            <a:ext cx="1620000" cy="4935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Dataset &amp; Preprocessing</a:t>
            </a:r>
            <a:endParaRPr b="0" i="0" sz="1600" u="none" cap="none" strike="noStrike">
              <a:solidFill>
                <a:schemeClr val="dk2"/>
              </a:solidFill>
              <a:latin typeface="Montserrat"/>
              <a:ea typeface="Montserrat"/>
              <a:cs typeface="Montserrat"/>
              <a:sym typeface="Montserrat"/>
            </a:endParaRPr>
          </a:p>
        </p:txBody>
      </p:sp>
      <p:sp>
        <p:nvSpPr>
          <p:cNvPr id="106" name="Google Shape;106;p3"/>
          <p:cNvSpPr txBox="1"/>
          <p:nvPr/>
        </p:nvSpPr>
        <p:spPr>
          <a:xfrm>
            <a:off x="5326139" y="1545137"/>
            <a:ext cx="1668734" cy="259844"/>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rgbClr val="000000"/>
              </a:buClr>
              <a:buSzPts val="1600"/>
              <a:buFont typeface="Arial"/>
              <a:buNone/>
            </a:pPr>
            <a:r>
              <a:rPr lang="en" sz="1600">
                <a:solidFill>
                  <a:schemeClr val="dk2"/>
                </a:solidFill>
                <a:latin typeface="Montserrat"/>
                <a:ea typeface="Montserrat"/>
                <a:cs typeface="Montserrat"/>
                <a:sym typeface="Montserrat"/>
              </a:rPr>
              <a:t>Experiments &amp; Results</a:t>
            </a:r>
            <a:endParaRPr b="0" i="0" sz="1600" u="none" cap="none" strike="noStrike">
              <a:solidFill>
                <a:schemeClr val="dk2"/>
              </a:solidFill>
              <a:latin typeface="Montserrat"/>
              <a:ea typeface="Montserrat"/>
              <a:cs typeface="Montserrat"/>
              <a:sym typeface="Montserrat"/>
            </a:endParaRPr>
          </a:p>
        </p:txBody>
      </p:sp>
      <p:sp>
        <p:nvSpPr>
          <p:cNvPr id="107" name="Google Shape;107;p3"/>
          <p:cNvSpPr txBox="1"/>
          <p:nvPr/>
        </p:nvSpPr>
        <p:spPr>
          <a:xfrm>
            <a:off x="2418174" y="4216000"/>
            <a:ext cx="1396239" cy="2993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Literature Reviews</a:t>
            </a:r>
            <a:endParaRPr b="0" i="0" sz="1600" u="none" cap="none" strike="noStrike">
              <a:solidFill>
                <a:schemeClr val="dk2"/>
              </a:solidFill>
              <a:latin typeface="Montserrat"/>
              <a:ea typeface="Montserrat"/>
              <a:cs typeface="Montserrat"/>
              <a:sym typeface="Montserrat"/>
            </a:endParaRPr>
          </a:p>
        </p:txBody>
      </p:sp>
      <p:sp>
        <p:nvSpPr>
          <p:cNvPr id="108" name="Google Shape;108;p3"/>
          <p:cNvSpPr txBox="1"/>
          <p:nvPr/>
        </p:nvSpPr>
        <p:spPr>
          <a:xfrm>
            <a:off x="4287814" y="4216000"/>
            <a:ext cx="1663043"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SzPts val="1600"/>
              <a:buFont typeface="Arial"/>
              <a:buNone/>
            </a:pPr>
            <a:r>
              <a:rPr lang="en" sz="1600">
                <a:solidFill>
                  <a:schemeClr val="dk2"/>
                </a:solidFill>
                <a:latin typeface="Montserrat"/>
                <a:ea typeface="Montserrat"/>
                <a:cs typeface="Montserrat"/>
                <a:sym typeface="Montserrat"/>
              </a:rPr>
              <a:t>Methodology</a:t>
            </a:r>
            <a:endParaRPr b="0" i="0" sz="1600" u="none" cap="none" strike="noStrike">
              <a:solidFill>
                <a:schemeClr val="dk2"/>
              </a:solidFill>
              <a:latin typeface="Montserrat"/>
              <a:ea typeface="Montserrat"/>
              <a:cs typeface="Montserrat"/>
              <a:sym typeface="Montserrat"/>
            </a:endParaRPr>
          </a:p>
        </p:txBody>
      </p:sp>
      <p:sp>
        <p:nvSpPr>
          <p:cNvPr id="109" name="Google Shape;109;p3"/>
          <p:cNvSpPr txBox="1"/>
          <p:nvPr/>
        </p:nvSpPr>
        <p:spPr>
          <a:xfrm>
            <a:off x="6474324" y="4216000"/>
            <a:ext cx="13962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SzPts val="1600"/>
              <a:buFont typeface="Arial"/>
              <a:buNone/>
            </a:pPr>
            <a:r>
              <a:rPr lang="en" sz="1600">
                <a:solidFill>
                  <a:schemeClr val="dk2"/>
                </a:solidFill>
                <a:latin typeface="Montserrat"/>
                <a:ea typeface="Montserrat"/>
                <a:cs typeface="Montserrat"/>
                <a:sym typeface="Montserrat"/>
              </a:rPr>
              <a:t>Conclusion &amp; Future Works</a:t>
            </a:r>
            <a:endParaRPr b="0" i="0" sz="1600" u="none" cap="none" strike="noStrike">
              <a:solidFill>
                <a:schemeClr val="dk2"/>
              </a:solidFill>
              <a:latin typeface="Montserrat"/>
              <a:ea typeface="Montserrat"/>
              <a:cs typeface="Montserrat"/>
              <a:sym typeface="Montserrat"/>
            </a:endParaRPr>
          </a:p>
        </p:txBody>
      </p:sp>
      <p:sp>
        <p:nvSpPr>
          <p:cNvPr id="110" name="Google Shape;110;p3"/>
          <p:cNvSpPr txBox="1"/>
          <p:nvPr/>
        </p:nvSpPr>
        <p:spPr>
          <a:xfrm>
            <a:off x="7091786" y="1516272"/>
            <a:ext cx="1668734" cy="259844"/>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9d54ba54d_1_265"/>
          <p:cNvSpPr txBox="1"/>
          <p:nvPr>
            <p:ph type="title"/>
          </p:nvPr>
        </p:nvSpPr>
        <p:spPr>
          <a:xfrm>
            <a:off x="691200" y="628125"/>
            <a:ext cx="7761600" cy="4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latin typeface="Montserrat Medium"/>
                <a:ea typeface="Montserrat Medium"/>
                <a:cs typeface="Montserrat Medium"/>
                <a:sym typeface="Montserrat Medium"/>
              </a:rPr>
              <a:t>In the end</a:t>
            </a:r>
            <a:endParaRPr b="0">
              <a:latin typeface="Montserrat Medium"/>
              <a:ea typeface="Montserrat Medium"/>
              <a:cs typeface="Montserrat Medium"/>
              <a:sym typeface="Montserrat Medium"/>
            </a:endParaRPr>
          </a:p>
        </p:txBody>
      </p:sp>
      <p:sp>
        <p:nvSpPr>
          <p:cNvPr id="378" name="Google Shape;378;g119d54ba54d_1_265"/>
          <p:cNvSpPr txBox="1"/>
          <p:nvPr>
            <p:ph idx="2" type="body"/>
          </p:nvPr>
        </p:nvSpPr>
        <p:spPr>
          <a:xfrm>
            <a:off x="691350" y="1640875"/>
            <a:ext cx="7761600" cy="267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PCA with principal components = 15 gave the highest performance for the validation set.</a:t>
            </a:r>
            <a:endParaRPr/>
          </a:p>
        </p:txBody>
      </p:sp>
      <p:sp>
        <p:nvSpPr>
          <p:cNvPr id="379" name="Google Shape;379;g119d54ba54d_1_265"/>
          <p:cNvSpPr txBox="1"/>
          <p:nvPr>
            <p:ph idx="12" type="sldNum"/>
          </p:nvPr>
        </p:nvSpPr>
        <p:spPr>
          <a:xfrm>
            <a:off x="8556775" y="4758433"/>
            <a:ext cx="548700" cy="30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19d54ba54d_1_6"/>
          <p:cNvSpPr txBox="1"/>
          <p:nvPr>
            <p:ph type="ctrTitle"/>
          </p:nvPr>
        </p:nvSpPr>
        <p:spPr>
          <a:xfrm>
            <a:off x="136750" y="2897800"/>
            <a:ext cx="5054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4</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Methodology</a:t>
            </a:r>
            <a:endParaRPr/>
          </a:p>
        </p:txBody>
      </p:sp>
      <p:sp>
        <p:nvSpPr>
          <p:cNvPr id="385" name="Google Shape;385;g119d54ba54d_1_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19d54ba54d_1_113"/>
          <p:cNvSpPr txBox="1"/>
          <p:nvPr>
            <p:ph type="title"/>
          </p:nvPr>
        </p:nvSpPr>
        <p:spPr>
          <a:xfrm>
            <a:off x="175800" y="162925"/>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Flow Diagram</a:t>
            </a:r>
            <a:endParaRPr b="0">
              <a:latin typeface="Montserrat Medium"/>
              <a:ea typeface="Montserrat Medium"/>
              <a:cs typeface="Montserrat Medium"/>
              <a:sym typeface="Montserrat Medium"/>
            </a:endParaRPr>
          </a:p>
        </p:txBody>
      </p:sp>
      <p:sp>
        <p:nvSpPr>
          <p:cNvPr id="391" name="Google Shape;391;g119d54ba54d_1_113"/>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392" name="Google Shape;392;g119d54ba54d_1_113"/>
          <p:cNvPicPr preferRelativeResize="0"/>
          <p:nvPr/>
        </p:nvPicPr>
        <p:blipFill rotWithShape="1">
          <a:blip r:embed="rId3">
            <a:alphaModFix/>
          </a:blip>
          <a:srcRect b="1444" l="0" r="0" t="2244"/>
          <a:stretch/>
        </p:blipFill>
        <p:spPr>
          <a:xfrm>
            <a:off x="2810475" y="0"/>
            <a:ext cx="4725251"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19d54ba54d_1_11"/>
          <p:cNvSpPr txBox="1"/>
          <p:nvPr>
            <p:ph type="ctrTitle"/>
          </p:nvPr>
        </p:nvSpPr>
        <p:spPr>
          <a:xfrm>
            <a:off x="136750" y="2897800"/>
            <a:ext cx="5054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5</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Experiments &amp; Results</a:t>
            </a:r>
            <a:endParaRPr/>
          </a:p>
        </p:txBody>
      </p:sp>
      <p:sp>
        <p:nvSpPr>
          <p:cNvPr id="398" name="Google Shape;398;g119d54ba54d_1_1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19d54ba54d_1_148"/>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Decision Tree Results</a:t>
            </a:r>
            <a:endParaRPr b="0">
              <a:latin typeface="Montserrat Medium"/>
              <a:ea typeface="Montserrat Medium"/>
              <a:cs typeface="Montserrat Medium"/>
              <a:sym typeface="Montserrat Medium"/>
            </a:endParaRPr>
          </a:p>
        </p:txBody>
      </p:sp>
      <p:sp>
        <p:nvSpPr>
          <p:cNvPr id="404" name="Google Shape;404;g119d54ba54d_1_148"/>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405" name="Google Shape;405;g119d54ba54d_1_148"/>
          <p:cNvPicPr preferRelativeResize="0"/>
          <p:nvPr/>
        </p:nvPicPr>
        <p:blipFill>
          <a:blip r:embed="rId3">
            <a:alphaModFix/>
          </a:blip>
          <a:stretch>
            <a:fillRect/>
          </a:stretch>
        </p:blipFill>
        <p:spPr>
          <a:xfrm>
            <a:off x="1571625" y="1814513"/>
            <a:ext cx="6000750" cy="1514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19d54ba54d_1_127"/>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Support Vector Machine Results</a:t>
            </a:r>
            <a:endParaRPr b="0">
              <a:latin typeface="Montserrat Medium"/>
              <a:ea typeface="Montserrat Medium"/>
              <a:cs typeface="Montserrat Medium"/>
              <a:sym typeface="Montserrat Medium"/>
            </a:endParaRPr>
          </a:p>
        </p:txBody>
      </p:sp>
      <p:sp>
        <p:nvSpPr>
          <p:cNvPr id="411" name="Google Shape;411;g119d54ba54d_1_127"/>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412" name="Google Shape;412;g119d54ba54d_1_127"/>
          <p:cNvPicPr preferRelativeResize="0"/>
          <p:nvPr/>
        </p:nvPicPr>
        <p:blipFill>
          <a:blip r:embed="rId3">
            <a:alphaModFix/>
          </a:blip>
          <a:stretch>
            <a:fillRect/>
          </a:stretch>
        </p:blipFill>
        <p:spPr>
          <a:xfrm>
            <a:off x="1562100" y="1819275"/>
            <a:ext cx="6019800" cy="1504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119d54ba54d_1_141"/>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Random Forest Results</a:t>
            </a:r>
            <a:endParaRPr b="0">
              <a:latin typeface="Montserrat Medium"/>
              <a:ea typeface="Montserrat Medium"/>
              <a:cs typeface="Montserrat Medium"/>
              <a:sym typeface="Montserrat Medium"/>
            </a:endParaRPr>
          </a:p>
        </p:txBody>
      </p:sp>
      <p:sp>
        <p:nvSpPr>
          <p:cNvPr id="418" name="Google Shape;418;g119d54ba54d_1_141"/>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419" name="Google Shape;419;g119d54ba54d_1_141"/>
          <p:cNvPicPr preferRelativeResize="0"/>
          <p:nvPr/>
        </p:nvPicPr>
        <p:blipFill>
          <a:blip r:embed="rId3">
            <a:alphaModFix/>
          </a:blip>
          <a:stretch>
            <a:fillRect/>
          </a:stretch>
        </p:blipFill>
        <p:spPr>
          <a:xfrm>
            <a:off x="1581150" y="1828800"/>
            <a:ext cx="5981700" cy="1485900"/>
          </a:xfrm>
          <a:prstGeom prst="rect">
            <a:avLst/>
          </a:prstGeom>
          <a:noFill/>
          <a:ln>
            <a:noFill/>
          </a:ln>
        </p:spPr>
      </p:pic>
      <p:pic>
        <p:nvPicPr>
          <p:cNvPr id="420" name="Google Shape;420;g119d54ba54d_1_141"/>
          <p:cNvPicPr preferRelativeResize="0"/>
          <p:nvPr/>
        </p:nvPicPr>
        <p:blipFill>
          <a:blip r:embed="rId4">
            <a:alphaModFix/>
          </a:blip>
          <a:stretch>
            <a:fillRect/>
          </a:stretch>
        </p:blipFill>
        <p:spPr>
          <a:xfrm>
            <a:off x="1587825" y="1828800"/>
            <a:ext cx="5968345" cy="1485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19d54ba54d_1_134"/>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K Nearest Neighbor </a:t>
            </a:r>
            <a:r>
              <a:rPr b="0" lang="en">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sp>
        <p:nvSpPr>
          <p:cNvPr id="426" name="Google Shape;426;g119d54ba54d_1_134"/>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id="427" name="Google Shape;427;g119d54ba54d_1_134"/>
          <p:cNvPicPr preferRelativeResize="0"/>
          <p:nvPr/>
        </p:nvPicPr>
        <p:blipFill>
          <a:blip r:embed="rId3">
            <a:alphaModFix/>
          </a:blip>
          <a:stretch>
            <a:fillRect/>
          </a:stretch>
        </p:blipFill>
        <p:spPr>
          <a:xfrm>
            <a:off x="1576388" y="1833563"/>
            <a:ext cx="5991225" cy="1476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19d54ba54d_1_16"/>
          <p:cNvSpPr txBox="1"/>
          <p:nvPr>
            <p:ph type="ctrTitle"/>
          </p:nvPr>
        </p:nvSpPr>
        <p:spPr>
          <a:xfrm>
            <a:off x="136750" y="2897800"/>
            <a:ext cx="5054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6</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Conclusion &amp; Future Works</a:t>
            </a:r>
            <a:endParaRPr/>
          </a:p>
        </p:txBody>
      </p:sp>
      <p:sp>
        <p:nvSpPr>
          <p:cNvPr id="433" name="Google Shape;433;g119d54ba54d_1_1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5"/>
          <p:cNvSpPr txBox="1"/>
          <p:nvPr>
            <p:ph idx="4294967295" type="ctrTitle"/>
          </p:nvPr>
        </p:nvSpPr>
        <p:spPr>
          <a:xfrm>
            <a:off x="685800" y="1440645"/>
            <a:ext cx="7772400" cy="196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Montserrat"/>
              <a:buNone/>
            </a:pPr>
            <a:r>
              <a:rPr lang="en" sz="7200">
                <a:solidFill>
                  <a:srgbClr val="FFFFFF"/>
                </a:solidFill>
              </a:rPr>
              <a:t>Random Forest</a:t>
            </a:r>
            <a:endParaRPr b="1" i="0" sz="7200" u="none" cap="none" strike="noStrike">
              <a:solidFill>
                <a:srgbClr val="FFFFFF"/>
              </a:solidFill>
              <a:latin typeface="Montserrat"/>
              <a:ea typeface="Montserrat"/>
              <a:cs typeface="Montserrat"/>
              <a:sym typeface="Montserrat"/>
            </a:endParaRPr>
          </a:p>
        </p:txBody>
      </p:sp>
      <p:sp>
        <p:nvSpPr>
          <p:cNvPr id="439" name="Google Shape;439;p15"/>
          <p:cNvSpPr txBox="1"/>
          <p:nvPr>
            <p:ph idx="4294967295" type="subTitle"/>
          </p:nvPr>
        </p:nvSpPr>
        <p:spPr>
          <a:xfrm>
            <a:off x="240300" y="3891875"/>
            <a:ext cx="8663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accent2"/>
              </a:buClr>
              <a:buSzPts val="2400"/>
              <a:buFont typeface="Montserrat"/>
              <a:buNone/>
            </a:pPr>
            <a:r>
              <a:rPr lang="en" sz="3000">
                <a:latin typeface="Montserrat Medium"/>
                <a:ea typeface="Montserrat Medium"/>
                <a:cs typeface="Montserrat Medium"/>
                <a:sym typeface="Montserrat Medium"/>
              </a:rPr>
              <a:t>With 80% accuracy</a:t>
            </a:r>
            <a:endParaRPr i="0" sz="3000" u="none" cap="none" strike="noStrike">
              <a:solidFill>
                <a:schemeClr val="dk1"/>
              </a:solidFill>
              <a:latin typeface="Montserrat Medium"/>
              <a:ea typeface="Montserrat Medium"/>
              <a:cs typeface="Montserrat Medium"/>
              <a:sym typeface="Montserrat Medium"/>
            </a:endParaRPr>
          </a:p>
        </p:txBody>
      </p:sp>
      <p:grpSp>
        <p:nvGrpSpPr>
          <p:cNvPr id="440" name="Google Shape;440;p15"/>
          <p:cNvGrpSpPr/>
          <p:nvPr/>
        </p:nvGrpSpPr>
        <p:grpSpPr>
          <a:xfrm>
            <a:off x="3266420" y="1031049"/>
            <a:ext cx="2611162" cy="2615110"/>
            <a:chOff x="3782700" y="1538287"/>
            <a:chExt cx="1578600" cy="1578601"/>
          </a:xfrm>
        </p:grpSpPr>
        <p:sp>
          <p:nvSpPr>
            <p:cNvPr id="441" name="Google Shape;441;p15"/>
            <p:cNvSpPr/>
            <p:nvPr/>
          </p:nvSpPr>
          <p:spPr>
            <a:xfrm>
              <a:off x="3782700" y="27574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
            <p:cNvSpPr/>
            <p:nvPr/>
          </p:nvSpPr>
          <p:spPr>
            <a:xfrm rot="-5400000">
              <a:off x="5001900" y="27574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
            <p:cNvSpPr/>
            <p:nvPr/>
          </p:nvSpPr>
          <p:spPr>
            <a:xfrm rot="5400000">
              <a:off x="3782700" y="1538288"/>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5"/>
            <p:cNvSpPr/>
            <p:nvPr/>
          </p:nvSpPr>
          <p:spPr>
            <a:xfrm rot="10800000">
              <a:off x="5001900" y="1538287"/>
              <a:ext cx="359400" cy="3594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5"/>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446" name="Google Shape;446;p15"/>
          <p:cNvGrpSpPr/>
          <p:nvPr/>
        </p:nvGrpSpPr>
        <p:grpSpPr>
          <a:xfrm>
            <a:off x="4211190" y="1031059"/>
            <a:ext cx="721599" cy="784818"/>
            <a:chOff x="5297950" y="1632050"/>
            <a:chExt cx="426200" cy="431100"/>
          </a:xfrm>
        </p:grpSpPr>
        <p:sp>
          <p:nvSpPr>
            <p:cNvPr id="447" name="Google Shape;447;p15"/>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5"/>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ctrTitle"/>
          </p:nvPr>
        </p:nvSpPr>
        <p:spPr>
          <a:xfrm>
            <a:off x="685800" y="2897794"/>
            <a:ext cx="4505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1.</a:t>
            </a:r>
            <a:endParaRPr sz="9600">
              <a:solidFill>
                <a:schemeClr val="accent2"/>
              </a:solidFill>
            </a:endParaRPr>
          </a:p>
          <a:p>
            <a:pPr indent="0" lvl="0" marL="0" rtl="0" algn="r">
              <a:lnSpc>
                <a:spcPct val="100000"/>
              </a:lnSpc>
              <a:spcBef>
                <a:spcPts val="0"/>
              </a:spcBef>
              <a:spcAft>
                <a:spcPts val="0"/>
              </a:spcAft>
              <a:buSzPts val="4000"/>
              <a:buNone/>
            </a:pPr>
            <a:r>
              <a:rPr lang="en"/>
              <a:t>Introduction</a:t>
            </a:r>
            <a:endParaRPr/>
          </a:p>
        </p:txBody>
      </p:sp>
      <p:sp>
        <p:nvSpPr>
          <p:cNvPr id="116" name="Google Shape;116;p4"/>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119d54ba54d_1_120"/>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In the next we will</a:t>
            </a:r>
            <a:endParaRPr b="0">
              <a:latin typeface="Montserrat Medium"/>
              <a:ea typeface="Montserrat Medium"/>
              <a:cs typeface="Montserrat Medium"/>
              <a:sym typeface="Montserrat Medium"/>
            </a:endParaRPr>
          </a:p>
        </p:txBody>
      </p:sp>
      <p:sp>
        <p:nvSpPr>
          <p:cNvPr id="454" name="Google Shape;454;g119d54ba54d_1_120"/>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600"/>
              </a:spcBef>
              <a:spcAft>
                <a:spcPts val="0"/>
              </a:spcAft>
              <a:buSzPts val="2200"/>
              <a:buFont typeface="Montserrat Medium"/>
              <a:buChar char="●"/>
            </a:pPr>
            <a:r>
              <a:rPr lang="en" sz="2200">
                <a:latin typeface="Montserrat Medium"/>
                <a:ea typeface="Montserrat Medium"/>
                <a:cs typeface="Montserrat Medium"/>
                <a:sym typeface="Montserrat Medium"/>
              </a:rPr>
              <a:t>Train our dataset on Neural Networks</a:t>
            </a:r>
            <a:endParaRPr sz="2200">
              <a:latin typeface="Montserrat Medium"/>
              <a:ea typeface="Montserrat Medium"/>
              <a:cs typeface="Montserrat Medium"/>
              <a:sym typeface="Montserrat Medium"/>
            </a:endParaRPr>
          </a:p>
          <a:p>
            <a:pPr indent="0" lvl="0" marL="457200" rtl="0" algn="l">
              <a:lnSpc>
                <a:spcPct val="100000"/>
              </a:lnSpc>
              <a:spcBef>
                <a:spcPts val="600"/>
              </a:spcBef>
              <a:spcAft>
                <a:spcPts val="0"/>
              </a:spcAft>
              <a:buNone/>
            </a:pPr>
            <a:r>
              <a:t/>
            </a:r>
            <a:endParaRPr sz="2200">
              <a:latin typeface="Montserrat Medium"/>
              <a:ea typeface="Montserrat Medium"/>
              <a:cs typeface="Montserrat Medium"/>
              <a:sym typeface="Montserrat Medium"/>
            </a:endParaRPr>
          </a:p>
          <a:p>
            <a:pPr indent="-368300" lvl="0" marL="457200" rtl="0" algn="l">
              <a:lnSpc>
                <a:spcPct val="100000"/>
              </a:lnSpc>
              <a:spcBef>
                <a:spcPts val="600"/>
              </a:spcBef>
              <a:spcAft>
                <a:spcPts val="0"/>
              </a:spcAft>
              <a:buSzPts val="2200"/>
              <a:buFont typeface="Montserrat Medium"/>
              <a:buChar char="●"/>
            </a:pPr>
            <a:r>
              <a:rPr lang="en" sz="2200">
                <a:latin typeface="Montserrat Medium"/>
                <a:ea typeface="Montserrat Medium"/>
                <a:cs typeface="Montserrat Medium"/>
                <a:sym typeface="Montserrat Medium"/>
              </a:rPr>
              <a:t>Training on our dataset and testing on local dataset</a:t>
            </a:r>
            <a:endParaRPr sz="2200">
              <a:latin typeface="Montserrat Medium"/>
              <a:ea typeface="Montserrat Medium"/>
              <a:cs typeface="Montserrat Medium"/>
              <a:sym typeface="Montserrat Medium"/>
            </a:endParaRPr>
          </a:p>
        </p:txBody>
      </p:sp>
      <p:sp>
        <p:nvSpPr>
          <p:cNvPr id="455" name="Google Shape;455;g119d54ba54d_1_120"/>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3"/>
          <p:cNvSpPr/>
          <p:nvPr/>
        </p:nvSpPr>
        <p:spPr>
          <a:xfrm>
            <a:off x="0" y="0"/>
            <a:ext cx="9144000" cy="196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3"/>
          <p:cNvSpPr txBox="1"/>
          <p:nvPr>
            <p:ph idx="4294967295" type="ctrTitle"/>
          </p:nvPr>
        </p:nvSpPr>
        <p:spPr>
          <a:xfrm>
            <a:off x="498350" y="1262600"/>
            <a:ext cx="79374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Montserrat"/>
              <a:buNone/>
            </a:pPr>
            <a:r>
              <a:rPr b="1" i="0" lang="en" sz="9600" u="none" cap="none" strike="noStrike">
                <a:solidFill>
                  <a:schemeClr val="accent1"/>
                </a:solidFill>
                <a:latin typeface="Montserrat"/>
                <a:ea typeface="Montserrat"/>
                <a:cs typeface="Montserrat"/>
                <a:sym typeface="Montserrat"/>
              </a:rPr>
              <a:t>Thank</a:t>
            </a:r>
            <a:r>
              <a:rPr lang="en" sz="9600">
                <a:solidFill>
                  <a:schemeClr val="accent1"/>
                </a:solidFill>
              </a:rPr>
              <a:t> You</a:t>
            </a:r>
            <a:r>
              <a:rPr b="1" i="0" lang="en" sz="9600" u="none" cap="none" strike="noStrike">
                <a:solidFill>
                  <a:schemeClr val="accent1"/>
                </a:solidFill>
                <a:latin typeface="Montserrat"/>
                <a:ea typeface="Montserrat"/>
                <a:cs typeface="Montserrat"/>
                <a:sym typeface="Montserrat"/>
              </a:rPr>
              <a:t>!</a:t>
            </a:r>
            <a:endParaRPr b="1" i="0" sz="9600" u="none" cap="none" strike="noStrike">
              <a:solidFill>
                <a:schemeClr val="accent1"/>
              </a:solidFill>
              <a:latin typeface="Montserrat"/>
              <a:ea typeface="Montserrat"/>
              <a:cs typeface="Montserrat"/>
              <a:sym typeface="Montserrat"/>
            </a:endParaRPr>
          </a:p>
        </p:txBody>
      </p:sp>
      <p:sp>
        <p:nvSpPr>
          <p:cNvPr id="462" name="Google Shape;462;p23"/>
          <p:cNvSpPr/>
          <p:nvPr/>
        </p:nvSpPr>
        <p:spPr>
          <a:xfrm>
            <a:off x="813273" y="3075198"/>
            <a:ext cx="1533600" cy="103200"/>
          </a:xfrm>
          <a:prstGeom prst="rect">
            <a:avLst/>
          </a:prstGeom>
          <a:solidFill>
            <a:srgbClr val="C7F4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54F5B"/>
              </a:solidFill>
              <a:latin typeface="Arial"/>
              <a:ea typeface="Arial"/>
              <a:cs typeface="Arial"/>
              <a:sym typeface="Arial"/>
            </a:endParaRPr>
          </a:p>
        </p:txBody>
      </p:sp>
      <p:sp>
        <p:nvSpPr>
          <p:cNvPr id="463" name="Google Shape;463;p23"/>
          <p:cNvSpPr txBox="1"/>
          <p:nvPr>
            <p:ph idx="12" type="sldNum"/>
          </p:nvPr>
        </p:nvSpPr>
        <p:spPr>
          <a:xfrm>
            <a:off x="4297650" y="4777483"/>
            <a:ext cx="548700" cy="3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464" name="Google Shape;464;p23"/>
          <p:cNvGrpSpPr/>
          <p:nvPr/>
        </p:nvGrpSpPr>
        <p:grpSpPr>
          <a:xfrm>
            <a:off x="7426026" y="3385807"/>
            <a:ext cx="1178025" cy="1159783"/>
            <a:chOff x="570875" y="4322250"/>
            <a:chExt cx="443300" cy="443325"/>
          </a:xfrm>
        </p:grpSpPr>
        <p:sp>
          <p:nvSpPr>
            <p:cNvPr id="465" name="Google Shape;465;p23"/>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3"/>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3"/>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3"/>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en">
                <a:latin typeface="Montserrat Medium"/>
                <a:ea typeface="Montserrat Medium"/>
                <a:cs typeface="Montserrat Medium"/>
                <a:sym typeface="Montserrat Medium"/>
              </a:rPr>
              <a:t>In This</a:t>
            </a:r>
            <a:r>
              <a:rPr b="0" lang="en">
                <a:latin typeface="Montserrat Medium"/>
                <a:ea typeface="Montserrat Medium"/>
                <a:cs typeface="Montserrat Medium"/>
                <a:sym typeface="Montserrat Medium"/>
              </a:rPr>
              <a:t> Project</a:t>
            </a:r>
            <a:endParaRPr b="0">
              <a:latin typeface="Montserrat Medium"/>
              <a:ea typeface="Montserrat Medium"/>
              <a:cs typeface="Montserrat Medium"/>
              <a:sym typeface="Montserrat Medium"/>
            </a:endParaRPr>
          </a:p>
        </p:txBody>
      </p:sp>
      <p:sp>
        <p:nvSpPr>
          <p:cNvPr id="122" name="Google Shape;122;p6"/>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a:t>We have tried to tackle a multi-class classification problem of predicting </a:t>
            </a:r>
            <a:endParaRPr/>
          </a:p>
          <a:p>
            <a:pPr indent="-381000" lvl="0" marL="457200" rtl="0" algn="l">
              <a:lnSpc>
                <a:spcPct val="100000"/>
              </a:lnSpc>
              <a:spcBef>
                <a:spcPts val="600"/>
              </a:spcBef>
              <a:spcAft>
                <a:spcPts val="0"/>
              </a:spcAft>
              <a:buSzPts val="2400"/>
              <a:buChar char="●"/>
            </a:pPr>
            <a:r>
              <a:rPr lang="en"/>
              <a:t>No Diabetes</a:t>
            </a:r>
            <a:endParaRPr/>
          </a:p>
          <a:p>
            <a:pPr indent="-381000" lvl="0" marL="457200" rtl="0" algn="l">
              <a:lnSpc>
                <a:spcPct val="100000"/>
              </a:lnSpc>
              <a:spcBef>
                <a:spcPts val="0"/>
              </a:spcBef>
              <a:spcAft>
                <a:spcPts val="0"/>
              </a:spcAft>
              <a:buSzPts val="2400"/>
              <a:buChar char="●"/>
            </a:pPr>
            <a:r>
              <a:rPr lang="en"/>
              <a:t>Prediabetes</a:t>
            </a:r>
            <a:endParaRPr/>
          </a:p>
          <a:p>
            <a:pPr indent="-381000" lvl="0" marL="457200" rtl="0" algn="l">
              <a:lnSpc>
                <a:spcPct val="100000"/>
              </a:lnSpc>
              <a:spcBef>
                <a:spcPts val="0"/>
              </a:spcBef>
              <a:spcAft>
                <a:spcPts val="0"/>
              </a:spcAft>
              <a:buSzPts val="2400"/>
              <a:buChar char="●"/>
            </a:pPr>
            <a:r>
              <a:rPr lang="en"/>
              <a:t>Diabetes </a:t>
            </a:r>
            <a:endParaRPr/>
          </a:p>
        </p:txBody>
      </p:sp>
      <p:sp>
        <p:nvSpPr>
          <p:cNvPr id="123" name="Google Shape;123;p6"/>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f3af9f44c5_0_2"/>
          <p:cNvSpPr txBox="1"/>
          <p:nvPr>
            <p:ph type="ctrTitle"/>
          </p:nvPr>
        </p:nvSpPr>
        <p:spPr>
          <a:xfrm>
            <a:off x="136750" y="2897800"/>
            <a:ext cx="5054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2</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Literature Reviews</a:t>
            </a:r>
            <a:endParaRPr/>
          </a:p>
        </p:txBody>
      </p:sp>
      <p:sp>
        <p:nvSpPr>
          <p:cNvPr id="129" name="Google Shape;129;gf3af9f44c5_0_2"/>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3af9f44c5_0_7"/>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lnSpc>
                <a:spcPct val="130000"/>
              </a:lnSpc>
              <a:spcBef>
                <a:spcPts val="2400"/>
              </a:spcBef>
              <a:spcAft>
                <a:spcPts val="600"/>
              </a:spcAft>
              <a:buNone/>
            </a:pPr>
            <a:r>
              <a:rPr b="0" lang="en" sz="1800">
                <a:highlight>
                  <a:schemeClr val="lt1"/>
                </a:highlight>
                <a:latin typeface="Montserrat Medium"/>
                <a:ea typeface="Montserrat Medium"/>
                <a:cs typeface="Montserrat Medium"/>
                <a:sym typeface="Montserrat Medium"/>
              </a:rPr>
              <a:t>Building Risk Prediction Models for Type 2 Diabetes Using Machine Learning Techniques</a:t>
            </a:r>
            <a:endParaRPr b="0">
              <a:latin typeface="Montserrat Medium"/>
              <a:ea typeface="Montserrat Medium"/>
              <a:cs typeface="Montserrat Medium"/>
              <a:sym typeface="Montserrat Medium"/>
            </a:endParaRPr>
          </a:p>
        </p:txBody>
      </p:sp>
      <p:sp>
        <p:nvSpPr>
          <p:cNvPr id="135" name="Google Shape;135;gf3af9f44c5_0_7"/>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None/>
            </a:pPr>
            <a:r>
              <a:rPr lang="en" sz="1400">
                <a:solidFill>
                  <a:srgbClr val="000000"/>
                </a:solidFill>
                <a:highlight>
                  <a:srgbClr val="FFFFFF"/>
                </a:highlight>
                <a:latin typeface="Montserrat Medium"/>
                <a:ea typeface="Montserrat Medium"/>
                <a:cs typeface="Montserrat Medium"/>
                <a:sym typeface="Montserrat Medium"/>
              </a:rPr>
              <a:t>Zidian Xie, PhD1,2; Olga Nikolayeva, MS2; Jiebo Luo, PhD3; Dongmei Li, PhD1 (</a:t>
            </a:r>
            <a:r>
              <a:rPr lang="en" sz="1400">
                <a:solidFill>
                  <a:srgbClr val="3B7940"/>
                </a:solidFill>
                <a:highlight>
                  <a:srgbClr val="FFFFFF"/>
                </a:highlight>
                <a:uFill>
                  <a:noFill/>
                </a:uFill>
                <a:latin typeface="Montserrat Medium"/>
                <a:ea typeface="Montserrat Medium"/>
                <a:cs typeface="Montserrat Medium"/>
                <a:sym typeface="Montserrat Medium"/>
                <a:hlinkClick r:id="rId3">
                  <a:extLst>
                    <a:ext uri="{A12FA001-AC4F-418D-AE19-62706E023703}">
                      <ahyp:hlinkClr val="tx"/>
                    </a:ext>
                  </a:extLst>
                </a:hlinkClick>
              </a:rPr>
              <a:t>View author affiliations</a:t>
            </a:r>
            <a:r>
              <a:rPr lang="en" sz="1400">
                <a:solidFill>
                  <a:srgbClr val="000000"/>
                </a:solidFill>
                <a:highlight>
                  <a:srgbClr val="FFFFFF"/>
                </a:highlight>
                <a:latin typeface="Montserrat Medium"/>
                <a:ea typeface="Montserrat Medium"/>
                <a:cs typeface="Montserrat Medium"/>
                <a:sym typeface="Montserrat Medium"/>
              </a:rPr>
              <a:t>)</a:t>
            </a:r>
            <a:endParaRPr sz="1400">
              <a:solidFill>
                <a:srgbClr val="000000"/>
              </a:solidFill>
              <a:highlight>
                <a:srgbClr val="FFFFFF"/>
              </a:highlight>
              <a:latin typeface="Montserrat Medium"/>
              <a:ea typeface="Montserrat Medium"/>
              <a:cs typeface="Montserrat Medium"/>
              <a:sym typeface="Montserrat Medium"/>
            </a:endParaRPr>
          </a:p>
          <a:p>
            <a:pPr indent="0" lvl="0" marL="0" rtl="0" algn="l">
              <a:lnSpc>
                <a:spcPct val="130000"/>
              </a:lnSpc>
              <a:spcBef>
                <a:spcPts val="2400"/>
              </a:spcBef>
              <a:spcAft>
                <a:spcPts val="0"/>
              </a:spcAft>
              <a:buNone/>
            </a:pPr>
            <a:r>
              <a:t/>
            </a:r>
            <a:endParaRPr sz="1100">
              <a:solidFill>
                <a:srgbClr val="000000"/>
              </a:solidFill>
              <a:highlight>
                <a:srgbClr val="FFFFFF"/>
              </a:highlight>
              <a:latin typeface="Montserrat Medium"/>
              <a:ea typeface="Montserrat Medium"/>
              <a:cs typeface="Montserrat Medium"/>
              <a:sym typeface="Montserrat Medium"/>
            </a:endParaRPr>
          </a:p>
          <a:p>
            <a:pPr indent="0" lvl="0" marL="0" rtl="0" algn="l">
              <a:spcBef>
                <a:spcPts val="600"/>
              </a:spcBef>
              <a:spcAft>
                <a:spcPts val="0"/>
              </a:spcAft>
              <a:buSzPts val="2400"/>
              <a:buNone/>
            </a:pPr>
            <a:r>
              <a:t/>
            </a:r>
            <a:endParaRPr sz="1600">
              <a:latin typeface="Montserrat Medium"/>
              <a:ea typeface="Montserrat Medium"/>
              <a:cs typeface="Montserrat Medium"/>
              <a:sym typeface="Montserrat Medium"/>
            </a:endParaRPr>
          </a:p>
          <a:p>
            <a:pPr indent="0" lvl="0" marL="0" rtl="0" algn="l">
              <a:spcBef>
                <a:spcPts val="600"/>
              </a:spcBef>
              <a:spcAft>
                <a:spcPts val="0"/>
              </a:spcAft>
              <a:buSzPts val="2400"/>
              <a:buNone/>
            </a:pPr>
            <a:r>
              <a:rPr lang="en" sz="1600">
                <a:latin typeface="Montserrat Medium"/>
                <a:ea typeface="Montserrat Medium"/>
                <a:cs typeface="Montserrat Medium"/>
                <a:sym typeface="Montserrat Medium"/>
              </a:rPr>
              <a:t>Learned about BMI ranges and binned them in our preprocessing. We also learned important features that impact the most such as BMI, Age etc. SVM, Random Forest and Neural Networks performed the best.</a:t>
            </a:r>
            <a:endParaRPr sz="2900">
              <a:latin typeface="Montserrat Medium"/>
              <a:ea typeface="Montserrat Medium"/>
              <a:cs typeface="Montserrat Medium"/>
              <a:sym typeface="Montserrat Medium"/>
            </a:endParaRPr>
          </a:p>
        </p:txBody>
      </p:sp>
      <p:sp>
        <p:nvSpPr>
          <p:cNvPr id="136" name="Google Shape;136;gf3af9f44c5_0_7"/>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3af9f44c5_0_13"/>
          <p:cNvSpPr txBox="1"/>
          <p:nvPr>
            <p:ph type="title"/>
          </p:nvPr>
        </p:nvSpPr>
        <p:spPr>
          <a:xfrm>
            <a:off x="691200" y="152400"/>
            <a:ext cx="7761600" cy="969000"/>
          </a:xfrm>
          <a:prstGeom prst="rect">
            <a:avLst/>
          </a:prstGeom>
          <a:noFill/>
          <a:ln>
            <a:noFill/>
          </a:ln>
        </p:spPr>
        <p:txBody>
          <a:bodyPr anchorCtr="0" anchor="b" bIns="91425" lIns="91425" spcFirstLastPara="1" rIns="91425" wrap="square" tIns="91425">
            <a:noAutofit/>
          </a:bodyPr>
          <a:lstStyle/>
          <a:p>
            <a:pPr indent="0" lvl="0" marL="0" rtl="0" algn="l">
              <a:spcBef>
                <a:spcPts val="600"/>
              </a:spcBef>
              <a:spcAft>
                <a:spcPts val="0"/>
              </a:spcAft>
              <a:buSzPts val="2400"/>
              <a:buNone/>
            </a:pPr>
            <a:r>
              <a:rPr b="0" lang="en" sz="1800">
                <a:latin typeface="Montserrat Medium"/>
                <a:ea typeface="Montserrat Medium"/>
                <a:cs typeface="Montserrat Medium"/>
                <a:sym typeface="Montserrat Medium"/>
              </a:rPr>
              <a:t>Evaluating Machine Learning Methods for Predicting Diabetes among Female Patients in Bangladesh</a:t>
            </a:r>
            <a:endParaRPr b="0">
              <a:latin typeface="Montserrat Medium"/>
              <a:ea typeface="Montserrat Medium"/>
              <a:cs typeface="Montserrat Medium"/>
              <a:sym typeface="Montserrat Medium"/>
            </a:endParaRPr>
          </a:p>
        </p:txBody>
      </p:sp>
      <p:sp>
        <p:nvSpPr>
          <p:cNvPr id="142" name="Google Shape;142;gf3af9f44c5_0_13"/>
          <p:cNvSpPr txBox="1"/>
          <p:nvPr>
            <p:ph idx="1" type="body"/>
          </p:nvPr>
        </p:nvSpPr>
        <p:spPr>
          <a:xfrm>
            <a:off x="691200" y="1511100"/>
            <a:ext cx="7761600" cy="286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1400">
                <a:latin typeface="Montserrat Medium"/>
                <a:ea typeface="Montserrat Medium"/>
                <a:cs typeface="Montserrat Medium"/>
                <a:sym typeface="Montserrat Medium"/>
              </a:rPr>
              <a:t>Badiuzzaman Pranto , Sk. Maliha Mehnaz , Esha Bintee Mahid , Imran Mahmud Sadman , Ahsanur Rahman and Sifat Momen</a:t>
            </a:r>
            <a:endParaRPr sz="1400">
              <a:latin typeface="Montserrat Medium"/>
              <a:ea typeface="Montserrat Medium"/>
              <a:cs typeface="Montserrat Medium"/>
              <a:sym typeface="Montserrat Medium"/>
            </a:endParaRPr>
          </a:p>
          <a:p>
            <a:pPr indent="0" lvl="0" marL="0" rtl="0" algn="l">
              <a:lnSpc>
                <a:spcPct val="100000"/>
              </a:lnSpc>
              <a:spcBef>
                <a:spcPts val="600"/>
              </a:spcBef>
              <a:spcAft>
                <a:spcPts val="0"/>
              </a:spcAft>
              <a:buSzPts val="2400"/>
              <a:buNone/>
            </a:pPr>
            <a:r>
              <a:t/>
            </a:r>
            <a:endParaRPr sz="1800">
              <a:latin typeface="Montserrat Medium"/>
              <a:ea typeface="Montserrat Medium"/>
              <a:cs typeface="Montserrat Medium"/>
              <a:sym typeface="Montserrat Medium"/>
            </a:endParaRPr>
          </a:p>
          <a:p>
            <a:pPr indent="0" lvl="0" marL="0" rtl="0" algn="l">
              <a:lnSpc>
                <a:spcPct val="100000"/>
              </a:lnSpc>
              <a:spcBef>
                <a:spcPts val="600"/>
              </a:spcBef>
              <a:spcAft>
                <a:spcPts val="0"/>
              </a:spcAft>
              <a:buSzPts val="2400"/>
              <a:buNone/>
            </a:pPr>
            <a:r>
              <a:t/>
            </a:r>
            <a:endParaRPr sz="1600">
              <a:latin typeface="Montserrat Medium"/>
              <a:ea typeface="Montserrat Medium"/>
              <a:cs typeface="Montserrat Medium"/>
              <a:sym typeface="Montserrat Medium"/>
            </a:endParaRPr>
          </a:p>
          <a:p>
            <a:pPr indent="0" lvl="0" marL="0" rtl="0" algn="l">
              <a:lnSpc>
                <a:spcPct val="100000"/>
              </a:lnSpc>
              <a:spcBef>
                <a:spcPts val="600"/>
              </a:spcBef>
              <a:spcAft>
                <a:spcPts val="0"/>
              </a:spcAft>
              <a:buSzPts val="2400"/>
              <a:buNone/>
            </a:pPr>
            <a:r>
              <a:t/>
            </a:r>
            <a:endParaRPr sz="1600">
              <a:latin typeface="Montserrat Medium"/>
              <a:ea typeface="Montserrat Medium"/>
              <a:cs typeface="Montserrat Medium"/>
              <a:sym typeface="Montserrat Medium"/>
            </a:endParaRPr>
          </a:p>
          <a:p>
            <a:pPr indent="0" lvl="0" marL="0" rtl="0" algn="l">
              <a:lnSpc>
                <a:spcPct val="100000"/>
              </a:lnSpc>
              <a:spcBef>
                <a:spcPts val="600"/>
              </a:spcBef>
              <a:spcAft>
                <a:spcPts val="0"/>
              </a:spcAft>
              <a:buSzPts val="2400"/>
              <a:buNone/>
            </a:pPr>
            <a:r>
              <a:rPr lang="en" sz="1600">
                <a:latin typeface="Montserrat Medium"/>
                <a:ea typeface="Montserrat Medium"/>
                <a:cs typeface="Montserrat Medium"/>
                <a:sym typeface="Montserrat Medium"/>
              </a:rPr>
              <a:t>Random Forest </a:t>
            </a:r>
            <a:r>
              <a:rPr lang="en" sz="1600">
                <a:latin typeface="Montserrat Medium"/>
                <a:ea typeface="Montserrat Medium"/>
                <a:cs typeface="Montserrat Medium"/>
                <a:sym typeface="Montserrat Medium"/>
              </a:rPr>
              <a:t>performed</a:t>
            </a:r>
            <a:r>
              <a:rPr lang="en" sz="1600">
                <a:latin typeface="Montserrat Medium"/>
                <a:ea typeface="Montserrat Medium"/>
                <a:cs typeface="Montserrat Medium"/>
                <a:sym typeface="Montserrat Medium"/>
              </a:rPr>
              <a:t> the best. The features do not match with our dataset. We acquired some preprocessing techniques such as using a heatmap to identify important features.</a:t>
            </a:r>
            <a:endParaRPr sz="1600">
              <a:latin typeface="Montserrat Medium"/>
              <a:ea typeface="Montserrat Medium"/>
              <a:cs typeface="Montserrat Medium"/>
              <a:sym typeface="Montserrat Medium"/>
            </a:endParaRPr>
          </a:p>
        </p:txBody>
      </p:sp>
      <p:sp>
        <p:nvSpPr>
          <p:cNvPr id="143" name="Google Shape;143;gf3af9f44c5_0_13"/>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f3af9f44c5_0_25"/>
          <p:cNvSpPr txBox="1"/>
          <p:nvPr>
            <p:ph type="ctrTitle"/>
          </p:nvPr>
        </p:nvSpPr>
        <p:spPr>
          <a:xfrm>
            <a:off x="136750" y="2897800"/>
            <a:ext cx="5054400" cy="1432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000"/>
              <a:buNone/>
            </a:pPr>
            <a:r>
              <a:rPr lang="en" sz="9600">
                <a:solidFill>
                  <a:schemeClr val="accent2"/>
                </a:solidFill>
              </a:rPr>
              <a:t>3</a:t>
            </a:r>
            <a:r>
              <a:rPr lang="en" sz="9600">
                <a:solidFill>
                  <a:schemeClr val="accent2"/>
                </a:solidFill>
              </a:rPr>
              <a:t>.</a:t>
            </a:r>
            <a:endParaRPr sz="9600">
              <a:solidFill>
                <a:schemeClr val="accent2"/>
              </a:solidFill>
            </a:endParaRPr>
          </a:p>
          <a:p>
            <a:pPr indent="0" lvl="0" marL="0" rtl="0" algn="r">
              <a:lnSpc>
                <a:spcPct val="100000"/>
              </a:lnSpc>
              <a:spcBef>
                <a:spcPts val="0"/>
              </a:spcBef>
              <a:spcAft>
                <a:spcPts val="0"/>
              </a:spcAft>
              <a:buSzPts val="4000"/>
              <a:buNone/>
            </a:pPr>
            <a:r>
              <a:rPr lang="en"/>
              <a:t>Dataset &amp; Preprocessing</a:t>
            </a:r>
            <a:endParaRPr/>
          </a:p>
        </p:txBody>
      </p:sp>
      <p:sp>
        <p:nvSpPr>
          <p:cNvPr id="149" name="Google Shape;149;gf3af9f44c5_0_25"/>
          <p:cNvSpPr txBox="1"/>
          <p:nvPr>
            <p:ph idx="12" type="sldNum"/>
          </p:nvPr>
        </p:nvSpPr>
        <p:spPr>
          <a:xfrm>
            <a:off x="8556775" y="4758433"/>
            <a:ext cx="548700" cy="309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