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2" r:id="rId4"/>
    <p:sldId id="274" r:id="rId5"/>
    <p:sldId id="258" r:id="rId6"/>
    <p:sldId id="280" r:id="rId7"/>
    <p:sldId id="263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251BA645-E586-4748-BE89-FF656DFE586C}">
          <p14:sldIdLst>
            <p14:sldId id="256"/>
            <p14:sldId id="273"/>
            <p14:sldId id="272"/>
            <p14:sldId id="274"/>
            <p14:sldId id="258"/>
            <p14:sldId id="280"/>
            <p14:sldId id="263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land4646@gmail.com" initials="k" lastIdx="1" clrIdx="0">
    <p:extLst>
      <p:ext uri="{19B8F6BF-5375-455C-9EA6-DF929625EA0E}">
        <p15:presenceInfo xmlns:p15="http://schemas.microsoft.com/office/powerpoint/2012/main" userId="50c27f7fe5e1b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8" autoAdjust="0"/>
  </p:normalViewPr>
  <p:slideViewPr>
    <p:cSldViewPr snapToGrid="0" showGuides="1">
      <p:cViewPr varScale="1">
        <p:scale>
          <a:sx n="105" d="100"/>
          <a:sy n="105" d="100"/>
        </p:scale>
        <p:origin x="792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BD3A2-686E-45E8-BE78-F70D8F4067A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EEF5-BB55-4B73-B93F-4D1AD32E7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2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3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3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2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1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5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2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7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3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66FFC6-F19E-4D0C-9835-D726E944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0544BC7-B7B6-4896-B785-02C8D960D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2FF572-8FEB-4093-984B-FC693DBC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FD18D2-7334-4FF8-A26F-9F2EC3C5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2AB1B4-7A01-446F-8A4C-21D852F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A75C1A-3A23-4E7F-A5D0-B5FB33F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78A4776-E22D-49AA-9C36-591BF828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C6DCE0-D56B-4195-BFA2-C28D80BD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D55352-52F6-4B7A-BCC3-03AF69F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0372A3-9D42-4361-B8E5-7E6B119C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A834948-6737-4C3D-B356-1458EE6B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7EF7A23-2288-4C08-8229-7F24E58C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3EEEF9-37A8-4970-898B-7EF24D65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2FED5C-F232-419C-A8B0-568D1289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6FDA646-47C4-4631-8E10-127F0FA9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F047D6-B748-4485-BEA2-4C7E0C2D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231C60-99CB-40A2-A5AF-866C56C3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567AB5-3176-4EBB-9D8A-1289B4C2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0D23F6-2BAD-4AC1-989E-25FC4896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6E6D78-543C-4077-A121-0FD373A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EB00F9A-9F56-4BF1-965B-7358330A8428}"/>
              </a:ext>
            </a:extLst>
          </p:cNvPr>
          <p:cNvGrpSpPr/>
          <p:nvPr userDrawn="1"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922A5BEE-AF7E-42C1-B18F-4025D4FED09D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6B7FA1BC-7E8B-4483-908A-0FB9D2CF19B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B17B5159-A5CD-4882-806C-EF4C9C7F5E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6B242CEE-423C-4C70-89AC-553AD93F453D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16D33858-1313-4B58-95AA-21EC2FB1BC4C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518258D-13B7-4B5B-8D4F-2FABFB2D5777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8E6AD2-11D6-4A6F-B4FA-D41194FD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47681EA-E248-450E-BE4E-E13B8DC4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257145-B9E9-4BB0-A805-6E1DF2E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577E24-F16D-4B6B-BBA3-30CDC8F5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6F7CB40-FB45-4D44-A45A-FD695D99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06DA33-8385-419D-8C7F-66853941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B9C2DE-B2FE-4021-A368-93322C20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A95331-6A63-4A14-B3A1-84C6475C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633D7A-A6C6-4BFF-98B6-6401729F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CFBCA9-7693-4581-9234-BCD0905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D841834-92F2-4414-AB3F-203CB02F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8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2F74DF-E5EF-4690-B48B-E188ED4B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5B0E94-8D9A-42A3-84CA-60329D43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737E957-A675-48D3-99B7-E1F74772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E22F6D2-066B-4902-8DEB-389E321A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AF47F21-4ED1-467D-9D1D-48DD803D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7D7CE31-3A45-4595-A5CF-CFF110F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EE8538-0911-4BC6-9AE3-F247402C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8EC61F1-683A-4B77-8B69-9FCE4EBE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3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70FE4-13C8-448D-BE7B-001E4F67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9EB8D33-03DA-4ED8-AF3A-1BD2159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5CE421D-E9E0-4ACE-9BEB-0988E47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1F32AD1-C44F-497D-BF8A-6A0D96F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E4F8438-07E2-42E2-891E-6AB8B85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1CF39F6-6EB3-4537-8AF2-E39EC2B3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F69A7B8-FDBE-4223-8AA6-974B2B8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6CFADE-06EE-41C0-86F4-DF45991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2F2999-D040-4C9C-9A8C-28FD5F8E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D481D6-6E33-4A8A-AF95-56741BBB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F7F9EE-A9E2-4250-89A0-568A23D8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E0636C-415C-4302-B79E-5AC847F0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A4F97D-E807-4757-A1E3-D79B0161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7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7DAA96-96ED-4682-A31D-DE8AD6A2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8BDC85-F7B6-4DD7-A688-10F3B501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F3C3E5-4FD5-4BB2-B69E-5818CA3A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ED7D51D-2C45-4366-9C0F-B1F6B51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2B363C-D776-40DD-920B-30DB5569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FB92C4F-2034-41D2-A91D-9E5D12F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4344E4-8674-4A6A-8ADD-1D7F36C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B9B6448-955E-40D0-AF02-BD8797BB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D89330-5FC0-4648-B585-E0D227D4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5EE-5AC6-4793-8598-ADB22C1B6B2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304167-3C8C-4CC4-AB5B-909CEE80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1A7BC7-2B26-43DC-AFBF-FB80EE86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7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[Path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Yggdrasil]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83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추격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76911"/>
              </p:ext>
            </p:extLst>
          </p:nvPr>
        </p:nvGraphicFramePr>
        <p:xfrm>
          <a:off x="688374" y="2424608"/>
          <a:ext cx="11010139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378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077363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  <a:gridCol w="7986592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어그로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어그로</a:t>
                      </a:r>
                      <a:r>
                        <a:rPr lang="ko-KR" altLang="en-US" sz="1400" dirty="0" smtClean="0"/>
                        <a:t> 값 감소는</a:t>
                      </a:r>
                      <a:r>
                        <a:rPr lang="ko-KR" altLang="en-US" sz="1400" baseline="0" dirty="0" smtClean="0"/>
                        <a:t> 별도로 관리되는 고정 된 수치가 감소 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8584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추격은 보스 </a:t>
            </a:r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플레이어를 인지하고 따라가는 상태이다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추격하고 이동하는 과정에서 피해를 받거나 플레이어가 전투 범위 안으로 이동하면 전투로 전환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8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 </a:t>
            </a:r>
            <a:r>
              <a:rPr lang="ko-KR" altLang="en-US" dirty="0" err="1" smtClean="0"/>
              <a:t>플로</a:t>
            </a:r>
            <a:r>
              <a:rPr lang="ko-KR" altLang="en-US" dirty="0" err="1" smtClean="0"/>
              <a:t>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3193209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3383239" y="206004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스테미너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현재 </a:t>
            </a:r>
            <a:r>
              <a:rPr lang="en-US" altLang="ko-KR" sz="1000" dirty="0" smtClean="0"/>
              <a:t>&lt; </a:t>
            </a:r>
            <a:r>
              <a:rPr lang="ko-KR" altLang="en-US" sz="1000" dirty="0" smtClean="0"/>
              <a:t>최대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681869" y="195539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53953" y="215234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전투</a:t>
            </a:r>
            <a:endParaRPr lang="ko-KR" altLang="en-US" sz="1400" dirty="0"/>
          </a:p>
        </p:txBody>
      </p:sp>
      <p:sp>
        <p:nvSpPr>
          <p:cNvPr id="43" name="순서도: 데이터 42"/>
          <p:cNvSpPr/>
          <p:nvPr/>
        </p:nvSpPr>
        <p:spPr>
          <a:xfrm>
            <a:off x="1683495" y="2000066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보스 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전투 저장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3507835" y="5421143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3458893" y="561808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턴 체크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8" idx="6"/>
            <a:endCxn id="43" idx="2"/>
          </p:cNvCxnSpPr>
          <p:nvPr/>
        </p:nvCxnSpPr>
        <p:spPr>
          <a:xfrm flipV="1">
            <a:off x="1363930" y="2296429"/>
            <a:ext cx="4521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3" idx="5"/>
            <a:endCxn id="6" idx="1"/>
          </p:cNvCxnSpPr>
          <p:nvPr/>
        </p:nvCxnSpPr>
        <p:spPr>
          <a:xfrm flipV="1">
            <a:off x="2877119" y="2294506"/>
            <a:ext cx="316090" cy="1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2"/>
            <a:endCxn id="64" idx="0"/>
          </p:cNvCxnSpPr>
          <p:nvPr/>
        </p:nvCxnSpPr>
        <p:spPr>
          <a:xfrm flipH="1">
            <a:off x="3848866" y="2747423"/>
            <a:ext cx="7468" cy="2673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7222796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374356" y="2078146"/>
            <a:ext cx="101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스킬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이 사용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가능한가</a:t>
            </a:r>
            <a:r>
              <a:rPr lang="en-US" altLang="ko-KR" sz="1000" dirty="0" smtClean="0"/>
              <a:t>?</a:t>
            </a:r>
            <a:endParaRPr lang="en-US" altLang="ko-KR" sz="1000" dirty="0" smtClean="0"/>
          </a:p>
        </p:txBody>
      </p:sp>
      <p:sp>
        <p:nvSpPr>
          <p:cNvPr id="58" name="순서도: 데이터 57"/>
          <p:cNvSpPr/>
          <p:nvPr/>
        </p:nvSpPr>
        <p:spPr>
          <a:xfrm>
            <a:off x="4651692" y="1998143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 = 0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 = 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0" name="순서도: 데이터 69"/>
          <p:cNvSpPr/>
          <p:nvPr/>
        </p:nvSpPr>
        <p:spPr>
          <a:xfrm>
            <a:off x="7226993" y="4991371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7222796" y="2942483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359128" y="3142828"/>
            <a:ext cx="1043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스킬</a:t>
            </a:r>
            <a:r>
              <a:rPr lang="en-US" altLang="ko-KR" sz="1000" dirty="0" smtClean="0"/>
              <a:t> N</a:t>
            </a:r>
            <a:r>
              <a:rPr lang="ko-KR" altLang="en-US" sz="1000" dirty="0" smtClean="0"/>
              <a:t>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이미 </a:t>
            </a:r>
            <a:r>
              <a:rPr lang="ko-KR" altLang="en-US" sz="1000" dirty="0" smtClean="0"/>
              <a:t>저장 되어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있는가</a:t>
            </a:r>
            <a:r>
              <a:rPr lang="en-US" altLang="ko-KR" sz="1000" dirty="0" smtClean="0"/>
              <a:t>?</a:t>
            </a:r>
            <a:endParaRPr lang="en-US" altLang="ko-KR" sz="1000" dirty="0" smtClean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6159234" y="1998143"/>
            <a:ext cx="829377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++N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10173166" y="1834667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10267822" y="2053118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스킬 </a:t>
            </a:r>
            <a:r>
              <a:rPr lang="en-US" altLang="ko-KR" sz="1000" dirty="0" smtClean="0"/>
              <a:t>S</a:t>
            </a:r>
            <a:r>
              <a:rPr lang="ko-KR" altLang="en-US" sz="1000" dirty="0" smtClean="0"/>
              <a:t>가 있고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플레이어를 공격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가능한가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5429" y="5071376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/>
              <a:t>SkillUse</a:t>
            </a:r>
            <a:r>
              <a:rPr lang="ko-KR" altLang="en-US" sz="1000" dirty="0" smtClean="0"/>
              <a:t>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스킬 </a:t>
            </a:r>
            <a:r>
              <a:rPr lang="en-US" altLang="ko-KR" sz="1000" dirty="0" smtClean="0"/>
              <a:t>N </a:t>
            </a:r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7222796" y="4094676"/>
            <a:ext cx="1326249" cy="624819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614805" y="4265196"/>
            <a:ext cx="532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N &gt; 4</a:t>
            </a:r>
          </a:p>
        </p:txBody>
      </p:sp>
      <p:cxnSp>
        <p:nvCxnSpPr>
          <p:cNvPr id="15" name="꺾인 연결선 14"/>
          <p:cNvCxnSpPr>
            <a:stCxn id="54" idx="0"/>
            <a:endCxn id="74" idx="0"/>
          </p:cNvCxnSpPr>
          <p:nvPr/>
        </p:nvCxnSpPr>
        <p:spPr>
          <a:xfrm rot="16200000" flipH="1" flipV="1">
            <a:off x="7151645" y="1263867"/>
            <a:ext cx="156554" cy="1311998"/>
          </a:xfrm>
          <a:prstGeom prst="bentConnector3">
            <a:avLst>
              <a:gd name="adj1" fmla="val -1460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4" idx="2"/>
            <a:endCxn id="71" idx="0"/>
          </p:cNvCxnSpPr>
          <p:nvPr/>
        </p:nvCxnSpPr>
        <p:spPr>
          <a:xfrm>
            <a:off x="7885921" y="2747423"/>
            <a:ext cx="0" cy="1950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8946417" y="1996284"/>
            <a:ext cx="829377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++S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순서도: 데이터 86"/>
          <p:cNvSpPr/>
          <p:nvPr/>
        </p:nvSpPr>
        <p:spPr>
          <a:xfrm>
            <a:off x="10173166" y="3020284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93699" y="311688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SkillAtv</a:t>
            </a:r>
            <a:r>
              <a:rPr lang="ko-KR" altLang="en-US" sz="1000" dirty="0" smtClean="0"/>
              <a:t>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스킬 </a:t>
            </a:r>
            <a:r>
              <a:rPr lang="en-US" altLang="ko-KR" sz="1000" dirty="0"/>
              <a:t>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10179823" y="4005685"/>
            <a:ext cx="1326249" cy="624819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10586259" y="4176205"/>
            <a:ext cx="503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 &gt; 4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10185895" y="4950581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스킬 </a:t>
            </a:r>
            <a:r>
              <a:rPr lang="en-US" altLang="ko-KR" sz="1000" dirty="0" smtClean="0">
                <a:solidFill>
                  <a:schemeClr val="tx1"/>
                </a:solidFill>
              </a:rPr>
              <a:t>RND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 및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스테미너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감소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" idx="3"/>
            <a:endCxn id="58" idx="2"/>
          </p:cNvCxnSpPr>
          <p:nvPr/>
        </p:nvCxnSpPr>
        <p:spPr>
          <a:xfrm>
            <a:off x="4519458" y="2294506"/>
            <a:ext cx="2648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8" idx="5"/>
            <a:endCxn id="74" idx="1"/>
          </p:cNvCxnSpPr>
          <p:nvPr/>
        </p:nvCxnSpPr>
        <p:spPr>
          <a:xfrm>
            <a:off x="5845316" y="2294506"/>
            <a:ext cx="313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4" idx="3"/>
            <a:endCxn id="54" idx="1"/>
          </p:cNvCxnSpPr>
          <p:nvPr/>
        </p:nvCxnSpPr>
        <p:spPr>
          <a:xfrm>
            <a:off x="6988611" y="2294506"/>
            <a:ext cx="2341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1" idx="2"/>
            <a:endCxn id="82" idx="0"/>
          </p:cNvCxnSpPr>
          <p:nvPr/>
        </p:nvCxnSpPr>
        <p:spPr>
          <a:xfrm>
            <a:off x="7885921" y="3848317"/>
            <a:ext cx="0" cy="246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2" idx="2"/>
            <a:endCxn id="70" idx="1"/>
          </p:cNvCxnSpPr>
          <p:nvPr/>
        </p:nvCxnSpPr>
        <p:spPr>
          <a:xfrm>
            <a:off x="7885921" y="4719495"/>
            <a:ext cx="4197" cy="271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6" idx="3"/>
            <a:endCxn id="77" idx="1"/>
          </p:cNvCxnSpPr>
          <p:nvPr/>
        </p:nvCxnSpPr>
        <p:spPr>
          <a:xfrm flipV="1">
            <a:off x="9775794" y="2287584"/>
            <a:ext cx="397372" cy="5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7" idx="2"/>
            <a:endCxn id="87" idx="1"/>
          </p:cNvCxnSpPr>
          <p:nvPr/>
        </p:nvCxnSpPr>
        <p:spPr>
          <a:xfrm>
            <a:off x="10836291" y="2740501"/>
            <a:ext cx="0" cy="2797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7" idx="4"/>
            <a:endCxn id="92" idx="0"/>
          </p:cNvCxnSpPr>
          <p:nvPr/>
        </p:nvCxnSpPr>
        <p:spPr>
          <a:xfrm>
            <a:off x="10836291" y="3613010"/>
            <a:ext cx="6657" cy="392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2" idx="2"/>
            <a:endCxn id="94" idx="0"/>
          </p:cNvCxnSpPr>
          <p:nvPr/>
        </p:nvCxnSpPr>
        <p:spPr>
          <a:xfrm>
            <a:off x="10842948" y="4630504"/>
            <a:ext cx="6072" cy="3200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4" idx="2"/>
            <a:endCxn id="65" idx="3"/>
          </p:cNvCxnSpPr>
          <p:nvPr/>
        </p:nvCxnSpPr>
        <p:spPr>
          <a:xfrm rot="5400000">
            <a:off x="7432520" y="2355473"/>
            <a:ext cx="228666" cy="66043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82" idx="3"/>
            <a:endCxn id="86" idx="1"/>
          </p:cNvCxnSpPr>
          <p:nvPr/>
        </p:nvCxnSpPr>
        <p:spPr>
          <a:xfrm flipV="1">
            <a:off x="8549045" y="2292647"/>
            <a:ext cx="397372" cy="2114439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7" idx="0"/>
            <a:endCxn id="86" idx="0"/>
          </p:cNvCxnSpPr>
          <p:nvPr/>
        </p:nvCxnSpPr>
        <p:spPr>
          <a:xfrm rot="16200000" flipH="1" flipV="1">
            <a:off x="10017890" y="1177882"/>
            <a:ext cx="161617" cy="1475185"/>
          </a:xfrm>
          <a:prstGeom prst="bentConnector3">
            <a:avLst>
              <a:gd name="adj1" fmla="val -1414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92" idx="1"/>
            <a:endCxn id="86" idx="2"/>
          </p:cNvCxnSpPr>
          <p:nvPr/>
        </p:nvCxnSpPr>
        <p:spPr>
          <a:xfrm rot="10800000">
            <a:off x="9361107" y="2589011"/>
            <a:ext cx="818717" cy="17290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6525548" y="3339020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71" idx="1"/>
            <a:endCxn id="123" idx="6"/>
          </p:cNvCxnSpPr>
          <p:nvPr/>
        </p:nvCxnSpPr>
        <p:spPr>
          <a:xfrm flipH="1" flipV="1">
            <a:off x="6625215" y="3388854"/>
            <a:ext cx="597581" cy="65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23" idx="0"/>
            <a:endCxn id="74" idx="2"/>
          </p:cNvCxnSpPr>
          <p:nvPr/>
        </p:nvCxnSpPr>
        <p:spPr>
          <a:xfrm flipH="1" flipV="1">
            <a:off x="6573923" y="2590869"/>
            <a:ext cx="1459" cy="748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70" idx="2"/>
            <a:endCxn id="123" idx="4"/>
          </p:cNvCxnSpPr>
          <p:nvPr/>
        </p:nvCxnSpPr>
        <p:spPr>
          <a:xfrm rot="10800000">
            <a:off x="6575382" y="3438688"/>
            <a:ext cx="784236" cy="18490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4862920" y="161340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7063497" y="483305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9808055" y="4808772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대기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82361"/>
              </p:ext>
            </p:extLst>
          </p:nvPr>
        </p:nvGraphicFramePr>
        <p:xfrm>
          <a:off x="688374" y="1818029"/>
          <a:ext cx="11010139" cy="2509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53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776593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  <a:gridCol w="996338"/>
                <a:gridCol w="726386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명칭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N, 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N, 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사용 </a:t>
                      </a:r>
                      <a:r>
                        <a:rPr lang="en-US" altLang="ko-KR" sz="1400" dirty="0" smtClean="0"/>
                        <a:t>&amp; </a:t>
                      </a:r>
                      <a:r>
                        <a:rPr lang="ko-KR" altLang="en-US" sz="1400" dirty="0" err="1" smtClean="0"/>
                        <a:t>시전</a:t>
                      </a:r>
                      <a:r>
                        <a:rPr lang="ko-KR" altLang="en-US" sz="1400" dirty="0" smtClean="0"/>
                        <a:t> 가능한 </a:t>
                      </a: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카운트 하기 위한 가변 변수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과 </a:t>
                      </a:r>
                      <a:r>
                        <a:rPr lang="en-US" altLang="ko-KR" sz="1400" dirty="0" smtClean="0"/>
                        <a:t>S,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각각 </a:t>
                      </a:r>
                      <a:r>
                        <a:rPr lang="en-US" altLang="ko-KR" sz="1400" baseline="0" dirty="0" smtClean="0"/>
                        <a:t>N</a:t>
                      </a:r>
                      <a:r>
                        <a:rPr lang="ko-KR" altLang="en-US" sz="1400" baseline="0" dirty="0" smtClean="0"/>
                        <a:t>과 </a:t>
                      </a:r>
                      <a:r>
                        <a:rPr lang="en-US" altLang="ko-KR" sz="1400" baseline="0" dirty="0" smtClean="0"/>
                        <a:t>S</a:t>
                      </a:r>
                      <a:r>
                        <a:rPr lang="ko-KR" altLang="en-US" sz="1400" baseline="0" dirty="0" smtClean="0"/>
                        <a:t>는 </a:t>
                      </a:r>
                      <a:r>
                        <a:rPr lang="en-US" altLang="ko-KR" sz="1400" baseline="0" dirty="0" smtClean="0"/>
                        <a:t>Skill1~4</a:t>
                      </a:r>
                      <a:r>
                        <a:rPr lang="ko-KR" altLang="en-US" sz="1400" baseline="0" dirty="0" smtClean="0"/>
                        <a:t>까지를 체크하고 조건에 맞는 </a:t>
                      </a:r>
                      <a:r>
                        <a:rPr lang="ko-KR" altLang="en-US" sz="1400" baseline="0" dirty="0" err="1" smtClean="0"/>
                        <a:t>스킬을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사용가능한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스킬과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시전</a:t>
                      </a:r>
                      <a:r>
                        <a:rPr lang="ko-KR" altLang="en-US" sz="1400" baseline="0" dirty="0" smtClean="0"/>
                        <a:t> 가능한 </a:t>
                      </a:r>
                      <a:r>
                        <a:rPr lang="ko-KR" altLang="en-US" sz="1400" baseline="0" dirty="0" err="1" smtClean="0"/>
                        <a:t>스킬에</a:t>
                      </a:r>
                      <a:r>
                        <a:rPr lang="ko-KR" altLang="en-US" sz="1400" baseline="0" dirty="0" smtClean="0"/>
                        <a:t> 저장한다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사용 가능한 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SkillUse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쿨타임이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인 상태의 </a:t>
                      </a:r>
                      <a:r>
                        <a:rPr lang="ko-KR" altLang="en-US" sz="1400" dirty="0" err="1" smtClean="0"/>
                        <a:t>스킬들을</a:t>
                      </a:r>
                      <a:r>
                        <a:rPr lang="ko-KR" altLang="en-US" sz="1400" dirty="0" smtClean="0"/>
                        <a:t> 저장하는 공간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저장 된 </a:t>
                      </a:r>
                      <a:r>
                        <a:rPr lang="ko-KR" altLang="en-US" sz="1400" dirty="0" err="1" smtClean="0"/>
                        <a:t>스킬들은</a:t>
                      </a:r>
                      <a:r>
                        <a:rPr lang="ko-KR" altLang="en-US" sz="1400" dirty="0" smtClean="0"/>
                        <a:t> 전투가 종료 되거나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스킬이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시전</a:t>
                      </a:r>
                      <a:r>
                        <a:rPr lang="ko-KR" altLang="en-US" sz="1400" dirty="0" smtClean="0"/>
                        <a:t> 될 때 까지 데이터를 저장하고 있는다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시전</a:t>
                      </a:r>
                      <a:r>
                        <a:rPr lang="ko-KR" altLang="en-US" sz="1400" dirty="0" smtClean="0"/>
                        <a:t> 가능한</a:t>
                      </a:r>
                      <a:endParaRPr lang="en-US" altLang="ko-KR" sz="1400" dirty="0" smtClean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int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SkillAtv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가변형</a:t>
                      </a:r>
                      <a:r>
                        <a:rPr lang="ko-KR" altLang="en-US" sz="1400" dirty="0" smtClean="0"/>
                        <a:t> 데이터로 </a:t>
                      </a:r>
                      <a:r>
                        <a:rPr lang="en-US" altLang="ko-KR" sz="1400" dirty="0" err="1" smtClean="0"/>
                        <a:t>SkillUse</a:t>
                      </a:r>
                      <a:r>
                        <a:rPr lang="ko-KR" altLang="en-US" sz="1400" dirty="0" smtClean="0"/>
                        <a:t>에 저장 되어 있는 </a:t>
                      </a:r>
                      <a:r>
                        <a:rPr lang="ko-KR" altLang="en-US" sz="1400" dirty="0" err="1" smtClean="0"/>
                        <a:t>스킬과</a:t>
                      </a:r>
                      <a:r>
                        <a:rPr lang="ko-KR" altLang="en-US" sz="1400" dirty="0" smtClean="0"/>
                        <a:t> 해당 </a:t>
                      </a:r>
                      <a:r>
                        <a:rPr lang="ko-KR" altLang="en-US" sz="1400" dirty="0" err="1" smtClean="0"/>
                        <a:t>스킬로</a:t>
                      </a:r>
                      <a:r>
                        <a:rPr lang="ko-KR" altLang="en-US" sz="1400" dirty="0" smtClean="0"/>
                        <a:t> 플레이어를 공격 할 수 있는지 확인하고 가능하면 </a:t>
                      </a:r>
                      <a:r>
                        <a:rPr lang="en-US" altLang="ko-KR" sz="1400" dirty="0" err="1" smtClean="0"/>
                        <a:t>SkillAtv</a:t>
                      </a:r>
                      <a:r>
                        <a:rPr lang="ko-KR" altLang="en-US" sz="1400" dirty="0" smtClean="0"/>
                        <a:t>에 저장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저장된 모든 스킬 중에 </a:t>
                      </a:r>
                      <a:r>
                        <a:rPr lang="en-US" altLang="ko-KR" sz="1400" dirty="0" smtClean="0"/>
                        <a:t>RND</a:t>
                      </a:r>
                      <a:r>
                        <a:rPr lang="ko-KR" altLang="en-US" sz="1400" dirty="0" smtClean="0"/>
                        <a:t>로 결정해서 </a:t>
                      </a:r>
                      <a:endParaRPr lang="en-US" altLang="ko-KR" sz="1400" dirty="0" smtClean="0"/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사용 이후 </a:t>
                      </a:r>
                      <a:r>
                        <a:rPr lang="en-US" altLang="ko-KR" sz="1400" dirty="0" err="1" smtClean="0"/>
                        <a:t>SkillAtv</a:t>
                      </a:r>
                      <a:r>
                        <a:rPr lang="ko-KR" altLang="en-US" sz="1400" dirty="0" smtClean="0"/>
                        <a:t>에 저장되어 있는 데이터는 </a:t>
                      </a:r>
                      <a:r>
                        <a:rPr lang="ko-KR" altLang="en-US" sz="1400" dirty="0" err="1" smtClean="0"/>
                        <a:t>리셋</a:t>
                      </a:r>
                      <a:r>
                        <a:rPr lang="ko-KR" altLang="en-US" sz="1400" dirty="0" smtClean="0"/>
                        <a:t> 된다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775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 </a:t>
            </a:r>
            <a:r>
              <a:rPr lang="ko-KR" altLang="en-US" dirty="0" err="1" smtClean="0"/>
              <a:t>플로</a:t>
            </a:r>
            <a:r>
              <a:rPr lang="ko-KR" altLang="en-US" dirty="0" err="1" smtClean="0"/>
              <a:t>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681869" y="195539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664186" y="203464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디버프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체크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8" idx="6"/>
          </p:cNvCxnSpPr>
          <p:nvPr/>
        </p:nvCxnSpPr>
        <p:spPr>
          <a:xfrm flipV="1">
            <a:off x="1363930" y="2296429"/>
            <a:ext cx="4521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2483145" y="2747423"/>
            <a:ext cx="7468" cy="2673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데이터 57"/>
          <p:cNvSpPr/>
          <p:nvPr/>
        </p:nvSpPr>
        <p:spPr>
          <a:xfrm>
            <a:off x="7275338" y="2015280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상태이상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2" idx="3"/>
            <a:endCxn id="58" idx="2"/>
          </p:cNvCxnSpPr>
          <p:nvPr/>
        </p:nvCxnSpPr>
        <p:spPr>
          <a:xfrm flipV="1">
            <a:off x="6725515" y="2311643"/>
            <a:ext cx="682448" cy="2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1824895" y="177502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1824876" y="1846377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2047769" y="2019563"/>
            <a:ext cx="870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상태이상이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턴에 영향을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주는가</a:t>
            </a:r>
            <a:endParaRPr lang="en-US" altLang="ko-KR" sz="1000" dirty="0" smtClean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2139190" y="5420862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2211275" y="560874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리턴</a:t>
            </a:r>
            <a:endParaRPr lang="ko-KR" altLang="en-US" sz="1400" dirty="0"/>
          </a:p>
        </p:txBody>
      </p: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5399266" y="1861355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5601960" y="2051492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디버프</a:t>
            </a:r>
            <a:r>
              <a:rPr lang="ko-KR" altLang="en-US" sz="1000" dirty="0" smtClean="0"/>
              <a:t> 지속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시간이 종료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되었는가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3612071" y="2010510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디버프</a:t>
            </a:r>
            <a:r>
              <a:rPr lang="ko-KR" altLang="en-US" sz="1000" dirty="0" smtClean="0">
                <a:solidFill>
                  <a:schemeClr val="tx1"/>
                </a:solidFill>
              </a:rPr>
              <a:t> 지속시간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-1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&amp;&amp;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스테미너</a:t>
            </a:r>
            <a:r>
              <a:rPr lang="ko-KR" altLang="en-US" sz="1000" dirty="0" smtClean="0">
                <a:solidFill>
                  <a:schemeClr val="tx1"/>
                </a:solidFill>
              </a:rPr>
              <a:t> 감소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순서도: 데이터 66"/>
          <p:cNvSpPr/>
          <p:nvPr/>
        </p:nvSpPr>
        <p:spPr>
          <a:xfrm>
            <a:off x="5396652" y="3387726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상태이상 제거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57" idx="3"/>
            <a:endCxn id="66" idx="1"/>
          </p:cNvCxnSpPr>
          <p:nvPr/>
        </p:nvCxnSpPr>
        <p:spPr>
          <a:xfrm>
            <a:off x="3151125" y="2299294"/>
            <a:ext cx="460946" cy="75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6" idx="3"/>
            <a:endCxn id="62" idx="1"/>
          </p:cNvCxnSpPr>
          <p:nvPr/>
        </p:nvCxnSpPr>
        <p:spPr>
          <a:xfrm>
            <a:off x="4938320" y="2306873"/>
            <a:ext cx="460946" cy="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2" idx="2"/>
            <a:endCxn id="67" idx="1"/>
          </p:cNvCxnSpPr>
          <p:nvPr/>
        </p:nvCxnSpPr>
        <p:spPr>
          <a:xfrm flipH="1">
            <a:off x="6059777" y="2767189"/>
            <a:ext cx="2614" cy="6205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013609" y="5712058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67" idx="4"/>
            <a:endCxn id="75" idx="0"/>
          </p:cNvCxnSpPr>
          <p:nvPr/>
        </p:nvCxnSpPr>
        <p:spPr>
          <a:xfrm>
            <a:off x="6059777" y="3980452"/>
            <a:ext cx="3666" cy="1731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5" idx="2"/>
            <a:endCxn id="60" idx="6"/>
          </p:cNvCxnSpPr>
          <p:nvPr/>
        </p:nvCxnSpPr>
        <p:spPr>
          <a:xfrm flipH="1">
            <a:off x="2821251" y="5761892"/>
            <a:ext cx="31923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8" idx="3"/>
            <a:endCxn id="75" idx="6"/>
          </p:cNvCxnSpPr>
          <p:nvPr/>
        </p:nvCxnSpPr>
        <p:spPr>
          <a:xfrm rot="5400000">
            <a:off x="5382614" y="3338668"/>
            <a:ext cx="3153886" cy="16925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1852983" y="5254437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대기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15774"/>
              </p:ext>
            </p:extLst>
          </p:nvPr>
        </p:nvGraphicFramePr>
        <p:xfrm>
          <a:off x="688374" y="1818029"/>
          <a:ext cx="11010139" cy="1590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53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776593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  <a:gridCol w="996338"/>
                <a:gridCol w="726386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넘버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smtClean="0"/>
                        <a:t>명칭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턴 영향 상태</a:t>
                      </a:r>
                      <a:endParaRPr lang="en-US" altLang="ko-KR" sz="1400" dirty="0" smtClean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HDebuff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수면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스턴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동결의 </a:t>
                      </a:r>
                      <a:r>
                        <a:rPr lang="ko-KR" altLang="en-US" sz="1400" dirty="0" err="1" smtClean="0"/>
                        <a:t>디버프로</a:t>
                      </a:r>
                      <a:r>
                        <a:rPr lang="ko-KR" altLang="en-US" sz="1400" dirty="0" smtClean="0"/>
                        <a:t> 보스 </a:t>
                      </a:r>
                      <a:r>
                        <a:rPr lang="ko-KR" altLang="en-US" sz="1400" dirty="0" err="1" smtClean="0"/>
                        <a:t>몬스터의</a:t>
                      </a:r>
                      <a:r>
                        <a:rPr lang="ko-KR" altLang="en-US" sz="1400" dirty="0" smtClean="0"/>
                        <a:t> 행동을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리턴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 상태에서 상태이상이 없을 경우 다시 기존의 보스 상태에 해당하는 </a:t>
                      </a:r>
                      <a:r>
                        <a:rPr lang="ko-KR" altLang="en-US" sz="1400" dirty="0" err="1" smtClean="0"/>
                        <a:t>플로우</a:t>
                      </a:r>
                      <a:r>
                        <a:rPr lang="ko-KR" altLang="en-US" sz="1400" dirty="0" smtClean="0"/>
                        <a:t> 차트로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반대로 상태이상이 상태에 추가 되어 있으면 턴 체크로 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837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 </a:t>
            </a:r>
            <a:r>
              <a:rPr lang="ko-KR" altLang="en-US" dirty="0" err="1" smtClean="0"/>
              <a:t>플로</a:t>
            </a:r>
            <a:r>
              <a:rPr lang="ko-KR" altLang="en-US" dirty="0" err="1" smtClean="0"/>
              <a:t>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681869" y="1964452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53953" y="214328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사망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8" idx="6"/>
            <a:endCxn id="58" idx="2"/>
          </p:cNvCxnSpPr>
          <p:nvPr/>
        </p:nvCxnSpPr>
        <p:spPr>
          <a:xfrm>
            <a:off x="1363930" y="2305483"/>
            <a:ext cx="572599" cy="3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데이터 57"/>
          <p:cNvSpPr/>
          <p:nvPr/>
        </p:nvSpPr>
        <p:spPr>
          <a:xfrm>
            <a:off x="1803904" y="2012415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5647162" y="1960741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5719247" y="21486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리턴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3748465" y="2010510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스테이지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승리 및 종료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8" idx="5"/>
            <a:endCxn id="28" idx="1"/>
          </p:cNvCxnSpPr>
          <p:nvPr/>
        </p:nvCxnSpPr>
        <p:spPr>
          <a:xfrm flipV="1">
            <a:off x="2997528" y="2306873"/>
            <a:ext cx="750937" cy="1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3"/>
            <a:endCxn id="60" idx="2"/>
          </p:cNvCxnSpPr>
          <p:nvPr/>
        </p:nvCxnSpPr>
        <p:spPr>
          <a:xfrm flipV="1">
            <a:off x="5074714" y="2301772"/>
            <a:ext cx="572448" cy="5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9437"/>
              </p:ext>
            </p:extLst>
          </p:nvPr>
        </p:nvGraphicFramePr>
        <p:xfrm>
          <a:off x="688374" y="3022140"/>
          <a:ext cx="11010139" cy="993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53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776593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  <a:gridCol w="996338"/>
                <a:gridCol w="726386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넘버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smtClean="0"/>
                        <a:t>명칭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 </a:t>
                      </a:r>
                      <a:r>
                        <a:rPr lang="ko-KR" altLang="en-US" sz="1400" dirty="0" err="1" smtClean="0"/>
                        <a:t>몬스터가</a:t>
                      </a:r>
                      <a:r>
                        <a:rPr lang="ko-KR" altLang="en-US" sz="1400" dirty="0" smtClean="0"/>
                        <a:t> 사망 </a:t>
                      </a:r>
                      <a:r>
                        <a:rPr lang="ko-KR" altLang="en-US" sz="1400" dirty="0" err="1" smtClean="0"/>
                        <a:t>스테이터스로</a:t>
                      </a:r>
                      <a:r>
                        <a:rPr lang="ko-KR" altLang="en-US" sz="1400" dirty="0" smtClean="0"/>
                        <a:t> 들어가면</a:t>
                      </a:r>
                      <a:r>
                        <a:rPr lang="ko-KR" altLang="en-US" sz="1400" baseline="0" dirty="0" smtClean="0"/>
                        <a:t> 피격 불가 상태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전투 불가 상태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및 사망 애니메이션 출력 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1650229" y="1842695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84700" y="1690688"/>
            <a:ext cx="2239745" cy="4733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12926" y="1690688"/>
            <a:ext cx="7892920" cy="4733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429F65-7EC1-41A1-B258-135525FE6E3D}"/>
              </a:ext>
            </a:extLst>
          </p:cNvPr>
          <p:cNvSpPr/>
          <p:nvPr/>
        </p:nvSpPr>
        <p:spPr>
          <a:xfrm>
            <a:off x="9539913" y="4690237"/>
            <a:ext cx="1694141" cy="1539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15323066-0D43-484E-994C-B543936F16BE}"/>
              </a:ext>
            </a:extLst>
          </p:cNvPr>
          <p:cNvSpPr/>
          <p:nvPr/>
        </p:nvSpPr>
        <p:spPr>
          <a:xfrm>
            <a:off x="9539914" y="2011174"/>
            <a:ext cx="1694142" cy="16047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926A09-073A-454F-9004-D53170029536}"/>
              </a:ext>
            </a:extLst>
          </p:cNvPr>
          <p:cNvSpPr/>
          <p:nvPr/>
        </p:nvSpPr>
        <p:spPr>
          <a:xfrm>
            <a:off x="4580423" y="2011173"/>
            <a:ext cx="3645885" cy="4133850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4800408" y="3619500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5F28C5B-D215-413D-AC67-3105B2526AD6}"/>
              </a:ext>
            </a:extLst>
          </p:cNvPr>
          <p:cNvSpPr/>
          <p:nvPr/>
        </p:nvSpPr>
        <p:spPr>
          <a:xfrm>
            <a:off x="6758683" y="2339690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2D5DFA88-A59E-4E21-BE4E-4267FBED6AB8}"/>
              </a:ext>
            </a:extLst>
          </p:cNvPr>
          <p:cNvSpPr/>
          <p:nvPr/>
        </p:nvSpPr>
        <p:spPr>
          <a:xfrm>
            <a:off x="6758683" y="4779613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AF30090-CBDA-4BD7-8788-E4C488015A25}"/>
              </a:ext>
            </a:extLst>
          </p:cNvPr>
          <p:cNvSpPr/>
          <p:nvPr/>
        </p:nvSpPr>
        <p:spPr>
          <a:xfrm>
            <a:off x="9895582" y="2287207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50B599D2-AB97-4469-9C20-6025D43E9254}"/>
              </a:ext>
            </a:extLst>
          </p:cNvPr>
          <p:cNvSpPr/>
          <p:nvPr/>
        </p:nvSpPr>
        <p:spPr>
          <a:xfrm>
            <a:off x="9895582" y="5007220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1A8597AB-C8C5-4E8E-8708-F3056541A5DD}"/>
              </a:ext>
            </a:extLst>
          </p:cNvPr>
          <p:cNvCxnSpPr>
            <a:cxnSpLocks/>
          </p:cNvCxnSpPr>
          <p:nvPr/>
        </p:nvCxnSpPr>
        <p:spPr>
          <a:xfrm>
            <a:off x="8479921" y="2558344"/>
            <a:ext cx="807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F13A47E4-6918-4BD3-B123-A3592AC8D699}"/>
              </a:ext>
            </a:extLst>
          </p:cNvPr>
          <p:cNvCxnSpPr>
            <a:cxnSpLocks/>
          </p:cNvCxnSpPr>
          <p:nvPr/>
        </p:nvCxnSpPr>
        <p:spPr>
          <a:xfrm>
            <a:off x="7028088" y="3602451"/>
            <a:ext cx="0" cy="951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E7DDBAFE-D6E9-45C1-83D9-B7C3F3B4CE11}"/>
              </a:ext>
            </a:extLst>
          </p:cNvPr>
          <p:cNvCxnSpPr>
            <a:cxnSpLocks/>
          </p:cNvCxnSpPr>
          <p:nvPr/>
        </p:nvCxnSpPr>
        <p:spPr>
          <a:xfrm flipV="1">
            <a:off x="7422801" y="3602451"/>
            <a:ext cx="0" cy="951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EAC9D4F-911C-47A7-8E45-B480507BBC79}"/>
              </a:ext>
            </a:extLst>
          </p:cNvPr>
          <p:cNvCxnSpPr>
            <a:cxnSpLocks/>
          </p:cNvCxnSpPr>
          <p:nvPr/>
        </p:nvCxnSpPr>
        <p:spPr>
          <a:xfrm>
            <a:off x="5935314" y="4339896"/>
            <a:ext cx="762294" cy="483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87007349-ABF6-4378-B195-3C7ECC99D9C2}"/>
              </a:ext>
            </a:extLst>
          </p:cNvPr>
          <p:cNvCxnSpPr>
            <a:cxnSpLocks/>
          </p:cNvCxnSpPr>
          <p:nvPr/>
        </p:nvCxnSpPr>
        <p:spPr>
          <a:xfrm flipH="1" flipV="1">
            <a:off x="5695024" y="4720154"/>
            <a:ext cx="743949" cy="444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4AAE3D88-E638-47D1-9BFD-FFCB71D473C6}"/>
              </a:ext>
            </a:extLst>
          </p:cNvPr>
          <p:cNvCxnSpPr>
            <a:cxnSpLocks/>
          </p:cNvCxnSpPr>
          <p:nvPr/>
        </p:nvCxnSpPr>
        <p:spPr>
          <a:xfrm flipH="1">
            <a:off x="8479921" y="2981205"/>
            <a:ext cx="8072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8D0CE952-3057-4B78-9E92-178A438F67A3}"/>
              </a:ext>
            </a:extLst>
          </p:cNvPr>
          <p:cNvCxnSpPr>
            <a:cxnSpLocks/>
          </p:cNvCxnSpPr>
          <p:nvPr/>
        </p:nvCxnSpPr>
        <p:spPr>
          <a:xfrm flipV="1">
            <a:off x="5821358" y="3087588"/>
            <a:ext cx="808202" cy="49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2F260E2F-0402-4D0B-B15E-21487F4B1C5D}"/>
              </a:ext>
            </a:extLst>
          </p:cNvPr>
          <p:cNvCxnSpPr>
            <a:cxnSpLocks/>
          </p:cNvCxnSpPr>
          <p:nvPr/>
        </p:nvCxnSpPr>
        <p:spPr>
          <a:xfrm>
            <a:off x="8374414" y="5592865"/>
            <a:ext cx="966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DF3AFE73-9661-4A25-B71A-596A5EDFE8BB}"/>
              </a:ext>
            </a:extLst>
          </p:cNvPr>
          <p:cNvCxnSpPr>
            <a:cxnSpLocks/>
          </p:cNvCxnSpPr>
          <p:nvPr/>
        </p:nvCxnSpPr>
        <p:spPr>
          <a:xfrm>
            <a:off x="10392578" y="3879311"/>
            <a:ext cx="0" cy="6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4161FE-D949-454C-B950-2B4F3EECE675}"/>
              </a:ext>
            </a:extLst>
          </p:cNvPr>
          <p:cNvSpPr/>
          <p:nvPr/>
        </p:nvSpPr>
        <p:spPr>
          <a:xfrm>
            <a:off x="3712926" y="1687423"/>
            <a:ext cx="894243" cy="411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6045787" y="318400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C3512F9-646C-4901-930A-18FFF78DA091}"/>
              </a:ext>
            </a:extLst>
          </p:cNvPr>
          <p:cNvSpPr/>
          <p:nvPr/>
        </p:nvSpPr>
        <p:spPr>
          <a:xfrm>
            <a:off x="6861663" y="3879311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03D6129-BDF2-4E61-AA3C-120506DC05A3}"/>
              </a:ext>
            </a:extLst>
          </p:cNvPr>
          <p:cNvSpPr/>
          <p:nvPr/>
        </p:nvSpPr>
        <p:spPr>
          <a:xfrm>
            <a:off x="7267083" y="3879311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95E0334-BAD2-4F8D-9BD9-684F16DF9BA1}"/>
              </a:ext>
            </a:extLst>
          </p:cNvPr>
          <p:cNvSpPr/>
          <p:nvPr/>
        </p:nvSpPr>
        <p:spPr>
          <a:xfrm>
            <a:off x="8732697" y="239191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7F3C8EC-2554-4A3C-AE77-D45E5D416965}"/>
              </a:ext>
            </a:extLst>
          </p:cNvPr>
          <p:cNvSpPr/>
          <p:nvPr/>
        </p:nvSpPr>
        <p:spPr>
          <a:xfrm>
            <a:off x="8732697" y="2822953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5335086D-9B95-439B-9629-916EE620E55C}"/>
              </a:ext>
            </a:extLst>
          </p:cNvPr>
          <p:cNvSpPr/>
          <p:nvPr/>
        </p:nvSpPr>
        <p:spPr>
          <a:xfrm>
            <a:off x="8635960" y="542644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49ABA4F3-BEA7-49D9-89E5-E69D757B4712}"/>
              </a:ext>
            </a:extLst>
          </p:cNvPr>
          <p:cNvSpPr/>
          <p:nvPr/>
        </p:nvSpPr>
        <p:spPr>
          <a:xfrm>
            <a:off x="10226265" y="399555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FB5FC79-F124-4A06-B83E-41D73D5EE870}"/>
              </a:ext>
            </a:extLst>
          </p:cNvPr>
          <p:cNvSpPr/>
          <p:nvPr/>
        </p:nvSpPr>
        <p:spPr>
          <a:xfrm>
            <a:off x="6106123" y="4382215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3C0E68C-A54E-495D-A434-2357614BE87E}"/>
              </a:ext>
            </a:extLst>
          </p:cNvPr>
          <p:cNvSpPr/>
          <p:nvPr/>
        </p:nvSpPr>
        <p:spPr>
          <a:xfrm>
            <a:off x="5892609" y="4789767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D20328C-F091-4AC6-AEB1-54763C7F5D79}"/>
              </a:ext>
            </a:extLst>
          </p:cNvPr>
          <p:cNvSpPr/>
          <p:nvPr/>
        </p:nvSpPr>
        <p:spPr>
          <a:xfrm>
            <a:off x="1229259" y="2852416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E5BBF99-B688-40E1-B38B-922AED338249}"/>
              </a:ext>
            </a:extLst>
          </p:cNvPr>
          <p:cNvCxnSpPr>
            <a:cxnSpLocks/>
          </p:cNvCxnSpPr>
          <p:nvPr/>
        </p:nvCxnSpPr>
        <p:spPr>
          <a:xfrm flipH="1">
            <a:off x="2957625" y="4387319"/>
            <a:ext cx="696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FF4136AF-98F8-4E9E-A922-17BBE4E00DF3}"/>
              </a:ext>
            </a:extLst>
          </p:cNvPr>
          <p:cNvCxnSpPr>
            <a:cxnSpLocks/>
          </p:cNvCxnSpPr>
          <p:nvPr/>
        </p:nvCxnSpPr>
        <p:spPr>
          <a:xfrm>
            <a:off x="2957625" y="3905653"/>
            <a:ext cx="696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86C586E1-F970-4DE1-8CAF-06FED10EAF96}"/>
              </a:ext>
            </a:extLst>
          </p:cNvPr>
          <p:cNvSpPr/>
          <p:nvPr/>
        </p:nvSpPr>
        <p:spPr>
          <a:xfrm>
            <a:off x="3127258" y="4220894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16433F56-BF7B-4126-9CA7-D9576A8D0E94}"/>
              </a:ext>
            </a:extLst>
          </p:cNvPr>
          <p:cNvSpPr/>
          <p:nvPr/>
        </p:nvSpPr>
        <p:spPr>
          <a:xfrm>
            <a:off x="3126463" y="3739228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6B16D19-B06A-4594-BA5D-536A1831DCDC}"/>
              </a:ext>
            </a:extLst>
          </p:cNvPr>
          <p:cNvSpPr txBox="1"/>
          <p:nvPr/>
        </p:nvSpPr>
        <p:spPr>
          <a:xfrm>
            <a:off x="10018804" y="2547939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디버프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체크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487A0B3-FBE4-45E3-B0AF-FAE16530722A}"/>
              </a:ext>
            </a:extLst>
          </p:cNvPr>
          <p:cNvSpPr txBox="1"/>
          <p:nvPr/>
        </p:nvSpPr>
        <p:spPr>
          <a:xfrm>
            <a:off x="8623663" y="54484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23" name="순서도: 데이터 22"/>
          <p:cNvSpPr/>
          <p:nvPr/>
        </p:nvSpPr>
        <p:spPr>
          <a:xfrm>
            <a:off x="737527" y="5057492"/>
            <a:ext cx="1886269" cy="667084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보스 상태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6B16D19-B06A-4594-BA5D-536A1831DCDC}"/>
              </a:ext>
            </a:extLst>
          </p:cNvPr>
          <p:cNvSpPr txBox="1"/>
          <p:nvPr/>
        </p:nvSpPr>
        <p:spPr>
          <a:xfrm>
            <a:off x="1329294" y="31954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턴 체크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87A0B3-FBE4-45E3-B0AF-FAE16530722A}"/>
              </a:ext>
            </a:extLst>
          </p:cNvPr>
          <p:cNvSpPr txBox="1"/>
          <p:nvPr/>
        </p:nvSpPr>
        <p:spPr>
          <a:xfrm>
            <a:off x="10200859" y="40206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E4161FE-D949-454C-B950-2B4F3EECE675}"/>
              </a:ext>
            </a:extLst>
          </p:cNvPr>
          <p:cNvSpPr/>
          <p:nvPr/>
        </p:nvSpPr>
        <p:spPr>
          <a:xfrm>
            <a:off x="584700" y="1687423"/>
            <a:ext cx="894243" cy="411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21131"/>
              </p:ext>
            </p:extLst>
          </p:nvPr>
        </p:nvGraphicFramePr>
        <p:xfrm>
          <a:off x="688374" y="1618118"/>
          <a:ext cx="11010140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426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8998857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” </a:t>
                      </a:r>
                      <a:r>
                        <a:rPr lang="ko-KR" altLang="en-US" sz="1400" dirty="0"/>
                        <a:t>안에 있으면서 정령을 소환 했을 때 대기에서 전투로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“ </a:t>
                      </a:r>
                      <a:r>
                        <a:rPr lang="ko-KR" altLang="en-US" sz="1400" dirty="0"/>
                        <a:t>안에 있으면서 아이템을 사용하거나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추격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범위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안으로 들어오면 대기에서 추격으로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대기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보스가 비 전투 상태에서 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추격 범위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를 벗어나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로 이동했을 때 추격에서 대기로 변경</a:t>
                      </a:r>
                      <a:r>
                        <a:rPr lang="en-US" altLang="ko-KR" sz="1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77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상태에서 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안에 있지만 공격할 스킬이 없을 때 전투에서 추격으로 변경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510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전투 범위</a:t>
                      </a:r>
                      <a:r>
                        <a:rPr lang="en-US" altLang="ko-KR" sz="1400" dirty="0"/>
                        <a:t>“ </a:t>
                      </a:r>
                      <a:r>
                        <a:rPr lang="ko-KR" altLang="en-US" sz="1400" dirty="0"/>
                        <a:t>로 들어오거나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“ </a:t>
                      </a:r>
                      <a:r>
                        <a:rPr lang="ko-KR" altLang="en-US" sz="1400" dirty="0"/>
                        <a:t>안에서 정령을 소환 하면 추격에서 전투로 변경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43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디버프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/>
                        <a:t>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보스에게 </a:t>
                      </a:r>
                      <a:r>
                        <a:rPr lang="ko-KR" altLang="en-US" sz="1400" dirty="0" err="1" smtClean="0"/>
                        <a:t>디버프가</a:t>
                      </a:r>
                      <a:r>
                        <a:rPr lang="ko-KR" altLang="en-US" sz="1400" dirty="0" smtClean="0"/>
                        <a:t> 추가 </a:t>
                      </a:r>
                      <a:r>
                        <a:rPr lang="ko-KR" altLang="en-US" sz="1400" dirty="0"/>
                        <a:t>되면 </a:t>
                      </a:r>
                      <a:r>
                        <a:rPr lang="ko-KR" altLang="en-US" sz="1400" dirty="0" smtClean="0"/>
                        <a:t>확인을 </a:t>
                      </a:r>
                      <a:r>
                        <a:rPr lang="ko-KR" altLang="en-US" sz="1400" dirty="0"/>
                        <a:t>위해 </a:t>
                      </a:r>
                      <a:r>
                        <a:rPr lang="ko-KR" altLang="en-US" sz="1400" dirty="0" err="1" smtClean="0"/>
                        <a:t>디버프</a:t>
                      </a:r>
                      <a:r>
                        <a:rPr lang="ko-KR" altLang="en-US" sz="1400" dirty="0" smtClean="0"/>
                        <a:t> 체크로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09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디버프</a:t>
                      </a:r>
                      <a:r>
                        <a:rPr lang="ko-KR" altLang="en-US" sz="1400" dirty="0" smtClean="0"/>
                        <a:t> 종료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턴에 영향을 주는 </a:t>
                      </a:r>
                      <a:r>
                        <a:rPr lang="ko-KR" altLang="en-US" sz="1400" dirty="0" err="1" smtClean="0"/>
                        <a:t>디버프가</a:t>
                      </a:r>
                      <a:r>
                        <a:rPr lang="ko-KR" altLang="en-US" sz="1400" dirty="0" smtClean="0"/>
                        <a:t> 종료 되거나 </a:t>
                      </a:r>
                      <a:r>
                        <a:rPr lang="ko-KR" altLang="en-US" sz="1400" dirty="0" err="1" smtClean="0"/>
                        <a:t>디버프가</a:t>
                      </a:r>
                      <a:r>
                        <a:rPr lang="ko-KR" altLang="en-US" sz="1400" dirty="0" smtClean="0"/>
                        <a:t> 턴에 영향을 주지 않으면 상태 변경으로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732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FSM</a:t>
                      </a:r>
                      <a:r>
                        <a:rPr lang="ko-KR" altLang="en-US" sz="1400" dirty="0"/>
                        <a:t>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</a:t>
                      </a:r>
                      <a:r>
                        <a:rPr lang="ko-KR" altLang="en-US" sz="1400" baseline="0" dirty="0" smtClean="0"/>
                        <a:t>의 상태 데이터</a:t>
                      </a:r>
                      <a:r>
                        <a:rPr lang="ko-KR" altLang="en-US" sz="1400" dirty="0" smtClean="0"/>
                        <a:t>에 </a:t>
                      </a:r>
                      <a:r>
                        <a:rPr lang="ko-KR" altLang="en-US" sz="1400" dirty="0"/>
                        <a:t>따라 해당 위치에 맞는 </a:t>
                      </a:r>
                      <a:r>
                        <a:rPr lang="en-US" altLang="ko-KR" sz="1400" dirty="0"/>
                        <a:t>FSM</a:t>
                      </a:r>
                      <a:r>
                        <a:rPr lang="ko-KR" altLang="en-US" sz="1400" dirty="0"/>
                        <a:t>위치로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793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턴 체크로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FSM</a:t>
                      </a:r>
                      <a:r>
                        <a:rPr lang="ko-KR" altLang="en-US" sz="1400" dirty="0"/>
                        <a:t>종료 이후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현재 </a:t>
                      </a:r>
                      <a:r>
                        <a:rPr lang="en-US" altLang="ko-KR" sz="1400" dirty="0"/>
                        <a:t>&lt; </a:t>
                      </a:r>
                      <a:r>
                        <a:rPr lang="ko-KR" altLang="en-US" sz="1400" dirty="0"/>
                        <a:t>최대</a:t>
                      </a:r>
                      <a:r>
                        <a:rPr lang="en-US" altLang="ko-KR" sz="1400" dirty="0"/>
                        <a:t>” </a:t>
                      </a:r>
                      <a:r>
                        <a:rPr lang="ko-KR" altLang="en-US" sz="1400" dirty="0" err="1"/>
                        <a:t>스테미나가</a:t>
                      </a:r>
                      <a:r>
                        <a:rPr lang="ko-KR" altLang="en-US" sz="1400" dirty="0"/>
                        <a:t> 되었을 때 턴 체크로 </a:t>
                      </a:r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및 상태 전송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472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사망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보스의 </a:t>
                      </a:r>
                      <a:r>
                        <a:rPr lang="ko-KR" altLang="en-US" sz="1400" dirty="0" err="1"/>
                        <a:t>스테이터스가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상태이상</a:t>
                      </a:r>
                      <a:r>
                        <a:rPr lang="en-US" altLang="ko-KR" sz="1400" dirty="0"/>
                        <a:t>” </a:t>
                      </a:r>
                      <a:r>
                        <a:rPr lang="ko-KR" altLang="en-US" sz="1400" dirty="0"/>
                        <a:t>일 때 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09817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8001796" y="6534457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8, 9</a:t>
            </a:r>
            <a:r>
              <a:rPr lang="ko-KR" altLang="en-US" sz="1400" dirty="0" smtClean="0"/>
              <a:t>의 </a:t>
            </a:r>
            <a:r>
              <a:rPr lang="ko-KR" altLang="en-US" sz="1400" dirty="0" smtClean="0"/>
              <a:t>붉은 원의 설명은 다음 슬라이드에</a:t>
            </a:r>
            <a:endParaRPr lang="ko-KR" altLang="en-US" sz="1400" dirty="0"/>
          </a:p>
        </p:txBody>
      </p:sp>
      <p:sp>
        <p:nvSpPr>
          <p:cNvPr id="9" name="오른쪽 중괄호 8"/>
          <p:cNvSpPr/>
          <p:nvPr/>
        </p:nvSpPr>
        <p:spPr>
          <a:xfrm>
            <a:off x="9295201" y="5009196"/>
            <a:ext cx="362608" cy="465481"/>
          </a:xfrm>
          <a:prstGeom prst="rightBrace">
            <a:avLst>
              <a:gd name="adj1" fmla="val 0"/>
              <a:gd name="adj2" fmla="val 51923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695E0334-BAD2-4F8D-9BD9-684F16DF9BA1}"/>
              </a:ext>
            </a:extLst>
          </p:cNvPr>
          <p:cNvSpPr/>
          <p:nvPr/>
        </p:nvSpPr>
        <p:spPr>
          <a:xfrm>
            <a:off x="9559047" y="508624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10934404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보스 </a:t>
            </a:r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턴제를</a:t>
            </a:r>
            <a:r>
              <a:rPr lang="ko-KR" altLang="en-US" sz="1400" dirty="0" smtClean="0"/>
              <a:t> 사용하는 만큼 </a:t>
            </a:r>
            <a:r>
              <a:rPr lang="ko-KR" altLang="en-US" sz="1400" dirty="0" err="1" smtClean="0"/>
              <a:t>스킬을</a:t>
            </a:r>
            <a:r>
              <a:rPr lang="ko-KR" altLang="en-US" sz="1400" dirty="0" smtClean="0"/>
              <a:t> 사용 가능한 턴 체크가 필수인 상황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추가로 턴 체크를 하는 단계에서 보스의 상태가 변경 되지 않고 플레이어들이 공격을 하는 이른바 </a:t>
            </a:r>
            <a:r>
              <a:rPr lang="ko-KR" altLang="en-US" sz="1400" dirty="0" err="1" smtClean="0"/>
              <a:t>어뷰징</a:t>
            </a:r>
            <a:r>
              <a:rPr lang="ko-KR" altLang="en-US" sz="1400" dirty="0" smtClean="0"/>
              <a:t> 상황을 방지하기 위해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“</a:t>
            </a:r>
            <a:r>
              <a:rPr lang="ko-KR" altLang="en-US" sz="1400" dirty="0" smtClean="0"/>
              <a:t>보스 상태 데이터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를 따로 관리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보스 상태 데이터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는 플레이어가 만들어낸 </a:t>
            </a:r>
            <a:r>
              <a:rPr lang="ko-KR" altLang="en-US" sz="1400" dirty="0" err="1" smtClean="0"/>
              <a:t>어그로를</a:t>
            </a:r>
            <a:r>
              <a:rPr lang="ko-KR" altLang="en-US" sz="1400" dirty="0" smtClean="0"/>
              <a:t> 토대로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대기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상태이상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사망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가지 단계로 분류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그래서 앞선 슬라이드의 붉은 색 원이 가리키는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의 경우 턴 체크의 조건이 충족 되면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보스 상태 데이터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를 불러와서 그것에 맞는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상태로 이동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9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FSM </a:t>
            </a:r>
            <a:r>
              <a:rPr lang="ko-KR" altLang="en-US" sz="1400" dirty="0" smtClean="0"/>
              <a:t>종료 전이나 진행 중 보스 상태 데이터에 변경이 생기면 같이 데이터를 전송하는 용도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6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03851"/>
              </p:ext>
            </p:extLst>
          </p:nvPr>
        </p:nvGraphicFramePr>
        <p:xfrm>
          <a:off x="688374" y="4045179"/>
          <a:ext cx="11010140" cy="225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426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8998857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대기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 상태 데이터의 디폴트 값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아무런 이상이 없으면 항상 유지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추격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추격 조건이 만족 되거나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어그로가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이상 </a:t>
                      </a:r>
                      <a:r>
                        <a:rPr lang="en-US" altLang="ko-KR" sz="1400" dirty="0" smtClean="0"/>
                        <a:t>50 </a:t>
                      </a:r>
                      <a:r>
                        <a:rPr lang="ko-KR" altLang="en-US" sz="1400" dirty="0" smtClean="0"/>
                        <a:t>미만일 때 추격으로 이동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전투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전투 조건이 만족 되거나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어그로가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50</a:t>
                      </a:r>
                      <a:r>
                        <a:rPr lang="ko-KR" altLang="en-US" sz="1400" dirty="0" smtClean="0"/>
                        <a:t>이상 이면 전투로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77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상태이상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수면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동결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스턴</a:t>
                      </a:r>
                      <a:r>
                        <a:rPr lang="ko-KR" altLang="en-US" sz="1400" baseline="0" dirty="0" smtClean="0"/>
                        <a:t> 같은 턴에 영향을 주는 </a:t>
                      </a:r>
                      <a:r>
                        <a:rPr lang="ko-KR" altLang="en-US" sz="1400" baseline="0" dirty="0" err="1" smtClean="0"/>
                        <a:t>디버프가</a:t>
                      </a:r>
                      <a:r>
                        <a:rPr lang="ko-KR" altLang="en-US" sz="1400" baseline="0" dirty="0" smtClean="0"/>
                        <a:t> 있으면 다른 상태와 같이 보스 상태에 적용</a:t>
                      </a:r>
                      <a:endParaRPr lang="en-US" altLang="ko-K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사망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체력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=&lt; 0 </a:t>
                      </a:r>
                      <a:r>
                        <a:rPr lang="ko-KR" altLang="en-US" sz="1400" baseline="0" dirty="0" smtClean="0"/>
                        <a:t>값이 되면 사망으로 상태 데이터가 변경 되고 기본의 사망으로 이동</a:t>
                      </a:r>
                      <a:endParaRPr lang="en-US" altLang="ko-K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983690" y="6534457"/>
            <a:ext cx="3837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어그로에</a:t>
            </a:r>
            <a:r>
              <a:rPr lang="ko-KR" altLang="en-US" sz="1400" dirty="0" smtClean="0"/>
              <a:t> 대한 문서는 별도의 문서로 작성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82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xmlns="" id="{6B7CCBC7-65B4-4DBE-81A3-2CCA0A7ECA7B}"/>
              </a:ext>
            </a:extLst>
          </p:cNvPr>
          <p:cNvSpPr/>
          <p:nvPr/>
        </p:nvSpPr>
        <p:spPr>
          <a:xfrm>
            <a:off x="1515711" y="5289263"/>
            <a:ext cx="1805414" cy="665700"/>
          </a:xfrm>
          <a:prstGeom prst="flowChartPredefined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FSM</a:t>
            </a:r>
            <a:r>
              <a:rPr lang="ko-KR" altLang="en-US" sz="1400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턴 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9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모든 보스 몬스터는 </a:t>
            </a:r>
            <a:r>
              <a:rPr lang="ko-KR" altLang="en-US" sz="1600" dirty="0" err="1"/>
              <a:t>스테미너를</a:t>
            </a:r>
            <a:r>
              <a:rPr lang="ko-KR" altLang="en-US" sz="1600" dirty="0"/>
              <a:t> 통해서 행동을 하며 </a:t>
            </a:r>
            <a:r>
              <a:rPr lang="ko-KR" altLang="en-US" sz="1600" dirty="0" err="1"/>
              <a:t>스테미너가</a:t>
            </a:r>
            <a:r>
              <a:rPr lang="ko-KR" altLang="en-US" sz="1600" dirty="0"/>
              <a:t> </a:t>
            </a:r>
            <a:r>
              <a:rPr lang="en-US" altLang="ko-KR" sz="1600" dirty="0"/>
              <a:t>100%</a:t>
            </a:r>
            <a:r>
              <a:rPr lang="ko-KR" altLang="en-US" sz="1600" dirty="0"/>
              <a:t>가 되었을 때 행동을 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어떠한 행동을 통해 </a:t>
            </a:r>
            <a:r>
              <a:rPr lang="ko-KR" altLang="en-US" sz="1600" dirty="0" err="1"/>
              <a:t>스테미너가</a:t>
            </a:r>
            <a:r>
              <a:rPr lang="ko-KR" altLang="en-US" sz="1600" dirty="0"/>
              <a:t> 소모 되면 </a:t>
            </a:r>
            <a:r>
              <a:rPr lang="en-US" altLang="ko-KR" sz="1600" dirty="0"/>
              <a:t>1</a:t>
            </a:r>
            <a:r>
              <a:rPr lang="ko-KR" altLang="en-US" sz="1600" dirty="0"/>
              <a:t>턴이 지나며 턴에 따라 버프 지속과</a:t>
            </a:r>
            <a:r>
              <a:rPr lang="en-US" altLang="ko-KR" sz="1600" dirty="0"/>
              <a:t> </a:t>
            </a:r>
            <a:r>
              <a:rPr lang="ko-KR" altLang="en-US" sz="1600" dirty="0"/>
              <a:t>스킬 </a:t>
            </a:r>
            <a:r>
              <a:rPr lang="ko-KR" altLang="en-US" sz="1600" dirty="0" err="1"/>
              <a:t>쿨타임이</a:t>
            </a:r>
            <a:r>
              <a:rPr lang="ko-KR" altLang="en-US" sz="1600" dirty="0"/>
              <a:t> 진행 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보스 몬스터는 매 초 </a:t>
            </a:r>
            <a:r>
              <a:rPr lang="ko-KR" altLang="en-US" sz="1600" dirty="0" err="1"/>
              <a:t>스테미너가</a:t>
            </a:r>
            <a:r>
              <a:rPr lang="ko-KR" altLang="en-US" sz="1600" dirty="0"/>
              <a:t> 회복 되며 회복되는 </a:t>
            </a:r>
            <a:r>
              <a:rPr lang="ko-KR" altLang="en-US" sz="1600" dirty="0" err="1"/>
              <a:t>스테미너와</a:t>
            </a:r>
            <a:r>
              <a:rPr lang="ko-KR" altLang="en-US" sz="1600" dirty="0"/>
              <a:t> 최대 수치는 몬스터 마다 다르다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 err="1"/>
              <a:t>각턴에</a:t>
            </a:r>
            <a:r>
              <a:rPr lang="ko-KR" altLang="en-US" sz="1600" dirty="0"/>
              <a:t> 대한 흐름은 다음과 같다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1515712" y="1932526"/>
            <a:ext cx="1805418" cy="665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보존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7A15EE8-CD11-467E-8FE1-11AF39C2C3E7}"/>
              </a:ext>
            </a:extLst>
          </p:cNvPr>
          <p:cNvSpPr/>
          <p:nvPr/>
        </p:nvSpPr>
        <p:spPr>
          <a:xfrm>
            <a:off x="1515712" y="2973414"/>
            <a:ext cx="1805418" cy="665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 속도 만큼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스테미너</a:t>
            </a:r>
            <a:r>
              <a:rPr lang="ko-KR" altLang="en-US" sz="1400" dirty="0">
                <a:solidFill>
                  <a:schemeClr val="tx1"/>
                </a:solidFill>
              </a:rPr>
              <a:t> 회복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1515712" y="3986612"/>
            <a:ext cx="1805418" cy="971472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1734767" y="4206187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스테미너가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en-US" altLang="ko-KR" sz="1400" dirty="0"/>
              <a:t>=&gt;100% 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30CED12-E376-4CBB-AF04-CD85CF981EB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418421" y="3639114"/>
            <a:ext cx="0" cy="347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EAD75097-7B5E-4C13-B5A0-FAA75CABB6E8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3321130" y="3306264"/>
            <a:ext cx="12700" cy="116608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3C982549-3EB0-42ED-9C4D-9ABF29E9EF99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>
            <a:off x="1515712" y="2265376"/>
            <a:ext cx="12700" cy="3373056"/>
          </a:xfrm>
          <a:prstGeom prst="bentConnector3">
            <a:avLst>
              <a:gd name="adj1" fmla="val 34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1AD9A18-AAC2-4B2E-BDCD-5945287C258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18421" y="2598226"/>
            <a:ext cx="0" cy="375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5C36D3F-8241-453E-A113-4C8D8732EE7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18421" y="4958084"/>
            <a:ext cx="0" cy="3474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1CCDE0E-F3E5-4F8C-9A94-66726ED145EB}"/>
              </a:ext>
            </a:extLst>
          </p:cNvPr>
          <p:cNvSpPr txBox="1"/>
          <p:nvPr/>
        </p:nvSpPr>
        <p:spPr>
          <a:xfrm>
            <a:off x="4513468" y="5444946"/>
            <a:ext cx="703221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보스 몬스터는 실시간 턴제처럼 </a:t>
            </a:r>
            <a:r>
              <a:rPr lang="ko-KR" altLang="en-US" sz="1600" dirty="0" err="1"/>
              <a:t>스테미너를</a:t>
            </a:r>
            <a:r>
              <a:rPr lang="ko-KR" altLang="en-US" sz="1600" dirty="0"/>
              <a:t> 통해서 행동을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 몬스터는 저마다 다른 최대 </a:t>
            </a:r>
            <a:r>
              <a:rPr lang="ko-KR" altLang="en-US" sz="1600" dirty="0" err="1"/>
              <a:t>스테미너와</a:t>
            </a:r>
            <a:r>
              <a:rPr lang="ko-KR" altLang="en-US" sz="1600" dirty="0"/>
              <a:t> 이동 속도를 가진다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xmlns="" id="{C1E43D10-41A6-420B-8733-96CAC7C4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32758"/>
              </p:ext>
            </p:extLst>
          </p:nvPr>
        </p:nvGraphicFramePr>
        <p:xfrm>
          <a:off x="4513468" y="1890558"/>
          <a:ext cx="6840333" cy="3473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532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5105401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보존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앞선</a:t>
                      </a:r>
                      <a:r>
                        <a:rPr lang="ko-KR" altLang="en-US" sz="1600" baseline="0" dirty="0" smtClean="0"/>
                        <a:t> 상황의 보스 상태 데이터로 변경</a:t>
                      </a:r>
                      <a:endParaRPr lang="en-US" altLang="ko-KR" sz="1600" baseline="0" dirty="0" smtClean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baseline="0" dirty="0" smtClean="0"/>
                        <a:t>보스 상태의 초기값은 대기를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매초 진행 되는 연산으로 보스의 이동 속도 만큼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err="1"/>
                        <a:t>스테미너가</a:t>
                      </a:r>
                      <a:r>
                        <a:rPr lang="ko-KR" altLang="en-US" sz="1600" dirty="0"/>
                        <a:t> 회복 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보스가 가지고 있는 최대 </a:t>
                      </a:r>
                      <a:r>
                        <a:rPr lang="ko-KR" altLang="en-US" sz="1600" dirty="0" err="1"/>
                        <a:t>스테미너와</a:t>
                      </a:r>
                      <a:r>
                        <a:rPr lang="ko-KR" altLang="en-US" sz="1600" dirty="0"/>
                        <a:t> 회복을 통해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획득한 현재 </a:t>
                      </a:r>
                      <a:r>
                        <a:rPr lang="ko-KR" altLang="en-US" sz="1600" dirty="0" err="1"/>
                        <a:t>스테미너를</a:t>
                      </a:r>
                      <a:r>
                        <a:rPr lang="ko-KR" altLang="en-US" sz="1600" dirty="0"/>
                        <a:t> 비교해서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현재 </a:t>
                      </a:r>
                      <a:r>
                        <a:rPr lang="en-US" altLang="ko-KR" sz="1600" dirty="0"/>
                        <a:t>&gt;= </a:t>
                      </a:r>
                      <a:r>
                        <a:rPr lang="ko-KR" altLang="en-US" sz="1600" dirty="0"/>
                        <a:t>최대</a:t>
                      </a:r>
                      <a:r>
                        <a:rPr lang="en-US" altLang="ko-KR" sz="1600" dirty="0"/>
                        <a:t>”</a:t>
                      </a: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값이 되었을 때 연산으로 이동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77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아래의 보스 몬스터의 </a:t>
                      </a:r>
                      <a:r>
                        <a:rPr lang="en-US" altLang="ko-KR" sz="1600" dirty="0"/>
                        <a:t>FSM</a:t>
                      </a:r>
                      <a:r>
                        <a:rPr lang="ko-KR" altLang="en-US" sz="1600" dirty="0"/>
                        <a:t>을 연산하는 </a:t>
                      </a:r>
                      <a:r>
                        <a:rPr lang="ko-KR" altLang="en-US" sz="1600" dirty="0" err="1"/>
                        <a:t>스테이터스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FSM</a:t>
                      </a:r>
                      <a:r>
                        <a:rPr lang="ko-KR" altLang="en-US" sz="1600" dirty="0"/>
                        <a:t>연산이 끝나면 다시 정지 상태로 들어간다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5100768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F6346441-E342-4FA2-8DB4-6A187748FCE0}"/>
              </a:ext>
            </a:extLst>
          </p:cNvPr>
          <p:cNvSpPr/>
          <p:nvPr/>
        </p:nvSpPr>
        <p:spPr>
          <a:xfrm>
            <a:off x="1369662" y="1761076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BEE710E9-D417-46B0-B9CE-66E9D03C223B}"/>
              </a:ext>
            </a:extLst>
          </p:cNvPr>
          <p:cNvSpPr/>
          <p:nvPr/>
        </p:nvSpPr>
        <p:spPr>
          <a:xfrm>
            <a:off x="1350612" y="282741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5A5463E-BED9-4C08-9ACD-50022D35184E}"/>
              </a:ext>
            </a:extLst>
          </p:cNvPr>
          <p:cNvSpPr/>
          <p:nvPr/>
        </p:nvSpPr>
        <p:spPr>
          <a:xfrm>
            <a:off x="1541112" y="3971964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33DE4A7-F52F-46AB-9187-D4D8DEB32CEF}"/>
              </a:ext>
            </a:extLst>
          </p:cNvPr>
          <p:cNvSpPr/>
          <p:nvPr/>
        </p:nvSpPr>
        <p:spPr>
          <a:xfrm>
            <a:off x="1369662" y="5134132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대기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59149"/>
              </p:ext>
            </p:extLst>
          </p:nvPr>
        </p:nvGraphicFramePr>
        <p:xfrm>
          <a:off x="688374" y="2125846"/>
          <a:ext cx="11010140" cy="249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8699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013988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729363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  <a:gridCol w="1217132"/>
                <a:gridCol w="7370958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명칭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이동속도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Speed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보스 몬스터의 데이터 테이블에 </a:t>
                      </a:r>
                      <a:r>
                        <a:rPr lang="ko-KR" altLang="en-US" sz="1600" dirty="0" err="1" smtClean="0"/>
                        <a:t>표시되는몬스터의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/>
                        <a:t>이동속도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매초 이동 속도 </a:t>
                      </a:r>
                      <a:endParaRPr lang="en-US" altLang="ko-KR" sz="1600" dirty="0" smtClean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만큼 현재 </a:t>
                      </a:r>
                      <a:r>
                        <a:rPr lang="ko-KR" altLang="en-US" sz="1600" dirty="0" err="1"/>
                        <a:t>스테미너에</a:t>
                      </a:r>
                      <a:r>
                        <a:rPr lang="ko-KR" altLang="en-US" sz="1600" dirty="0"/>
                        <a:t> 추가한다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현재 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스테미너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CurStamina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현재 보스 몬스터가 가지고 있는 </a:t>
                      </a:r>
                      <a:r>
                        <a:rPr lang="ko-KR" altLang="en-US" sz="1600" dirty="0" err="1" smtClean="0"/>
                        <a:t>스테미너</a:t>
                      </a:r>
                      <a:r>
                        <a:rPr lang="ko-KR" altLang="en-US" sz="1600" dirty="0" smtClean="0"/>
                        <a:t> 매초 </a:t>
                      </a:r>
                      <a:r>
                        <a:rPr lang="ko-KR" altLang="en-US" sz="1600" dirty="0"/>
                        <a:t>이동속도 만큼 </a:t>
                      </a:r>
                      <a:r>
                        <a:rPr lang="ko-KR" altLang="en-US" sz="1600" dirty="0" smtClean="0"/>
                        <a:t>회복이 되고 </a:t>
                      </a:r>
                      <a:r>
                        <a:rPr lang="en-US" altLang="ko-KR" sz="1600" dirty="0"/>
                        <a:t>FSM</a:t>
                      </a:r>
                      <a:r>
                        <a:rPr lang="ko-KR" altLang="en-US" sz="1600" dirty="0" smtClean="0"/>
                        <a:t>연산 이후 </a:t>
                      </a:r>
                      <a:r>
                        <a:rPr lang="ko-KR" altLang="en-US" sz="1600" dirty="0"/>
                        <a:t>결과에 따라 감소 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최대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스테미너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MaxStamina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보스 몬스터의 데이터 테이블에 </a:t>
                      </a:r>
                      <a:r>
                        <a:rPr lang="ko-KR" altLang="en-US" sz="1600" dirty="0" smtClean="0"/>
                        <a:t>표시되는 </a:t>
                      </a:r>
                      <a:r>
                        <a:rPr lang="ko-KR" altLang="en-US" sz="1600" dirty="0" err="1" smtClean="0"/>
                        <a:t>몬스터의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ko-KR" altLang="en-US" sz="1600" dirty="0" err="1"/>
                        <a:t>스테미너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 err="1"/>
                        <a:t>스테미너가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회복 될 때 마다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현재 </a:t>
                      </a:r>
                      <a:r>
                        <a:rPr lang="en-US" altLang="ko-KR" sz="1600" dirty="0"/>
                        <a:t>&gt;= </a:t>
                      </a:r>
                      <a:r>
                        <a:rPr lang="ko-KR" altLang="en-US" sz="1600" dirty="0"/>
                        <a:t>최대</a:t>
                      </a:r>
                      <a:r>
                        <a:rPr lang="en-US" altLang="ko-KR" sz="1600" dirty="0"/>
                        <a:t>“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ko-KR" altLang="en-US" sz="1600" dirty="0" smtClean="0"/>
                        <a:t>비교 작업을 </a:t>
                      </a:r>
                      <a:r>
                        <a:rPr lang="ko-KR" altLang="en-US" sz="1600" dirty="0"/>
                        <a:t>한다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775802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657904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대기는 보스 </a:t>
            </a:r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플레이어와의 어떠한 접촉이 일어나지 않은 상태이다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대기 </a:t>
            </a:r>
            <a:r>
              <a:rPr lang="ko-KR" altLang="en-US" dirty="0" err="1" smtClean="0"/>
              <a:t>플로</a:t>
            </a:r>
            <a:r>
              <a:rPr lang="ko-KR" altLang="en-US" dirty="0" err="1" smtClean="0"/>
              <a:t>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1880756" y="2545362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랜덤 한 지형으로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스테미너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3578613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3858410" y="2519930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정령에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데미지를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받았는가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681869" y="249994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53953" y="269689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대기</a:t>
            </a:r>
            <a:endParaRPr lang="ko-KR" altLang="en-US" sz="1400" dirty="0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5276470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5435242" y="2565195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전투 </a:t>
            </a:r>
            <a:r>
              <a:rPr lang="ko-KR" altLang="en-US" sz="1000" dirty="0" err="1" smtClean="0"/>
              <a:t>범위안에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있는가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6974327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110658" y="2565195"/>
            <a:ext cx="1043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추격 범위 안에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있는가</a:t>
            </a:r>
            <a:r>
              <a:rPr lang="en-US" altLang="ko-KR" sz="1000" dirty="0" smtClean="0"/>
              <a:t>?</a:t>
            </a:r>
            <a:endParaRPr lang="en-US" altLang="ko-KR" sz="1000" dirty="0" smtClean="0"/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8672184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8808515" y="2565195"/>
            <a:ext cx="1043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인지</a:t>
            </a:r>
            <a:r>
              <a:rPr lang="ko-KR" altLang="en-US" sz="1000" dirty="0" smtClean="0"/>
              <a:t> 범위 안에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있는가</a:t>
            </a:r>
            <a:r>
              <a:rPr lang="en-US" altLang="ko-KR" sz="1000" dirty="0" smtClean="0"/>
              <a:t>?</a:t>
            </a:r>
            <a:endParaRPr lang="en-US" altLang="ko-KR" sz="1000" dirty="0" smtClean="0"/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8672184" y="3514461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8830959" y="3741965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인지 범위에서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아이템을 사용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했는가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8672184" y="464596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8830959" y="4873470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인지 범위에서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정령을 사용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했는가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10671739" y="2490896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10622797" y="268783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턴 체크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3897075" y="3738234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3969159" y="392612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전투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7292122" y="3637215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364207" y="38251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추격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8" idx="6"/>
            <a:endCxn id="5" idx="1"/>
          </p:cNvCxnSpPr>
          <p:nvPr/>
        </p:nvCxnSpPr>
        <p:spPr>
          <a:xfrm>
            <a:off x="1363930" y="2840980"/>
            <a:ext cx="516826" cy="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" idx="3"/>
            <a:endCxn id="6" idx="1"/>
          </p:cNvCxnSpPr>
          <p:nvPr/>
        </p:nvCxnSpPr>
        <p:spPr>
          <a:xfrm flipV="1">
            <a:off x="3207005" y="2835873"/>
            <a:ext cx="371608" cy="5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3"/>
            <a:endCxn id="10" idx="1"/>
          </p:cNvCxnSpPr>
          <p:nvPr/>
        </p:nvCxnSpPr>
        <p:spPr>
          <a:xfrm>
            <a:off x="4904862" y="2835873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0" idx="3"/>
            <a:endCxn id="12" idx="1"/>
          </p:cNvCxnSpPr>
          <p:nvPr/>
        </p:nvCxnSpPr>
        <p:spPr>
          <a:xfrm>
            <a:off x="6602719" y="2835873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3"/>
            <a:endCxn id="14" idx="1"/>
          </p:cNvCxnSpPr>
          <p:nvPr/>
        </p:nvCxnSpPr>
        <p:spPr>
          <a:xfrm>
            <a:off x="8300576" y="2835873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4" idx="3"/>
            <a:endCxn id="23" idx="1"/>
          </p:cNvCxnSpPr>
          <p:nvPr/>
        </p:nvCxnSpPr>
        <p:spPr>
          <a:xfrm>
            <a:off x="9998433" y="2835873"/>
            <a:ext cx="624364" cy="5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4" idx="2"/>
            <a:endCxn id="18" idx="0"/>
          </p:cNvCxnSpPr>
          <p:nvPr/>
        </p:nvCxnSpPr>
        <p:spPr>
          <a:xfrm>
            <a:off x="9335309" y="3288790"/>
            <a:ext cx="0" cy="2256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2"/>
            <a:endCxn id="20" idx="0"/>
          </p:cNvCxnSpPr>
          <p:nvPr/>
        </p:nvCxnSpPr>
        <p:spPr>
          <a:xfrm>
            <a:off x="9335309" y="4420295"/>
            <a:ext cx="0" cy="225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0" idx="3"/>
            <a:endCxn id="22" idx="4"/>
          </p:cNvCxnSpPr>
          <p:nvPr/>
        </p:nvCxnSpPr>
        <p:spPr>
          <a:xfrm flipV="1">
            <a:off x="9998433" y="3172957"/>
            <a:ext cx="1014337" cy="1925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8" idx="1"/>
            <a:endCxn id="26" idx="6"/>
          </p:cNvCxnSpPr>
          <p:nvPr/>
        </p:nvCxnSpPr>
        <p:spPr>
          <a:xfrm flipH="1">
            <a:off x="7974183" y="3967378"/>
            <a:ext cx="698001" cy="108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6" idx="0"/>
          </p:cNvCxnSpPr>
          <p:nvPr/>
        </p:nvCxnSpPr>
        <p:spPr>
          <a:xfrm flipH="1">
            <a:off x="7633153" y="3288790"/>
            <a:ext cx="4299" cy="3484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2"/>
            <a:endCxn id="24" idx="0"/>
          </p:cNvCxnSpPr>
          <p:nvPr/>
        </p:nvCxnSpPr>
        <p:spPr>
          <a:xfrm flipH="1">
            <a:off x="4238106" y="3288790"/>
            <a:ext cx="3632" cy="4494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0" idx="2"/>
            <a:endCxn id="24" idx="6"/>
          </p:cNvCxnSpPr>
          <p:nvPr/>
        </p:nvCxnSpPr>
        <p:spPr>
          <a:xfrm rot="5400000">
            <a:off x="4864129" y="3003798"/>
            <a:ext cx="790475" cy="1360459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0" idx="1"/>
            <a:endCxn id="24" idx="4"/>
          </p:cNvCxnSpPr>
          <p:nvPr/>
        </p:nvCxnSpPr>
        <p:spPr>
          <a:xfrm rot="10800000">
            <a:off x="4238106" y="4420295"/>
            <a:ext cx="4434078" cy="67858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5221680" y="2322271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6932098" y="2326798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8624640" y="2331117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대기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xmlns="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32779"/>
              </p:ext>
            </p:extLst>
          </p:nvPr>
        </p:nvGraphicFramePr>
        <p:xfrm>
          <a:off x="688374" y="2125846"/>
          <a:ext cx="11010140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8699">
                  <a:extLst>
                    <a:ext uri="{9D8B030D-6E8A-4147-A177-3AD203B41FA5}">
                      <a16:colId xmlns:a16="http://schemas.microsoft.com/office/drawing/2014/main" xmlns="" val="2823673714"/>
                    </a:ext>
                  </a:extLst>
                </a:gridCol>
                <a:gridCol w="1013988">
                  <a:extLst>
                    <a:ext uri="{9D8B030D-6E8A-4147-A177-3AD203B41FA5}">
                      <a16:colId xmlns:a16="http://schemas.microsoft.com/office/drawing/2014/main" xmlns="" val="3657127649"/>
                    </a:ext>
                  </a:extLst>
                </a:gridCol>
                <a:gridCol w="729363">
                  <a:extLst>
                    <a:ext uri="{9D8B030D-6E8A-4147-A177-3AD203B41FA5}">
                      <a16:colId xmlns:a16="http://schemas.microsoft.com/office/drawing/2014/main" xmlns="" val="2018470204"/>
                    </a:ext>
                  </a:extLst>
                </a:gridCol>
                <a:gridCol w="1045117"/>
                <a:gridCol w="754297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명칭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전투 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SRange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몬스터</a:t>
                      </a:r>
                      <a:r>
                        <a:rPr lang="ko-KR" altLang="en-US" sz="1400" baseline="0" dirty="0" smtClean="0"/>
                        <a:t> 데이터 테이블에서 정해져 있는 전투 범위로 타일 단위로 범위가 정해진다</a:t>
                      </a:r>
                      <a:endParaRPr lang="en-US" altLang="ko-KR" sz="1400" baseline="0" dirty="0" smtClean="0"/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전투 범위에 들어오는 모든 플레이어는 </a:t>
                      </a:r>
                      <a:r>
                        <a:rPr lang="ko-KR" altLang="en-US" sz="1400" dirty="0" err="1" smtClean="0"/>
                        <a:t>어그로</a:t>
                      </a:r>
                      <a:r>
                        <a:rPr lang="ko-KR" altLang="en-US" sz="1400" dirty="0" smtClean="0"/>
                        <a:t> 수치를 급격하게 올리고 전투로 전환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추격 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CRange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 </a:t>
                      </a:r>
                      <a:r>
                        <a:rPr lang="ko-KR" altLang="en-US" sz="1400" dirty="0" err="1" smtClean="0"/>
                        <a:t>몬스터</a:t>
                      </a:r>
                      <a:r>
                        <a:rPr lang="ko-KR" altLang="en-US" sz="1400" dirty="0" smtClean="0"/>
                        <a:t> 데이터 테이블에서 정해져 있는 추격 범위로 타일 단위로 범위가 정해진다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추격 범위에 들어오는 플레이어에 즉시 추격으로 넘긴다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인지 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int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 smtClean="0"/>
                        <a:t>FRange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보스 </a:t>
                      </a:r>
                      <a:r>
                        <a:rPr lang="ko-KR" altLang="en-US" sz="1400" dirty="0" err="1" smtClean="0"/>
                        <a:t>몬스터</a:t>
                      </a:r>
                      <a:r>
                        <a:rPr lang="ko-KR" altLang="en-US" sz="1400" baseline="0" dirty="0" smtClean="0"/>
                        <a:t> 데이터 테이블에서 정해져 있는 인지 범위로 타일 단위로 범위가 정해진다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인지 범위에 들어오는 플레이어는 별도의 행동을 하지 않는 이상 무시 된다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775802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657904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대기는 보스 </a:t>
            </a:r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플레이어와의 어떠한 접촉이 일어나지 않은 상태이다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추격 </a:t>
            </a:r>
            <a:r>
              <a:rPr lang="ko-KR" altLang="en-US" dirty="0" err="1" smtClean="0"/>
              <a:t>플로</a:t>
            </a:r>
            <a:r>
              <a:rPr lang="ko-KR" altLang="en-US" dirty="0" err="1" smtClean="0"/>
              <a:t>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4839023" y="1998143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추격 대상을 향해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스테미너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3193209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3383239" y="206004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스테미너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현재 </a:t>
            </a:r>
            <a:r>
              <a:rPr lang="en-US" altLang="ko-KR" sz="1000" dirty="0" smtClean="0"/>
              <a:t>&lt; </a:t>
            </a:r>
            <a:r>
              <a:rPr lang="ko-KR" altLang="en-US" sz="1000" dirty="0" smtClean="0"/>
              <a:t>최대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681869" y="195539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753953" y="215234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추격</a:t>
            </a:r>
            <a:endParaRPr lang="ko-KR" altLang="en-US" sz="1400" dirty="0"/>
          </a:p>
        </p:txBody>
      </p:sp>
      <p:sp>
        <p:nvSpPr>
          <p:cNvPr id="43" name="순서도: 데이터 42"/>
          <p:cNvSpPr/>
          <p:nvPr/>
        </p:nvSpPr>
        <p:spPr>
          <a:xfrm>
            <a:off x="1683495" y="2000066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보스 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추격 저장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6776140" y="3214946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6848224" y="341188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전투</a:t>
            </a:r>
            <a:endParaRPr lang="ko-KR" altLang="en-US" sz="1400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6448625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6728422" y="1978563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정령에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데미지를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받았는가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8146482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8305254" y="2023828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전투 </a:t>
            </a:r>
            <a:r>
              <a:rPr lang="ko-KR" altLang="en-US" sz="1000" dirty="0" err="1" smtClean="0"/>
              <a:t>범위안에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있는가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9844339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10067232" y="2023828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정령을 소환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했는가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9844339" y="3131044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10067232" y="3313283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인지 범위로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나갔는가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07271FD-A020-49D2-8CEF-5AD36D770F03}"/>
              </a:ext>
            </a:extLst>
          </p:cNvPr>
          <p:cNvSpPr/>
          <p:nvPr/>
        </p:nvSpPr>
        <p:spPr>
          <a:xfrm>
            <a:off x="3507835" y="5421143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3458893" y="561808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턴 체크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3D1D2BF-E427-4741-8C52-A409965921E2}"/>
              </a:ext>
            </a:extLst>
          </p:cNvPr>
          <p:cNvSpPr/>
          <p:nvPr/>
        </p:nvSpPr>
        <p:spPr>
          <a:xfrm>
            <a:off x="9844339" y="4404682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대상의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어그로</a:t>
            </a:r>
            <a:r>
              <a:rPr lang="ko-KR" altLang="en-US" sz="1000" dirty="0" smtClean="0">
                <a:solidFill>
                  <a:schemeClr val="tx1"/>
                </a:solidFill>
              </a:rPr>
              <a:t> 수치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감소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8" idx="6"/>
            <a:endCxn id="43" idx="2"/>
          </p:cNvCxnSpPr>
          <p:nvPr/>
        </p:nvCxnSpPr>
        <p:spPr>
          <a:xfrm flipV="1">
            <a:off x="1363930" y="2296429"/>
            <a:ext cx="4521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3" idx="5"/>
            <a:endCxn id="6" idx="1"/>
          </p:cNvCxnSpPr>
          <p:nvPr/>
        </p:nvCxnSpPr>
        <p:spPr>
          <a:xfrm flipV="1">
            <a:off x="2877119" y="2294506"/>
            <a:ext cx="316090" cy="1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3"/>
            <a:endCxn id="5" idx="1"/>
          </p:cNvCxnSpPr>
          <p:nvPr/>
        </p:nvCxnSpPr>
        <p:spPr>
          <a:xfrm>
            <a:off x="4519458" y="2294506"/>
            <a:ext cx="319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  <a:endCxn id="49" idx="1"/>
          </p:cNvCxnSpPr>
          <p:nvPr/>
        </p:nvCxnSpPr>
        <p:spPr>
          <a:xfrm>
            <a:off x="6165272" y="2294506"/>
            <a:ext cx="283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9" idx="3"/>
            <a:endCxn id="53" idx="1"/>
          </p:cNvCxnSpPr>
          <p:nvPr/>
        </p:nvCxnSpPr>
        <p:spPr>
          <a:xfrm>
            <a:off x="7774874" y="2294506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3" idx="3"/>
            <a:endCxn id="57" idx="1"/>
          </p:cNvCxnSpPr>
          <p:nvPr/>
        </p:nvCxnSpPr>
        <p:spPr>
          <a:xfrm>
            <a:off x="9472731" y="2294506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2" idx="2"/>
            <a:endCxn id="66" idx="0"/>
          </p:cNvCxnSpPr>
          <p:nvPr/>
        </p:nvCxnSpPr>
        <p:spPr>
          <a:xfrm>
            <a:off x="10507464" y="4036878"/>
            <a:ext cx="0" cy="3678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xmlns="" id="{FC609F0B-2115-405B-8324-342A061AB0BF}"/>
              </a:ext>
            </a:extLst>
          </p:cNvPr>
          <p:cNvSpPr/>
          <p:nvPr/>
        </p:nvSpPr>
        <p:spPr>
          <a:xfrm>
            <a:off x="8146482" y="4248368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27AAED5-21D0-4ADF-9BE8-460DB407CC40}"/>
              </a:ext>
            </a:extLst>
          </p:cNvPr>
          <p:cNvSpPr txBox="1"/>
          <p:nvPr/>
        </p:nvSpPr>
        <p:spPr>
          <a:xfrm>
            <a:off x="8304454" y="4484925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어그로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수치가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인가</a:t>
            </a:r>
            <a:r>
              <a:rPr lang="en-US" altLang="ko-KR" sz="1000" dirty="0" smtClean="0"/>
              <a:t>?</a:t>
            </a:r>
          </a:p>
        </p:txBody>
      </p:sp>
      <p:cxnSp>
        <p:nvCxnSpPr>
          <p:cNvPr id="78" name="직선 화살표 연결선 77"/>
          <p:cNvCxnSpPr>
            <a:stCxn id="66" idx="1"/>
            <a:endCxn id="75" idx="3"/>
          </p:cNvCxnSpPr>
          <p:nvPr/>
        </p:nvCxnSpPr>
        <p:spPr>
          <a:xfrm flipH="1">
            <a:off x="9472731" y="4701045"/>
            <a:ext cx="371608" cy="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2"/>
            <a:endCxn id="64" idx="0"/>
          </p:cNvCxnSpPr>
          <p:nvPr/>
        </p:nvCxnSpPr>
        <p:spPr>
          <a:xfrm flipH="1">
            <a:off x="3848866" y="2747423"/>
            <a:ext cx="7468" cy="2673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57" idx="3"/>
            <a:endCxn id="62" idx="3"/>
          </p:cNvCxnSpPr>
          <p:nvPr/>
        </p:nvCxnSpPr>
        <p:spPr>
          <a:xfrm>
            <a:off x="11170588" y="2294506"/>
            <a:ext cx="12700" cy="1289455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8150677" y="5481548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보스 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대기 저장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5" idx="2"/>
            <a:endCxn id="96" idx="1"/>
          </p:cNvCxnSpPr>
          <p:nvPr/>
        </p:nvCxnSpPr>
        <p:spPr>
          <a:xfrm>
            <a:off x="8809607" y="5154202"/>
            <a:ext cx="4195" cy="3273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7673141" y="4653252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754915" y="2939233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673140" y="5729809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64338" y="2939233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49" idx="2"/>
            <a:endCxn id="107" idx="0"/>
          </p:cNvCxnSpPr>
          <p:nvPr/>
        </p:nvCxnSpPr>
        <p:spPr>
          <a:xfrm>
            <a:off x="7111750" y="2747423"/>
            <a:ext cx="2422" cy="1918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7" idx="4"/>
            <a:endCxn id="45" idx="0"/>
          </p:cNvCxnSpPr>
          <p:nvPr/>
        </p:nvCxnSpPr>
        <p:spPr>
          <a:xfrm>
            <a:off x="7114172" y="3038900"/>
            <a:ext cx="2999" cy="1760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3" idx="2"/>
            <a:endCxn id="107" idx="6"/>
          </p:cNvCxnSpPr>
          <p:nvPr/>
        </p:nvCxnSpPr>
        <p:spPr>
          <a:xfrm flipH="1">
            <a:off x="7164005" y="2989067"/>
            <a:ext cx="159091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3" idx="2"/>
            <a:endCxn id="103" idx="0"/>
          </p:cNvCxnSpPr>
          <p:nvPr/>
        </p:nvCxnSpPr>
        <p:spPr>
          <a:xfrm flipH="1">
            <a:off x="8804749" y="2747423"/>
            <a:ext cx="4858" cy="1918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7" idx="2"/>
            <a:endCxn id="103" idx="6"/>
          </p:cNvCxnSpPr>
          <p:nvPr/>
        </p:nvCxnSpPr>
        <p:spPr>
          <a:xfrm rot="5400000">
            <a:off x="9560201" y="2041804"/>
            <a:ext cx="241644" cy="165288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62" idx="1"/>
            <a:endCxn id="102" idx="0"/>
          </p:cNvCxnSpPr>
          <p:nvPr/>
        </p:nvCxnSpPr>
        <p:spPr>
          <a:xfrm rot="10800000" flipV="1">
            <a:off x="7722975" y="3583960"/>
            <a:ext cx="2121364" cy="106929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75" idx="1"/>
            <a:endCxn id="102" idx="6"/>
          </p:cNvCxnSpPr>
          <p:nvPr/>
        </p:nvCxnSpPr>
        <p:spPr>
          <a:xfrm flipH="1">
            <a:off x="7772808" y="4701285"/>
            <a:ext cx="373674" cy="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2" idx="4"/>
            <a:endCxn id="104" idx="0"/>
          </p:cNvCxnSpPr>
          <p:nvPr/>
        </p:nvCxnSpPr>
        <p:spPr>
          <a:xfrm flipH="1">
            <a:off x="7722974" y="4752919"/>
            <a:ext cx="1" cy="976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96" idx="2"/>
            <a:endCxn id="104" idx="6"/>
          </p:cNvCxnSpPr>
          <p:nvPr/>
        </p:nvCxnSpPr>
        <p:spPr>
          <a:xfrm flipH="1">
            <a:off x="7772807" y="5777911"/>
            <a:ext cx="510495" cy="1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4" idx="2"/>
            <a:endCxn id="64" idx="6"/>
          </p:cNvCxnSpPr>
          <p:nvPr/>
        </p:nvCxnSpPr>
        <p:spPr>
          <a:xfrm flipH="1" flipV="1">
            <a:off x="4189896" y="5762174"/>
            <a:ext cx="3483244" cy="1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E823F898-3057-4BBE-8138-A2A83C8311FA}"/>
              </a:ext>
            </a:extLst>
          </p:cNvPr>
          <p:cNvSpPr/>
          <p:nvPr/>
        </p:nvSpPr>
        <p:spPr>
          <a:xfrm>
            <a:off x="8095726" y="4177873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34411</TotalTime>
  <Words>1942</Words>
  <Application>Microsoft Office PowerPoint</Application>
  <PresentationFormat>와이드스크린</PresentationFormat>
  <Paragraphs>440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[Path To Yggdrasil]</vt:lpstr>
      <vt:lpstr>전체 FSM</vt:lpstr>
      <vt:lpstr>보스 FSM</vt:lpstr>
      <vt:lpstr>보스 FSM</vt:lpstr>
      <vt:lpstr>턴 체크</vt:lpstr>
      <vt:lpstr>대기 설명</vt:lpstr>
      <vt:lpstr>대기 플로우 차트</vt:lpstr>
      <vt:lpstr>대기 설명</vt:lpstr>
      <vt:lpstr>추격 플로우 차트</vt:lpstr>
      <vt:lpstr>추격 설명</vt:lpstr>
      <vt:lpstr>전투 플로우 차트</vt:lpstr>
      <vt:lpstr>대기 설명</vt:lpstr>
      <vt:lpstr>전투 플로우 차트</vt:lpstr>
      <vt:lpstr>대기 설명</vt:lpstr>
      <vt:lpstr>전투 플로우 차트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X</dc:title>
  <dc:creator>kimland4646@gmail.com</dc:creator>
  <cp:lastModifiedBy>user</cp:lastModifiedBy>
  <cp:revision>1578</cp:revision>
  <dcterms:created xsi:type="dcterms:W3CDTF">2021-10-11T05:06:49Z</dcterms:created>
  <dcterms:modified xsi:type="dcterms:W3CDTF">2022-03-20T11:59:17Z</dcterms:modified>
</cp:coreProperties>
</file>