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52"/>
    <p:restoredTop sz="94648"/>
  </p:normalViewPr>
  <p:slideViewPr>
    <p:cSldViewPr snapToGrid="0">
      <p:cViewPr varScale="1">
        <p:scale>
          <a:sx n="117" d="100"/>
          <a:sy n="11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5C658-02E9-407E-A85F-C7313D47005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A3C7966-FA4A-4EDE-8F61-E7C14F2A0713}">
      <dgm:prSet/>
      <dgm:spPr/>
      <dgm:t>
        <a:bodyPr/>
        <a:lstStyle/>
        <a:p>
          <a:r>
            <a:rPr lang="en-US" b="1" dirty="0"/>
            <a:t>Model Formulation – Decision  Variables</a:t>
          </a:r>
        </a:p>
      </dgm:t>
    </dgm:pt>
    <dgm:pt modelId="{194E5894-B4D4-4BC9-B5DC-FCA8D9419790}" type="parTrans" cxnId="{069D59D4-EB89-4DB2-89B5-CFEA3F7198A8}">
      <dgm:prSet/>
      <dgm:spPr/>
      <dgm:t>
        <a:bodyPr/>
        <a:lstStyle/>
        <a:p>
          <a:endParaRPr lang="en-US"/>
        </a:p>
      </dgm:t>
    </dgm:pt>
    <dgm:pt modelId="{B86D2894-C277-4CA6-B28E-6B457A0C8835}" type="sibTrans" cxnId="{069D59D4-EB89-4DB2-89B5-CFEA3F7198A8}">
      <dgm:prSet/>
      <dgm:spPr/>
      <dgm:t>
        <a:bodyPr/>
        <a:lstStyle/>
        <a:p>
          <a:endParaRPr lang="en-US"/>
        </a:p>
      </dgm:t>
    </dgm:pt>
    <dgm:pt modelId="{031727E1-FEE8-4DD0-954D-8A5C893DFBB3}">
      <dgm:prSet/>
      <dgm:spPr/>
      <dgm:t>
        <a:bodyPr/>
        <a:lstStyle/>
        <a:p>
          <a:r>
            <a:rPr lang="en-US"/>
            <a:t>Decision  Variables members of groups, xij uses as decision variable</a:t>
          </a:r>
        </a:p>
      </dgm:t>
    </dgm:pt>
    <dgm:pt modelId="{96CF190A-7B86-46EE-A2F4-6CDAA414A5EA}" type="parTrans" cxnId="{D6ACC453-6B6E-43BE-99B7-C9BD9E97707A}">
      <dgm:prSet/>
      <dgm:spPr/>
      <dgm:t>
        <a:bodyPr/>
        <a:lstStyle/>
        <a:p>
          <a:endParaRPr lang="en-US"/>
        </a:p>
      </dgm:t>
    </dgm:pt>
    <dgm:pt modelId="{1174100F-B6DB-4B9F-BA19-0985DD178744}" type="sibTrans" cxnId="{D6ACC453-6B6E-43BE-99B7-C9BD9E97707A}">
      <dgm:prSet/>
      <dgm:spPr/>
      <dgm:t>
        <a:bodyPr/>
        <a:lstStyle/>
        <a:p>
          <a:endParaRPr lang="en-US"/>
        </a:p>
      </dgm:t>
    </dgm:pt>
    <dgm:pt modelId="{0EC9BFD3-14C1-48A3-A2A4-80519152129B}">
      <dgm:prSet/>
      <dgm:spPr/>
      <dgm:t>
        <a:bodyPr/>
        <a:lstStyle/>
        <a:p>
          <a:r>
            <a:rPr lang="en-US" dirty="0" err="1"/>
            <a:t>Xij</a:t>
          </a:r>
          <a:r>
            <a:rPr lang="en-US" dirty="0"/>
            <a:t>  where</a:t>
          </a:r>
        </a:p>
      </dgm:t>
    </dgm:pt>
    <dgm:pt modelId="{71B13525-52CE-424C-B6AB-848CC9024B50}" type="parTrans" cxnId="{B92E9FD5-0FC7-4A74-85AF-C63543AA44EF}">
      <dgm:prSet/>
      <dgm:spPr/>
      <dgm:t>
        <a:bodyPr/>
        <a:lstStyle/>
        <a:p>
          <a:endParaRPr lang="en-US"/>
        </a:p>
      </dgm:t>
    </dgm:pt>
    <dgm:pt modelId="{D711B30B-906F-40DF-8619-6BF1F63BDB44}" type="sibTrans" cxnId="{B92E9FD5-0FC7-4A74-85AF-C63543AA44EF}">
      <dgm:prSet/>
      <dgm:spPr/>
      <dgm:t>
        <a:bodyPr/>
        <a:lstStyle/>
        <a:p>
          <a:endParaRPr lang="en-US"/>
        </a:p>
      </dgm:t>
    </dgm:pt>
    <dgm:pt modelId="{415BB0FA-4C32-441F-8CED-3A755DF0D23C}">
      <dgm:prSet/>
      <dgm:spPr/>
      <dgm:t>
        <a:bodyPr/>
        <a:lstStyle/>
        <a:p>
          <a:r>
            <a:rPr lang="en-US" dirty="0"/>
            <a:t>Students are divided in 4 group  and each group consists of 3 members </a:t>
          </a:r>
        </a:p>
      </dgm:t>
    </dgm:pt>
    <dgm:pt modelId="{644EF48B-0EC6-4C2A-BD0C-9A4C0218597A}" type="parTrans" cxnId="{F3607247-79FD-4054-A63C-CC3DBD3320FF}">
      <dgm:prSet/>
      <dgm:spPr/>
      <dgm:t>
        <a:bodyPr/>
        <a:lstStyle/>
        <a:p>
          <a:endParaRPr lang="en-US"/>
        </a:p>
      </dgm:t>
    </dgm:pt>
    <dgm:pt modelId="{2458906A-26CC-4644-A030-7117E28CBF76}" type="sibTrans" cxnId="{F3607247-79FD-4054-A63C-CC3DBD3320FF}">
      <dgm:prSet/>
      <dgm:spPr/>
      <dgm:t>
        <a:bodyPr/>
        <a:lstStyle/>
        <a:p>
          <a:endParaRPr lang="en-US"/>
        </a:p>
      </dgm:t>
    </dgm:pt>
    <dgm:pt modelId="{0751AA08-6BEF-0649-8000-5E1B1B48876E}">
      <dgm:prSet/>
      <dgm:spPr/>
      <dgm:t>
        <a:bodyPr/>
        <a:lstStyle/>
        <a:p>
          <a:pPr>
            <a:buNone/>
          </a:pPr>
          <a:r>
            <a:rPr lang="en-US" dirty="0"/>
            <a:t>          </a:t>
          </a:r>
          <a:r>
            <a:rPr lang="en-US" dirty="0" err="1"/>
            <a:t>i</a:t>
          </a:r>
          <a:r>
            <a:rPr lang="en-US" dirty="0"/>
            <a:t> represents the student number and</a:t>
          </a:r>
        </a:p>
      </dgm:t>
    </dgm:pt>
    <dgm:pt modelId="{3C7789A2-7411-6A41-87E7-2B9B843E68F8}" type="parTrans" cxnId="{ADE7E602-CD22-8744-ADD3-C2C46451DD79}">
      <dgm:prSet/>
      <dgm:spPr/>
      <dgm:t>
        <a:bodyPr/>
        <a:lstStyle/>
        <a:p>
          <a:endParaRPr lang="en-US"/>
        </a:p>
      </dgm:t>
    </dgm:pt>
    <dgm:pt modelId="{E284D2F5-C56D-734A-973A-3C444FB3E7A3}" type="sibTrans" cxnId="{ADE7E602-CD22-8744-ADD3-C2C46451DD79}">
      <dgm:prSet/>
      <dgm:spPr/>
      <dgm:t>
        <a:bodyPr/>
        <a:lstStyle/>
        <a:p>
          <a:endParaRPr lang="en-US"/>
        </a:p>
      </dgm:t>
    </dgm:pt>
    <dgm:pt modelId="{1AB32DA5-68EC-A440-839D-74D42B5FA8F9}">
      <dgm:prSet/>
      <dgm:spPr/>
      <dgm:t>
        <a:bodyPr/>
        <a:lstStyle/>
        <a:p>
          <a:pPr>
            <a:buNone/>
          </a:pPr>
          <a:r>
            <a:rPr lang="en-US" dirty="0"/>
            <a:t>          j represents the student group number</a:t>
          </a:r>
        </a:p>
      </dgm:t>
    </dgm:pt>
    <dgm:pt modelId="{10561D3D-047D-1E4E-B919-21299EB1F451}" type="parTrans" cxnId="{74E8EAEA-232E-B549-B057-42A4115244D4}">
      <dgm:prSet/>
      <dgm:spPr/>
      <dgm:t>
        <a:bodyPr/>
        <a:lstStyle/>
        <a:p>
          <a:endParaRPr lang="en-US"/>
        </a:p>
      </dgm:t>
    </dgm:pt>
    <dgm:pt modelId="{E6BDB536-92F3-FB4E-A3ED-A05246E79220}" type="sibTrans" cxnId="{74E8EAEA-232E-B549-B057-42A4115244D4}">
      <dgm:prSet/>
      <dgm:spPr/>
      <dgm:t>
        <a:bodyPr/>
        <a:lstStyle/>
        <a:p>
          <a:endParaRPr lang="en-US"/>
        </a:p>
      </dgm:t>
    </dgm:pt>
    <dgm:pt modelId="{F9D825B9-5C2E-EE43-BB69-3C0E59314FD8}" type="pres">
      <dgm:prSet presAssocID="{8615C658-02E9-407E-A85F-C7313D47005C}" presName="linear" presStyleCnt="0">
        <dgm:presLayoutVars>
          <dgm:animLvl val="lvl"/>
          <dgm:resizeHandles val="exact"/>
        </dgm:presLayoutVars>
      </dgm:prSet>
      <dgm:spPr/>
    </dgm:pt>
    <dgm:pt modelId="{BC4A98D4-8F10-6743-AC27-7C3244B308C8}" type="pres">
      <dgm:prSet presAssocID="{7A3C7966-FA4A-4EDE-8F61-E7C14F2A0713}" presName="parentText" presStyleLbl="node1" presStyleIdx="0" presStyleCnt="1">
        <dgm:presLayoutVars>
          <dgm:chMax val="0"/>
          <dgm:bulletEnabled val="1"/>
        </dgm:presLayoutVars>
      </dgm:prSet>
      <dgm:spPr/>
    </dgm:pt>
    <dgm:pt modelId="{0D7C10AC-8EB6-2148-B9F9-28AF25FF6458}" type="pres">
      <dgm:prSet presAssocID="{7A3C7966-FA4A-4EDE-8F61-E7C14F2A0713}" presName="childText" presStyleLbl="revTx" presStyleIdx="0" presStyleCnt="1">
        <dgm:presLayoutVars>
          <dgm:bulletEnabled val="1"/>
        </dgm:presLayoutVars>
      </dgm:prSet>
      <dgm:spPr/>
    </dgm:pt>
  </dgm:ptLst>
  <dgm:cxnLst>
    <dgm:cxn modelId="{ADE7E602-CD22-8744-ADD3-C2C46451DD79}" srcId="{7A3C7966-FA4A-4EDE-8F61-E7C14F2A0713}" destId="{0751AA08-6BEF-0649-8000-5E1B1B48876E}" srcOrd="2" destOrd="0" parTransId="{3C7789A2-7411-6A41-87E7-2B9B843E68F8}" sibTransId="{E284D2F5-C56D-734A-973A-3C444FB3E7A3}"/>
    <dgm:cxn modelId="{F081230F-E373-6641-B3B1-B3F8071F2664}" type="presOf" srcId="{0751AA08-6BEF-0649-8000-5E1B1B48876E}" destId="{0D7C10AC-8EB6-2148-B9F9-28AF25FF6458}" srcOrd="0" destOrd="2" presId="urn:microsoft.com/office/officeart/2005/8/layout/vList2"/>
    <dgm:cxn modelId="{BE610F1D-A7CD-A240-ADE1-65D429B49666}" type="presOf" srcId="{7A3C7966-FA4A-4EDE-8F61-E7C14F2A0713}" destId="{BC4A98D4-8F10-6743-AC27-7C3244B308C8}" srcOrd="0" destOrd="0" presId="urn:microsoft.com/office/officeart/2005/8/layout/vList2"/>
    <dgm:cxn modelId="{32EF2C47-74ED-4846-A31B-20BC45461F5F}" type="presOf" srcId="{415BB0FA-4C32-441F-8CED-3A755DF0D23C}" destId="{0D7C10AC-8EB6-2148-B9F9-28AF25FF6458}" srcOrd="0" destOrd="4" presId="urn:microsoft.com/office/officeart/2005/8/layout/vList2"/>
    <dgm:cxn modelId="{F3607247-79FD-4054-A63C-CC3DBD3320FF}" srcId="{7A3C7966-FA4A-4EDE-8F61-E7C14F2A0713}" destId="{415BB0FA-4C32-441F-8CED-3A755DF0D23C}" srcOrd="4" destOrd="0" parTransId="{644EF48B-0EC6-4C2A-BD0C-9A4C0218597A}" sibTransId="{2458906A-26CC-4644-A030-7117E28CBF76}"/>
    <dgm:cxn modelId="{2539BB50-5764-2140-B1C4-24D777B7702E}" type="presOf" srcId="{1AB32DA5-68EC-A440-839D-74D42B5FA8F9}" destId="{0D7C10AC-8EB6-2148-B9F9-28AF25FF6458}" srcOrd="0" destOrd="3" presId="urn:microsoft.com/office/officeart/2005/8/layout/vList2"/>
    <dgm:cxn modelId="{D6ACC453-6B6E-43BE-99B7-C9BD9E97707A}" srcId="{7A3C7966-FA4A-4EDE-8F61-E7C14F2A0713}" destId="{031727E1-FEE8-4DD0-954D-8A5C893DFBB3}" srcOrd="0" destOrd="0" parTransId="{96CF190A-7B86-46EE-A2F4-6CDAA414A5EA}" sibTransId="{1174100F-B6DB-4B9F-BA19-0985DD178744}"/>
    <dgm:cxn modelId="{84B4AF6E-F62B-8B4E-A7C0-AB68146B452C}" type="presOf" srcId="{031727E1-FEE8-4DD0-954D-8A5C893DFBB3}" destId="{0D7C10AC-8EB6-2148-B9F9-28AF25FF6458}" srcOrd="0" destOrd="0" presId="urn:microsoft.com/office/officeart/2005/8/layout/vList2"/>
    <dgm:cxn modelId="{D7578C81-C9EF-BF49-BB3D-78D7175A7972}" type="presOf" srcId="{0EC9BFD3-14C1-48A3-A2A4-80519152129B}" destId="{0D7C10AC-8EB6-2148-B9F9-28AF25FF6458}" srcOrd="0" destOrd="1" presId="urn:microsoft.com/office/officeart/2005/8/layout/vList2"/>
    <dgm:cxn modelId="{CA1472C0-6E68-0741-BAC4-7EFCD8A34D4C}" type="presOf" srcId="{8615C658-02E9-407E-A85F-C7313D47005C}" destId="{F9D825B9-5C2E-EE43-BB69-3C0E59314FD8}" srcOrd="0" destOrd="0" presId="urn:microsoft.com/office/officeart/2005/8/layout/vList2"/>
    <dgm:cxn modelId="{069D59D4-EB89-4DB2-89B5-CFEA3F7198A8}" srcId="{8615C658-02E9-407E-A85F-C7313D47005C}" destId="{7A3C7966-FA4A-4EDE-8F61-E7C14F2A0713}" srcOrd="0" destOrd="0" parTransId="{194E5894-B4D4-4BC9-B5DC-FCA8D9419790}" sibTransId="{B86D2894-C277-4CA6-B28E-6B457A0C8835}"/>
    <dgm:cxn modelId="{B92E9FD5-0FC7-4A74-85AF-C63543AA44EF}" srcId="{7A3C7966-FA4A-4EDE-8F61-E7C14F2A0713}" destId="{0EC9BFD3-14C1-48A3-A2A4-80519152129B}" srcOrd="1" destOrd="0" parTransId="{71B13525-52CE-424C-B6AB-848CC9024B50}" sibTransId="{D711B30B-906F-40DF-8619-6BF1F63BDB44}"/>
    <dgm:cxn modelId="{74E8EAEA-232E-B549-B057-42A4115244D4}" srcId="{7A3C7966-FA4A-4EDE-8F61-E7C14F2A0713}" destId="{1AB32DA5-68EC-A440-839D-74D42B5FA8F9}" srcOrd="3" destOrd="0" parTransId="{10561D3D-047D-1E4E-B919-21299EB1F451}" sibTransId="{E6BDB536-92F3-FB4E-A3ED-A05246E79220}"/>
    <dgm:cxn modelId="{8B73F43F-336A-654C-8ADE-F4E82BA31FB4}" type="presParOf" srcId="{F9D825B9-5C2E-EE43-BB69-3C0E59314FD8}" destId="{BC4A98D4-8F10-6743-AC27-7C3244B308C8}" srcOrd="0" destOrd="0" presId="urn:microsoft.com/office/officeart/2005/8/layout/vList2"/>
    <dgm:cxn modelId="{3E489437-C498-004E-8C9A-60529C71FC68}" type="presParOf" srcId="{F9D825B9-5C2E-EE43-BB69-3C0E59314FD8}" destId="{0D7C10AC-8EB6-2148-B9F9-28AF25FF645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A98D4-8F10-6743-AC27-7C3244B308C8}">
      <dsp:nvSpPr>
        <dsp:cNvPr id="0" name=""/>
        <dsp:cNvSpPr/>
      </dsp:nvSpPr>
      <dsp:spPr>
        <a:xfrm>
          <a:off x="0" y="10756"/>
          <a:ext cx="10905066" cy="911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Model Formulation – Decision  Variables</a:t>
          </a:r>
        </a:p>
      </dsp:txBody>
      <dsp:txXfrm>
        <a:off x="44492" y="55248"/>
        <a:ext cx="10816082" cy="822446"/>
      </dsp:txXfrm>
    </dsp:sp>
    <dsp:sp modelId="{0D7C10AC-8EB6-2148-B9F9-28AF25FF6458}">
      <dsp:nvSpPr>
        <dsp:cNvPr id="0" name=""/>
        <dsp:cNvSpPr/>
      </dsp:nvSpPr>
      <dsp:spPr>
        <a:xfrm>
          <a:off x="0" y="922186"/>
          <a:ext cx="10905066" cy="346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36"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a:t>Decision  Variables members of groups, xij uses as decision variable</a:t>
          </a:r>
        </a:p>
        <a:p>
          <a:pPr marL="285750" lvl="1" indent="-285750" algn="l" defTabSz="1333500">
            <a:lnSpc>
              <a:spcPct val="90000"/>
            </a:lnSpc>
            <a:spcBef>
              <a:spcPct val="0"/>
            </a:spcBef>
            <a:spcAft>
              <a:spcPct val="20000"/>
            </a:spcAft>
            <a:buChar char="•"/>
          </a:pPr>
          <a:r>
            <a:rPr lang="en-US" sz="3000" kern="1200" dirty="0" err="1"/>
            <a:t>Xij</a:t>
          </a:r>
          <a:r>
            <a:rPr lang="en-US" sz="3000" kern="1200" dirty="0"/>
            <a:t>  where</a:t>
          </a:r>
        </a:p>
        <a:p>
          <a:pPr marL="285750" lvl="1" indent="-285750" algn="l" defTabSz="1333500">
            <a:lnSpc>
              <a:spcPct val="90000"/>
            </a:lnSpc>
            <a:spcBef>
              <a:spcPct val="0"/>
            </a:spcBef>
            <a:spcAft>
              <a:spcPct val="20000"/>
            </a:spcAft>
            <a:buNone/>
          </a:pPr>
          <a:r>
            <a:rPr lang="en-US" sz="3000" kern="1200" dirty="0"/>
            <a:t>          </a:t>
          </a:r>
          <a:r>
            <a:rPr lang="en-US" sz="3000" kern="1200" dirty="0" err="1"/>
            <a:t>i</a:t>
          </a:r>
          <a:r>
            <a:rPr lang="en-US" sz="3000" kern="1200" dirty="0"/>
            <a:t> represents the student number and</a:t>
          </a:r>
        </a:p>
        <a:p>
          <a:pPr marL="285750" lvl="1" indent="-285750" algn="l" defTabSz="1333500">
            <a:lnSpc>
              <a:spcPct val="90000"/>
            </a:lnSpc>
            <a:spcBef>
              <a:spcPct val="0"/>
            </a:spcBef>
            <a:spcAft>
              <a:spcPct val="20000"/>
            </a:spcAft>
            <a:buNone/>
          </a:pPr>
          <a:r>
            <a:rPr lang="en-US" sz="3000" kern="1200" dirty="0"/>
            <a:t>          j represents the student group number</a:t>
          </a:r>
        </a:p>
        <a:p>
          <a:pPr marL="285750" lvl="1" indent="-285750" algn="l" defTabSz="1333500">
            <a:lnSpc>
              <a:spcPct val="90000"/>
            </a:lnSpc>
            <a:spcBef>
              <a:spcPct val="0"/>
            </a:spcBef>
            <a:spcAft>
              <a:spcPct val="20000"/>
            </a:spcAft>
            <a:buChar char="•"/>
          </a:pPr>
          <a:r>
            <a:rPr lang="en-US" sz="3000" kern="1200" dirty="0"/>
            <a:t>Students are divided in 4 group  and each group consists of 3 members </a:t>
          </a:r>
        </a:p>
      </dsp:txBody>
      <dsp:txXfrm>
        <a:off x="0" y="922186"/>
        <a:ext cx="10905066" cy="34610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B199-6E81-DE66-645F-0CD1648C5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F3823-5863-3944-D2C0-7A80C15E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882E05-0761-A7C1-6897-387BC02231B4}"/>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99D0EE1F-E8A2-C8EC-B690-7DFE29277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173D-3EF5-81CA-FFDF-6A26F530E854}"/>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293948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1646-2518-376D-3244-479172896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73869-ECC4-8DFD-EC6E-ED41B4FB6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3951C-033A-835F-2014-52BE979F94DB}"/>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78986493-D777-F6AD-8191-CDC2AB6B9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BDA45-6401-5D95-FD12-818857779F4C}"/>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193974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03289-18BA-D046-5E51-D4607E2AFB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08136-0ED3-00E3-BF5E-3BB44F10F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569E-EC1B-7C62-BDBF-C0B9DBE26C03}"/>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B960A62B-C8AB-0A28-5FDD-2BD72506C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41537-BBB8-1DF3-FE69-DD20081A7DA3}"/>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3069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DCE1-2132-2DF2-C1EF-74F1BA01D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A39D3-B0CB-B1BB-B71A-7C7256C86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D2C92-5DE8-1F08-334A-ED217B3B6427}"/>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95AFA29E-0E2C-3C87-098F-E59FA8DD0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BFDCF-7CE9-A756-0D52-37A641BBC846}"/>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404144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530C-0873-B4E9-EA0C-393370DA9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AA54F-764E-7C25-E230-2E5FF3BA8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D9C2F3-485E-3FD1-CFE2-329A128275CE}"/>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B1550BED-6A63-C355-2399-EED5E6B14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AC7B4-A21D-BD2D-6137-0F33122BBC4E}"/>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283109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F37B-8BFB-5B7B-EF6A-549387EC6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CC35A-B22E-EC9F-C8D6-A3C662C10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0ABEED-7D21-D26E-2ACC-78EE89814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C4E282-4FFC-C124-A45F-C91485F554D1}"/>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6" name="Footer Placeholder 5">
            <a:extLst>
              <a:ext uri="{FF2B5EF4-FFF2-40B4-BE49-F238E27FC236}">
                <a16:creationId xmlns:a16="http://schemas.microsoft.com/office/drawing/2014/main" id="{F5D98BA3-773D-6A71-E1DC-5F9F5B0725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29963-813D-BD7D-96F5-9B50BB3EFAE7}"/>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22339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B4D3-C609-3B93-48DF-4EF366F43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3BC71A-68D9-6BB8-F3EB-1C5585B4E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76060-021D-BF76-9404-7C4BD1AD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4996-0223-640A-3830-62B9D312D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7B946-F8C4-FE46-393E-17EE27CF3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8B3302-612E-D665-7C4B-AA730F72094F}"/>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8" name="Footer Placeholder 7">
            <a:extLst>
              <a:ext uri="{FF2B5EF4-FFF2-40B4-BE49-F238E27FC236}">
                <a16:creationId xmlns:a16="http://schemas.microsoft.com/office/drawing/2014/main" id="{111CF3BD-38B3-776F-CCA0-19FEF7822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9C35B-61ED-1D69-6365-63CAE070AB09}"/>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193100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1D6-DD31-94B6-EA96-EEDA0FC460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94D5F-7A32-6ED7-1083-8F27445E392C}"/>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4" name="Footer Placeholder 3">
            <a:extLst>
              <a:ext uri="{FF2B5EF4-FFF2-40B4-BE49-F238E27FC236}">
                <a16:creationId xmlns:a16="http://schemas.microsoft.com/office/drawing/2014/main" id="{727C4C43-C4C1-4E42-57C6-0ACC0E1F7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620BE-5A0A-E812-CF7A-348E317AE3BB}"/>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240259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98456-CC2C-8912-F5ED-986C38700F56}"/>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3" name="Footer Placeholder 2">
            <a:extLst>
              <a:ext uri="{FF2B5EF4-FFF2-40B4-BE49-F238E27FC236}">
                <a16:creationId xmlns:a16="http://schemas.microsoft.com/office/drawing/2014/main" id="{4BF622A5-4AF7-9B52-6808-9A2A72ADC4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2B3A3-C71F-E2DF-A82D-699F4FBBC892}"/>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19490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17C9-8B0D-CE03-8BB9-967B86C04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87D925-F122-20C3-C2A6-6FEB4A9B2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37C458-7A98-0047-33F4-9E0EED661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62BC6-98FB-D285-7DE4-B13C5D5E91D5}"/>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6" name="Footer Placeholder 5">
            <a:extLst>
              <a:ext uri="{FF2B5EF4-FFF2-40B4-BE49-F238E27FC236}">
                <a16:creationId xmlns:a16="http://schemas.microsoft.com/office/drawing/2014/main" id="{9209C2E1-AA65-BD97-E645-69C67104E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E8884-BE63-4E5D-1975-BD0D286A8DB9}"/>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306045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47F5-EA50-3857-1935-0ED45137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E1F6F-B498-2621-DF61-E4F94C501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7F3E88-54D2-9604-8CE9-66501032E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FE858-ECDA-F6BD-2317-8E244D92F780}"/>
              </a:ext>
            </a:extLst>
          </p:cNvPr>
          <p:cNvSpPr>
            <a:spLocks noGrp="1"/>
          </p:cNvSpPr>
          <p:nvPr>
            <p:ph type="dt" sz="half" idx="10"/>
          </p:nvPr>
        </p:nvSpPr>
        <p:spPr/>
        <p:txBody>
          <a:bodyPr/>
          <a:lstStyle/>
          <a:p>
            <a:fld id="{4D9D533C-7708-7E4F-BE65-FD5EC9413041}" type="datetimeFigureOut">
              <a:rPr lang="en-US" smtClean="0"/>
              <a:t>12/14/22</a:t>
            </a:fld>
            <a:endParaRPr lang="en-US"/>
          </a:p>
        </p:txBody>
      </p:sp>
      <p:sp>
        <p:nvSpPr>
          <p:cNvPr id="6" name="Footer Placeholder 5">
            <a:extLst>
              <a:ext uri="{FF2B5EF4-FFF2-40B4-BE49-F238E27FC236}">
                <a16:creationId xmlns:a16="http://schemas.microsoft.com/office/drawing/2014/main" id="{D775944B-33E6-11B0-0FF1-57F424B1E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14BD8-8739-21D5-28EF-0BB2245402F1}"/>
              </a:ext>
            </a:extLst>
          </p:cNvPr>
          <p:cNvSpPr>
            <a:spLocks noGrp="1"/>
          </p:cNvSpPr>
          <p:nvPr>
            <p:ph type="sldNum" sz="quarter" idx="12"/>
          </p:nvPr>
        </p:nvSpPr>
        <p:spPr/>
        <p:txBody>
          <a:bodyPr/>
          <a:lstStyle/>
          <a:p>
            <a:fld id="{EE118A83-6F23-D946-B1B2-56454A674804}" type="slidenum">
              <a:rPr lang="en-US" smtClean="0"/>
              <a:t>‹#›</a:t>
            </a:fld>
            <a:endParaRPr lang="en-US"/>
          </a:p>
        </p:txBody>
      </p:sp>
    </p:spTree>
    <p:extLst>
      <p:ext uri="{BB962C8B-B14F-4D97-AF65-F5344CB8AC3E}">
        <p14:creationId xmlns:p14="http://schemas.microsoft.com/office/powerpoint/2010/main" val="2293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0AC86-2691-847B-E929-7E4D68849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1F941-193B-68EC-8F2E-1ACEB0EF5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48E42-0407-78C5-716C-85775CC6A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D533C-7708-7E4F-BE65-FD5EC9413041}" type="datetimeFigureOut">
              <a:rPr lang="en-US" smtClean="0"/>
              <a:t>12/14/22</a:t>
            </a:fld>
            <a:endParaRPr lang="en-US"/>
          </a:p>
        </p:txBody>
      </p:sp>
      <p:sp>
        <p:nvSpPr>
          <p:cNvPr id="5" name="Footer Placeholder 4">
            <a:extLst>
              <a:ext uri="{FF2B5EF4-FFF2-40B4-BE49-F238E27FC236}">
                <a16:creationId xmlns:a16="http://schemas.microsoft.com/office/drawing/2014/main" id="{CA6656F8-9DF8-A884-3C4F-57F5C8D89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2D0B9-ADE7-67BF-E2B9-165F827BF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18A83-6F23-D946-B1B2-56454A674804}" type="slidenum">
              <a:rPr lang="en-US" smtClean="0"/>
              <a:t>‹#›</a:t>
            </a:fld>
            <a:endParaRPr lang="en-US"/>
          </a:p>
        </p:txBody>
      </p:sp>
    </p:spTree>
    <p:extLst>
      <p:ext uri="{BB962C8B-B14F-4D97-AF65-F5344CB8AC3E}">
        <p14:creationId xmlns:p14="http://schemas.microsoft.com/office/powerpoint/2010/main" val="2241348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7.xml"/><Relationship Id="rId7" Type="http://schemas.openxmlformats.org/officeDocument/2006/relationships/diagramColors" Target="../diagrams/colors1.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3.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0">
            <a:extLst>
              <a:ext uri="{FF2B5EF4-FFF2-40B4-BE49-F238E27FC236}">
                <a16:creationId xmlns:a16="http://schemas.microsoft.com/office/drawing/2014/main" id="{7DCF59F3-53FA-4BAA-ADB0-1C583EEBD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4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Freeform: Shape 4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EF5550A-8404-DD32-4FBF-0B73D42CBB98}"/>
              </a:ext>
            </a:extLst>
          </p:cNvPr>
          <p:cNvSpPr>
            <a:spLocks noGrp="1"/>
          </p:cNvSpPr>
          <p:nvPr>
            <p:ph type="ctrTitle"/>
          </p:nvPr>
        </p:nvSpPr>
        <p:spPr>
          <a:xfrm>
            <a:off x="1116701" y="2452526"/>
            <a:ext cx="4248318" cy="1952947"/>
          </a:xfrm>
          <a:noFill/>
        </p:spPr>
        <p:txBody>
          <a:bodyPr anchor="ctr">
            <a:normAutofit/>
          </a:bodyPr>
          <a:lstStyle/>
          <a:p>
            <a:r>
              <a:rPr lang="en-US" sz="3600">
                <a:solidFill>
                  <a:srgbClr val="080808"/>
                </a:solidFill>
              </a:rPr>
              <a:t>QMM FINAL EXAM – Mathematical Modeling </a:t>
            </a:r>
          </a:p>
        </p:txBody>
      </p:sp>
      <p:sp>
        <p:nvSpPr>
          <p:cNvPr id="3" name="Subtitle 2">
            <a:extLst>
              <a:ext uri="{FF2B5EF4-FFF2-40B4-BE49-F238E27FC236}">
                <a16:creationId xmlns:a16="http://schemas.microsoft.com/office/drawing/2014/main" id="{C8F4C711-64E5-2589-8AC7-732B0EF920E9}"/>
              </a:ext>
            </a:extLst>
          </p:cNvPr>
          <p:cNvSpPr>
            <a:spLocks noGrp="1"/>
          </p:cNvSpPr>
          <p:nvPr>
            <p:ph type="subTitle" idx="1"/>
          </p:nvPr>
        </p:nvSpPr>
        <p:spPr>
          <a:xfrm>
            <a:off x="1991745" y="4557900"/>
            <a:ext cx="2442690" cy="915772"/>
          </a:xfrm>
          <a:noFill/>
        </p:spPr>
        <p:txBody>
          <a:bodyPr>
            <a:normAutofit/>
          </a:bodyPr>
          <a:lstStyle/>
          <a:p>
            <a:r>
              <a:rPr lang="en-US" sz="2000">
                <a:solidFill>
                  <a:srgbClr val="080808"/>
                </a:solidFill>
              </a:rPr>
              <a:t>Presenting By :- Avinash Ravipudi</a:t>
            </a:r>
          </a:p>
        </p:txBody>
      </p:sp>
      <p:sp>
        <p:nvSpPr>
          <p:cNvPr id="56" name="Rectangle 46">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32420" y="67896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00915" y="580653"/>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303021" y="570683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89149" y="619078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A7333EA9-3447-4C0A-957A-C6D2B338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70076" y="1316432"/>
            <a:ext cx="4225136" cy="4225134"/>
          </a:xfrm>
          <a:custGeom>
            <a:avLst/>
            <a:gdLst>
              <a:gd name="connsiteX0" fmla="*/ 0 w 4225136"/>
              <a:gd name="connsiteY0" fmla="*/ 0 h 4225134"/>
              <a:gd name="connsiteX1" fmla="*/ 4225136 w 4225136"/>
              <a:gd name="connsiteY1" fmla="*/ 0 h 4225134"/>
              <a:gd name="connsiteX2" fmla="*/ 4225136 w 4225136"/>
              <a:gd name="connsiteY2" fmla="*/ 4225134 h 4225134"/>
              <a:gd name="connsiteX3" fmla="*/ 1078619 w 4225136"/>
              <a:gd name="connsiteY3" fmla="*/ 4225134 h 4225134"/>
              <a:gd name="connsiteX4" fmla="*/ 1078619 w 4225136"/>
              <a:gd name="connsiteY4" fmla="*/ 3146517 h 4225134"/>
              <a:gd name="connsiteX5" fmla="*/ 0 w 4225136"/>
              <a:gd name="connsiteY5" fmla="*/ 3146517 h 422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5136" h="4225134">
                <a:moveTo>
                  <a:pt x="0" y="0"/>
                </a:moveTo>
                <a:lnTo>
                  <a:pt x="4225136" y="0"/>
                </a:lnTo>
                <a:lnTo>
                  <a:pt x="4225136" y="4225134"/>
                </a:lnTo>
                <a:lnTo>
                  <a:pt x="1078619" y="4225134"/>
                </a:lnTo>
                <a:lnTo>
                  <a:pt x="1078619" y="3146517"/>
                </a:lnTo>
                <a:lnTo>
                  <a:pt x="0" y="31465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p>
        </p:txBody>
      </p:sp>
      <p:pic>
        <p:nvPicPr>
          <p:cNvPr id="16" name="Graphic 6" descr="Books">
            <a:extLst>
              <a:ext uri="{FF2B5EF4-FFF2-40B4-BE49-F238E27FC236}">
                <a16:creationId xmlns:a16="http://schemas.microsoft.com/office/drawing/2014/main" id="{2F24F5BB-A0F9-9BE7-BE10-1C2FE643F6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7479" y="2105604"/>
            <a:ext cx="2646789" cy="2646789"/>
          </a:xfrm>
          <a:prstGeom prst="rect">
            <a:avLst/>
          </a:prstGeom>
        </p:spPr>
      </p:pic>
      <p:pic>
        <p:nvPicPr>
          <p:cNvPr id="5" name="Slide 1">
            <a:hlinkClick r:id="" action="ppaction://media"/>
            <a:extLst>
              <a:ext uri="{FF2B5EF4-FFF2-40B4-BE49-F238E27FC236}">
                <a16:creationId xmlns:a16="http://schemas.microsoft.com/office/drawing/2014/main" id="{FFF9C94E-F920-860B-856F-92898608862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340734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73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eckmate in a chess game">
            <a:extLst>
              <a:ext uri="{FF2B5EF4-FFF2-40B4-BE49-F238E27FC236}">
                <a16:creationId xmlns:a16="http://schemas.microsoft.com/office/drawing/2014/main" id="{7C084B81-3874-BFAD-89F2-6AA58ED86FEB}"/>
              </a:ext>
            </a:extLst>
          </p:cNvPr>
          <p:cNvPicPr>
            <a:picLocks noChangeAspect="1"/>
          </p:cNvPicPr>
          <p:nvPr/>
        </p:nvPicPr>
        <p:blipFill rotWithShape="1">
          <a:blip r:embed="rId4"/>
          <a:srcRect r="1184"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2" name="Freeform: Shape 16">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A3EC79E5-CDCF-BF65-2D46-F5AD2890C1CF}"/>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1" dirty="0"/>
              <a:t>Factors Effecting :</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GPA</a:t>
            </a:r>
          </a:p>
          <a:p>
            <a:pPr marL="285750" indent="-228600">
              <a:lnSpc>
                <a:spcPct val="90000"/>
              </a:lnSpc>
              <a:spcAft>
                <a:spcPts val="600"/>
              </a:spcAft>
              <a:buFont typeface="Arial" panose="020B0604020202020204" pitchFamily="34" charset="0"/>
              <a:buChar char="•"/>
            </a:pPr>
            <a:r>
              <a:rPr lang="en-US" sz="1700" dirty="0"/>
              <a:t>Experience</a:t>
            </a:r>
          </a:p>
          <a:p>
            <a:pPr indent="-228600">
              <a:lnSpc>
                <a:spcPct val="90000"/>
              </a:lnSpc>
              <a:spcAft>
                <a:spcPts val="600"/>
              </a:spcAft>
              <a:buFont typeface="Arial" panose="020B0604020202020204" pitchFamily="34" charset="0"/>
              <a:buChar char="•"/>
            </a:pPr>
            <a:r>
              <a:rPr lang="en-US" sz="1700" dirty="0"/>
              <a:t> Skills</a:t>
            </a:r>
          </a:p>
          <a:p>
            <a:pPr indent="-228600">
              <a:lnSpc>
                <a:spcPct val="90000"/>
              </a:lnSpc>
              <a:spcAft>
                <a:spcPts val="600"/>
              </a:spcAft>
              <a:buFont typeface="Arial" panose="020B0604020202020204" pitchFamily="34" charset="0"/>
              <a:buChar char="•"/>
            </a:pPr>
            <a:endParaRPr lang="en-US" sz="1700" dirty="0"/>
          </a:p>
        </p:txBody>
      </p:sp>
      <p:pic>
        <p:nvPicPr>
          <p:cNvPr id="3" name="Slide 2">
            <a:hlinkClick r:id="" action="ppaction://media"/>
            <a:extLst>
              <a:ext uri="{FF2B5EF4-FFF2-40B4-BE49-F238E27FC236}">
                <a16:creationId xmlns:a16="http://schemas.microsoft.com/office/drawing/2014/main" id="{F8061FF0-71BF-DD59-338C-228749BA099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0"/>
            <a:ext cx="812800" cy="812800"/>
          </a:xfrm>
          <a:prstGeom prst="rect">
            <a:avLst/>
          </a:prstGeom>
        </p:spPr>
      </p:pic>
    </p:spTree>
    <p:extLst>
      <p:ext uri="{BB962C8B-B14F-4D97-AF65-F5344CB8AC3E}">
        <p14:creationId xmlns:p14="http://schemas.microsoft.com/office/powerpoint/2010/main" val="37657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9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Rectangle 105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8" name="Group 105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59" name="Freeform: Shape 105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2" name="Rectangle 106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Isosceles Triangle 106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F1BAA3C-79C6-176C-BC30-96CDD7A9B6B6}"/>
              </a:ext>
            </a:extLst>
          </p:cNvPr>
          <p:cNvGrpSpPr/>
          <p:nvPr/>
        </p:nvGrpSpPr>
        <p:grpSpPr>
          <a:xfrm>
            <a:off x="643467" y="958756"/>
            <a:ext cx="10905065" cy="4940483"/>
            <a:chOff x="250890" y="1003315"/>
            <a:chExt cx="10309450" cy="4670656"/>
          </a:xfrm>
        </p:grpSpPr>
        <p:sp>
          <p:nvSpPr>
            <p:cNvPr id="2" name="TextBox 1">
              <a:extLst>
                <a:ext uri="{FF2B5EF4-FFF2-40B4-BE49-F238E27FC236}">
                  <a16:creationId xmlns:a16="http://schemas.microsoft.com/office/drawing/2014/main" id="{9E058FE9-8473-1CA2-CFC5-53A29254783F}"/>
                </a:ext>
              </a:extLst>
            </p:cNvPr>
            <p:cNvSpPr txBox="1"/>
            <p:nvPr/>
          </p:nvSpPr>
          <p:spPr>
            <a:xfrm>
              <a:off x="250890" y="1003315"/>
              <a:ext cx="2871492" cy="584775"/>
            </a:xfrm>
            <a:prstGeom prst="rect">
              <a:avLst/>
            </a:prstGeom>
            <a:noFill/>
          </p:spPr>
          <p:txBody>
            <a:bodyPr wrap="none" rtlCol="0">
              <a:normAutofit/>
            </a:bodyPr>
            <a:lstStyle/>
            <a:p>
              <a:pPr>
                <a:lnSpc>
                  <a:spcPct val="90000"/>
                </a:lnSpc>
                <a:spcAft>
                  <a:spcPts val="600"/>
                </a:spcAft>
              </a:pPr>
              <a:r>
                <a:rPr lang="en-US" sz="3500" b="1" dirty="0"/>
                <a:t>Data Collection </a:t>
              </a:r>
            </a:p>
          </p:txBody>
        </p:sp>
        <p:grpSp>
          <p:nvGrpSpPr>
            <p:cNvPr id="24" name="Group 23">
              <a:extLst>
                <a:ext uri="{FF2B5EF4-FFF2-40B4-BE49-F238E27FC236}">
                  <a16:creationId xmlns:a16="http://schemas.microsoft.com/office/drawing/2014/main" id="{41796CBC-BB82-6EA0-8E04-02FD67847F64}"/>
                </a:ext>
              </a:extLst>
            </p:cNvPr>
            <p:cNvGrpSpPr/>
            <p:nvPr/>
          </p:nvGrpSpPr>
          <p:grpSpPr>
            <a:xfrm>
              <a:off x="2852886" y="1558878"/>
              <a:ext cx="2039059" cy="2200484"/>
              <a:chOff x="2717480" y="1060492"/>
              <a:chExt cx="2039059" cy="2200484"/>
            </a:xfrm>
          </p:grpSpPr>
          <p:pic>
            <p:nvPicPr>
              <p:cNvPr id="11" name="Picture 10" descr="A picture containing text&#10;&#10;Description automatically generated">
                <a:extLst>
                  <a:ext uri="{FF2B5EF4-FFF2-40B4-BE49-F238E27FC236}">
                    <a16:creationId xmlns:a16="http://schemas.microsoft.com/office/drawing/2014/main" id="{4345A7DF-1D6D-F44E-5B42-FDAD392F43CA}"/>
                  </a:ext>
                </a:extLst>
              </p:cNvPr>
              <p:cNvPicPr>
                <a:picLocks noChangeAspect="1"/>
              </p:cNvPicPr>
              <p:nvPr/>
            </p:nvPicPr>
            <p:blipFill>
              <a:blip r:embed="rId4"/>
              <a:stretch>
                <a:fillRect/>
              </a:stretch>
            </p:blipFill>
            <p:spPr>
              <a:xfrm>
                <a:off x="2717480" y="1060492"/>
                <a:ext cx="2039059" cy="2200484"/>
              </a:xfrm>
              <a:prstGeom prst="rect">
                <a:avLst/>
              </a:prstGeom>
            </p:spPr>
          </p:pic>
          <p:sp>
            <p:nvSpPr>
              <p:cNvPr id="3" name="TextBox 2">
                <a:extLst>
                  <a:ext uri="{FF2B5EF4-FFF2-40B4-BE49-F238E27FC236}">
                    <a16:creationId xmlns:a16="http://schemas.microsoft.com/office/drawing/2014/main" id="{B46BC050-3BA3-68C6-2709-323F2F582663}"/>
                  </a:ext>
                </a:extLst>
              </p:cNvPr>
              <p:cNvSpPr txBox="1"/>
              <p:nvPr/>
            </p:nvSpPr>
            <p:spPr>
              <a:xfrm>
                <a:off x="2844342" y="2495891"/>
                <a:ext cx="1613006" cy="646331"/>
              </a:xfrm>
              <a:prstGeom prst="rect">
                <a:avLst/>
              </a:prstGeom>
              <a:noFill/>
            </p:spPr>
            <p:txBody>
              <a:bodyPr wrap="none" rtlCol="0">
                <a:normAutofit/>
              </a:bodyPr>
              <a:lstStyle/>
              <a:p>
                <a:pPr>
                  <a:lnSpc>
                    <a:spcPct val="90000"/>
                  </a:lnSpc>
                  <a:spcAft>
                    <a:spcPts val="600"/>
                  </a:spcAft>
                </a:pPr>
                <a:r>
                  <a:rPr lang="en-US" sz="2000" dirty="0"/>
                  <a:t>University Data</a:t>
                </a:r>
              </a:p>
              <a:p>
                <a:pPr>
                  <a:lnSpc>
                    <a:spcPct val="90000"/>
                  </a:lnSpc>
                  <a:spcAft>
                    <a:spcPts val="600"/>
                  </a:spcAft>
                </a:pPr>
                <a:endParaRPr lang="en-US" sz="2000" dirty="0"/>
              </a:p>
            </p:txBody>
          </p:sp>
        </p:grpSp>
        <p:grpSp>
          <p:nvGrpSpPr>
            <p:cNvPr id="25" name="Group 24">
              <a:extLst>
                <a:ext uri="{FF2B5EF4-FFF2-40B4-BE49-F238E27FC236}">
                  <a16:creationId xmlns:a16="http://schemas.microsoft.com/office/drawing/2014/main" id="{2E3FFFC3-1117-9608-A646-83F21E974DD8}"/>
                </a:ext>
              </a:extLst>
            </p:cNvPr>
            <p:cNvGrpSpPr/>
            <p:nvPr/>
          </p:nvGrpSpPr>
          <p:grpSpPr>
            <a:xfrm>
              <a:off x="9094034" y="1735296"/>
              <a:ext cx="1466306" cy="1582147"/>
              <a:chOff x="6928265" y="1024951"/>
              <a:chExt cx="1466306" cy="1582147"/>
            </a:xfrm>
          </p:grpSpPr>
          <p:pic>
            <p:nvPicPr>
              <p:cNvPr id="1026" name="Picture 2">
                <a:extLst>
                  <a:ext uri="{FF2B5EF4-FFF2-40B4-BE49-F238E27FC236}">
                    <a16:creationId xmlns:a16="http://schemas.microsoft.com/office/drawing/2014/main" id="{66F9CCB1-A907-FD88-76CC-D2AA2EE12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8265" y="1024951"/>
                <a:ext cx="1466306" cy="15821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C1E322-3383-56A1-8A85-F7429B59ED0C}"/>
                  </a:ext>
                </a:extLst>
              </p:cNvPr>
              <p:cNvSpPr txBox="1"/>
              <p:nvPr/>
            </p:nvSpPr>
            <p:spPr>
              <a:xfrm>
                <a:off x="7210269" y="2172376"/>
                <a:ext cx="902298" cy="369332"/>
              </a:xfrm>
              <a:prstGeom prst="rect">
                <a:avLst/>
              </a:prstGeom>
              <a:noFill/>
            </p:spPr>
            <p:txBody>
              <a:bodyPr wrap="none" rtlCol="0">
                <a:normAutofit/>
              </a:bodyPr>
              <a:lstStyle/>
              <a:p>
                <a:pPr>
                  <a:lnSpc>
                    <a:spcPct val="90000"/>
                  </a:lnSpc>
                  <a:spcAft>
                    <a:spcPts val="600"/>
                  </a:spcAft>
                </a:pPr>
                <a:r>
                  <a:rPr lang="en-US" sz="2000"/>
                  <a:t>Surveys</a:t>
                </a:r>
              </a:p>
            </p:txBody>
          </p:sp>
        </p:grpSp>
        <p:grpSp>
          <p:nvGrpSpPr>
            <p:cNvPr id="31" name="Group 30">
              <a:extLst>
                <a:ext uri="{FF2B5EF4-FFF2-40B4-BE49-F238E27FC236}">
                  <a16:creationId xmlns:a16="http://schemas.microsoft.com/office/drawing/2014/main" id="{A041655D-ED15-0B7E-095A-95BB3B37F0B4}"/>
                </a:ext>
              </a:extLst>
            </p:cNvPr>
            <p:cNvGrpSpPr/>
            <p:nvPr/>
          </p:nvGrpSpPr>
          <p:grpSpPr>
            <a:xfrm>
              <a:off x="5084580" y="4513004"/>
              <a:ext cx="565219" cy="1160967"/>
              <a:chOff x="3470128" y="3985180"/>
              <a:chExt cx="565219" cy="1160967"/>
            </a:xfrm>
          </p:grpSpPr>
          <p:pic>
            <p:nvPicPr>
              <p:cNvPr id="1030" name="Picture 6" descr="A best test result - Free education icons">
                <a:extLst>
                  <a:ext uri="{FF2B5EF4-FFF2-40B4-BE49-F238E27FC236}">
                    <a16:creationId xmlns:a16="http://schemas.microsoft.com/office/drawing/2014/main" id="{1FA6471F-183E-34B2-F2F7-F5BEAE92FE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128" y="3985180"/>
                <a:ext cx="565219" cy="56521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9B81EA-C09E-43E8-3234-4D5BD12CD437}"/>
                  </a:ext>
                </a:extLst>
              </p:cNvPr>
              <p:cNvSpPr txBox="1"/>
              <p:nvPr/>
            </p:nvSpPr>
            <p:spPr>
              <a:xfrm>
                <a:off x="3470128" y="4776815"/>
                <a:ext cx="565219" cy="369332"/>
              </a:xfrm>
              <a:prstGeom prst="rect">
                <a:avLst/>
              </a:prstGeom>
              <a:noFill/>
            </p:spPr>
            <p:txBody>
              <a:bodyPr wrap="none" rtlCol="0">
                <a:normAutofit/>
              </a:bodyPr>
              <a:lstStyle/>
              <a:p>
                <a:pPr>
                  <a:lnSpc>
                    <a:spcPct val="90000"/>
                  </a:lnSpc>
                  <a:spcAft>
                    <a:spcPts val="600"/>
                  </a:spcAft>
                </a:pPr>
                <a:r>
                  <a:rPr lang="en-US" sz="2000"/>
                  <a:t>GPA</a:t>
                </a:r>
              </a:p>
            </p:txBody>
          </p:sp>
        </p:grpSp>
        <p:grpSp>
          <p:nvGrpSpPr>
            <p:cNvPr id="29" name="Group 28">
              <a:extLst>
                <a:ext uri="{FF2B5EF4-FFF2-40B4-BE49-F238E27FC236}">
                  <a16:creationId xmlns:a16="http://schemas.microsoft.com/office/drawing/2014/main" id="{B4867CBC-A883-8E4A-7428-1A7C8FA8EB92}"/>
                </a:ext>
              </a:extLst>
            </p:cNvPr>
            <p:cNvGrpSpPr/>
            <p:nvPr/>
          </p:nvGrpSpPr>
          <p:grpSpPr>
            <a:xfrm>
              <a:off x="6435727" y="4262019"/>
              <a:ext cx="1335221" cy="1411952"/>
              <a:chOff x="5823229" y="3734195"/>
              <a:chExt cx="1335221" cy="1411952"/>
            </a:xfrm>
          </p:grpSpPr>
          <p:pic>
            <p:nvPicPr>
              <p:cNvPr id="1032" name="Picture 8">
                <a:extLst>
                  <a:ext uri="{FF2B5EF4-FFF2-40B4-BE49-F238E27FC236}">
                    <a16:creationId xmlns:a16="http://schemas.microsoft.com/office/drawing/2014/main" id="{72546F04-179E-B623-B70C-2D6A6BB399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3229" y="3734195"/>
                <a:ext cx="1269900" cy="135929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BF9C566-9E5A-795C-973F-1D1B8B4C117D}"/>
                  </a:ext>
                </a:extLst>
              </p:cNvPr>
              <p:cNvSpPr txBox="1"/>
              <p:nvPr/>
            </p:nvSpPr>
            <p:spPr>
              <a:xfrm>
                <a:off x="5888551" y="4776815"/>
                <a:ext cx="1269899" cy="369332"/>
              </a:xfrm>
              <a:prstGeom prst="rect">
                <a:avLst/>
              </a:prstGeom>
              <a:noFill/>
            </p:spPr>
            <p:txBody>
              <a:bodyPr wrap="none" rtlCol="0">
                <a:normAutofit/>
              </a:bodyPr>
              <a:lstStyle/>
              <a:p>
                <a:pPr>
                  <a:lnSpc>
                    <a:spcPct val="90000"/>
                  </a:lnSpc>
                  <a:spcAft>
                    <a:spcPts val="600"/>
                  </a:spcAft>
                </a:pPr>
                <a:r>
                  <a:rPr lang="en-US" sz="2000"/>
                  <a:t>Experience </a:t>
                </a:r>
              </a:p>
            </p:txBody>
          </p:sp>
        </p:grpSp>
        <p:grpSp>
          <p:nvGrpSpPr>
            <p:cNvPr id="27" name="Group 26">
              <a:extLst>
                <a:ext uri="{FF2B5EF4-FFF2-40B4-BE49-F238E27FC236}">
                  <a16:creationId xmlns:a16="http://schemas.microsoft.com/office/drawing/2014/main" id="{82706EBB-DF22-EF62-B90A-BB908417BC06}"/>
                </a:ext>
              </a:extLst>
            </p:cNvPr>
            <p:cNvGrpSpPr/>
            <p:nvPr/>
          </p:nvGrpSpPr>
          <p:grpSpPr>
            <a:xfrm>
              <a:off x="8373145" y="4285988"/>
              <a:ext cx="643126" cy="1335324"/>
              <a:chOff x="8215038" y="3851751"/>
              <a:chExt cx="643126" cy="1335324"/>
            </a:xfrm>
          </p:grpSpPr>
          <p:sp>
            <p:nvSpPr>
              <p:cNvPr id="22" name="TextBox 21">
                <a:extLst>
                  <a:ext uri="{FF2B5EF4-FFF2-40B4-BE49-F238E27FC236}">
                    <a16:creationId xmlns:a16="http://schemas.microsoft.com/office/drawing/2014/main" id="{E3E69794-2221-D67E-5F7F-7A76520F0299}"/>
                  </a:ext>
                </a:extLst>
              </p:cNvPr>
              <p:cNvSpPr txBox="1"/>
              <p:nvPr/>
            </p:nvSpPr>
            <p:spPr>
              <a:xfrm>
                <a:off x="8215039" y="4817743"/>
                <a:ext cx="643125" cy="369332"/>
              </a:xfrm>
              <a:prstGeom prst="rect">
                <a:avLst/>
              </a:prstGeom>
              <a:noFill/>
            </p:spPr>
            <p:txBody>
              <a:bodyPr wrap="none" rtlCol="0">
                <a:normAutofit/>
              </a:bodyPr>
              <a:lstStyle/>
              <a:p>
                <a:pPr>
                  <a:lnSpc>
                    <a:spcPct val="90000"/>
                  </a:lnSpc>
                  <a:spcAft>
                    <a:spcPts val="600"/>
                  </a:spcAft>
                </a:pPr>
                <a:r>
                  <a:rPr lang="en-US" sz="2000"/>
                  <a:t>Skills</a:t>
                </a:r>
              </a:p>
            </p:txBody>
          </p:sp>
          <p:pic>
            <p:nvPicPr>
              <p:cNvPr id="1034" name="Picture 10" descr="Icon&#10;&#10;Description automatically generated with low confidence">
                <a:extLst>
                  <a:ext uri="{FF2B5EF4-FFF2-40B4-BE49-F238E27FC236}">
                    <a16:creationId xmlns:a16="http://schemas.microsoft.com/office/drawing/2014/main" id="{3FD4CA23-59DC-1F9C-5F01-E27954767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5038" y="3851751"/>
                <a:ext cx="643125" cy="83207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6" name="Elbow Connector 35">
              <a:extLst>
                <a:ext uri="{FF2B5EF4-FFF2-40B4-BE49-F238E27FC236}">
                  <a16:creationId xmlns:a16="http://schemas.microsoft.com/office/drawing/2014/main" id="{8193033E-4AC4-0181-8D34-9721A5232004}"/>
                </a:ext>
              </a:extLst>
            </p:cNvPr>
            <p:cNvCxnSpPr>
              <a:stCxn id="11" idx="3"/>
              <a:endCxn id="1030" idx="0"/>
            </p:cNvCxnSpPr>
            <p:nvPr/>
          </p:nvCxnSpPr>
          <p:spPr>
            <a:xfrm>
              <a:off x="4891945" y="2659120"/>
              <a:ext cx="475245" cy="18538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Elbow Connector 37">
              <a:extLst>
                <a:ext uri="{FF2B5EF4-FFF2-40B4-BE49-F238E27FC236}">
                  <a16:creationId xmlns:a16="http://schemas.microsoft.com/office/drawing/2014/main" id="{820BA708-B2FB-DCC1-37DA-444E421BAEF2}"/>
                </a:ext>
              </a:extLst>
            </p:cNvPr>
            <p:cNvCxnSpPr>
              <a:stCxn id="1026" idx="1"/>
              <a:endCxn id="1034" idx="0"/>
            </p:cNvCxnSpPr>
            <p:nvPr/>
          </p:nvCxnSpPr>
          <p:spPr>
            <a:xfrm rot="10800000" flipV="1">
              <a:off x="8694708" y="2526370"/>
              <a:ext cx="399326" cy="1759618"/>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Elbow Connector 39">
              <a:extLst>
                <a:ext uri="{FF2B5EF4-FFF2-40B4-BE49-F238E27FC236}">
                  <a16:creationId xmlns:a16="http://schemas.microsoft.com/office/drawing/2014/main" id="{60B1EAE3-9574-BA9E-FF45-29AFCC3A95EB}"/>
                </a:ext>
              </a:extLst>
            </p:cNvPr>
            <p:cNvCxnSpPr>
              <a:stCxn id="1026" idx="1"/>
              <a:endCxn id="1032" idx="0"/>
            </p:cNvCxnSpPr>
            <p:nvPr/>
          </p:nvCxnSpPr>
          <p:spPr>
            <a:xfrm rot="10800000" flipV="1">
              <a:off x="7070678" y="2526369"/>
              <a:ext cx="2023357" cy="173564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Elbow Connector 41">
              <a:extLst>
                <a:ext uri="{FF2B5EF4-FFF2-40B4-BE49-F238E27FC236}">
                  <a16:creationId xmlns:a16="http://schemas.microsoft.com/office/drawing/2014/main" id="{9AFAEC16-C437-546B-2449-983458A4BE89}"/>
                </a:ext>
              </a:extLst>
            </p:cNvPr>
            <p:cNvCxnSpPr>
              <a:stCxn id="2" idx="3"/>
              <a:endCxn id="1026" idx="0"/>
            </p:cNvCxnSpPr>
            <p:nvPr/>
          </p:nvCxnSpPr>
          <p:spPr>
            <a:xfrm>
              <a:off x="3122382" y="1295703"/>
              <a:ext cx="6704805" cy="43959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Elbow Connector 43">
              <a:extLst>
                <a:ext uri="{FF2B5EF4-FFF2-40B4-BE49-F238E27FC236}">
                  <a16:creationId xmlns:a16="http://schemas.microsoft.com/office/drawing/2014/main" id="{2C43C2B0-7369-B5B5-C9B3-AD12601A32CF}"/>
                </a:ext>
              </a:extLst>
            </p:cNvPr>
            <p:cNvCxnSpPr>
              <a:stCxn id="2" idx="3"/>
              <a:endCxn id="11" idx="0"/>
            </p:cNvCxnSpPr>
            <p:nvPr/>
          </p:nvCxnSpPr>
          <p:spPr>
            <a:xfrm>
              <a:off x="3122382" y="1295703"/>
              <a:ext cx="750033" cy="263175"/>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46" name="slide 3">
            <a:hlinkClick r:id="" action="ppaction://media"/>
            <a:extLst>
              <a:ext uri="{FF2B5EF4-FFF2-40B4-BE49-F238E27FC236}">
                <a16:creationId xmlns:a16="http://schemas.microsoft.com/office/drawing/2014/main" id="{FEFD8F7C-45FF-481C-DF3B-B9B02683FD87}"/>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0" y="0"/>
            <a:ext cx="812800" cy="812800"/>
          </a:xfrm>
          <a:prstGeom prst="rect">
            <a:avLst/>
          </a:prstGeom>
        </p:spPr>
      </p:pic>
    </p:spTree>
    <p:extLst>
      <p:ext uri="{BB962C8B-B14F-4D97-AF65-F5344CB8AC3E}">
        <p14:creationId xmlns:p14="http://schemas.microsoft.com/office/powerpoint/2010/main" val="11923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900" fill="hold"/>
                                        <p:tgtEl>
                                          <p:spTgt spid="4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Isosceles Triangle 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extBox 1">
            <a:extLst>
              <a:ext uri="{FF2B5EF4-FFF2-40B4-BE49-F238E27FC236}">
                <a16:creationId xmlns:a16="http://schemas.microsoft.com/office/drawing/2014/main" id="{1219FBA7-307D-EFB2-068A-7FACBB3460A0}"/>
              </a:ext>
            </a:extLst>
          </p:cNvPr>
          <p:cNvGraphicFramePr/>
          <p:nvPr>
            <p:extLst>
              <p:ext uri="{D42A27DB-BD31-4B8C-83A1-F6EECF244321}">
                <p14:modId xmlns:p14="http://schemas.microsoft.com/office/powerpoint/2010/main" val="278721989"/>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Slide 4">
            <a:hlinkClick r:id="" action="ppaction://media"/>
            <a:extLst>
              <a:ext uri="{FF2B5EF4-FFF2-40B4-BE49-F238E27FC236}">
                <a16:creationId xmlns:a16="http://schemas.microsoft.com/office/drawing/2014/main" id="{5E116BC4-CC3E-5B33-9390-393C97F76B5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0" y="0"/>
            <a:ext cx="812800" cy="812800"/>
          </a:xfrm>
          <a:prstGeom prst="rect">
            <a:avLst/>
          </a:prstGeom>
        </p:spPr>
      </p:pic>
    </p:spTree>
    <p:extLst>
      <p:ext uri="{BB962C8B-B14F-4D97-AF65-F5344CB8AC3E}">
        <p14:creationId xmlns:p14="http://schemas.microsoft.com/office/powerpoint/2010/main" val="35297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0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A276E043-E68B-1C63-A166-AC1BD4DB0313}"/>
              </a:ext>
            </a:extLst>
          </p:cNvPr>
          <p:cNvPicPr>
            <a:picLocks noChangeAspect="1"/>
          </p:cNvPicPr>
          <p:nvPr/>
        </p:nvPicPr>
        <p:blipFill rotWithShape="1">
          <a:blip r:embed="rId4">
            <a:alphaModFix/>
          </a:blip>
          <a:srcRect l="22088" r="8168"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0" name="Group 9">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1" name="Freeform: Shape 10">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4" name="Freeform: Shape 13">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FD5A7BBF-5AD7-D899-9358-9919A3B13BB0}"/>
              </a:ext>
            </a:extLst>
          </p:cNvPr>
          <p:cNvSpPr txBox="1"/>
          <p:nvPr/>
        </p:nvSpPr>
        <p:spPr>
          <a:xfrm>
            <a:off x="5961744" y="645974"/>
            <a:ext cx="4510313" cy="1008655"/>
          </a:xfrm>
          <a:prstGeom prst="rect">
            <a:avLst/>
          </a:prstGeom>
        </p:spPr>
        <p:txBody>
          <a:bodyPr vert="horz" lIns="91440" tIns="45720" rIns="91440" bIns="45720" rtlCol="0" anchor="ctr">
            <a:normAutofit/>
          </a:bodyPr>
          <a:lstStyle/>
          <a:p>
            <a:pPr>
              <a:lnSpc>
                <a:spcPct val="90000"/>
              </a:lnSpc>
              <a:spcAft>
                <a:spcPts val="600"/>
              </a:spcAft>
            </a:pPr>
            <a:r>
              <a:rPr lang="en-US" sz="2000" b="1" dirty="0">
                <a:solidFill>
                  <a:schemeClr val="tx2"/>
                </a:solidFill>
              </a:rPr>
              <a:t>Model Formulation – Objective Function </a:t>
            </a:r>
          </a:p>
        </p:txBody>
      </p:sp>
      <p:sp>
        <p:nvSpPr>
          <p:cNvPr id="3" name="TextBox 2">
            <a:extLst>
              <a:ext uri="{FF2B5EF4-FFF2-40B4-BE49-F238E27FC236}">
                <a16:creationId xmlns:a16="http://schemas.microsoft.com/office/drawing/2014/main" id="{8731FB35-E58A-09E6-45F0-1FFB40088509}"/>
              </a:ext>
            </a:extLst>
          </p:cNvPr>
          <p:cNvSpPr txBox="1"/>
          <p:nvPr/>
        </p:nvSpPr>
        <p:spPr>
          <a:xfrm>
            <a:off x="5842000" y="1654629"/>
            <a:ext cx="4749800" cy="1477328"/>
          </a:xfrm>
          <a:prstGeom prst="rect">
            <a:avLst/>
          </a:prstGeom>
          <a:noFill/>
        </p:spPr>
        <p:txBody>
          <a:bodyPr wrap="square" rtlCol="0">
            <a:spAutoFit/>
          </a:bodyPr>
          <a:lstStyle/>
          <a:p>
            <a:r>
              <a:rPr lang="en-US" dirty="0"/>
              <a:t>The purpose of this program is to improve the chances of success for each specific group. Because all of the groups have equal chances of success, we only need to compute the success rate of one group.</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F150104-88AA-0089-9AFD-4BAF292DE6D4}"/>
                  </a:ext>
                </a:extLst>
              </p:cNvPr>
              <p:cNvSpPr txBox="1"/>
              <p:nvPr/>
            </p:nvSpPr>
            <p:spPr>
              <a:xfrm>
                <a:off x="6389913" y="3309258"/>
                <a:ext cx="3766457" cy="81689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sz="2400" b="1" i="1" smtClean="0">
                              <a:latin typeface="Cambria Math" panose="02040503050406030204" pitchFamily="18" charset="0"/>
                            </a:rPr>
                          </m:ctrlPr>
                        </m:naryPr>
                        <m:sub>
                          <m:r>
                            <m:rPr>
                              <m:brk m:alnAt="9"/>
                            </m:rPr>
                            <a:rPr lang="en-US" sz="2400" b="1" i="1">
                              <a:latin typeface="Cambria Math" panose="02040503050406030204" pitchFamily="18" charset="0"/>
                            </a:rPr>
                            <m:t>𝒋</m:t>
                          </m:r>
                        </m:sub>
                        <m:sup/>
                        <m:e>
                          <m: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𝒀</m:t>
                              </m:r>
                            </m:e>
                            <m:sub>
                              <m:r>
                                <a:rPr lang="en-US" sz="2400" b="1" i="1">
                                  <a:latin typeface="Cambria Math" panose="02040503050406030204" pitchFamily="18" charset="0"/>
                                </a:rPr>
                                <m:t>𝒋</m:t>
                              </m:r>
                              <m:r>
                                <a:rPr lang="en-US" sz="2400" b="1" i="1">
                                  <a:latin typeface="Cambria Math" panose="02040503050406030204" pitchFamily="18" charset="0"/>
                                </a:rPr>
                                <m:t> </m:t>
                              </m:r>
                            </m:sub>
                          </m:sSub>
                        </m:e>
                      </m:nary>
                      <m:r>
                        <a:rPr lang="en-US" sz="2400" b="1" i="0">
                          <a:latin typeface="Cambria Math" panose="02040503050406030204" pitchFamily="18" charset="0"/>
                        </a:rPr>
                        <m:t>+</m:t>
                      </m:r>
                      <m:r>
                        <a:rPr lang="en-US" sz="2400" b="1" i="0" smtClean="0">
                          <a:latin typeface="Cambria Math" panose="02040503050406030204" pitchFamily="18" charset="0"/>
                        </a:rPr>
                        <m:t>𝐅</m:t>
                      </m:r>
                      <m:r>
                        <a:rPr lang="en-US" sz="2400" b="1" i="0">
                          <a:latin typeface="Cambria Math" panose="02040503050406030204" pitchFamily="18" charset="0"/>
                        </a:rPr>
                        <m:t>𝐣</m:t>
                      </m:r>
                      <m:r>
                        <a:rPr lang="en-US" sz="2400" b="1" i="0">
                          <a:latin typeface="Cambria Math" panose="02040503050406030204" pitchFamily="18" charset="0"/>
                        </a:rPr>
                        <m:t>+</m:t>
                      </m:r>
                      <m:r>
                        <a:rPr lang="en-US" sz="2400" b="1" i="0">
                          <a:latin typeface="Cambria Math" panose="02040503050406030204" pitchFamily="18" charset="0"/>
                        </a:rPr>
                        <m:t>𝟎</m:t>
                      </m:r>
                      <m:r>
                        <a:rPr lang="en-US" sz="2400" b="1" i="0">
                          <a:latin typeface="Cambria Math" panose="02040503050406030204" pitchFamily="18" charset="0"/>
                        </a:rPr>
                        <m:t>.</m:t>
                      </m:r>
                      <m:r>
                        <a:rPr lang="en-US" sz="2400" b="1" i="0">
                          <a:latin typeface="Cambria Math" panose="02040503050406030204" pitchFamily="18" charset="0"/>
                        </a:rPr>
                        <m:t>𝟐𝟏𝐋𝐣</m:t>
                      </m:r>
                    </m:oMath>
                  </m:oMathPara>
                </a14:m>
                <a:endParaRPr lang="en-US" sz="2400" b="1" dirty="0"/>
              </a:p>
            </p:txBody>
          </p:sp>
        </mc:Choice>
        <mc:Fallback>
          <p:sp>
            <p:nvSpPr>
              <p:cNvPr id="9" name="TextBox 8">
                <a:extLst>
                  <a:ext uri="{FF2B5EF4-FFF2-40B4-BE49-F238E27FC236}">
                    <a16:creationId xmlns:a16="http://schemas.microsoft.com/office/drawing/2014/main" id="{4F150104-88AA-0089-9AFD-4BAF292DE6D4}"/>
                  </a:ext>
                </a:extLst>
              </p:cNvPr>
              <p:cNvSpPr txBox="1">
                <a:spLocks noRot="1" noChangeAspect="1" noMove="1" noResize="1" noEditPoints="1" noAdjustHandles="1" noChangeArrowheads="1" noChangeShapeType="1" noTextEdit="1"/>
              </p:cNvSpPr>
              <p:nvPr/>
            </p:nvSpPr>
            <p:spPr>
              <a:xfrm>
                <a:off x="6389913" y="3309258"/>
                <a:ext cx="3766457" cy="816890"/>
              </a:xfrm>
              <a:prstGeom prst="rect">
                <a:avLst/>
              </a:prstGeom>
              <a:blipFill>
                <a:blip r:embed="rId5"/>
                <a:stretch>
                  <a:fillRect l="-23906" t="-166154" b="-23076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D3402A5-8259-E5EA-6410-167B425DB367}"/>
              </a:ext>
            </a:extLst>
          </p:cNvPr>
          <p:cNvSpPr txBox="1"/>
          <p:nvPr/>
        </p:nvSpPr>
        <p:spPr>
          <a:xfrm>
            <a:off x="8273141" y="4303449"/>
            <a:ext cx="3117905" cy="1200329"/>
          </a:xfrm>
          <a:prstGeom prst="rect">
            <a:avLst/>
          </a:prstGeom>
          <a:noFill/>
        </p:spPr>
        <p:txBody>
          <a:bodyPr wrap="none" rtlCol="0">
            <a:spAutoFit/>
          </a:bodyPr>
          <a:lstStyle/>
          <a:p>
            <a:r>
              <a:rPr lang="en-US" dirty="0"/>
              <a:t>Where :</a:t>
            </a:r>
          </a:p>
          <a:p>
            <a:r>
              <a:rPr lang="en-US" dirty="0" err="1"/>
              <a:t>Yj</a:t>
            </a:r>
            <a:r>
              <a:rPr lang="en-US" dirty="0"/>
              <a:t> – student GPA</a:t>
            </a:r>
          </a:p>
          <a:p>
            <a:r>
              <a:rPr lang="en-US" dirty="0"/>
              <a:t>Fj – similar priority experience</a:t>
            </a:r>
          </a:p>
          <a:p>
            <a:r>
              <a:rPr lang="en-US" dirty="0" err="1"/>
              <a:t>Lj</a:t>
            </a:r>
            <a:r>
              <a:rPr lang="en-US" dirty="0"/>
              <a:t> -   Skills</a:t>
            </a:r>
          </a:p>
        </p:txBody>
      </p:sp>
      <p:pic>
        <p:nvPicPr>
          <p:cNvPr id="18" name="slide 5">
            <a:hlinkClick r:id="" action="ppaction://media"/>
            <a:extLst>
              <a:ext uri="{FF2B5EF4-FFF2-40B4-BE49-F238E27FC236}">
                <a16:creationId xmlns:a16="http://schemas.microsoft.com/office/drawing/2014/main" id="{3079589F-6422-F4DF-7B11-D5E9C2F386D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183741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623"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7F86F3A-F853-5284-FDFD-5DBDA4DD43DE}"/>
              </a:ext>
            </a:extLst>
          </p:cNvPr>
          <p:cNvSpPr txBox="1"/>
          <p:nvPr/>
        </p:nvSpPr>
        <p:spPr>
          <a:xfrm>
            <a:off x="496824" y="318117"/>
            <a:ext cx="5238466" cy="87568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6000" b="1" kern="1200" dirty="0">
                <a:solidFill>
                  <a:schemeClr val="tx1"/>
                </a:solidFill>
                <a:latin typeface="+mj-lt"/>
                <a:ea typeface="+mj-ea"/>
                <a:cs typeface="+mj-cs"/>
              </a:rPr>
              <a:t>Constraints</a:t>
            </a:r>
            <a:r>
              <a:rPr lang="en-US" sz="6000" kern="1200" dirty="0">
                <a:solidFill>
                  <a:schemeClr val="tx1"/>
                </a:solidFill>
                <a:latin typeface="+mj-lt"/>
                <a:ea typeface="+mj-ea"/>
                <a:cs typeface="+mj-cs"/>
              </a:rPr>
              <a:t>:</a:t>
            </a:r>
          </a:p>
        </p:txBody>
      </p:sp>
      <p:sp>
        <p:nvSpPr>
          <p:cNvPr id="36" name="Freeform: Shape 3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Radioactive">
            <a:extLst>
              <a:ext uri="{FF2B5EF4-FFF2-40B4-BE49-F238E27FC236}">
                <a16:creationId xmlns:a16="http://schemas.microsoft.com/office/drawing/2014/main" id="{FE66051C-8B1E-A3B4-CD16-0320BECF5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sp>
        <p:nvSpPr>
          <p:cNvPr id="16" name="TextBox 15">
            <a:extLst>
              <a:ext uri="{FF2B5EF4-FFF2-40B4-BE49-F238E27FC236}">
                <a16:creationId xmlns:a16="http://schemas.microsoft.com/office/drawing/2014/main" id="{21FBA2A2-6A5D-F415-525C-5E9B74658525}"/>
              </a:ext>
            </a:extLst>
          </p:cNvPr>
          <p:cNvSpPr txBox="1"/>
          <p:nvPr/>
        </p:nvSpPr>
        <p:spPr>
          <a:xfrm>
            <a:off x="424937" y="1727201"/>
            <a:ext cx="5238467" cy="2031325"/>
          </a:xfrm>
          <a:prstGeom prst="rect">
            <a:avLst/>
          </a:prstGeom>
          <a:noFill/>
        </p:spPr>
        <p:txBody>
          <a:bodyPr wrap="square">
            <a:spAutoFit/>
          </a:bodyPr>
          <a:lstStyle/>
          <a:p>
            <a:pPr marL="0" indent="0">
              <a:buNone/>
            </a:pPr>
            <a:r>
              <a:rPr lang="en-US" sz="1800" dirty="0"/>
              <a:t>The following constraints are considering for this model</a:t>
            </a:r>
          </a:p>
          <a:p>
            <a:pPr marL="0" indent="0">
              <a:buNone/>
            </a:pPr>
            <a:endParaRPr lang="en-US" sz="1800" dirty="0"/>
          </a:p>
          <a:p>
            <a:pPr marL="342900" indent="-342900">
              <a:buFont typeface="+mj-lt"/>
              <a:buAutoNum type="arabicPeriod"/>
            </a:pPr>
            <a:r>
              <a:rPr lang="en-US" sz="1800" dirty="0"/>
              <a:t>There are only four groups, each with three members. </a:t>
            </a:r>
          </a:p>
          <a:p>
            <a:pPr marL="342900" indent="-342900">
              <a:buFont typeface="+mj-lt"/>
              <a:buAutoNum type="arabicPeriod"/>
            </a:pPr>
            <a:r>
              <a:rPr lang="en-US" sz="1800" dirty="0"/>
              <a:t>Each person can only be a part of one group. </a:t>
            </a:r>
          </a:p>
          <a:p>
            <a:pPr marL="342900" indent="-342900">
              <a:buFont typeface="+mj-lt"/>
              <a:buAutoNum type="arabicPeriod"/>
            </a:pPr>
            <a:r>
              <a:rPr lang="en-US" sz="1800" dirty="0"/>
              <a:t>There are integer constraints.</a:t>
            </a:r>
          </a:p>
        </p:txBody>
      </p:sp>
      <p:pic>
        <p:nvPicPr>
          <p:cNvPr id="17" name="Slide 6">
            <a:hlinkClick r:id="" action="ppaction://media"/>
            <a:extLst>
              <a:ext uri="{FF2B5EF4-FFF2-40B4-BE49-F238E27FC236}">
                <a16:creationId xmlns:a16="http://schemas.microsoft.com/office/drawing/2014/main" id="{4FC0E8D1-1192-C354-B863-AFC1687FD1E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127168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1200"/>
                            </p:stCondLst>
                            <p:childTnLst>
                              <p:par>
                                <p:cTn id="9" presetID="1" presetClass="mediacall" presetSubtype="0" fill="hold" nodeType="afterEffect">
                                  <p:stCondLst>
                                    <p:cond delay="0"/>
                                  </p:stCondLst>
                                  <p:childTnLst>
                                    <p:cmd type="call" cmd="playFrom(0.0)">
                                      <p:cBhvr>
                                        <p:cTn id="10" dur="19845"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5" descr="Flask">
            <a:extLst>
              <a:ext uri="{FF2B5EF4-FFF2-40B4-BE49-F238E27FC236}">
                <a16:creationId xmlns:a16="http://schemas.microsoft.com/office/drawing/2014/main" id="{532442E2-CEFE-CE1F-9A52-2B3D17DC1D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503" y="2129307"/>
            <a:ext cx="3217333" cy="3217333"/>
          </a:xfrm>
          <a:prstGeom prst="rect">
            <a:avLst/>
          </a:prstGeom>
        </p:spPr>
      </p:pic>
      <p:grpSp>
        <p:nvGrpSpPr>
          <p:cNvPr id="20" name="Group 19">
            <a:extLst>
              <a:ext uri="{FF2B5EF4-FFF2-40B4-BE49-F238E27FC236}">
                <a16:creationId xmlns:a16="http://schemas.microsoft.com/office/drawing/2014/main" id="{68E82DD0-8429-CE64-718D-4991C97F192F}"/>
              </a:ext>
            </a:extLst>
          </p:cNvPr>
          <p:cNvGrpSpPr/>
          <p:nvPr/>
        </p:nvGrpSpPr>
        <p:grpSpPr>
          <a:xfrm>
            <a:off x="564157" y="699132"/>
            <a:ext cx="4895925" cy="4502051"/>
            <a:chOff x="564157" y="699132"/>
            <a:chExt cx="4895925" cy="4502051"/>
          </a:xfrm>
        </p:grpSpPr>
        <p:sp>
          <p:nvSpPr>
            <p:cNvPr id="21" name="TextBox 20">
              <a:extLst>
                <a:ext uri="{FF2B5EF4-FFF2-40B4-BE49-F238E27FC236}">
                  <a16:creationId xmlns:a16="http://schemas.microsoft.com/office/drawing/2014/main" id="{14C184CF-DA14-A0A4-4FB7-E3E0F2110AF0}"/>
                </a:ext>
              </a:extLst>
            </p:cNvPr>
            <p:cNvSpPr txBox="1"/>
            <p:nvPr/>
          </p:nvSpPr>
          <p:spPr>
            <a:xfrm>
              <a:off x="654086" y="6991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u="sng" kern="1200" dirty="0">
                  <a:solidFill>
                    <a:schemeClr val="tx2"/>
                  </a:solidFill>
                  <a:latin typeface="+mj-lt"/>
                  <a:ea typeface="+mj-ea"/>
                  <a:cs typeface="+mj-cs"/>
                </a:rPr>
                <a:t>Results:</a:t>
              </a:r>
            </a:p>
          </p:txBody>
        </p:sp>
        <p:sp>
          <p:nvSpPr>
            <p:cNvPr id="23" name="TextBox 22">
              <a:extLst>
                <a:ext uri="{FF2B5EF4-FFF2-40B4-BE49-F238E27FC236}">
                  <a16:creationId xmlns:a16="http://schemas.microsoft.com/office/drawing/2014/main" id="{11833DA4-1194-A29F-9507-E6A6503A89B0}"/>
                </a:ext>
              </a:extLst>
            </p:cNvPr>
            <p:cNvSpPr txBox="1"/>
            <p:nvPr/>
          </p:nvSpPr>
          <p:spPr>
            <a:xfrm>
              <a:off x="639498" y="1700345"/>
              <a:ext cx="1335045" cy="1200329"/>
            </a:xfrm>
            <a:prstGeom prst="rect">
              <a:avLst/>
            </a:prstGeom>
            <a:noFill/>
          </p:spPr>
          <p:txBody>
            <a:bodyPr wrap="none" rtlCol="0">
              <a:spAutoFit/>
            </a:bodyPr>
            <a:lstStyle/>
            <a:p>
              <a:r>
                <a:rPr lang="en-US" dirty="0"/>
                <a:t>Group -1</a:t>
              </a:r>
            </a:p>
            <a:p>
              <a:pPr marL="285750" indent="-285750">
                <a:buFont typeface="Arial" panose="020B0604020202020204" pitchFamily="34" charset="0"/>
                <a:buChar char="•"/>
              </a:pPr>
              <a:r>
                <a:rPr lang="en-US" dirty="0"/>
                <a:t>Person 4</a:t>
              </a:r>
            </a:p>
            <a:p>
              <a:pPr marL="285750" indent="-285750">
                <a:buFont typeface="Arial" panose="020B0604020202020204" pitchFamily="34" charset="0"/>
                <a:buChar char="•"/>
              </a:pPr>
              <a:r>
                <a:rPr lang="en-US" dirty="0"/>
                <a:t>Person 6</a:t>
              </a:r>
            </a:p>
            <a:p>
              <a:pPr marL="285750" indent="-285750">
                <a:buFont typeface="Arial" panose="020B0604020202020204" pitchFamily="34" charset="0"/>
                <a:buChar char="•"/>
              </a:pPr>
              <a:r>
                <a:rPr lang="en-US" dirty="0"/>
                <a:t>Person 7 </a:t>
              </a:r>
            </a:p>
          </p:txBody>
        </p:sp>
        <p:sp>
          <p:nvSpPr>
            <p:cNvPr id="25" name="TextBox 24">
              <a:extLst>
                <a:ext uri="{FF2B5EF4-FFF2-40B4-BE49-F238E27FC236}">
                  <a16:creationId xmlns:a16="http://schemas.microsoft.com/office/drawing/2014/main" id="{3F5442B2-172C-4ED7-B3BF-5456BE51B2BE}"/>
                </a:ext>
              </a:extLst>
            </p:cNvPr>
            <p:cNvSpPr txBox="1"/>
            <p:nvPr/>
          </p:nvSpPr>
          <p:spPr>
            <a:xfrm>
              <a:off x="3281031" y="1700345"/>
              <a:ext cx="1399166" cy="1477328"/>
            </a:xfrm>
            <a:prstGeom prst="rect">
              <a:avLst/>
            </a:prstGeom>
            <a:noFill/>
          </p:spPr>
          <p:txBody>
            <a:bodyPr wrap="none" rtlCol="0">
              <a:spAutoFit/>
            </a:bodyPr>
            <a:lstStyle/>
            <a:p>
              <a:r>
                <a:rPr lang="en-US" dirty="0"/>
                <a:t>Group – 2</a:t>
              </a:r>
            </a:p>
            <a:p>
              <a:pPr marL="285750" indent="-285750">
                <a:buFont typeface="Arial" panose="020B0604020202020204" pitchFamily="34" charset="0"/>
                <a:buChar char="•"/>
              </a:pPr>
              <a:r>
                <a:rPr lang="en-US" dirty="0"/>
                <a:t>Person 3</a:t>
              </a:r>
            </a:p>
            <a:p>
              <a:pPr marL="285750" indent="-285750">
                <a:buFont typeface="Arial" panose="020B0604020202020204" pitchFamily="34" charset="0"/>
                <a:buChar char="•"/>
              </a:pPr>
              <a:r>
                <a:rPr lang="en-US" dirty="0"/>
                <a:t>Person 8</a:t>
              </a:r>
            </a:p>
            <a:p>
              <a:pPr marL="285750" indent="-285750">
                <a:buFont typeface="Arial" panose="020B0604020202020204" pitchFamily="34" charset="0"/>
                <a:buChar char="•"/>
              </a:pPr>
              <a:r>
                <a:rPr lang="en-US" dirty="0"/>
                <a:t>Person 11</a:t>
              </a:r>
            </a:p>
            <a:p>
              <a:r>
                <a:rPr lang="en-US" dirty="0"/>
                <a:t> </a:t>
              </a:r>
            </a:p>
          </p:txBody>
        </p:sp>
        <p:sp>
          <p:nvSpPr>
            <p:cNvPr id="26" name="TextBox 25">
              <a:extLst>
                <a:ext uri="{FF2B5EF4-FFF2-40B4-BE49-F238E27FC236}">
                  <a16:creationId xmlns:a16="http://schemas.microsoft.com/office/drawing/2014/main" id="{6CA88B9B-B5F5-8B51-9A84-2A590DD93F3B}"/>
                </a:ext>
              </a:extLst>
            </p:cNvPr>
            <p:cNvSpPr txBox="1"/>
            <p:nvPr/>
          </p:nvSpPr>
          <p:spPr>
            <a:xfrm>
              <a:off x="564157" y="4000854"/>
              <a:ext cx="1399166" cy="1200329"/>
            </a:xfrm>
            <a:prstGeom prst="rect">
              <a:avLst/>
            </a:prstGeom>
            <a:noFill/>
          </p:spPr>
          <p:txBody>
            <a:bodyPr wrap="none" rtlCol="0">
              <a:spAutoFit/>
            </a:bodyPr>
            <a:lstStyle/>
            <a:p>
              <a:r>
                <a:rPr lang="en-US" dirty="0"/>
                <a:t>Group – 3 </a:t>
              </a:r>
            </a:p>
            <a:p>
              <a:pPr marL="285750" indent="-285750">
                <a:buFont typeface="Arial" panose="020B0604020202020204" pitchFamily="34" charset="0"/>
                <a:buChar char="•"/>
              </a:pPr>
              <a:r>
                <a:rPr lang="en-US" dirty="0"/>
                <a:t>Person 2</a:t>
              </a:r>
            </a:p>
            <a:p>
              <a:pPr marL="285750" indent="-285750">
                <a:buFont typeface="Arial" panose="020B0604020202020204" pitchFamily="34" charset="0"/>
                <a:buChar char="•"/>
              </a:pPr>
              <a:r>
                <a:rPr lang="en-US" dirty="0"/>
                <a:t>Person 5</a:t>
              </a:r>
            </a:p>
            <a:p>
              <a:pPr marL="285750" indent="-285750">
                <a:buFont typeface="Arial" panose="020B0604020202020204" pitchFamily="34" charset="0"/>
                <a:buChar char="•"/>
              </a:pPr>
              <a:r>
                <a:rPr lang="en-US" dirty="0"/>
                <a:t>Person 12</a:t>
              </a:r>
            </a:p>
          </p:txBody>
        </p:sp>
        <p:sp>
          <p:nvSpPr>
            <p:cNvPr id="27" name="TextBox 26">
              <a:extLst>
                <a:ext uri="{FF2B5EF4-FFF2-40B4-BE49-F238E27FC236}">
                  <a16:creationId xmlns:a16="http://schemas.microsoft.com/office/drawing/2014/main" id="{251E6D3B-60F0-46AE-8716-1B5AFD497271}"/>
                </a:ext>
              </a:extLst>
            </p:cNvPr>
            <p:cNvSpPr txBox="1"/>
            <p:nvPr/>
          </p:nvSpPr>
          <p:spPr>
            <a:xfrm>
              <a:off x="3133464" y="4000854"/>
              <a:ext cx="1399166" cy="1200329"/>
            </a:xfrm>
            <a:prstGeom prst="rect">
              <a:avLst/>
            </a:prstGeom>
            <a:noFill/>
          </p:spPr>
          <p:txBody>
            <a:bodyPr wrap="none" rtlCol="0">
              <a:spAutoFit/>
            </a:bodyPr>
            <a:lstStyle/>
            <a:p>
              <a:r>
                <a:rPr lang="en-US" dirty="0"/>
                <a:t>Group – 4</a:t>
              </a:r>
            </a:p>
            <a:p>
              <a:pPr marL="285750" indent="-285750">
                <a:buFont typeface="Arial" panose="020B0604020202020204" pitchFamily="34" charset="0"/>
                <a:buChar char="•"/>
              </a:pPr>
              <a:r>
                <a:rPr lang="en-US" dirty="0"/>
                <a:t>Person 1</a:t>
              </a:r>
            </a:p>
            <a:p>
              <a:pPr marL="285750" indent="-285750">
                <a:buFont typeface="Arial" panose="020B0604020202020204" pitchFamily="34" charset="0"/>
                <a:buChar char="•"/>
              </a:pPr>
              <a:r>
                <a:rPr lang="en-US" dirty="0"/>
                <a:t>Person 9</a:t>
              </a:r>
            </a:p>
            <a:p>
              <a:pPr marL="285750" indent="-285750">
                <a:buFont typeface="Arial" panose="020B0604020202020204" pitchFamily="34" charset="0"/>
                <a:buChar char="•"/>
              </a:pPr>
              <a:r>
                <a:rPr lang="en-US" dirty="0"/>
                <a:t>Person 10</a:t>
              </a:r>
            </a:p>
          </p:txBody>
        </p:sp>
      </p:grpSp>
      <p:pic>
        <p:nvPicPr>
          <p:cNvPr id="28" name="slide 7">
            <a:hlinkClick r:id="" action="ppaction://media"/>
            <a:extLst>
              <a:ext uri="{FF2B5EF4-FFF2-40B4-BE49-F238E27FC236}">
                <a16:creationId xmlns:a16="http://schemas.microsoft.com/office/drawing/2014/main" id="{028B1D6C-3D26-3E3A-60D0-7A4EFE0EB00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0"/>
            <a:ext cx="812800" cy="812800"/>
          </a:xfrm>
          <a:prstGeom prst="rect">
            <a:avLst/>
          </a:prstGeom>
        </p:spPr>
      </p:pic>
    </p:spTree>
    <p:extLst>
      <p:ext uri="{BB962C8B-B14F-4D97-AF65-F5344CB8AC3E}">
        <p14:creationId xmlns:p14="http://schemas.microsoft.com/office/powerpoint/2010/main" val="14205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par>
                          <p:cTn id="8" fill="hold">
                            <p:stCondLst>
                              <p:cond delay="1200"/>
                            </p:stCondLst>
                            <p:childTnLst>
                              <p:par>
                                <p:cTn id="9" presetID="1" presetClass="mediacall" presetSubtype="0" fill="hold" nodeType="afterEffect">
                                  <p:stCondLst>
                                    <p:cond delay="0"/>
                                  </p:stCondLst>
                                  <p:childTnLst>
                                    <p:cmd type="call" cmd="playFrom(0.0)">
                                      <p:cBhvr>
                                        <p:cTn id="10" dur="21850"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D2DCCF-3CF1-A5D6-FC0A-C770F9835C9C}"/>
              </a:ext>
            </a:extLst>
          </p:cNvPr>
          <p:cNvSpPr txBox="1"/>
          <p:nvPr/>
        </p:nvSpPr>
        <p:spPr>
          <a:xfrm>
            <a:off x="1356920" y="2945523"/>
            <a:ext cx="4638364" cy="267819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7200" kern="1200">
                <a:solidFill>
                  <a:schemeClr val="tx1"/>
                </a:solidFill>
                <a:latin typeface="+mj-lt"/>
                <a:ea typeface="+mj-ea"/>
                <a:cs typeface="+mj-cs"/>
              </a:rPr>
              <a:t>Thank You </a:t>
            </a:r>
          </a:p>
        </p:txBody>
      </p:sp>
      <p:sp>
        <p:nvSpPr>
          <p:cNvPr id="47" name="Freeform: Shape 46">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493" y="1333265"/>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480" y="1075612"/>
            <a:ext cx="1128382" cy="847206"/>
            <a:chOff x="7393391" y="1075612"/>
            <a:chExt cx="1128382" cy="847206"/>
          </a:xfrm>
        </p:grpSpPr>
        <p:sp>
          <p:nvSpPr>
            <p:cNvPr id="50"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5"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Graphic 5" descr="Smiling Face with No Fill">
            <a:extLst>
              <a:ext uri="{FF2B5EF4-FFF2-40B4-BE49-F238E27FC236}">
                <a16:creationId xmlns:a16="http://schemas.microsoft.com/office/drawing/2014/main" id="{B24F93BD-7342-C4A1-9295-DE93F7F82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7881" y="2011680"/>
            <a:ext cx="2933622" cy="2933622"/>
          </a:xfrm>
          <a:prstGeom prst="rect">
            <a:avLst/>
          </a:prstGeom>
        </p:spPr>
      </p:pic>
    </p:spTree>
    <p:extLst>
      <p:ext uri="{BB962C8B-B14F-4D97-AF65-F5344CB8AC3E}">
        <p14:creationId xmlns:p14="http://schemas.microsoft.com/office/powerpoint/2010/main" val="2489884673"/>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215</Words>
  <Application>Microsoft Macintosh PowerPoint</Application>
  <PresentationFormat>Widescreen</PresentationFormat>
  <Paragraphs>51</Paragraphs>
  <Slides>8</Slides>
  <Notes>0</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 2013 - 2022</vt:lpstr>
      <vt:lpstr>QMM FINAL EXAM – Mathematical Modeling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QMM FINAL EXAM – Mathematical Modeling </dc:title>
  <dc:creator>Ravipudi, Avinash</dc:creator>
  <cp:lastModifiedBy>Ravipudi, Avinash</cp:lastModifiedBy>
  <cp:revision>1</cp:revision>
  <dcterms:created xsi:type="dcterms:W3CDTF">2022-12-14T22:18:43Z</dcterms:created>
  <dcterms:modified xsi:type="dcterms:W3CDTF">2022-12-15T01:29:17Z</dcterms:modified>
</cp:coreProperties>
</file>