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75" r:id="rId4"/>
    <p:sldId id="259" r:id="rId5"/>
    <p:sldId id="260" r:id="rId6"/>
    <p:sldId id="262" r:id="rId7"/>
    <p:sldId id="264" r:id="rId8"/>
    <p:sldId id="276"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C5083-6C75-4642-9F1A-FB3EC8023E5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22ED16C-BD18-4157-94D7-2C712A48B11A}">
      <dgm:prSet/>
      <dgm:spPr/>
      <dgm:t>
        <a:bodyPr/>
        <a:lstStyle/>
        <a:p>
          <a:r>
            <a:rPr lang="en-US" b="0" i="0" dirty="0"/>
            <a:t>Electro encephalography (EEG) based BCIs</a:t>
          </a:r>
          <a:endParaRPr lang="en-US" dirty="0"/>
        </a:p>
      </dgm:t>
    </dgm:pt>
    <dgm:pt modelId="{E1ABB057-3BBD-4709-BFD9-9EB6273D930D}" type="parTrans" cxnId="{70AE496B-7ABB-4A4E-8FFF-D94A1AE31964}">
      <dgm:prSet/>
      <dgm:spPr/>
      <dgm:t>
        <a:bodyPr/>
        <a:lstStyle/>
        <a:p>
          <a:endParaRPr lang="en-US"/>
        </a:p>
      </dgm:t>
    </dgm:pt>
    <dgm:pt modelId="{0379E2AC-C575-48DC-A8F0-D9932A65755F}" type="sibTrans" cxnId="{70AE496B-7ABB-4A4E-8FFF-D94A1AE31964}">
      <dgm:prSet/>
      <dgm:spPr/>
      <dgm:t>
        <a:bodyPr/>
        <a:lstStyle/>
        <a:p>
          <a:endParaRPr lang="en-US"/>
        </a:p>
      </dgm:t>
    </dgm:pt>
    <dgm:pt modelId="{4D173BFC-EF4B-4154-8895-9535A558F5A3}">
      <dgm:prSet/>
      <dgm:spPr/>
      <dgm:t>
        <a:bodyPr/>
        <a:lstStyle/>
        <a:p>
          <a:r>
            <a:rPr lang="en-US" b="0" i="0" dirty="0"/>
            <a:t>Intracortical microelectrode arrays</a:t>
          </a:r>
          <a:endParaRPr lang="en-US" dirty="0"/>
        </a:p>
      </dgm:t>
    </dgm:pt>
    <dgm:pt modelId="{E165D72B-D4E6-42AC-9BEA-999F2B2EA0E1}" type="parTrans" cxnId="{F7FAF4F9-306F-4E72-905F-EFD001A5952C}">
      <dgm:prSet/>
      <dgm:spPr/>
      <dgm:t>
        <a:bodyPr/>
        <a:lstStyle/>
        <a:p>
          <a:endParaRPr lang="en-US"/>
        </a:p>
      </dgm:t>
    </dgm:pt>
    <dgm:pt modelId="{3C7447EA-1D93-482E-ACE6-D206770717CD}" type="sibTrans" cxnId="{F7FAF4F9-306F-4E72-905F-EFD001A5952C}">
      <dgm:prSet/>
      <dgm:spPr/>
      <dgm:t>
        <a:bodyPr/>
        <a:lstStyle/>
        <a:p>
          <a:endParaRPr lang="en-US"/>
        </a:p>
      </dgm:t>
    </dgm:pt>
    <dgm:pt modelId="{6E033F88-FAE2-4F30-ACC0-75F8D9438D4B}">
      <dgm:prSet/>
      <dgm:spPr/>
      <dgm:t>
        <a:bodyPr/>
        <a:lstStyle/>
        <a:p>
          <a:r>
            <a:rPr lang="en-US" b="0" i="0" dirty="0"/>
            <a:t>Optogenetics</a:t>
          </a:r>
          <a:endParaRPr lang="en-US" dirty="0"/>
        </a:p>
      </dgm:t>
    </dgm:pt>
    <dgm:pt modelId="{744A066A-BC37-4042-8875-BCA1C498FF75}" type="parTrans" cxnId="{FCAFE9F3-49C0-415C-AD86-32DD8F543EBC}">
      <dgm:prSet/>
      <dgm:spPr/>
      <dgm:t>
        <a:bodyPr/>
        <a:lstStyle/>
        <a:p>
          <a:endParaRPr lang="en-US"/>
        </a:p>
      </dgm:t>
    </dgm:pt>
    <dgm:pt modelId="{39BF1C1F-AB0F-459E-8207-58C0DE493428}" type="sibTrans" cxnId="{FCAFE9F3-49C0-415C-AD86-32DD8F543EBC}">
      <dgm:prSet/>
      <dgm:spPr/>
      <dgm:t>
        <a:bodyPr/>
        <a:lstStyle/>
        <a:p>
          <a:endParaRPr lang="en-US"/>
        </a:p>
      </dgm:t>
    </dgm:pt>
    <dgm:pt modelId="{99E6B4E8-3F5E-4713-949F-858FCF76183A}">
      <dgm:prSet/>
      <dgm:spPr/>
      <dgm:t>
        <a:bodyPr/>
        <a:lstStyle/>
        <a:p>
          <a:r>
            <a:rPr lang="en-US" b="0" i="0" dirty="0"/>
            <a:t>Magneto encephalography (MEG) based BCIs</a:t>
          </a:r>
          <a:endParaRPr lang="en-US" dirty="0"/>
        </a:p>
      </dgm:t>
    </dgm:pt>
    <dgm:pt modelId="{1EE11507-D36B-41A0-8575-6C0E04722390}" type="parTrans" cxnId="{730D5652-08A8-4A6D-B8D1-89AE34593EAC}">
      <dgm:prSet/>
      <dgm:spPr/>
      <dgm:t>
        <a:bodyPr/>
        <a:lstStyle/>
        <a:p>
          <a:endParaRPr lang="en-US"/>
        </a:p>
      </dgm:t>
    </dgm:pt>
    <dgm:pt modelId="{BB79FF24-880E-4961-9053-5D4EE548F338}" type="sibTrans" cxnId="{730D5652-08A8-4A6D-B8D1-89AE34593EAC}">
      <dgm:prSet/>
      <dgm:spPr/>
      <dgm:t>
        <a:bodyPr/>
        <a:lstStyle/>
        <a:p>
          <a:endParaRPr lang="en-US"/>
        </a:p>
      </dgm:t>
    </dgm:pt>
    <dgm:pt modelId="{E69626FA-DFF3-2048-A471-C62327FBF72E}" type="pres">
      <dgm:prSet presAssocID="{1C4C5083-6C75-4642-9F1A-FB3EC8023E51}" presName="linear" presStyleCnt="0">
        <dgm:presLayoutVars>
          <dgm:animLvl val="lvl"/>
          <dgm:resizeHandles val="exact"/>
        </dgm:presLayoutVars>
      </dgm:prSet>
      <dgm:spPr/>
    </dgm:pt>
    <dgm:pt modelId="{B0BCD278-3379-1949-83BA-62E1E312BAB8}" type="pres">
      <dgm:prSet presAssocID="{D22ED16C-BD18-4157-94D7-2C712A48B11A}" presName="parentText" presStyleLbl="node1" presStyleIdx="0" presStyleCnt="4">
        <dgm:presLayoutVars>
          <dgm:chMax val="0"/>
          <dgm:bulletEnabled val="1"/>
        </dgm:presLayoutVars>
      </dgm:prSet>
      <dgm:spPr/>
    </dgm:pt>
    <dgm:pt modelId="{90BC9218-E9FC-CE45-B3C6-01F8B400A95C}" type="pres">
      <dgm:prSet presAssocID="{0379E2AC-C575-48DC-A8F0-D9932A65755F}" presName="spacer" presStyleCnt="0"/>
      <dgm:spPr/>
    </dgm:pt>
    <dgm:pt modelId="{AC1FA33B-B48F-9A4D-88DF-53AA04A41BF6}" type="pres">
      <dgm:prSet presAssocID="{4D173BFC-EF4B-4154-8895-9535A558F5A3}" presName="parentText" presStyleLbl="node1" presStyleIdx="1" presStyleCnt="4">
        <dgm:presLayoutVars>
          <dgm:chMax val="0"/>
          <dgm:bulletEnabled val="1"/>
        </dgm:presLayoutVars>
      </dgm:prSet>
      <dgm:spPr/>
    </dgm:pt>
    <dgm:pt modelId="{AFA803FC-06DC-DB41-BD2A-22F8078F2E24}" type="pres">
      <dgm:prSet presAssocID="{3C7447EA-1D93-482E-ACE6-D206770717CD}" presName="spacer" presStyleCnt="0"/>
      <dgm:spPr/>
    </dgm:pt>
    <dgm:pt modelId="{AAA5D536-3B85-6746-B8E1-ABD6C51D102B}" type="pres">
      <dgm:prSet presAssocID="{6E033F88-FAE2-4F30-ACC0-75F8D9438D4B}" presName="parentText" presStyleLbl="node1" presStyleIdx="2" presStyleCnt="4">
        <dgm:presLayoutVars>
          <dgm:chMax val="0"/>
          <dgm:bulletEnabled val="1"/>
        </dgm:presLayoutVars>
      </dgm:prSet>
      <dgm:spPr/>
    </dgm:pt>
    <dgm:pt modelId="{A1A7424D-D7DC-8C48-B217-B186756BA30D}" type="pres">
      <dgm:prSet presAssocID="{39BF1C1F-AB0F-459E-8207-58C0DE493428}" presName="spacer" presStyleCnt="0"/>
      <dgm:spPr/>
    </dgm:pt>
    <dgm:pt modelId="{D337E220-3B20-F54C-8382-0A60D25841C4}" type="pres">
      <dgm:prSet presAssocID="{99E6B4E8-3F5E-4713-949F-858FCF76183A}" presName="parentText" presStyleLbl="node1" presStyleIdx="3" presStyleCnt="4">
        <dgm:presLayoutVars>
          <dgm:chMax val="0"/>
          <dgm:bulletEnabled val="1"/>
        </dgm:presLayoutVars>
      </dgm:prSet>
      <dgm:spPr/>
    </dgm:pt>
  </dgm:ptLst>
  <dgm:cxnLst>
    <dgm:cxn modelId="{E6CCC102-17AE-2A4D-BE5E-9110D517CB2A}" type="presOf" srcId="{D22ED16C-BD18-4157-94D7-2C712A48B11A}" destId="{B0BCD278-3379-1949-83BA-62E1E312BAB8}" srcOrd="0" destOrd="0" presId="urn:microsoft.com/office/officeart/2005/8/layout/vList2"/>
    <dgm:cxn modelId="{498AAB32-5E9D-CF4B-9FD3-4F22E9F0593C}" type="presOf" srcId="{1C4C5083-6C75-4642-9F1A-FB3EC8023E51}" destId="{E69626FA-DFF3-2048-A471-C62327FBF72E}" srcOrd="0" destOrd="0" presId="urn:microsoft.com/office/officeart/2005/8/layout/vList2"/>
    <dgm:cxn modelId="{730D5652-08A8-4A6D-B8D1-89AE34593EAC}" srcId="{1C4C5083-6C75-4642-9F1A-FB3EC8023E51}" destId="{99E6B4E8-3F5E-4713-949F-858FCF76183A}" srcOrd="3" destOrd="0" parTransId="{1EE11507-D36B-41A0-8575-6C0E04722390}" sibTransId="{BB79FF24-880E-4961-9053-5D4EE548F338}"/>
    <dgm:cxn modelId="{70AE496B-7ABB-4A4E-8FFF-D94A1AE31964}" srcId="{1C4C5083-6C75-4642-9F1A-FB3EC8023E51}" destId="{D22ED16C-BD18-4157-94D7-2C712A48B11A}" srcOrd="0" destOrd="0" parTransId="{E1ABB057-3BBD-4709-BFD9-9EB6273D930D}" sibTransId="{0379E2AC-C575-48DC-A8F0-D9932A65755F}"/>
    <dgm:cxn modelId="{7A0728A2-184C-2F42-95CD-4B9541FD4075}" type="presOf" srcId="{4D173BFC-EF4B-4154-8895-9535A558F5A3}" destId="{AC1FA33B-B48F-9A4D-88DF-53AA04A41BF6}" srcOrd="0" destOrd="0" presId="urn:microsoft.com/office/officeart/2005/8/layout/vList2"/>
    <dgm:cxn modelId="{F42DAAC3-52BD-B844-A473-08F58DD349F7}" type="presOf" srcId="{99E6B4E8-3F5E-4713-949F-858FCF76183A}" destId="{D337E220-3B20-F54C-8382-0A60D25841C4}" srcOrd="0" destOrd="0" presId="urn:microsoft.com/office/officeart/2005/8/layout/vList2"/>
    <dgm:cxn modelId="{4AE3B7C9-426B-3643-8EDC-778AFBA5787B}" type="presOf" srcId="{6E033F88-FAE2-4F30-ACC0-75F8D9438D4B}" destId="{AAA5D536-3B85-6746-B8E1-ABD6C51D102B}" srcOrd="0" destOrd="0" presId="urn:microsoft.com/office/officeart/2005/8/layout/vList2"/>
    <dgm:cxn modelId="{FCAFE9F3-49C0-415C-AD86-32DD8F543EBC}" srcId="{1C4C5083-6C75-4642-9F1A-FB3EC8023E51}" destId="{6E033F88-FAE2-4F30-ACC0-75F8D9438D4B}" srcOrd="2" destOrd="0" parTransId="{744A066A-BC37-4042-8875-BCA1C498FF75}" sibTransId="{39BF1C1F-AB0F-459E-8207-58C0DE493428}"/>
    <dgm:cxn modelId="{F7FAF4F9-306F-4E72-905F-EFD001A5952C}" srcId="{1C4C5083-6C75-4642-9F1A-FB3EC8023E51}" destId="{4D173BFC-EF4B-4154-8895-9535A558F5A3}" srcOrd="1" destOrd="0" parTransId="{E165D72B-D4E6-42AC-9BEA-999F2B2EA0E1}" sibTransId="{3C7447EA-1D93-482E-ACE6-D206770717CD}"/>
    <dgm:cxn modelId="{23E0DA72-DBF0-7247-8CF2-4D16F846C120}" type="presParOf" srcId="{E69626FA-DFF3-2048-A471-C62327FBF72E}" destId="{B0BCD278-3379-1949-83BA-62E1E312BAB8}" srcOrd="0" destOrd="0" presId="urn:microsoft.com/office/officeart/2005/8/layout/vList2"/>
    <dgm:cxn modelId="{B99033CC-4397-764D-B67A-E35C2BAFEEA0}" type="presParOf" srcId="{E69626FA-DFF3-2048-A471-C62327FBF72E}" destId="{90BC9218-E9FC-CE45-B3C6-01F8B400A95C}" srcOrd="1" destOrd="0" presId="urn:microsoft.com/office/officeart/2005/8/layout/vList2"/>
    <dgm:cxn modelId="{330F3A53-21F3-924E-8ACB-4B8B7125E9C2}" type="presParOf" srcId="{E69626FA-DFF3-2048-A471-C62327FBF72E}" destId="{AC1FA33B-B48F-9A4D-88DF-53AA04A41BF6}" srcOrd="2" destOrd="0" presId="urn:microsoft.com/office/officeart/2005/8/layout/vList2"/>
    <dgm:cxn modelId="{A954964A-30ED-D14C-AA2A-C5F5F1A0D6EC}" type="presParOf" srcId="{E69626FA-DFF3-2048-A471-C62327FBF72E}" destId="{AFA803FC-06DC-DB41-BD2A-22F8078F2E24}" srcOrd="3" destOrd="0" presId="urn:microsoft.com/office/officeart/2005/8/layout/vList2"/>
    <dgm:cxn modelId="{6355540C-72D4-8A40-BF85-1D311296F864}" type="presParOf" srcId="{E69626FA-DFF3-2048-A471-C62327FBF72E}" destId="{AAA5D536-3B85-6746-B8E1-ABD6C51D102B}" srcOrd="4" destOrd="0" presId="urn:microsoft.com/office/officeart/2005/8/layout/vList2"/>
    <dgm:cxn modelId="{CEEDE738-7883-914D-82C0-D10C6C41C7C6}" type="presParOf" srcId="{E69626FA-DFF3-2048-A471-C62327FBF72E}" destId="{A1A7424D-D7DC-8C48-B217-B186756BA30D}" srcOrd="5" destOrd="0" presId="urn:microsoft.com/office/officeart/2005/8/layout/vList2"/>
    <dgm:cxn modelId="{0739443E-0A03-8E4B-ADF5-E61F249F273E}" type="presParOf" srcId="{E69626FA-DFF3-2048-A471-C62327FBF72E}" destId="{D337E220-3B20-F54C-8382-0A60D25841C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91DCD-18AC-4EF8-A845-FDA8040F4EE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7C50650-D0CA-44EA-8CE7-32EE0C9A160B}">
      <dgm:prSet/>
      <dgm:spPr/>
      <dgm:t>
        <a:bodyPr/>
        <a:lstStyle/>
        <a:p>
          <a:r>
            <a:rPr lang="en-US" b="0" i="0"/>
            <a:t>Therapeutic applications: focus on treating neurological disorders, such as Parkinson's and epilepsy, by modulating neural activity</a:t>
          </a:r>
          <a:endParaRPr lang="en-US"/>
        </a:p>
      </dgm:t>
    </dgm:pt>
    <dgm:pt modelId="{321D683E-8279-48B1-920B-66560D6B8A04}" type="parTrans" cxnId="{BAA1350D-C33E-4C20-8A36-B207B96566E6}">
      <dgm:prSet/>
      <dgm:spPr/>
      <dgm:t>
        <a:bodyPr/>
        <a:lstStyle/>
        <a:p>
          <a:endParaRPr lang="en-US"/>
        </a:p>
      </dgm:t>
    </dgm:pt>
    <dgm:pt modelId="{D6B760AA-20F0-47FF-A057-90E0EFD14EA9}" type="sibTrans" cxnId="{BAA1350D-C33E-4C20-8A36-B207B96566E6}">
      <dgm:prSet/>
      <dgm:spPr/>
      <dgm:t>
        <a:bodyPr/>
        <a:lstStyle/>
        <a:p>
          <a:endParaRPr lang="en-US"/>
        </a:p>
      </dgm:t>
    </dgm:pt>
    <dgm:pt modelId="{22FBACAE-F189-4899-9A64-F123F59099CA}">
      <dgm:prSet/>
      <dgm:spPr/>
      <dgm:t>
        <a:bodyPr/>
        <a:lstStyle/>
        <a:p>
          <a:r>
            <a:rPr lang="en-US" b="0" i="0"/>
            <a:t>Assistive technologies: help restore lost functions, like cochlear implants for hearing or retinal prosthetics for vision, enabling individuals to lead independent lives. </a:t>
          </a:r>
          <a:endParaRPr lang="en-US"/>
        </a:p>
      </dgm:t>
    </dgm:pt>
    <dgm:pt modelId="{8F0CF54F-5358-421E-B992-4901D2DDDFC5}" type="parTrans" cxnId="{FF2D3F0E-27E2-4B4A-A394-733D90D73A26}">
      <dgm:prSet/>
      <dgm:spPr/>
      <dgm:t>
        <a:bodyPr/>
        <a:lstStyle/>
        <a:p>
          <a:endParaRPr lang="en-US"/>
        </a:p>
      </dgm:t>
    </dgm:pt>
    <dgm:pt modelId="{BD8637AF-49BA-4138-9E03-06105129BF92}" type="sibTrans" cxnId="{FF2D3F0E-27E2-4B4A-A394-733D90D73A26}">
      <dgm:prSet/>
      <dgm:spPr/>
      <dgm:t>
        <a:bodyPr/>
        <a:lstStyle/>
        <a:p>
          <a:endParaRPr lang="en-US"/>
        </a:p>
      </dgm:t>
    </dgm:pt>
    <dgm:pt modelId="{9E13BBF4-6CA8-4151-BC69-03CB6DAA1C63}">
      <dgm:prSet/>
      <dgm:spPr/>
      <dgm:t>
        <a:bodyPr/>
        <a:lstStyle/>
        <a:p>
          <a:r>
            <a:rPr lang="en-US" b="0" i="0"/>
            <a:t>Cognitive enhancement: a more controversial area, aims to augment human intelligence, memory, and creativity, potentially revolutionizing education and workforce productivity.</a:t>
          </a:r>
          <a:endParaRPr lang="en-US"/>
        </a:p>
      </dgm:t>
    </dgm:pt>
    <dgm:pt modelId="{C925E6D7-4073-4A62-8728-5DBA69CFEC9B}" type="parTrans" cxnId="{A18B331E-C539-4FAF-BFD0-51A187E883F6}">
      <dgm:prSet/>
      <dgm:spPr/>
      <dgm:t>
        <a:bodyPr/>
        <a:lstStyle/>
        <a:p>
          <a:endParaRPr lang="en-US"/>
        </a:p>
      </dgm:t>
    </dgm:pt>
    <dgm:pt modelId="{3877ABB8-9A54-4C56-827A-050E5660A037}" type="sibTrans" cxnId="{A18B331E-C539-4FAF-BFD0-51A187E883F6}">
      <dgm:prSet/>
      <dgm:spPr/>
      <dgm:t>
        <a:bodyPr/>
        <a:lstStyle/>
        <a:p>
          <a:endParaRPr lang="en-US"/>
        </a:p>
      </dgm:t>
    </dgm:pt>
    <dgm:pt modelId="{46D91F88-FDEC-1A42-B43D-879573C3AF3C}" type="pres">
      <dgm:prSet presAssocID="{7EF91DCD-18AC-4EF8-A845-FDA8040F4EE1}" presName="hierChild1" presStyleCnt="0">
        <dgm:presLayoutVars>
          <dgm:chPref val="1"/>
          <dgm:dir/>
          <dgm:animOne val="branch"/>
          <dgm:animLvl val="lvl"/>
          <dgm:resizeHandles/>
        </dgm:presLayoutVars>
      </dgm:prSet>
      <dgm:spPr/>
    </dgm:pt>
    <dgm:pt modelId="{653B8C88-0C20-8543-BD31-8CE9CB7E2247}" type="pres">
      <dgm:prSet presAssocID="{07C50650-D0CA-44EA-8CE7-32EE0C9A160B}" presName="hierRoot1" presStyleCnt="0"/>
      <dgm:spPr/>
    </dgm:pt>
    <dgm:pt modelId="{3A8DB3EC-59DE-2C42-862C-0A329B04E88E}" type="pres">
      <dgm:prSet presAssocID="{07C50650-D0CA-44EA-8CE7-32EE0C9A160B}" presName="composite" presStyleCnt="0"/>
      <dgm:spPr/>
    </dgm:pt>
    <dgm:pt modelId="{73785CC5-0E18-5043-AB2B-6B6B7B47752B}" type="pres">
      <dgm:prSet presAssocID="{07C50650-D0CA-44EA-8CE7-32EE0C9A160B}" presName="background" presStyleLbl="node0" presStyleIdx="0" presStyleCnt="3"/>
      <dgm:spPr/>
    </dgm:pt>
    <dgm:pt modelId="{06314484-A4B5-C34C-BF12-6F31B4669659}" type="pres">
      <dgm:prSet presAssocID="{07C50650-D0CA-44EA-8CE7-32EE0C9A160B}" presName="text" presStyleLbl="fgAcc0" presStyleIdx="0" presStyleCnt="3">
        <dgm:presLayoutVars>
          <dgm:chPref val="3"/>
        </dgm:presLayoutVars>
      </dgm:prSet>
      <dgm:spPr/>
    </dgm:pt>
    <dgm:pt modelId="{2986976A-2E34-4D49-A605-263CE0D09914}" type="pres">
      <dgm:prSet presAssocID="{07C50650-D0CA-44EA-8CE7-32EE0C9A160B}" presName="hierChild2" presStyleCnt="0"/>
      <dgm:spPr/>
    </dgm:pt>
    <dgm:pt modelId="{2F036DD5-EA51-1147-BFA4-D89A7A62E1C8}" type="pres">
      <dgm:prSet presAssocID="{22FBACAE-F189-4899-9A64-F123F59099CA}" presName="hierRoot1" presStyleCnt="0"/>
      <dgm:spPr/>
    </dgm:pt>
    <dgm:pt modelId="{7416834E-F473-6D49-ADAE-2F4AE5821713}" type="pres">
      <dgm:prSet presAssocID="{22FBACAE-F189-4899-9A64-F123F59099CA}" presName="composite" presStyleCnt="0"/>
      <dgm:spPr/>
    </dgm:pt>
    <dgm:pt modelId="{429A241E-5125-5745-926C-8E858602F65B}" type="pres">
      <dgm:prSet presAssocID="{22FBACAE-F189-4899-9A64-F123F59099CA}" presName="background" presStyleLbl="node0" presStyleIdx="1" presStyleCnt="3"/>
      <dgm:spPr/>
    </dgm:pt>
    <dgm:pt modelId="{10B926C0-0122-6A44-A585-A6544748B52E}" type="pres">
      <dgm:prSet presAssocID="{22FBACAE-F189-4899-9A64-F123F59099CA}" presName="text" presStyleLbl="fgAcc0" presStyleIdx="1" presStyleCnt="3">
        <dgm:presLayoutVars>
          <dgm:chPref val="3"/>
        </dgm:presLayoutVars>
      </dgm:prSet>
      <dgm:spPr/>
    </dgm:pt>
    <dgm:pt modelId="{B3345A86-8A6A-424C-BA13-506CAE19DFB1}" type="pres">
      <dgm:prSet presAssocID="{22FBACAE-F189-4899-9A64-F123F59099CA}" presName="hierChild2" presStyleCnt="0"/>
      <dgm:spPr/>
    </dgm:pt>
    <dgm:pt modelId="{7EF0E1CB-244C-504F-918D-734D8699090F}" type="pres">
      <dgm:prSet presAssocID="{9E13BBF4-6CA8-4151-BC69-03CB6DAA1C63}" presName="hierRoot1" presStyleCnt="0"/>
      <dgm:spPr/>
    </dgm:pt>
    <dgm:pt modelId="{200C1E8E-2A3E-614D-B881-4E0B51E93EC8}" type="pres">
      <dgm:prSet presAssocID="{9E13BBF4-6CA8-4151-BC69-03CB6DAA1C63}" presName="composite" presStyleCnt="0"/>
      <dgm:spPr/>
    </dgm:pt>
    <dgm:pt modelId="{C184DA1B-97CD-6249-9C32-5C4B4552CB0E}" type="pres">
      <dgm:prSet presAssocID="{9E13BBF4-6CA8-4151-BC69-03CB6DAA1C63}" presName="background" presStyleLbl="node0" presStyleIdx="2" presStyleCnt="3"/>
      <dgm:spPr/>
    </dgm:pt>
    <dgm:pt modelId="{E998A825-B84E-F14D-A486-A6AFFFD352BC}" type="pres">
      <dgm:prSet presAssocID="{9E13BBF4-6CA8-4151-BC69-03CB6DAA1C63}" presName="text" presStyleLbl="fgAcc0" presStyleIdx="2" presStyleCnt="3">
        <dgm:presLayoutVars>
          <dgm:chPref val="3"/>
        </dgm:presLayoutVars>
      </dgm:prSet>
      <dgm:spPr/>
    </dgm:pt>
    <dgm:pt modelId="{9ED96265-FE7B-7245-A02A-40A5568B3359}" type="pres">
      <dgm:prSet presAssocID="{9E13BBF4-6CA8-4151-BC69-03CB6DAA1C63}" presName="hierChild2" presStyleCnt="0"/>
      <dgm:spPr/>
    </dgm:pt>
  </dgm:ptLst>
  <dgm:cxnLst>
    <dgm:cxn modelId="{BAA1350D-C33E-4C20-8A36-B207B96566E6}" srcId="{7EF91DCD-18AC-4EF8-A845-FDA8040F4EE1}" destId="{07C50650-D0CA-44EA-8CE7-32EE0C9A160B}" srcOrd="0" destOrd="0" parTransId="{321D683E-8279-48B1-920B-66560D6B8A04}" sibTransId="{D6B760AA-20F0-47FF-A057-90E0EFD14EA9}"/>
    <dgm:cxn modelId="{FF2D3F0E-27E2-4B4A-A394-733D90D73A26}" srcId="{7EF91DCD-18AC-4EF8-A845-FDA8040F4EE1}" destId="{22FBACAE-F189-4899-9A64-F123F59099CA}" srcOrd="1" destOrd="0" parTransId="{8F0CF54F-5358-421E-B992-4901D2DDDFC5}" sibTransId="{BD8637AF-49BA-4138-9E03-06105129BF92}"/>
    <dgm:cxn modelId="{A18B331E-C539-4FAF-BFD0-51A187E883F6}" srcId="{7EF91DCD-18AC-4EF8-A845-FDA8040F4EE1}" destId="{9E13BBF4-6CA8-4151-BC69-03CB6DAA1C63}" srcOrd="2" destOrd="0" parTransId="{C925E6D7-4073-4A62-8728-5DBA69CFEC9B}" sibTransId="{3877ABB8-9A54-4C56-827A-050E5660A037}"/>
    <dgm:cxn modelId="{96C0DB6A-0CE6-1244-865F-18CCE80C0978}" type="presOf" srcId="{07C50650-D0CA-44EA-8CE7-32EE0C9A160B}" destId="{06314484-A4B5-C34C-BF12-6F31B4669659}" srcOrd="0" destOrd="0" presId="urn:microsoft.com/office/officeart/2005/8/layout/hierarchy1"/>
    <dgm:cxn modelId="{9004337C-AFB2-4D42-93BC-4C1E62EC1C3C}" type="presOf" srcId="{7EF91DCD-18AC-4EF8-A845-FDA8040F4EE1}" destId="{46D91F88-FDEC-1A42-B43D-879573C3AF3C}" srcOrd="0" destOrd="0" presId="urn:microsoft.com/office/officeart/2005/8/layout/hierarchy1"/>
    <dgm:cxn modelId="{F1E42292-1EBA-2241-842B-C7BBE9B512BA}" type="presOf" srcId="{22FBACAE-F189-4899-9A64-F123F59099CA}" destId="{10B926C0-0122-6A44-A585-A6544748B52E}" srcOrd="0" destOrd="0" presId="urn:microsoft.com/office/officeart/2005/8/layout/hierarchy1"/>
    <dgm:cxn modelId="{200CE9A8-875A-4B46-AD71-AC9B5BFC4955}" type="presOf" srcId="{9E13BBF4-6CA8-4151-BC69-03CB6DAA1C63}" destId="{E998A825-B84E-F14D-A486-A6AFFFD352BC}" srcOrd="0" destOrd="0" presId="urn:microsoft.com/office/officeart/2005/8/layout/hierarchy1"/>
    <dgm:cxn modelId="{008C1BCD-35D5-BF4F-BFA4-DCEAEE3AFA3D}" type="presParOf" srcId="{46D91F88-FDEC-1A42-B43D-879573C3AF3C}" destId="{653B8C88-0C20-8543-BD31-8CE9CB7E2247}" srcOrd="0" destOrd="0" presId="urn:microsoft.com/office/officeart/2005/8/layout/hierarchy1"/>
    <dgm:cxn modelId="{60FB9ABA-7C27-F14E-949C-85D096CAEF9D}" type="presParOf" srcId="{653B8C88-0C20-8543-BD31-8CE9CB7E2247}" destId="{3A8DB3EC-59DE-2C42-862C-0A329B04E88E}" srcOrd="0" destOrd="0" presId="urn:microsoft.com/office/officeart/2005/8/layout/hierarchy1"/>
    <dgm:cxn modelId="{29A7FCA6-E267-894E-A9F7-350504376D98}" type="presParOf" srcId="{3A8DB3EC-59DE-2C42-862C-0A329B04E88E}" destId="{73785CC5-0E18-5043-AB2B-6B6B7B47752B}" srcOrd="0" destOrd="0" presId="urn:microsoft.com/office/officeart/2005/8/layout/hierarchy1"/>
    <dgm:cxn modelId="{9114AA50-69E5-6947-855F-569CA0E1BE46}" type="presParOf" srcId="{3A8DB3EC-59DE-2C42-862C-0A329B04E88E}" destId="{06314484-A4B5-C34C-BF12-6F31B4669659}" srcOrd="1" destOrd="0" presId="urn:microsoft.com/office/officeart/2005/8/layout/hierarchy1"/>
    <dgm:cxn modelId="{46E0497A-A7D2-8D47-B11B-A7D5F174A8F8}" type="presParOf" srcId="{653B8C88-0C20-8543-BD31-8CE9CB7E2247}" destId="{2986976A-2E34-4D49-A605-263CE0D09914}" srcOrd="1" destOrd="0" presId="urn:microsoft.com/office/officeart/2005/8/layout/hierarchy1"/>
    <dgm:cxn modelId="{1F317C6A-F6EE-A240-91A3-5E91846081BA}" type="presParOf" srcId="{46D91F88-FDEC-1A42-B43D-879573C3AF3C}" destId="{2F036DD5-EA51-1147-BFA4-D89A7A62E1C8}" srcOrd="1" destOrd="0" presId="urn:microsoft.com/office/officeart/2005/8/layout/hierarchy1"/>
    <dgm:cxn modelId="{247D407A-8DD6-7247-9C93-5FFE7FF3F171}" type="presParOf" srcId="{2F036DD5-EA51-1147-BFA4-D89A7A62E1C8}" destId="{7416834E-F473-6D49-ADAE-2F4AE5821713}" srcOrd="0" destOrd="0" presId="urn:microsoft.com/office/officeart/2005/8/layout/hierarchy1"/>
    <dgm:cxn modelId="{781DF368-387C-E34D-A08D-346E86940186}" type="presParOf" srcId="{7416834E-F473-6D49-ADAE-2F4AE5821713}" destId="{429A241E-5125-5745-926C-8E858602F65B}" srcOrd="0" destOrd="0" presId="urn:microsoft.com/office/officeart/2005/8/layout/hierarchy1"/>
    <dgm:cxn modelId="{39A84627-330F-1043-90EE-AF54663A3757}" type="presParOf" srcId="{7416834E-F473-6D49-ADAE-2F4AE5821713}" destId="{10B926C0-0122-6A44-A585-A6544748B52E}" srcOrd="1" destOrd="0" presId="urn:microsoft.com/office/officeart/2005/8/layout/hierarchy1"/>
    <dgm:cxn modelId="{201DBD5C-1E31-DC40-8E95-196430A76604}" type="presParOf" srcId="{2F036DD5-EA51-1147-BFA4-D89A7A62E1C8}" destId="{B3345A86-8A6A-424C-BA13-506CAE19DFB1}" srcOrd="1" destOrd="0" presId="urn:microsoft.com/office/officeart/2005/8/layout/hierarchy1"/>
    <dgm:cxn modelId="{167D2853-D0B0-724E-B923-6BC364076A22}" type="presParOf" srcId="{46D91F88-FDEC-1A42-B43D-879573C3AF3C}" destId="{7EF0E1CB-244C-504F-918D-734D8699090F}" srcOrd="2" destOrd="0" presId="urn:microsoft.com/office/officeart/2005/8/layout/hierarchy1"/>
    <dgm:cxn modelId="{03AF9AC5-2D01-FD4A-87AE-17F71323D192}" type="presParOf" srcId="{7EF0E1CB-244C-504F-918D-734D8699090F}" destId="{200C1E8E-2A3E-614D-B881-4E0B51E93EC8}" srcOrd="0" destOrd="0" presId="urn:microsoft.com/office/officeart/2005/8/layout/hierarchy1"/>
    <dgm:cxn modelId="{49C3631B-64B9-7C43-9291-0E202E7D4CAC}" type="presParOf" srcId="{200C1E8E-2A3E-614D-B881-4E0B51E93EC8}" destId="{C184DA1B-97CD-6249-9C32-5C4B4552CB0E}" srcOrd="0" destOrd="0" presId="urn:microsoft.com/office/officeart/2005/8/layout/hierarchy1"/>
    <dgm:cxn modelId="{679C2691-46D3-454A-992F-20B340154CA5}" type="presParOf" srcId="{200C1E8E-2A3E-614D-B881-4E0B51E93EC8}" destId="{E998A825-B84E-F14D-A486-A6AFFFD352BC}" srcOrd="1" destOrd="0" presId="urn:microsoft.com/office/officeart/2005/8/layout/hierarchy1"/>
    <dgm:cxn modelId="{DA816557-F476-574F-80D0-46F431E312C4}" type="presParOf" srcId="{7EF0E1CB-244C-504F-918D-734D8699090F}" destId="{9ED96265-FE7B-7245-A02A-40A5568B335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CD278-3379-1949-83BA-62E1E312BAB8}">
      <dsp:nvSpPr>
        <dsp:cNvPr id="0" name=""/>
        <dsp:cNvSpPr/>
      </dsp:nvSpPr>
      <dsp:spPr>
        <a:xfrm>
          <a:off x="0" y="192812"/>
          <a:ext cx="3158740" cy="83537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Electro encephalography (EEG) based BCIs</a:t>
          </a:r>
          <a:endParaRPr lang="en-US" sz="2100" kern="1200" dirty="0"/>
        </a:p>
      </dsp:txBody>
      <dsp:txXfrm>
        <a:off x="40780" y="233592"/>
        <a:ext cx="3077180" cy="753819"/>
      </dsp:txXfrm>
    </dsp:sp>
    <dsp:sp modelId="{AC1FA33B-B48F-9A4D-88DF-53AA04A41BF6}">
      <dsp:nvSpPr>
        <dsp:cNvPr id="0" name=""/>
        <dsp:cNvSpPr/>
      </dsp:nvSpPr>
      <dsp:spPr>
        <a:xfrm>
          <a:off x="0" y="1088672"/>
          <a:ext cx="3158740" cy="83537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Intracortical microelectrode arrays</a:t>
          </a:r>
          <a:endParaRPr lang="en-US" sz="2100" kern="1200" dirty="0"/>
        </a:p>
      </dsp:txBody>
      <dsp:txXfrm>
        <a:off x="40780" y="1129452"/>
        <a:ext cx="3077180" cy="753819"/>
      </dsp:txXfrm>
    </dsp:sp>
    <dsp:sp modelId="{AAA5D536-3B85-6746-B8E1-ABD6C51D102B}">
      <dsp:nvSpPr>
        <dsp:cNvPr id="0" name=""/>
        <dsp:cNvSpPr/>
      </dsp:nvSpPr>
      <dsp:spPr>
        <a:xfrm>
          <a:off x="0" y="1984533"/>
          <a:ext cx="3158740" cy="83537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Optogenetics</a:t>
          </a:r>
          <a:endParaRPr lang="en-US" sz="2100" kern="1200" dirty="0"/>
        </a:p>
      </dsp:txBody>
      <dsp:txXfrm>
        <a:off x="40780" y="2025313"/>
        <a:ext cx="3077180" cy="753819"/>
      </dsp:txXfrm>
    </dsp:sp>
    <dsp:sp modelId="{D337E220-3B20-F54C-8382-0A60D25841C4}">
      <dsp:nvSpPr>
        <dsp:cNvPr id="0" name=""/>
        <dsp:cNvSpPr/>
      </dsp:nvSpPr>
      <dsp:spPr>
        <a:xfrm>
          <a:off x="0" y="2880393"/>
          <a:ext cx="3158740" cy="83537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Magneto encephalography (MEG) based BCIs</a:t>
          </a:r>
          <a:endParaRPr lang="en-US" sz="2100" kern="1200" dirty="0"/>
        </a:p>
      </dsp:txBody>
      <dsp:txXfrm>
        <a:off x="40780" y="2921173"/>
        <a:ext cx="3077180"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85CC5-0E18-5043-AB2B-6B6B7B47752B}">
      <dsp:nvSpPr>
        <dsp:cNvPr id="0" name=""/>
        <dsp:cNvSpPr/>
      </dsp:nvSpPr>
      <dsp:spPr>
        <a:xfrm>
          <a:off x="756251" y="986"/>
          <a:ext cx="2740310" cy="1740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14484-A4B5-C34C-BF12-6F31B4669659}">
      <dsp:nvSpPr>
        <dsp:cNvPr id="0" name=""/>
        <dsp:cNvSpPr/>
      </dsp:nvSpPr>
      <dsp:spPr>
        <a:xfrm>
          <a:off x="1060729" y="290241"/>
          <a:ext cx="2740310" cy="1740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Therapeutic applications: focus on treating neurological disorders, such as Parkinson's and epilepsy, by modulating neural activity</a:t>
          </a:r>
          <a:endParaRPr lang="en-US" sz="1500" kern="1200"/>
        </a:p>
      </dsp:txBody>
      <dsp:txXfrm>
        <a:off x="1111695" y="341207"/>
        <a:ext cx="2638378" cy="1638165"/>
      </dsp:txXfrm>
    </dsp:sp>
    <dsp:sp modelId="{429A241E-5125-5745-926C-8E858602F65B}">
      <dsp:nvSpPr>
        <dsp:cNvPr id="0" name=""/>
        <dsp:cNvSpPr/>
      </dsp:nvSpPr>
      <dsp:spPr>
        <a:xfrm>
          <a:off x="4105519" y="986"/>
          <a:ext cx="2740310" cy="1740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926C0-0122-6A44-A585-A6544748B52E}">
      <dsp:nvSpPr>
        <dsp:cNvPr id="0" name=""/>
        <dsp:cNvSpPr/>
      </dsp:nvSpPr>
      <dsp:spPr>
        <a:xfrm>
          <a:off x="4409998" y="290241"/>
          <a:ext cx="2740310" cy="1740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Assistive technologies: help restore lost functions, like cochlear implants for hearing or retinal prosthetics for vision, enabling individuals to lead independent lives. </a:t>
          </a:r>
          <a:endParaRPr lang="en-US" sz="1500" kern="1200"/>
        </a:p>
      </dsp:txBody>
      <dsp:txXfrm>
        <a:off x="4460964" y="341207"/>
        <a:ext cx="2638378" cy="1638165"/>
      </dsp:txXfrm>
    </dsp:sp>
    <dsp:sp modelId="{C184DA1B-97CD-6249-9C32-5C4B4552CB0E}">
      <dsp:nvSpPr>
        <dsp:cNvPr id="0" name=""/>
        <dsp:cNvSpPr/>
      </dsp:nvSpPr>
      <dsp:spPr>
        <a:xfrm>
          <a:off x="7454788" y="986"/>
          <a:ext cx="2740310" cy="17400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98A825-B84E-F14D-A486-A6AFFFD352BC}">
      <dsp:nvSpPr>
        <dsp:cNvPr id="0" name=""/>
        <dsp:cNvSpPr/>
      </dsp:nvSpPr>
      <dsp:spPr>
        <a:xfrm>
          <a:off x="7759267" y="290241"/>
          <a:ext cx="2740310" cy="17400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Cognitive enhancement: a more controversial area, aims to augment human intelligence, memory, and creativity, potentially revolutionizing education and workforce productivity.</a:t>
          </a:r>
          <a:endParaRPr lang="en-US" sz="1500" kern="1200"/>
        </a:p>
      </dsp:txBody>
      <dsp:txXfrm>
        <a:off x="7810233" y="341207"/>
        <a:ext cx="2638378" cy="16381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A4749-CB80-6E4B-AEF1-5DDBC1FCFA47}" type="datetimeFigureOut">
              <a:rPr lang="en-US" smtClean="0"/>
              <a:t>5/9/23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03F91-F264-7646-BB20-E1546E8A4BF1}" type="slidenum">
              <a:rPr lang="en-US" smtClean="0"/>
              <a:t>‹#›</a:t>
            </a:fld>
            <a:endParaRPr lang="en-US"/>
          </a:p>
        </p:txBody>
      </p:sp>
    </p:spTree>
    <p:extLst>
      <p:ext uri="{BB962C8B-B14F-4D97-AF65-F5344CB8AC3E}">
        <p14:creationId xmlns:p14="http://schemas.microsoft.com/office/powerpoint/2010/main" val="338878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worked on brain implant technologies and applications</a:t>
            </a:r>
          </a:p>
        </p:txBody>
      </p:sp>
      <p:sp>
        <p:nvSpPr>
          <p:cNvPr id="4" name="Slide Number Placeholder 3"/>
          <p:cNvSpPr>
            <a:spLocks noGrp="1"/>
          </p:cNvSpPr>
          <p:nvPr>
            <p:ph type="sldNum" sz="quarter" idx="5"/>
          </p:nvPr>
        </p:nvSpPr>
        <p:spPr/>
        <p:txBody>
          <a:bodyPr/>
          <a:lstStyle/>
          <a:p>
            <a:fld id="{59803F91-F264-7646-BB20-E1546E8A4BF1}" type="slidenum">
              <a:rPr lang="en-US" smtClean="0"/>
              <a:t>1</a:t>
            </a:fld>
            <a:endParaRPr lang="en-US"/>
          </a:p>
        </p:txBody>
      </p:sp>
    </p:spTree>
    <p:extLst>
      <p:ext uri="{BB962C8B-B14F-4D97-AF65-F5344CB8AC3E}">
        <p14:creationId xmlns:p14="http://schemas.microsoft.com/office/powerpoint/2010/main" val="84237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sharing some fundamental details regarding brain implant technologies and heir various applications</a:t>
            </a:r>
          </a:p>
          <a:p>
            <a:endParaRPr lang="en-US" dirty="0"/>
          </a:p>
          <a:p>
            <a:endParaRPr lang="en-US" dirty="0"/>
          </a:p>
          <a:p>
            <a:r>
              <a:rPr lang="en-US" dirty="0"/>
              <a:t>this is outline of  my research paper </a:t>
            </a:r>
          </a:p>
        </p:txBody>
      </p:sp>
      <p:sp>
        <p:nvSpPr>
          <p:cNvPr id="4" name="Slide Number Placeholder 3"/>
          <p:cNvSpPr>
            <a:spLocks noGrp="1"/>
          </p:cNvSpPr>
          <p:nvPr>
            <p:ph type="sldNum" sz="quarter" idx="5"/>
          </p:nvPr>
        </p:nvSpPr>
        <p:spPr/>
        <p:txBody>
          <a:bodyPr/>
          <a:lstStyle/>
          <a:p>
            <a:fld id="{59803F91-F264-7646-BB20-E1546E8A4BF1}" type="slidenum">
              <a:rPr lang="en-US" smtClean="0"/>
              <a:t>2</a:t>
            </a:fld>
            <a:endParaRPr lang="en-US"/>
          </a:p>
        </p:txBody>
      </p:sp>
    </p:spTree>
    <p:extLst>
      <p:ext uri="{BB962C8B-B14F-4D97-AF65-F5344CB8AC3E}">
        <p14:creationId xmlns:p14="http://schemas.microsoft.com/office/powerpoint/2010/main" val="176836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Brain Computer interfaces (BCI's) allows communication between brain and external computers or machines aiding individuals with severe disabilities.</a:t>
            </a:r>
          </a:p>
          <a:p>
            <a:endParaRPr lang="en-US" dirty="0"/>
          </a:p>
          <a:p>
            <a:endParaRPr lang="en-US" dirty="0"/>
          </a:p>
          <a:p>
            <a:r>
              <a:rPr lang="en-US" dirty="0"/>
              <a:t>paper overview : Brain implants, BCI types , history and future </a:t>
            </a:r>
          </a:p>
          <a:p>
            <a:endParaRPr lang="en-US" dirty="0"/>
          </a:p>
          <a:p>
            <a:endParaRPr lang="en-US" dirty="0"/>
          </a:p>
        </p:txBody>
      </p:sp>
      <p:sp>
        <p:nvSpPr>
          <p:cNvPr id="4" name="Slide Number Placeholder 3"/>
          <p:cNvSpPr>
            <a:spLocks noGrp="1"/>
          </p:cNvSpPr>
          <p:nvPr>
            <p:ph type="sldNum" sz="quarter" idx="5"/>
          </p:nvPr>
        </p:nvSpPr>
        <p:spPr/>
        <p:txBody>
          <a:bodyPr/>
          <a:lstStyle/>
          <a:p>
            <a:fld id="{59803F91-F264-7646-BB20-E1546E8A4BF1}" type="slidenum">
              <a:rPr lang="en-US" smtClean="0"/>
              <a:t>3</a:t>
            </a:fld>
            <a:endParaRPr lang="en-US"/>
          </a:p>
        </p:txBody>
      </p:sp>
    </p:spTree>
    <p:extLst>
      <p:ext uri="{BB962C8B-B14F-4D97-AF65-F5344CB8AC3E}">
        <p14:creationId xmlns:p14="http://schemas.microsoft.com/office/powerpoint/2010/main" val="299897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technologies </a:t>
            </a:r>
          </a:p>
        </p:txBody>
      </p:sp>
      <p:sp>
        <p:nvSpPr>
          <p:cNvPr id="4" name="Slide Number Placeholder 3"/>
          <p:cNvSpPr>
            <a:spLocks noGrp="1"/>
          </p:cNvSpPr>
          <p:nvPr>
            <p:ph type="sldNum" sz="quarter" idx="5"/>
          </p:nvPr>
        </p:nvSpPr>
        <p:spPr/>
        <p:txBody>
          <a:bodyPr/>
          <a:lstStyle/>
          <a:p>
            <a:fld id="{59803F91-F264-7646-BB20-E1546E8A4BF1}" type="slidenum">
              <a:rPr lang="en-US" smtClean="0"/>
              <a:t>4</a:t>
            </a:fld>
            <a:endParaRPr lang="en-US"/>
          </a:p>
        </p:txBody>
      </p:sp>
    </p:spTree>
    <p:extLst>
      <p:ext uri="{BB962C8B-B14F-4D97-AF65-F5344CB8AC3E}">
        <p14:creationId xmlns:p14="http://schemas.microsoft.com/office/powerpoint/2010/main" val="24189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t>
            </a:r>
          </a:p>
          <a:p>
            <a:endParaRPr lang="en-US" dirty="0"/>
          </a:p>
          <a:p>
            <a:r>
              <a:rPr lang="en-US" dirty="0"/>
              <a:t>1. Monitor brain activity  that records electrical signals from scalp using electrodes</a:t>
            </a:r>
          </a:p>
          <a:p>
            <a:r>
              <a:rPr lang="en-US" dirty="0"/>
              <a:t>2.here electrode detects brain changes and control devices using thoughts </a:t>
            </a:r>
          </a:p>
          <a:p>
            <a:r>
              <a:rPr lang="en-US" dirty="0"/>
              <a:t>3.This devices potential in medicine, gaming and communication </a:t>
            </a:r>
          </a:p>
          <a:p>
            <a:r>
              <a:rPr lang="en-US" dirty="0"/>
              <a:t>4.these are safe , pain less , high temporal resolutions and innovative </a:t>
            </a:r>
          </a:p>
          <a:p>
            <a:endParaRPr lang="en-US" dirty="0"/>
          </a:p>
          <a:p>
            <a:endParaRPr lang="en-US" dirty="0"/>
          </a:p>
          <a:p>
            <a:r>
              <a:rPr lang="en-US" dirty="0"/>
              <a:t>Intracortical: </a:t>
            </a:r>
          </a:p>
          <a:p>
            <a:endParaRPr lang="en-US" dirty="0"/>
          </a:p>
          <a:p>
            <a:r>
              <a:rPr lang="en-US" dirty="0"/>
              <a:t>1.microelectrodes implanted surgically into brains to record or stimulate neural activity</a:t>
            </a:r>
          </a:p>
          <a:p>
            <a:r>
              <a:rPr lang="en-US" dirty="0"/>
              <a:t>2.here electrodes in direct contact with neurons.</a:t>
            </a:r>
          </a:p>
          <a:p>
            <a:r>
              <a:rPr lang="en-US" dirty="0"/>
              <a:t>3.electrodes detects neuron activity , enabling cellular level brain investigation </a:t>
            </a:r>
          </a:p>
          <a:p>
            <a:r>
              <a:rPr lang="en-US" dirty="0"/>
              <a:t>4. carry risks and long - term stability challenges are obtained </a:t>
            </a:r>
          </a:p>
        </p:txBody>
      </p:sp>
      <p:sp>
        <p:nvSpPr>
          <p:cNvPr id="4" name="Slide Number Placeholder 3"/>
          <p:cNvSpPr>
            <a:spLocks noGrp="1"/>
          </p:cNvSpPr>
          <p:nvPr>
            <p:ph type="sldNum" sz="quarter" idx="5"/>
          </p:nvPr>
        </p:nvSpPr>
        <p:spPr/>
        <p:txBody>
          <a:bodyPr/>
          <a:lstStyle/>
          <a:p>
            <a:fld id="{59803F91-F264-7646-BB20-E1546E8A4BF1}" type="slidenum">
              <a:rPr lang="en-US" smtClean="0"/>
              <a:t>5</a:t>
            </a:fld>
            <a:endParaRPr lang="en-US"/>
          </a:p>
        </p:txBody>
      </p:sp>
    </p:spTree>
    <p:extLst>
      <p:ext uri="{BB962C8B-B14F-4D97-AF65-F5344CB8AC3E}">
        <p14:creationId xmlns:p14="http://schemas.microsoft.com/office/powerpoint/2010/main" val="318500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optogenetics:</a:t>
            </a:r>
          </a:p>
          <a:p>
            <a:r>
              <a:rPr lang="en-US" dirty="0"/>
              <a:t>1. we use light to control brain neuron activity</a:t>
            </a:r>
          </a:p>
          <a:p>
            <a:r>
              <a:rPr lang="en-US" dirty="0"/>
              <a:t>2. here genetically modified neurons with light manipulation </a:t>
            </a:r>
          </a:p>
          <a:p>
            <a:r>
              <a:rPr lang="en-US" dirty="0"/>
              <a:t>3.revolutionizes neural circuit study and identify specific behavior diseases circuits.</a:t>
            </a:r>
          </a:p>
          <a:p>
            <a:r>
              <a:rPr lang="en-US" dirty="0"/>
              <a:t>4.this method is potential in treating neurological disorder and BCI</a:t>
            </a:r>
          </a:p>
          <a:p>
            <a:r>
              <a:rPr lang="en-US" dirty="0"/>
              <a:t>5.challenges to deliver and protein expression specificity</a:t>
            </a:r>
          </a:p>
          <a:p>
            <a:endParaRPr lang="en-US" dirty="0"/>
          </a:p>
          <a:p>
            <a:r>
              <a:rPr lang="en-US" dirty="0"/>
              <a:t>MEG</a:t>
            </a:r>
          </a:p>
          <a:p>
            <a:r>
              <a:rPr lang="en-US" dirty="0"/>
              <a:t>1.mesures magnetic field generated by brain with high resolution </a:t>
            </a:r>
          </a:p>
          <a:p>
            <a:r>
              <a:rPr lang="en-US" dirty="0"/>
              <a:t>2.this offers precise device control , but are complex and costly</a:t>
            </a:r>
          </a:p>
          <a:p>
            <a:r>
              <a:rPr lang="en-US" dirty="0"/>
              <a:t>3. used for advancing assistive technologies and brain understanding </a:t>
            </a:r>
          </a:p>
        </p:txBody>
      </p:sp>
      <p:sp>
        <p:nvSpPr>
          <p:cNvPr id="4" name="Slide Number Placeholder 3"/>
          <p:cNvSpPr>
            <a:spLocks noGrp="1"/>
          </p:cNvSpPr>
          <p:nvPr>
            <p:ph type="sldNum" sz="quarter" idx="5"/>
          </p:nvPr>
        </p:nvSpPr>
        <p:spPr/>
        <p:txBody>
          <a:bodyPr/>
          <a:lstStyle/>
          <a:p>
            <a:fld id="{59803F91-F264-7646-BB20-E1546E8A4BF1}" type="slidenum">
              <a:rPr lang="en-US" smtClean="0"/>
              <a:t>6</a:t>
            </a:fld>
            <a:endParaRPr lang="en-US"/>
          </a:p>
        </p:txBody>
      </p:sp>
    </p:spTree>
    <p:extLst>
      <p:ext uri="{BB962C8B-B14F-4D97-AF65-F5344CB8AC3E}">
        <p14:creationId xmlns:p14="http://schemas.microsoft.com/office/powerpoint/2010/main" val="2794094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Assistive technologies </a:t>
            </a:r>
          </a:p>
          <a:p>
            <a:r>
              <a:rPr lang="en-US" dirty="0"/>
              <a:t>also for partial </a:t>
            </a:r>
            <a:r>
              <a:rPr lang="en-US" dirty="0" err="1"/>
              <a:t>vission</a:t>
            </a:r>
            <a:r>
              <a:rPr lang="en-US" dirty="0"/>
              <a:t> for blind</a:t>
            </a:r>
          </a:p>
        </p:txBody>
      </p:sp>
      <p:sp>
        <p:nvSpPr>
          <p:cNvPr id="4" name="Slide Number Placeholder 3"/>
          <p:cNvSpPr>
            <a:spLocks noGrp="1"/>
          </p:cNvSpPr>
          <p:nvPr>
            <p:ph type="sldNum" sz="quarter" idx="5"/>
          </p:nvPr>
        </p:nvSpPr>
        <p:spPr/>
        <p:txBody>
          <a:bodyPr/>
          <a:lstStyle/>
          <a:p>
            <a:fld id="{59803F91-F264-7646-BB20-E1546E8A4BF1}" type="slidenum">
              <a:rPr lang="en-US" smtClean="0"/>
              <a:t>7</a:t>
            </a:fld>
            <a:endParaRPr lang="en-US"/>
          </a:p>
        </p:txBody>
      </p:sp>
    </p:spTree>
    <p:extLst>
      <p:ext uri="{BB962C8B-B14F-4D97-AF65-F5344CB8AC3E}">
        <p14:creationId xmlns:p14="http://schemas.microsoft.com/office/powerpoint/2010/main" val="388026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94F1-602E-2E2E-E706-63179B5AB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BDEAD-3D38-47B6-BC7D-8E0B88E4C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F6DEC7-C5E9-484E-2FEC-413CDDFF051F}"/>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5" name="Footer Placeholder 4">
            <a:extLst>
              <a:ext uri="{FF2B5EF4-FFF2-40B4-BE49-F238E27FC236}">
                <a16:creationId xmlns:a16="http://schemas.microsoft.com/office/drawing/2014/main" id="{B5F4B482-088C-781B-B7AE-B9A52D43C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A6AE-C87C-CF96-6F9E-5D98A681FFF6}"/>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70859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142C-F6A3-23F1-BCD3-3151982EE9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38B9E4-15CF-25A7-846E-6BC89D580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4D545-635B-D7C9-B83A-774E588245ED}"/>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5" name="Footer Placeholder 4">
            <a:extLst>
              <a:ext uri="{FF2B5EF4-FFF2-40B4-BE49-F238E27FC236}">
                <a16:creationId xmlns:a16="http://schemas.microsoft.com/office/drawing/2014/main" id="{18D1EA2E-B1F1-54A2-3FBF-8E03F9A01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7FB2E-AC61-2472-7552-BF5E6B415E2D}"/>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395429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6D804-5A2E-1501-3FE5-ACE182A17F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1FBDE-ADB0-F46A-2E15-9AB8C052BC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3E7A6-E312-CA3E-5F65-75BC7AA6853A}"/>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5" name="Footer Placeholder 4">
            <a:extLst>
              <a:ext uri="{FF2B5EF4-FFF2-40B4-BE49-F238E27FC236}">
                <a16:creationId xmlns:a16="http://schemas.microsoft.com/office/drawing/2014/main" id="{62DF6B60-AA67-4393-1F35-15A4C3A8F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0E665-2EE6-8A67-17F4-C2B6225F36FA}"/>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361270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DB57-A02C-B09C-72D4-3393DF356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04ED5-9354-9433-5D6B-E90CF111F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146D1-64C7-B820-90E0-552C883841A2}"/>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5" name="Footer Placeholder 4">
            <a:extLst>
              <a:ext uri="{FF2B5EF4-FFF2-40B4-BE49-F238E27FC236}">
                <a16:creationId xmlns:a16="http://schemas.microsoft.com/office/drawing/2014/main" id="{18868717-21E8-A54E-49E2-C2C51ADB9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0EDB2-763E-6C11-BC30-AA14D3AC42A8}"/>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199459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CD85-08C9-5868-D209-F1AE3F282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0E31C-06A8-954B-C0E0-790B655C5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E33E8D-C9D5-2A7E-637D-EF4F705DCCEA}"/>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5" name="Footer Placeholder 4">
            <a:extLst>
              <a:ext uri="{FF2B5EF4-FFF2-40B4-BE49-F238E27FC236}">
                <a16:creationId xmlns:a16="http://schemas.microsoft.com/office/drawing/2014/main" id="{B30D06A0-35D8-3BF4-0251-07269D50A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3EAD-688E-EE1B-3F44-AC123B2149E3}"/>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62759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2236-0DE8-CB6D-A2D3-3FC6A9D3A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5B3154-1B4F-8C0E-04E7-59D0C98B6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8251A-805D-7D39-0423-226BBC156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239674-8CFE-646F-236D-672C57107F3B}"/>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6" name="Footer Placeholder 5">
            <a:extLst>
              <a:ext uri="{FF2B5EF4-FFF2-40B4-BE49-F238E27FC236}">
                <a16:creationId xmlns:a16="http://schemas.microsoft.com/office/drawing/2014/main" id="{692C884B-2960-74C6-1921-986F0CD3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FECDD-54B5-E1C6-DAF9-AD5FF3B1FB33}"/>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110415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E4E3-12FF-EA32-2767-C5754EF9B8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1DB306-4391-A79A-3313-E71384229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42331-40C4-0A0F-F8FB-267E22505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86CA1-273C-1E61-5AB5-8C5D2944D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B91D8-45DD-D1B1-3E36-C047B1DA0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29B9C5-BF0C-7E45-6FA0-BE5F97F04758}"/>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8" name="Footer Placeholder 7">
            <a:extLst>
              <a:ext uri="{FF2B5EF4-FFF2-40B4-BE49-F238E27FC236}">
                <a16:creationId xmlns:a16="http://schemas.microsoft.com/office/drawing/2014/main" id="{1D29E358-4816-124D-088A-5D5AF4D9CA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0A88AA-33C8-FDDA-12F4-9BB38C8EC746}"/>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380581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E301-175D-0FFF-31B1-300ECCCFA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826177-2A0E-B21C-1A12-1055BA74ACEE}"/>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4" name="Footer Placeholder 3">
            <a:extLst>
              <a:ext uri="{FF2B5EF4-FFF2-40B4-BE49-F238E27FC236}">
                <a16:creationId xmlns:a16="http://schemas.microsoft.com/office/drawing/2014/main" id="{40938ECF-8E24-B430-FA1D-8FFFAD51C9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71F7BB-12C9-4585-EF4C-2ABA69779BA9}"/>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124569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1E508-D856-785C-9C09-9E2D0B2E924D}"/>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3" name="Footer Placeholder 2">
            <a:extLst>
              <a:ext uri="{FF2B5EF4-FFF2-40B4-BE49-F238E27FC236}">
                <a16:creationId xmlns:a16="http://schemas.microsoft.com/office/drawing/2014/main" id="{03C6E151-8DEE-824C-314B-B62DEC5F2D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5C7425-B285-4095-3B3B-B4D78679B690}"/>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86891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0C5-8746-07C4-7A9C-E9D618FAA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A05E2-6B6A-716D-055A-46EFEFDBD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08EFF-1089-3837-0275-D9FA2A487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0D194-6EDD-D645-D9B7-05F7BFD27480}"/>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6" name="Footer Placeholder 5">
            <a:extLst>
              <a:ext uri="{FF2B5EF4-FFF2-40B4-BE49-F238E27FC236}">
                <a16:creationId xmlns:a16="http://schemas.microsoft.com/office/drawing/2014/main" id="{B323B427-E16D-25A3-248E-E471A199B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00709-9A15-F8F9-D468-A4858796B454}"/>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208282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55E8-7BD5-88C7-4AE5-0F5578E15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EACD1-B004-354E-1BD0-9019A72F9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26CB1-9BA6-2813-B0B4-15D8BC04C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68B9B-2EFB-A277-8562-5292256BAE39}"/>
              </a:ext>
            </a:extLst>
          </p:cNvPr>
          <p:cNvSpPr>
            <a:spLocks noGrp="1"/>
          </p:cNvSpPr>
          <p:nvPr>
            <p:ph type="dt" sz="half" idx="10"/>
          </p:nvPr>
        </p:nvSpPr>
        <p:spPr/>
        <p:txBody>
          <a:bodyPr/>
          <a:lstStyle/>
          <a:p>
            <a:fld id="{4F05AEC3-9B64-AF4A-85BF-6CCD23183D41}" type="datetimeFigureOut">
              <a:rPr lang="en-US" smtClean="0"/>
              <a:t>5/9/23</a:t>
            </a:fld>
            <a:endParaRPr lang="en-US"/>
          </a:p>
        </p:txBody>
      </p:sp>
      <p:sp>
        <p:nvSpPr>
          <p:cNvPr id="6" name="Footer Placeholder 5">
            <a:extLst>
              <a:ext uri="{FF2B5EF4-FFF2-40B4-BE49-F238E27FC236}">
                <a16:creationId xmlns:a16="http://schemas.microsoft.com/office/drawing/2014/main" id="{FC022C58-4E46-4856-CAB1-4A6C1C414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B505D-8F1C-F462-9962-4F4AEE2EDFD8}"/>
              </a:ext>
            </a:extLst>
          </p:cNvPr>
          <p:cNvSpPr>
            <a:spLocks noGrp="1"/>
          </p:cNvSpPr>
          <p:nvPr>
            <p:ph type="sldNum" sz="quarter" idx="12"/>
          </p:nvPr>
        </p:nvSpPr>
        <p:spPr/>
        <p:txBody>
          <a:bodyPr/>
          <a:lstStyle/>
          <a:p>
            <a:fld id="{4B122C2B-4F06-1645-BC32-33D44208B948}" type="slidenum">
              <a:rPr lang="en-US" smtClean="0"/>
              <a:t>‹#›</a:t>
            </a:fld>
            <a:endParaRPr lang="en-US"/>
          </a:p>
        </p:txBody>
      </p:sp>
    </p:spTree>
    <p:extLst>
      <p:ext uri="{BB962C8B-B14F-4D97-AF65-F5344CB8AC3E}">
        <p14:creationId xmlns:p14="http://schemas.microsoft.com/office/powerpoint/2010/main" val="404726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7E0E1-FFF3-F346-F1E0-3AFB6A24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792E91-6961-ED8B-31D0-130D382D9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C10C-7B35-4F04-DEFD-8B1EA7627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5AEC3-9B64-AF4A-85BF-6CCD23183D41}" type="datetimeFigureOut">
              <a:rPr lang="en-US" smtClean="0"/>
              <a:t>5/9/23</a:t>
            </a:fld>
            <a:endParaRPr lang="en-US"/>
          </a:p>
        </p:txBody>
      </p:sp>
      <p:sp>
        <p:nvSpPr>
          <p:cNvPr id="5" name="Footer Placeholder 4">
            <a:extLst>
              <a:ext uri="{FF2B5EF4-FFF2-40B4-BE49-F238E27FC236}">
                <a16:creationId xmlns:a16="http://schemas.microsoft.com/office/drawing/2014/main" id="{CC5723E0-7485-05B8-B516-A9099DA63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C1E23E-86D8-2331-915E-9ADD2FAE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22C2B-4F06-1645-BC32-33D44208B948}" type="slidenum">
              <a:rPr lang="en-US" smtClean="0"/>
              <a:t>‹#›</a:t>
            </a:fld>
            <a:endParaRPr lang="en-US"/>
          </a:p>
        </p:txBody>
      </p:sp>
    </p:spTree>
    <p:extLst>
      <p:ext uri="{BB962C8B-B14F-4D97-AF65-F5344CB8AC3E}">
        <p14:creationId xmlns:p14="http://schemas.microsoft.com/office/powerpoint/2010/main" val="150044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hyperlink" Target="https://www.bbc.com/news/technology-53930775" TargetMode="External"/><Relationship Id="rId3" Type="http://schemas.openxmlformats.org/officeDocument/2006/relationships/video" Target="https://www.youtube.com/embed/Zcz-Hq1NP98?feature=oembed" TargetMode="External"/><Relationship Id="rId7" Type="http://schemas.openxmlformats.org/officeDocument/2006/relationships/image" Target="../media/image16.jpeg"/><Relationship Id="rId2" Type="http://schemas.openxmlformats.org/officeDocument/2006/relationships/video" Target="https://www.youtube.com/embed/4Q3UHdyDCAg?feature=oembed" TargetMode="External"/><Relationship Id="rId1" Type="http://schemas.openxmlformats.org/officeDocument/2006/relationships/video" Target="https://www.youtube.com/embed/nGnqZIshuBw?feature=oembed" TargetMode="Externa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slideLayout" Target="../slideLayouts/slideLayout7.xml"/><Relationship Id="rId9" Type="http://schemas.openxmlformats.org/officeDocument/2006/relationships/hyperlink" Target="https://en.wikipedia.org/wiki/Neura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95C2-302B-2496-9932-C772307CE73F}"/>
              </a:ext>
            </a:extLst>
          </p:cNvPr>
          <p:cNvSpPr>
            <a:spLocks noGrp="1"/>
          </p:cNvSpPr>
          <p:nvPr>
            <p:ph type="ctrTitle"/>
          </p:nvPr>
        </p:nvSpPr>
        <p:spPr/>
        <p:txBody>
          <a:bodyPr>
            <a:noAutofit/>
          </a:bodyPr>
          <a:lstStyle/>
          <a:p>
            <a:pPr marL="0" marR="0" algn="ctr">
              <a:spcBef>
                <a:spcPts val="0"/>
              </a:spcBef>
              <a:spcAft>
                <a:spcPts val="0"/>
              </a:spcAft>
            </a:pPr>
            <a:r>
              <a:rPr lang="en-US" sz="3600" b="1" dirty="0">
                <a:effectLst/>
                <a:latin typeface="Calibri" panose="020F0502020204030204" pitchFamily="34" charset="0"/>
                <a:ea typeface="Times New Roman" panose="02020603050405020304" pitchFamily="18" charset="0"/>
              </a:rPr>
              <a:t>Artificial Intelligence in Brain Implants and Brain-Computer Interface Technology</a:t>
            </a:r>
            <a:endParaRPr lang="en-US" sz="36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7A4E7A02-F60F-FAFA-7B0C-F04C42C223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371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FC2F32AA-ABA3-C436-D798-A08B359DA4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2" name="TextBox 1">
            <a:extLst>
              <a:ext uri="{FF2B5EF4-FFF2-40B4-BE49-F238E27FC236}">
                <a16:creationId xmlns:a16="http://schemas.microsoft.com/office/drawing/2014/main" id="{FE3AC554-8A86-B0E4-EEB0-CAC5415ED013}"/>
              </a:ext>
            </a:extLst>
          </p:cNvPr>
          <p:cNvSpPr txBox="1"/>
          <p:nvPr/>
        </p:nvSpPr>
        <p:spPr>
          <a:xfrm>
            <a:off x="5247996" y="2841069"/>
            <a:ext cx="5754896" cy="880231"/>
          </a:xfrm>
          <a:prstGeom prst="rect">
            <a:avLst/>
          </a:prstGeom>
        </p:spPr>
        <p:txBody>
          <a:bodyPr vert="horz" lIns="91440" tIns="45720" rIns="91440" bIns="45720" rtlCol="0" anchor="t">
            <a:normAutofit/>
          </a:bodyPr>
          <a:lstStyle/>
          <a:p>
            <a:pPr algn="ctr">
              <a:lnSpc>
                <a:spcPct val="90000"/>
              </a:lnSpc>
              <a:spcAft>
                <a:spcPts val="600"/>
              </a:spcAft>
            </a:pPr>
            <a:r>
              <a:rPr lang="en-US" sz="4400" b="1" dirty="0"/>
              <a:t>Thank You </a:t>
            </a:r>
          </a:p>
        </p:txBody>
      </p:sp>
      <p:sp>
        <p:nvSpPr>
          <p:cNvPr id="19" name="Rectangle 1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E5B430-25AF-90CC-C64C-C8502FD90B66}"/>
              </a:ext>
            </a:extLst>
          </p:cNvPr>
          <p:cNvSpPr txBox="1"/>
          <p:nvPr/>
        </p:nvSpPr>
        <p:spPr>
          <a:xfrm>
            <a:off x="5129213" y="2428875"/>
            <a:ext cx="237566" cy="369332"/>
          </a:xfrm>
          <a:prstGeom prst="rect">
            <a:avLst/>
          </a:prstGeom>
          <a:noFill/>
        </p:spPr>
        <p:txBody>
          <a:bodyPr wrap="none" rtlCol="0">
            <a:spAutoFit/>
          </a:bodyPr>
          <a:lstStyle/>
          <a:p>
            <a:pPr>
              <a:spcAft>
                <a:spcPts val="600"/>
              </a:spcAft>
            </a:pPr>
            <a:r>
              <a:rPr lang="en-US"/>
              <a:t> </a:t>
            </a:r>
          </a:p>
        </p:txBody>
      </p:sp>
    </p:spTree>
    <p:extLst>
      <p:ext uri="{BB962C8B-B14F-4D97-AF65-F5344CB8AC3E}">
        <p14:creationId xmlns:p14="http://schemas.microsoft.com/office/powerpoint/2010/main" val="180702314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75C1727-C380-7796-6465-81697A73AB8A}"/>
              </a:ext>
            </a:extLst>
          </p:cNvPr>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a:effectLst/>
                <a:latin typeface="+mj-lt"/>
                <a:ea typeface="+mj-ea"/>
                <a:cs typeface="+mj-cs"/>
              </a:rPr>
              <a:t>Outline:</a:t>
            </a:r>
          </a:p>
          <a:p>
            <a:pPr>
              <a:lnSpc>
                <a:spcPct val="90000"/>
              </a:lnSpc>
              <a:spcBef>
                <a:spcPct val="0"/>
              </a:spcBef>
              <a:spcAft>
                <a:spcPts val="600"/>
              </a:spcAft>
            </a:pPr>
            <a:endParaRPr lang="en-US" sz="4400" b="1">
              <a:latin typeface="+mj-lt"/>
              <a:ea typeface="+mj-ea"/>
              <a:cs typeface="+mj-cs"/>
            </a:endParaRPr>
          </a:p>
        </p:txBody>
      </p:sp>
      <p:pic>
        <p:nvPicPr>
          <p:cNvPr id="7" name="Picture 6" descr="Digital art of brain">
            <a:extLst>
              <a:ext uri="{FF2B5EF4-FFF2-40B4-BE49-F238E27FC236}">
                <a16:creationId xmlns:a16="http://schemas.microsoft.com/office/drawing/2014/main" id="{F654828E-49E6-210B-4874-DBEAFCA4566E}"/>
              </a:ext>
            </a:extLst>
          </p:cNvPr>
          <p:cNvPicPr>
            <a:picLocks noChangeAspect="1"/>
          </p:cNvPicPr>
          <p:nvPr/>
        </p:nvPicPr>
        <p:blipFill rotWithShape="1">
          <a:blip r:embed="rId3"/>
          <a:srcRect l="29262" r="2057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extBox 1">
            <a:extLst>
              <a:ext uri="{FF2B5EF4-FFF2-40B4-BE49-F238E27FC236}">
                <a16:creationId xmlns:a16="http://schemas.microsoft.com/office/drawing/2014/main" id="{C9CFA4D7-E861-E949-6B6E-935F4B027199}"/>
              </a:ext>
            </a:extLst>
          </p:cNvPr>
          <p:cNvSpPr txBox="1"/>
          <p:nvPr/>
        </p:nvSpPr>
        <p:spPr>
          <a:xfrm>
            <a:off x="6513788" y="2333297"/>
            <a:ext cx="4840010"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Introduction</a:t>
            </a:r>
          </a:p>
          <a:p>
            <a:pPr indent="-228600">
              <a:lnSpc>
                <a:spcPct val="90000"/>
              </a:lnSpc>
              <a:spcAft>
                <a:spcPts val="600"/>
              </a:spcAft>
              <a:buFont typeface="Arial" panose="020B0604020202020204" pitchFamily="34" charset="0"/>
              <a:buChar char="•"/>
            </a:pPr>
            <a:r>
              <a:rPr lang="en-US" sz="2000" b="0" i="0" dirty="0">
                <a:effectLst/>
              </a:rPr>
              <a:t>Brain Implant Technologies</a:t>
            </a:r>
          </a:p>
          <a:p>
            <a:pPr lvl="1" indent="-228600">
              <a:lnSpc>
                <a:spcPct val="90000"/>
              </a:lnSpc>
              <a:spcAft>
                <a:spcPts val="600"/>
              </a:spcAft>
              <a:buFont typeface="Arial" panose="020B0604020202020204" pitchFamily="34" charset="0"/>
              <a:buChar char="•"/>
            </a:pPr>
            <a:r>
              <a:rPr lang="en-US" sz="1400" b="0" i="0" dirty="0"/>
              <a:t>Electro encephalography (EEG) based BCIs</a:t>
            </a:r>
          </a:p>
          <a:p>
            <a:pPr lvl="1" indent="-228600">
              <a:lnSpc>
                <a:spcPct val="90000"/>
              </a:lnSpc>
              <a:spcAft>
                <a:spcPts val="600"/>
              </a:spcAft>
              <a:buFont typeface="Arial" panose="020B0604020202020204" pitchFamily="34" charset="0"/>
              <a:buChar char="•"/>
            </a:pPr>
            <a:r>
              <a:rPr lang="en-US" sz="1400" b="0" i="0" dirty="0"/>
              <a:t>Intracortical microelectrode arrays</a:t>
            </a:r>
          </a:p>
          <a:p>
            <a:pPr lvl="1" indent="-228600">
              <a:lnSpc>
                <a:spcPct val="90000"/>
              </a:lnSpc>
              <a:spcAft>
                <a:spcPts val="600"/>
              </a:spcAft>
              <a:buFont typeface="Arial" panose="020B0604020202020204" pitchFamily="34" charset="0"/>
              <a:buChar char="•"/>
            </a:pPr>
            <a:r>
              <a:rPr lang="en-US" sz="1400" b="0" i="0" dirty="0"/>
              <a:t>Optogenetics</a:t>
            </a:r>
          </a:p>
          <a:p>
            <a:pPr lvl="1" indent="-228600">
              <a:lnSpc>
                <a:spcPct val="90000"/>
              </a:lnSpc>
              <a:spcAft>
                <a:spcPts val="600"/>
              </a:spcAft>
              <a:buFont typeface="Arial" panose="020B0604020202020204" pitchFamily="34" charset="0"/>
              <a:buChar char="•"/>
            </a:pPr>
            <a:r>
              <a:rPr lang="en-US" sz="1400" b="0" i="0" dirty="0"/>
              <a:t>Magneto encephalography (MEG) based BCIs</a:t>
            </a: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Applications of Brain Implants</a:t>
            </a:r>
          </a:p>
          <a:p>
            <a:pPr indent="-228600">
              <a:lnSpc>
                <a:spcPct val="90000"/>
              </a:lnSpc>
              <a:spcAft>
                <a:spcPts val="600"/>
              </a:spcAft>
              <a:buFont typeface="Arial" panose="020B0604020202020204" pitchFamily="34" charset="0"/>
              <a:buChar char="•"/>
            </a:pPr>
            <a:r>
              <a:rPr lang="en-US" sz="2000" b="0" i="0" dirty="0">
                <a:effectLst/>
              </a:rPr>
              <a:t>Conclusion</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7108709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CC0768-8104-BE76-44D6-353336F65FEF}"/>
              </a:ext>
            </a:extLst>
          </p:cNvPr>
          <p:cNvSpPr txBox="1"/>
          <p:nvPr/>
        </p:nvSpPr>
        <p:spPr>
          <a:xfrm>
            <a:off x="7320466" y="609600"/>
            <a:ext cx="4140014"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i="0" dirty="0">
                <a:effectLst/>
                <a:latin typeface="+mj-lt"/>
                <a:ea typeface="+mj-ea"/>
                <a:cs typeface="+mj-cs"/>
              </a:rPr>
              <a:t>Introduction:</a:t>
            </a:r>
          </a:p>
          <a:p>
            <a:pPr>
              <a:lnSpc>
                <a:spcPct val="90000"/>
              </a:lnSpc>
              <a:spcBef>
                <a:spcPct val="0"/>
              </a:spcBef>
              <a:spcAft>
                <a:spcPts val="600"/>
              </a:spcAft>
            </a:pPr>
            <a:endParaRPr lang="en-US" sz="4400" dirty="0">
              <a:latin typeface="+mj-lt"/>
              <a:ea typeface="+mj-ea"/>
              <a:cs typeface="+mj-cs"/>
            </a:endParaRPr>
          </a:p>
        </p:txBody>
      </p:sp>
      <p:pic>
        <p:nvPicPr>
          <p:cNvPr id="2050" name="Picture 2">
            <a:extLst>
              <a:ext uri="{FF2B5EF4-FFF2-40B4-BE49-F238E27FC236}">
                <a16:creationId xmlns:a16="http://schemas.microsoft.com/office/drawing/2014/main" id="{F02482D3-9927-5A1F-11CA-B9B9E36586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8" r="8717" b="2"/>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FA407C-D4ED-AAB6-ABC5-9CAF283DB73D}"/>
              </a:ext>
            </a:extLst>
          </p:cNvPr>
          <p:cNvSpPr txBox="1"/>
          <p:nvPr/>
        </p:nvSpPr>
        <p:spPr>
          <a:xfrm>
            <a:off x="6096001" y="2071688"/>
            <a:ext cx="5762624" cy="4031000"/>
          </a:xfrm>
          <a:prstGeom prst="rect">
            <a:avLst/>
          </a:prstGeom>
        </p:spPr>
        <p:txBody>
          <a:bodyPr vert="horz" lIns="91440" tIns="45720" rIns="91440" bIns="45720" rtlCol="0">
            <a:normAutofit/>
          </a:bodyPr>
          <a:lstStyle/>
          <a:p>
            <a:pPr algn="just">
              <a:lnSpc>
                <a:spcPct val="90000"/>
              </a:lnSpc>
              <a:spcAft>
                <a:spcPts val="600"/>
              </a:spcAft>
            </a:pPr>
            <a:r>
              <a:rPr lang="en-US" b="0" i="0" dirty="0">
                <a:effectLst/>
              </a:rPr>
              <a:t>Brain-computer interfaces (BCIs) allow communication between the brain and an external computer or machine, aiding individuals with severe disabilities. This paper provides an overview of brain implant technology, applications. Brain implants are a type of BCI that involve electrodes directly inserted into the brain, used for treating neurological conditions, enhancing cognitive abilities, and other purposes. The paper discusses the history of brain implant technology, different types of implants, their applications in medicine and research, ethical considerations, and the current state of the field with future directions.</a:t>
            </a:r>
            <a:endParaRPr lang="en-US" dirty="0"/>
          </a:p>
        </p:txBody>
      </p:sp>
    </p:spTree>
    <p:extLst>
      <p:ext uri="{BB962C8B-B14F-4D97-AF65-F5344CB8AC3E}">
        <p14:creationId xmlns:p14="http://schemas.microsoft.com/office/powerpoint/2010/main" val="153736392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5" name="Rectangle 721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Rectangle 721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7277B0-749A-3ACD-35F0-7C3DC654D9AA}"/>
              </a:ext>
            </a:extLst>
          </p:cNvPr>
          <p:cNvSpPr txBox="1"/>
          <p:nvPr/>
        </p:nvSpPr>
        <p:spPr>
          <a:xfrm>
            <a:off x="1137035" y="609600"/>
            <a:ext cx="359567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0" i="0">
                <a:effectLst/>
                <a:latin typeface="+mj-lt"/>
                <a:ea typeface="+mj-ea"/>
                <a:cs typeface="+mj-cs"/>
              </a:rPr>
              <a:t>Brain Implant Technologies:</a:t>
            </a:r>
          </a:p>
          <a:p>
            <a:pPr>
              <a:lnSpc>
                <a:spcPct val="90000"/>
              </a:lnSpc>
              <a:spcBef>
                <a:spcPct val="0"/>
              </a:spcBef>
              <a:spcAft>
                <a:spcPts val="600"/>
              </a:spcAft>
            </a:pPr>
            <a:endParaRPr lang="en-US" sz="4100">
              <a:latin typeface="+mj-lt"/>
              <a:ea typeface="+mj-ea"/>
              <a:cs typeface="+mj-cs"/>
            </a:endParaRPr>
          </a:p>
        </p:txBody>
      </p:sp>
      <p:pic>
        <p:nvPicPr>
          <p:cNvPr id="7170" name="Picture 2">
            <a:extLst>
              <a:ext uri="{FF2B5EF4-FFF2-40B4-BE49-F238E27FC236}">
                <a16:creationId xmlns:a16="http://schemas.microsoft.com/office/drawing/2014/main" id="{FBD40253-24C4-F53C-B495-9FD2D63D97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45" r="11736"/>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7181" name="TextBox 1">
            <a:extLst>
              <a:ext uri="{FF2B5EF4-FFF2-40B4-BE49-F238E27FC236}">
                <a16:creationId xmlns:a16="http://schemas.microsoft.com/office/drawing/2014/main" id="{B0DBBDD1-F29B-CCF0-F7B5-2A3BE7424FAA}"/>
              </a:ext>
            </a:extLst>
          </p:cNvPr>
          <p:cNvGraphicFramePr/>
          <p:nvPr>
            <p:extLst>
              <p:ext uri="{D42A27DB-BD31-4B8C-83A1-F6EECF244321}">
                <p14:modId xmlns:p14="http://schemas.microsoft.com/office/powerpoint/2010/main" val="807479906"/>
              </p:ext>
            </p:extLst>
          </p:nvPr>
        </p:nvGraphicFramePr>
        <p:xfrm>
          <a:off x="1137034" y="2194102"/>
          <a:ext cx="3158741" cy="3908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92745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27128-B3E7-BFDF-B91A-6C0EB8E92D47}"/>
              </a:ext>
            </a:extLst>
          </p:cNvPr>
          <p:cNvSpPr txBox="1"/>
          <p:nvPr/>
        </p:nvSpPr>
        <p:spPr>
          <a:xfrm>
            <a:off x="-1" y="87086"/>
            <a:ext cx="6095993" cy="1354217"/>
          </a:xfrm>
          <a:prstGeom prst="rect">
            <a:avLst/>
          </a:prstGeom>
          <a:noFill/>
        </p:spPr>
        <p:txBody>
          <a:bodyPr wrap="square" rtlCol="0">
            <a:spAutoFit/>
          </a:bodyPr>
          <a:lstStyle/>
          <a:p>
            <a:pPr lvl="0" algn="ctr"/>
            <a:r>
              <a:rPr lang="en-US" sz="3200" b="1" i="0" dirty="0"/>
              <a:t>Electro encephalography (EEG) based BCIs</a:t>
            </a:r>
            <a:endParaRPr lang="en-US" b="0" i="0" dirty="0">
              <a:effectLst/>
              <a:latin typeface="Söhne"/>
            </a:endParaRPr>
          </a:p>
          <a:p>
            <a:pPr algn="ctr"/>
            <a:endParaRPr lang="en-US" dirty="0"/>
          </a:p>
        </p:txBody>
      </p:sp>
      <p:pic>
        <p:nvPicPr>
          <p:cNvPr id="4" name="Picture 2">
            <a:extLst>
              <a:ext uri="{FF2B5EF4-FFF2-40B4-BE49-F238E27FC236}">
                <a16:creationId xmlns:a16="http://schemas.microsoft.com/office/drawing/2014/main" id="{2F3690F1-4142-15B4-98BB-7DB75C6982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317" t="1748" r="10666" b="4840"/>
          <a:stretch/>
        </p:blipFill>
        <p:spPr bwMode="auto">
          <a:xfrm>
            <a:off x="2873829" y="1833148"/>
            <a:ext cx="2404681" cy="2898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DC4FC9-A970-7720-49FB-B95588A7D415}"/>
              </a:ext>
            </a:extLst>
          </p:cNvPr>
          <p:cNvSpPr txBox="1"/>
          <p:nvPr/>
        </p:nvSpPr>
        <p:spPr>
          <a:xfrm>
            <a:off x="250372" y="5024852"/>
            <a:ext cx="5072743" cy="138499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latin typeface="Söhne"/>
              </a:rPr>
              <a:t>Electrodes detect brain changes and control devices using thoughts.</a:t>
            </a:r>
          </a:p>
          <a:p>
            <a:pPr marL="285750" indent="-285750">
              <a:buFont typeface="Arial" panose="020B0604020202020204" pitchFamily="34" charset="0"/>
              <a:buChar char="•"/>
            </a:pPr>
            <a:r>
              <a:rPr lang="en-US" sz="1400" b="0" i="0" dirty="0">
                <a:effectLst/>
                <a:latin typeface="Söhne"/>
              </a:rPr>
              <a:t>EEG-based BCIs offer potential in medicine, gaming, and communication. Safe, painless, high-temporal resolution, and innovative.</a:t>
            </a:r>
            <a:br>
              <a:rPr lang="en-US" sz="1400" dirty="0"/>
            </a:br>
            <a:endParaRPr lang="en-US" sz="1400" dirty="0"/>
          </a:p>
        </p:txBody>
      </p:sp>
      <p:sp>
        <p:nvSpPr>
          <p:cNvPr id="7" name="TextBox 6">
            <a:extLst>
              <a:ext uri="{FF2B5EF4-FFF2-40B4-BE49-F238E27FC236}">
                <a16:creationId xmlns:a16="http://schemas.microsoft.com/office/drawing/2014/main" id="{7750189E-7164-5116-A51D-5A7A62B883B5}"/>
              </a:ext>
            </a:extLst>
          </p:cNvPr>
          <p:cNvSpPr txBox="1"/>
          <p:nvPr/>
        </p:nvSpPr>
        <p:spPr>
          <a:xfrm>
            <a:off x="250372" y="1478751"/>
            <a:ext cx="2079171" cy="1754326"/>
          </a:xfrm>
          <a:prstGeom prst="rect">
            <a:avLst/>
          </a:prstGeom>
          <a:noFill/>
        </p:spPr>
        <p:txBody>
          <a:bodyPr wrap="square" rtlCol="0">
            <a:spAutoFit/>
          </a:bodyPr>
          <a:lstStyle/>
          <a:p>
            <a:r>
              <a:rPr lang="en-US" b="0" i="0" dirty="0">
                <a:effectLst/>
                <a:latin typeface="Söhne"/>
              </a:rPr>
              <a:t>monitoring brain activity that records electrical signals from the scalp using ‘</a:t>
            </a:r>
            <a:r>
              <a:rPr lang="en-US" b="1" dirty="0">
                <a:latin typeface="Söhne"/>
              </a:rPr>
              <a:t>E</a:t>
            </a:r>
            <a:r>
              <a:rPr lang="en-US" b="1" i="0" dirty="0">
                <a:effectLst/>
                <a:latin typeface="Söhne"/>
              </a:rPr>
              <a:t>lectrodes’</a:t>
            </a:r>
            <a:r>
              <a:rPr lang="en-US" b="0" i="0" dirty="0">
                <a:effectLst/>
                <a:latin typeface="Söhne"/>
              </a:rPr>
              <a:t>.</a:t>
            </a:r>
          </a:p>
          <a:p>
            <a:endParaRPr lang="en-US" dirty="0"/>
          </a:p>
        </p:txBody>
      </p:sp>
      <p:cxnSp>
        <p:nvCxnSpPr>
          <p:cNvPr id="11" name="Straight Arrow Connector 10">
            <a:extLst>
              <a:ext uri="{FF2B5EF4-FFF2-40B4-BE49-F238E27FC236}">
                <a16:creationId xmlns:a16="http://schemas.microsoft.com/office/drawing/2014/main" id="{3BA1839F-FCED-CED7-D984-4676D0A6EBC5}"/>
              </a:ext>
            </a:extLst>
          </p:cNvPr>
          <p:cNvCxnSpPr>
            <a:cxnSpLocks/>
            <a:stCxn id="7" idx="3"/>
          </p:cNvCxnSpPr>
          <p:nvPr/>
        </p:nvCxnSpPr>
        <p:spPr>
          <a:xfrm>
            <a:off x="2329543" y="2355914"/>
            <a:ext cx="740229" cy="52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E4FCB-327F-39D3-EA69-9D398C73B3F2}"/>
              </a:ext>
            </a:extLst>
          </p:cNvPr>
          <p:cNvCxnSpPr>
            <a:cxnSpLocks/>
            <a:stCxn id="7" idx="3"/>
          </p:cNvCxnSpPr>
          <p:nvPr/>
        </p:nvCxnSpPr>
        <p:spPr>
          <a:xfrm flipV="1">
            <a:off x="2329543" y="2187080"/>
            <a:ext cx="1045028" cy="16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319BEB-6234-BE85-15A3-B896D4A3E148}"/>
              </a:ext>
            </a:extLst>
          </p:cNvPr>
          <p:cNvCxnSpPr/>
          <p:nvPr/>
        </p:nvCxnSpPr>
        <p:spPr>
          <a:xfrm>
            <a:off x="6119808" y="348343"/>
            <a:ext cx="0" cy="5802086"/>
          </a:xfrm>
          <a:prstGeom prst="line">
            <a:avLst/>
          </a:prstGeom>
          <a:ln w="1905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FC0F606-B6C5-BB71-C0FD-C32DE3D092A6}"/>
              </a:ext>
            </a:extLst>
          </p:cNvPr>
          <p:cNvSpPr txBox="1"/>
          <p:nvPr/>
        </p:nvSpPr>
        <p:spPr>
          <a:xfrm>
            <a:off x="6400809" y="124534"/>
            <a:ext cx="5540805" cy="1354217"/>
          </a:xfrm>
          <a:prstGeom prst="rect">
            <a:avLst/>
          </a:prstGeom>
          <a:noFill/>
        </p:spPr>
        <p:txBody>
          <a:bodyPr wrap="square" rtlCol="0">
            <a:spAutoFit/>
          </a:bodyPr>
          <a:lstStyle/>
          <a:p>
            <a:pPr algn="ctr"/>
            <a:r>
              <a:rPr lang="en-US" sz="3200" b="1" i="0" dirty="0">
                <a:ea typeface="+mj-ea"/>
                <a:cs typeface="+mj-cs"/>
              </a:rPr>
              <a:t>Intracortical microelectrode arrays</a:t>
            </a:r>
            <a:endParaRPr lang="en-US" sz="3200" b="1" dirty="0">
              <a:ea typeface="+mj-ea"/>
              <a:cs typeface="+mj-cs"/>
            </a:endParaRPr>
          </a:p>
          <a:p>
            <a:pPr algn="ctr"/>
            <a:endParaRPr lang="en-US" b="1" dirty="0"/>
          </a:p>
        </p:txBody>
      </p:sp>
      <p:pic>
        <p:nvPicPr>
          <p:cNvPr id="29" name="Picture 4" descr="Recent advancement of electrocorticography (ECoG) electrodes for chronic  neural recording/stimulation - ScienceDirect">
            <a:extLst>
              <a:ext uri="{FF2B5EF4-FFF2-40B4-BE49-F238E27FC236}">
                <a16:creationId xmlns:a16="http://schemas.microsoft.com/office/drawing/2014/main" id="{9BAF1E81-07C3-D7F0-7FA1-FB8C2E30AA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2" b="-3"/>
          <a:stretch/>
        </p:blipFill>
        <p:spPr bwMode="auto">
          <a:xfrm>
            <a:off x="6498772" y="3233077"/>
            <a:ext cx="5290454" cy="291735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8D1EE9E-A58B-E35B-4819-F8CE5B3B2106}"/>
              </a:ext>
            </a:extLst>
          </p:cNvPr>
          <p:cNvSpPr txBox="1"/>
          <p:nvPr/>
        </p:nvSpPr>
        <p:spPr>
          <a:xfrm>
            <a:off x="6400810" y="1349927"/>
            <a:ext cx="5540804" cy="1972848"/>
          </a:xfrm>
          <a:prstGeom prst="rect">
            <a:avLst/>
          </a:prstGeom>
          <a:noFill/>
        </p:spPr>
        <p:txBody>
          <a:bodyPr wrap="square" rtlCol="0">
            <a:spAutoFit/>
          </a:bodyPr>
          <a:lstStyle/>
          <a:p>
            <a:pPr marL="285750" indent="-228600">
              <a:lnSpc>
                <a:spcPct val="90000"/>
              </a:lnSpc>
              <a:spcAft>
                <a:spcPts val="600"/>
              </a:spcAft>
              <a:buFont typeface="Arial" panose="020B0604020202020204" pitchFamily="34" charset="0"/>
              <a:buChar char="•"/>
            </a:pPr>
            <a:r>
              <a:rPr lang="en-US" sz="1400" b="0" i="0" dirty="0">
                <a:effectLst/>
              </a:rPr>
              <a:t>surgically implanted into the brain to record or stimulate neural activity.</a:t>
            </a:r>
          </a:p>
          <a:p>
            <a:pPr marL="285750" indent="-228600">
              <a:lnSpc>
                <a:spcPct val="90000"/>
              </a:lnSpc>
              <a:spcAft>
                <a:spcPts val="600"/>
              </a:spcAft>
              <a:buFont typeface="Arial" panose="020B0604020202020204" pitchFamily="34" charset="0"/>
              <a:buChar char="•"/>
            </a:pPr>
            <a:r>
              <a:rPr lang="en-US" sz="1400" b="0" i="0" dirty="0">
                <a:effectLst/>
              </a:rPr>
              <a:t>Electrodes in direct contact </a:t>
            </a:r>
            <a:r>
              <a:rPr lang="en-US" sz="1400" dirty="0"/>
              <a:t>with neurons</a:t>
            </a:r>
            <a:endParaRPr lang="en-US" sz="1400" b="0" i="0" dirty="0">
              <a:effectLst/>
            </a:endParaRPr>
          </a:p>
          <a:p>
            <a:pPr marL="285750" indent="-228600">
              <a:lnSpc>
                <a:spcPct val="90000"/>
              </a:lnSpc>
              <a:spcAft>
                <a:spcPts val="600"/>
              </a:spcAft>
              <a:buFont typeface="Arial" panose="020B0604020202020204" pitchFamily="34" charset="0"/>
              <a:buChar char="•"/>
            </a:pPr>
            <a:r>
              <a:rPr lang="en-US" sz="1400" b="0" i="0" dirty="0">
                <a:effectLst/>
              </a:rPr>
              <a:t>Electrodes detect neuron activity, enabling cellular level brain investigation</a:t>
            </a:r>
          </a:p>
          <a:p>
            <a:pPr marL="285750" indent="-228600">
              <a:lnSpc>
                <a:spcPct val="90000"/>
              </a:lnSpc>
              <a:spcAft>
                <a:spcPts val="600"/>
              </a:spcAft>
              <a:buFont typeface="Arial" panose="020B0604020202020204" pitchFamily="34" charset="0"/>
              <a:buChar char="•"/>
            </a:pPr>
            <a:r>
              <a:rPr lang="en-US" sz="1400" b="0" i="0" dirty="0">
                <a:effectLst/>
              </a:rPr>
              <a:t>Intracortical microelectrodes have prosthetic and interface potential but carry risks and long-term stability challenges.</a:t>
            </a:r>
            <a:endParaRPr lang="en-US" sz="1400" dirty="0"/>
          </a:p>
          <a:p>
            <a:endParaRPr lang="en-US" sz="1400" dirty="0"/>
          </a:p>
        </p:txBody>
      </p:sp>
    </p:spTree>
    <p:extLst>
      <p:ext uri="{BB962C8B-B14F-4D97-AF65-F5344CB8AC3E}">
        <p14:creationId xmlns:p14="http://schemas.microsoft.com/office/powerpoint/2010/main" val="228889453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6E2FD7-4794-45A6-4B3B-EB6D05CEED90}"/>
              </a:ext>
            </a:extLst>
          </p:cNvPr>
          <p:cNvSpPr txBox="1"/>
          <p:nvPr/>
        </p:nvSpPr>
        <p:spPr>
          <a:xfrm>
            <a:off x="30653" y="528345"/>
            <a:ext cx="5355771" cy="861774"/>
          </a:xfrm>
          <a:prstGeom prst="rect">
            <a:avLst/>
          </a:prstGeom>
          <a:noFill/>
        </p:spPr>
        <p:txBody>
          <a:bodyPr wrap="square" rtlCol="0">
            <a:spAutoFit/>
          </a:bodyPr>
          <a:lstStyle/>
          <a:p>
            <a:pPr lvl="0" algn="ctr"/>
            <a:r>
              <a:rPr lang="en-US" sz="3200" b="1" i="0" dirty="0"/>
              <a:t>Optogenetics</a:t>
            </a:r>
            <a:endParaRPr lang="en-US" sz="3200" b="1" dirty="0"/>
          </a:p>
          <a:p>
            <a:pPr algn="ctr"/>
            <a:endParaRPr lang="en-US" b="1" dirty="0"/>
          </a:p>
        </p:txBody>
      </p:sp>
      <p:pic>
        <p:nvPicPr>
          <p:cNvPr id="6" name="Picture 2">
            <a:extLst>
              <a:ext uri="{FF2B5EF4-FFF2-40B4-BE49-F238E27FC236}">
                <a16:creationId xmlns:a16="http://schemas.microsoft.com/office/drawing/2014/main" id="{7ADD1908-B9A8-CCB4-18EE-146CEFAE0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179" y="528346"/>
            <a:ext cx="2517428" cy="25631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69AE26-2CED-C06E-2266-1E3E2DA8F358}"/>
              </a:ext>
            </a:extLst>
          </p:cNvPr>
          <p:cNvSpPr txBox="1"/>
          <p:nvPr/>
        </p:nvSpPr>
        <p:spPr>
          <a:xfrm>
            <a:off x="1353230" y="1082143"/>
            <a:ext cx="4851627" cy="1815882"/>
          </a:xfrm>
          <a:prstGeom prst="rect">
            <a:avLst/>
          </a:prstGeom>
          <a:noFill/>
        </p:spPr>
        <p:txBody>
          <a:bodyPr wrap="square" rtlCol="0">
            <a:spAutoFit/>
          </a:bodyPr>
          <a:lstStyle/>
          <a:p>
            <a:pPr marL="285750" indent="-285750" algn="l">
              <a:buFont typeface="Arial" panose="020B0604020202020204" pitchFamily="34" charset="0"/>
              <a:buChar char="•"/>
            </a:pPr>
            <a:r>
              <a:rPr lang="en-US" sz="1400" dirty="0"/>
              <a:t>Uses light-sensitive proteins to control brain neuron activity.</a:t>
            </a:r>
          </a:p>
          <a:p>
            <a:pPr marL="285750" indent="-285750" algn="l">
              <a:buFont typeface="Arial" panose="020B0604020202020204" pitchFamily="34" charset="0"/>
              <a:buChar char="•"/>
            </a:pPr>
            <a:r>
              <a:rPr lang="en-US" sz="1400" b="0" i="0" dirty="0">
                <a:effectLst/>
              </a:rPr>
              <a:t>Genetically modified neurons express proteins, controlled by light manipulation.</a:t>
            </a:r>
          </a:p>
          <a:p>
            <a:pPr marL="285750" indent="-285750" algn="l">
              <a:buFont typeface="Arial" panose="020B0604020202020204" pitchFamily="34" charset="0"/>
              <a:buChar char="•"/>
            </a:pPr>
            <a:r>
              <a:rPr lang="en-US" sz="1400" b="0" i="0" dirty="0">
                <a:effectLst/>
              </a:rPr>
              <a:t>Optogenetics revolutionizes neural circuit study by identifying specific behavior-disease circuits.</a:t>
            </a:r>
          </a:p>
          <a:p>
            <a:pPr marL="285750" indent="-285750">
              <a:buFont typeface="Arial" panose="020B0604020202020204" pitchFamily="34" charset="0"/>
              <a:buChar char="•"/>
            </a:pPr>
            <a:r>
              <a:rPr lang="en-US" sz="1400" dirty="0">
                <a:effectLst/>
              </a:rPr>
              <a:t>Optogenetics potential in treating neurological/psychiatric disorders and BCI. Challenges include safe/proper light delivery and protein expression specificity.</a:t>
            </a:r>
            <a:endParaRPr lang="en-US" sz="1400" dirty="0"/>
          </a:p>
        </p:txBody>
      </p:sp>
      <p:pic>
        <p:nvPicPr>
          <p:cNvPr id="8" name="Picture 2" descr="Example of combined tDCS, MEG, and BCI experimental setup. This design... |  Download Scientific Diagram">
            <a:extLst>
              <a:ext uri="{FF2B5EF4-FFF2-40B4-BE49-F238E27FC236}">
                <a16:creationId xmlns:a16="http://schemas.microsoft.com/office/drawing/2014/main" id="{C5FF2D53-D6CB-A5C7-AEE5-99E953950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 y="3953797"/>
            <a:ext cx="5557066" cy="2543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72E9DAF-0B7E-7CDE-EF1B-76565324D6B8}"/>
              </a:ext>
            </a:extLst>
          </p:cNvPr>
          <p:cNvSpPr txBox="1"/>
          <p:nvPr/>
        </p:nvSpPr>
        <p:spPr>
          <a:xfrm>
            <a:off x="6749143" y="4532886"/>
            <a:ext cx="4680857" cy="1600438"/>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effectLst/>
              </a:rPr>
              <a:t>MEG-based BCIs measure magnetic fields generated by brain activity non-invasively with high resolution. </a:t>
            </a:r>
          </a:p>
          <a:p>
            <a:pPr marL="285750" indent="-285750" algn="l">
              <a:buFont typeface="Arial" panose="020B0604020202020204" pitchFamily="34" charset="0"/>
              <a:buChar char="•"/>
            </a:pPr>
            <a:r>
              <a:rPr lang="en-US" sz="1400" b="0" i="0" dirty="0">
                <a:effectLst/>
              </a:rPr>
              <a:t>They offer precise device control but are complex and costly, with promise for advancing assistive technologies and brain understanding.</a:t>
            </a:r>
          </a:p>
          <a:p>
            <a:br>
              <a:rPr lang="en-US" sz="1400" dirty="0"/>
            </a:br>
            <a:endParaRPr lang="en-US" sz="1400" dirty="0"/>
          </a:p>
        </p:txBody>
      </p:sp>
      <p:sp>
        <p:nvSpPr>
          <p:cNvPr id="12" name="TextBox 11">
            <a:extLst>
              <a:ext uri="{FF2B5EF4-FFF2-40B4-BE49-F238E27FC236}">
                <a16:creationId xmlns:a16="http://schemas.microsoft.com/office/drawing/2014/main" id="{13AEB048-FA1E-7F7E-CF73-10D6D57F8900}"/>
              </a:ext>
            </a:extLst>
          </p:cNvPr>
          <p:cNvSpPr txBox="1"/>
          <p:nvPr/>
        </p:nvSpPr>
        <p:spPr>
          <a:xfrm>
            <a:off x="6096000" y="3754592"/>
            <a:ext cx="5894705" cy="584775"/>
          </a:xfrm>
          <a:prstGeom prst="rect">
            <a:avLst/>
          </a:prstGeom>
          <a:noFill/>
        </p:spPr>
        <p:txBody>
          <a:bodyPr wrap="square">
            <a:spAutoFit/>
          </a:bodyPr>
          <a:lstStyle/>
          <a:p>
            <a:pPr lvl="0"/>
            <a:r>
              <a:rPr lang="en-US" sz="3200" b="1" i="0" dirty="0"/>
              <a:t>Magneto encephalography (MEG)</a:t>
            </a:r>
            <a:endParaRPr lang="en-US" sz="3200" b="1" dirty="0"/>
          </a:p>
        </p:txBody>
      </p:sp>
    </p:spTree>
    <p:extLst>
      <p:ext uri="{BB962C8B-B14F-4D97-AF65-F5344CB8AC3E}">
        <p14:creationId xmlns:p14="http://schemas.microsoft.com/office/powerpoint/2010/main" val="34179538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29CE81-00F8-8454-586D-BD1159EC8EEF}"/>
              </a:ext>
            </a:extLst>
          </p:cNvPr>
          <p:cNvSpPr txBox="1"/>
          <p:nvPr/>
        </p:nvSpPr>
        <p:spPr>
          <a:xfrm>
            <a:off x="371474" y="3105834"/>
            <a:ext cx="11466739" cy="646331"/>
          </a:xfrm>
          <a:prstGeom prst="rect">
            <a:avLst/>
          </a:prstGeom>
          <a:noFill/>
        </p:spPr>
        <p:txBody>
          <a:bodyPr wrap="square" rtlCol="0">
            <a:spAutoFit/>
          </a:bodyPr>
          <a:lstStyle/>
          <a:p>
            <a:r>
              <a:rPr lang="en-US" b="0" i="0" dirty="0">
                <a:effectLst/>
                <a:latin typeface="Söhne"/>
              </a:rPr>
              <a:t>Overall, brain implants hold significant potential for transforming human lives, from mitigating disabilities to expanding cognitive capabilities.</a:t>
            </a:r>
            <a:endParaRPr lang="en-US" dirty="0"/>
          </a:p>
        </p:txBody>
      </p:sp>
      <p:sp>
        <p:nvSpPr>
          <p:cNvPr id="4" name="TextBox 3">
            <a:extLst>
              <a:ext uri="{FF2B5EF4-FFF2-40B4-BE49-F238E27FC236}">
                <a16:creationId xmlns:a16="http://schemas.microsoft.com/office/drawing/2014/main" id="{A661285B-95C2-9D83-4B57-C40DE9BDAE64}"/>
              </a:ext>
            </a:extLst>
          </p:cNvPr>
          <p:cNvSpPr txBox="1"/>
          <p:nvPr/>
        </p:nvSpPr>
        <p:spPr>
          <a:xfrm>
            <a:off x="187778" y="168047"/>
            <a:ext cx="4762201" cy="523220"/>
          </a:xfrm>
          <a:prstGeom prst="rect">
            <a:avLst/>
          </a:prstGeom>
          <a:noFill/>
        </p:spPr>
        <p:txBody>
          <a:bodyPr wrap="none" rtlCol="0">
            <a:spAutoFit/>
          </a:bodyPr>
          <a:lstStyle/>
          <a:p>
            <a:r>
              <a:rPr lang="en-US" sz="2800" b="1" i="0" dirty="0">
                <a:effectLst/>
                <a:latin typeface="Söhne"/>
              </a:rPr>
              <a:t>Applications of Brain Implants:</a:t>
            </a:r>
          </a:p>
        </p:txBody>
      </p:sp>
      <p:graphicFrame>
        <p:nvGraphicFramePr>
          <p:cNvPr id="7" name="TextBox 1">
            <a:extLst>
              <a:ext uri="{FF2B5EF4-FFF2-40B4-BE49-F238E27FC236}">
                <a16:creationId xmlns:a16="http://schemas.microsoft.com/office/drawing/2014/main" id="{78F08E79-D1ED-A186-23F5-EFB6D0DAFC72}"/>
              </a:ext>
            </a:extLst>
          </p:cNvPr>
          <p:cNvGraphicFramePr/>
          <p:nvPr>
            <p:extLst>
              <p:ext uri="{D42A27DB-BD31-4B8C-83A1-F6EECF244321}">
                <p14:modId xmlns:p14="http://schemas.microsoft.com/office/powerpoint/2010/main" val="1926195459"/>
              </p:ext>
            </p:extLst>
          </p:nvPr>
        </p:nvGraphicFramePr>
        <p:xfrm>
          <a:off x="582385" y="893184"/>
          <a:ext cx="11255829"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228E345-7F69-CD58-5A61-2D4BAAC6147C}"/>
              </a:ext>
            </a:extLst>
          </p:cNvPr>
          <p:cNvSpPr txBox="1"/>
          <p:nvPr/>
        </p:nvSpPr>
        <p:spPr>
          <a:xfrm>
            <a:off x="371474" y="4104441"/>
            <a:ext cx="3489738" cy="868571"/>
          </a:xfrm>
          <a:prstGeom prst="rect">
            <a:avLst/>
          </a:prstGeom>
          <a:noFill/>
        </p:spPr>
        <p:txBody>
          <a:bodyPr wrap="square" rtlCol="0">
            <a:spAutoFit/>
          </a:bodyPr>
          <a:lstStyle/>
          <a:p>
            <a:pPr defTabSz="896112">
              <a:spcAft>
                <a:spcPts val="600"/>
              </a:spcAft>
            </a:pPr>
            <a:r>
              <a:rPr lang="en-US" sz="2744" b="1" kern="1200" dirty="0">
                <a:solidFill>
                  <a:schemeClr val="tx1"/>
                </a:solidFill>
                <a:latin typeface="Söhne"/>
                <a:ea typeface="+mn-ea"/>
                <a:cs typeface="+mn-cs"/>
              </a:rPr>
              <a:t>Assistive technologies:</a:t>
            </a:r>
          </a:p>
          <a:p>
            <a:pPr>
              <a:spcAft>
                <a:spcPts val="600"/>
              </a:spcAft>
            </a:pPr>
            <a:endParaRPr lang="en-US" dirty="0"/>
          </a:p>
        </p:txBody>
      </p:sp>
      <p:sp>
        <p:nvSpPr>
          <p:cNvPr id="8" name="TextBox 7">
            <a:extLst>
              <a:ext uri="{FF2B5EF4-FFF2-40B4-BE49-F238E27FC236}">
                <a16:creationId xmlns:a16="http://schemas.microsoft.com/office/drawing/2014/main" id="{3F821607-DF72-D364-8A03-D7D4E8B0AFBD}"/>
              </a:ext>
            </a:extLst>
          </p:cNvPr>
          <p:cNvSpPr txBox="1"/>
          <p:nvPr/>
        </p:nvSpPr>
        <p:spPr>
          <a:xfrm>
            <a:off x="371475" y="4829058"/>
            <a:ext cx="3297011" cy="1880643"/>
          </a:xfrm>
          <a:prstGeom prst="rect">
            <a:avLst/>
          </a:prstGeom>
          <a:noFill/>
        </p:spPr>
        <p:txBody>
          <a:bodyPr wrap="square" rtlCol="0">
            <a:spAutoFit/>
          </a:bodyPr>
          <a:lstStyle/>
          <a:p>
            <a:pPr algn="just" defTabSz="896112">
              <a:spcAft>
                <a:spcPts val="600"/>
              </a:spcAft>
              <a:buFont typeface="Arial" panose="020B0604020202020204" pitchFamily="34" charset="0"/>
              <a:buChar char="•"/>
            </a:pPr>
            <a:r>
              <a:rPr lang="en-US" sz="1764" kern="1200" dirty="0">
                <a:solidFill>
                  <a:schemeClr val="tx1"/>
                </a:solidFill>
                <a:latin typeface="Söhne"/>
                <a:ea typeface="+mn-ea"/>
                <a:cs typeface="+mn-cs"/>
              </a:rPr>
              <a:t>Enables individuals with paralysis or limb amputation to control external devices</a:t>
            </a:r>
          </a:p>
          <a:p>
            <a:pPr algn="just" defTabSz="896112">
              <a:spcAft>
                <a:spcPts val="600"/>
              </a:spcAft>
              <a:buFont typeface="Arial" panose="020B0604020202020204" pitchFamily="34" charset="0"/>
              <a:buChar char="•"/>
            </a:pPr>
            <a:r>
              <a:rPr lang="en-US" sz="1764" kern="1200" dirty="0">
                <a:solidFill>
                  <a:schemeClr val="tx1"/>
                </a:solidFill>
                <a:latin typeface="Söhne"/>
                <a:ea typeface="+mn-ea"/>
                <a:cs typeface="+mn-cs"/>
              </a:rPr>
              <a:t>Prosthetic limbs, communication interfaces</a:t>
            </a:r>
          </a:p>
          <a:p>
            <a:pPr algn="just">
              <a:spcAft>
                <a:spcPts val="600"/>
              </a:spcAft>
            </a:pPr>
            <a:endParaRPr lang="en-US" dirty="0"/>
          </a:p>
        </p:txBody>
      </p:sp>
      <p:sp>
        <p:nvSpPr>
          <p:cNvPr id="9" name="TextBox 8">
            <a:extLst>
              <a:ext uri="{FF2B5EF4-FFF2-40B4-BE49-F238E27FC236}">
                <a16:creationId xmlns:a16="http://schemas.microsoft.com/office/drawing/2014/main" id="{084CAFB5-325E-5DC5-184E-3F2B73AE1D2E}"/>
              </a:ext>
            </a:extLst>
          </p:cNvPr>
          <p:cNvSpPr txBox="1"/>
          <p:nvPr/>
        </p:nvSpPr>
        <p:spPr>
          <a:xfrm>
            <a:off x="6455230" y="4187812"/>
            <a:ext cx="3746410" cy="868571"/>
          </a:xfrm>
          <a:prstGeom prst="rect">
            <a:avLst/>
          </a:prstGeom>
          <a:noFill/>
        </p:spPr>
        <p:txBody>
          <a:bodyPr wrap="none" rtlCol="0">
            <a:spAutoFit/>
          </a:bodyPr>
          <a:lstStyle/>
          <a:p>
            <a:pPr defTabSz="896112">
              <a:spcAft>
                <a:spcPts val="600"/>
              </a:spcAft>
            </a:pPr>
            <a:r>
              <a:rPr lang="en-US" sz="2744" b="1" kern="1200" dirty="0">
                <a:solidFill>
                  <a:schemeClr val="tx1"/>
                </a:solidFill>
                <a:latin typeface="Söhne"/>
                <a:ea typeface="+mn-ea"/>
                <a:cs typeface="+mn-cs"/>
              </a:rPr>
              <a:t>Cognitive enhancement:</a:t>
            </a:r>
          </a:p>
          <a:p>
            <a:pPr>
              <a:spcAft>
                <a:spcPts val="600"/>
              </a:spcAft>
            </a:pPr>
            <a:endParaRPr lang="en-US" dirty="0"/>
          </a:p>
        </p:txBody>
      </p:sp>
      <p:sp>
        <p:nvSpPr>
          <p:cNvPr id="10" name="TextBox 9">
            <a:extLst>
              <a:ext uri="{FF2B5EF4-FFF2-40B4-BE49-F238E27FC236}">
                <a16:creationId xmlns:a16="http://schemas.microsoft.com/office/drawing/2014/main" id="{8F39581D-A0C4-9674-17FF-7D5C95FA172C}"/>
              </a:ext>
            </a:extLst>
          </p:cNvPr>
          <p:cNvSpPr txBox="1"/>
          <p:nvPr/>
        </p:nvSpPr>
        <p:spPr>
          <a:xfrm>
            <a:off x="6455230" y="4758325"/>
            <a:ext cx="3297011" cy="1609158"/>
          </a:xfrm>
          <a:prstGeom prst="rect">
            <a:avLst/>
          </a:prstGeom>
          <a:noFill/>
        </p:spPr>
        <p:txBody>
          <a:bodyPr wrap="square" rtlCol="0">
            <a:spAutoFit/>
          </a:bodyPr>
          <a:lstStyle/>
          <a:p>
            <a:pPr defTabSz="896112">
              <a:spcAft>
                <a:spcPts val="600"/>
              </a:spcAft>
              <a:buFont typeface="Arial" panose="020B0604020202020204" pitchFamily="34" charset="0"/>
              <a:buChar char="•"/>
            </a:pPr>
            <a:r>
              <a:rPr lang="en-US" sz="1764" kern="1200" dirty="0">
                <a:solidFill>
                  <a:schemeClr val="tx1"/>
                </a:solidFill>
                <a:latin typeface="Söhne"/>
                <a:ea typeface="+mn-ea"/>
                <a:cs typeface="+mn-cs"/>
              </a:rPr>
              <a:t>Augments human cognition, memory, and learning capabilities</a:t>
            </a:r>
          </a:p>
          <a:p>
            <a:pPr defTabSz="896112">
              <a:spcAft>
                <a:spcPts val="600"/>
              </a:spcAft>
              <a:buFont typeface="Arial" panose="020B0604020202020204" pitchFamily="34" charset="0"/>
              <a:buChar char="•"/>
            </a:pPr>
            <a:r>
              <a:rPr lang="en-US" sz="1764" kern="1200" dirty="0">
                <a:solidFill>
                  <a:schemeClr val="tx1"/>
                </a:solidFill>
                <a:latin typeface="Söhne"/>
                <a:ea typeface="+mn-ea"/>
                <a:cs typeface="+mn-cs"/>
              </a:rPr>
              <a:t>Raises numerous ethical concerns</a:t>
            </a:r>
          </a:p>
          <a:p>
            <a:pPr>
              <a:spcAft>
                <a:spcPts val="600"/>
              </a:spcAft>
            </a:pPr>
            <a:endParaRPr lang="en-US" dirty="0"/>
          </a:p>
        </p:txBody>
      </p:sp>
      <p:pic>
        <p:nvPicPr>
          <p:cNvPr id="11" name="Picture 4" descr="Alessandro NAPOLI | Clinical Research Lead Engineer | PhD | Thomas  Jefferson University, Philadelphia | Jefferson | Farber Institute for  Neurosciences | Research profile">
            <a:extLst>
              <a:ext uri="{FF2B5EF4-FFF2-40B4-BE49-F238E27FC236}">
                <a16:creationId xmlns:a16="http://schemas.microsoft.com/office/drawing/2014/main" id="{31B6E2BF-2D6F-CBB7-6D42-92BA744AC4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033" y="4201982"/>
            <a:ext cx="2007892" cy="20078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ntroduction to Nootropics: Staying Smart When it Comes to Smart Drugs –  Indezone Energy">
            <a:extLst>
              <a:ext uri="{FF2B5EF4-FFF2-40B4-BE49-F238E27FC236}">
                <a16:creationId xmlns:a16="http://schemas.microsoft.com/office/drawing/2014/main" id="{6F08894C-8C93-AA8D-9419-49791C9A49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32256" y="4031031"/>
            <a:ext cx="2344942" cy="217884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2E3214FE-5DA4-5506-2591-EBE7775CF27D}"/>
              </a:ext>
            </a:extLst>
          </p:cNvPr>
          <p:cNvCxnSpPr>
            <a:cxnSpLocks/>
          </p:cNvCxnSpPr>
          <p:nvPr/>
        </p:nvCxnSpPr>
        <p:spPr>
          <a:xfrm>
            <a:off x="6238077" y="4201982"/>
            <a:ext cx="0" cy="2165501"/>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98510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1D838-0ACC-DB87-C4F0-2553F30F4117}"/>
              </a:ext>
            </a:extLst>
          </p:cNvPr>
          <p:cNvSpPr txBox="1"/>
          <p:nvPr/>
        </p:nvSpPr>
        <p:spPr>
          <a:xfrm>
            <a:off x="304800" y="154237"/>
            <a:ext cx="6096000" cy="584775"/>
          </a:xfrm>
          <a:prstGeom prst="rect">
            <a:avLst/>
          </a:prstGeom>
          <a:noFill/>
        </p:spPr>
        <p:txBody>
          <a:bodyPr wrap="square">
            <a:spAutoFit/>
          </a:bodyPr>
          <a:lstStyle/>
          <a:p>
            <a:pPr algn="l"/>
            <a:r>
              <a:rPr lang="en-US" sz="3200" b="1" i="0" dirty="0">
                <a:effectLst/>
              </a:rPr>
              <a:t>Ethical Considerations:</a:t>
            </a:r>
          </a:p>
        </p:txBody>
      </p:sp>
      <p:sp>
        <p:nvSpPr>
          <p:cNvPr id="5" name="TextBox 4">
            <a:extLst>
              <a:ext uri="{FF2B5EF4-FFF2-40B4-BE49-F238E27FC236}">
                <a16:creationId xmlns:a16="http://schemas.microsoft.com/office/drawing/2014/main" id="{15D24D0F-82EA-2382-8F73-4C05BD31B9B1}"/>
              </a:ext>
            </a:extLst>
          </p:cNvPr>
          <p:cNvSpPr txBox="1"/>
          <p:nvPr/>
        </p:nvSpPr>
        <p:spPr>
          <a:xfrm>
            <a:off x="446315" y="1396191"/>
            <a:ext cx="2394852" cy="1231106"/>
          </a:xfrm>
          <a:prstGeom prst="rect">
            <a:avLst/>
          </a:prstGeom>
          <a:noFill/>
        </p:spPr>
        <p:txBody>
          <a:bodyPr wrap="square">
            <a:spAutoFit/>
          </a:bodyPr>
          <a:lstStyle/>
          <a:p>
            <a:pPr algn="l"/>
            <a:r>
              <a:rPr lang="en-US" b="1" i="0" dirty="0">
                <a:effectLst/>
              </a:rPr>
              <a:t>Informed consent:</a:t>
            </a:r>
          </a:p>
          <a:p>
            <a:pPr algn="l">
              <a:buFont typeface="Arial" panose="020B0604020202020204" pitchFamily="34" charset="0"/>
              <a:buChar char="•"/>
            </a:pPr>
            <a:r>
              <a:rPr lang="en-US" sz="1400" b="0" i="0" dirty="0">
                <a:effectLst/>
              </a:rPr>
              <a:t>Critical due to invasive nature and potential risks</a:t>
            </a:r>
          </a:p>
          <a:p>
            <a:pPr algn="l">
              <a:buFont typeface="Arial" panose="020B0604020202020204" pitchFamily="34" charset="0"/>
              <a:buChar char="•"/>
            </a:pPr>
            <a:r>
              <a:rPr lang="en-US" sz="1400" b="0" i="0" dirty="0">
                <a:effectLst/>
              </a:rPr>
              <a:t>Ensures patients understand and agree to the procedure</a:t>
            </a:r>
          </a:p>
        </p:txBody>
      </p:sp>
      <p:sp>
        <p:nvSpPr>
          <p:cNvPr id="7" name="TextBox 6">
            <a:extLst>
              <a:ext uri="{FF2B5EF4-FFF2-40B4-BE49-F238E27FC236}">
                <a16:creationId xmlns:a16="http://schemas.microsoft.com/office/drawing/2014/main" id="{70E26FDA-38F6-E459-D25C-CE901F704B60}"/>
              </a:ext>
            </a:extLst>
          </p:cNvPr>
          <p:cNvSpPr txBox="1"/>
          <p:nvPr/>
        </p:nvSpPr>
        <p:spPr>
          <a:xfrm>
            <a:off x="6291942" y="4063194"/>
            <a:ext cx="3609293" cy="1015663"/>
          </a:xfrm>
          <a:prstGeom prst="rect">
            <a:avLst/>
          </a:prstGeom>
          <a:noFill/>
        </p:spPr>
        <p:txBody>
          <a:bodyPr wrap="square">
            <a:spAutoFit/>
          </a:bodyPr>
          <a:lstStyle/>
          <a:p>
            <a:pPr algn="l"/>
            <a:r>
              <a:rPr lang="en-US" b="1" i="0" dirty="0">
                <a:effectLst/>
              </a:rPr>
              <a:t>Privacy and data security:</a:t>
            </a:r>
          </a:p>
          <a:p>
            <a:pPr algn="l">
              <a:buFont typeface="Arial" panose="020B0604020202020204" pitchFamily="34" charset="0"/>
              <a:buChar char="•"/>
            </a:pPr>
            <a:r>
              <a:rPr lang="en-US" sz="1400" b="0" i="0" dirty="0">
                <a:effectLst/>
              </a:rPr>
              <a:t>Protects sensitive brain data</a:t>
            </a:r>
          </a:p>
          <a:p>
            <a:pPr algn="l">
              <a:buFont typeface="Arial" panose="020B0604020202020204" pitchFamily="34" charset="0"/>
              <a:buChar char="•"/>
            </a:pPr>
            <a:r>
              <a:rPr lang="en-US" sz="1400" b="0" i="0" dirty="0">
                <a:effectLst/>
              </a:rPr>
              <a:t>Requires robust measures to prevent unauthorized access and misuse</a:t>
            </a:r>
          </a:p>
        </p:txBody>
      </p:sp>
      <p:sp>
        <p:nvSpPr>
          <p:cNvPr id="9" name="TextBox 8">
            <a:extLst>
              <a:ext uri="{FF2B5EF4-FFF2-40B4-BE49-F238E27FC236}">
                <a16:creationId xmlns:a16="http://schemas.microsoft.com/office/drawing/2014/main" id="{C076AA02-0453-E9E9-CB96-8DCC56752E3A}"/>
              </a:ext>
            </a:extLst>
          </p:cNvPr>
          <p:cNvSpPr txBox="1"/>
          <p:nvPr/>
        </p:nvSpPr>
        <p:spPr>
          <a:xfrm>
            <a:off x="446320" y="4137038"/>
            <a:ext cx="2569020" cy="1231106"/>
          </a:xfrm>
          <a:prstGeom prst="rect">
            <a:avLst/>
          </a:prstGeom>
          <a:noFill/>
        </p:spPr>
        <p:txBody>
          <a:bodyPr wrap="square">
            <a:spAutoFit/>
          </a:bodyPr>
          <a:lstStyle/>
          <a:p>
            <a:pPr algn="l"/>
            <a:r>
              <a:rPr lang="en-US" b="1" i="0" dirty="0">
                <a:effectLst/>
              </a:rPr>
              <a:t>Access and equity:</a:t>
            </a:r>
          </a:p>
          <a:p>
            <a:pPr algn="l">
              <a:buFont typeface="Arial" panose="020B0604020202020204" pitchFamily="34" charset="0"/>
              <a:buChar char="•"/>
            </a:pPr>
            <a:r>
              <a:rPr lang="en-US" sz="1400" b="0" i="0" dirty="0">
                <a:effectLst/>
              </a:rPr>
              <a:t>Ensures equitable access to brain implant technologies</a:t>
            </a:r>
          </a:p>
          <a:p>
            <a:pPr algn="l">
              <a:buFont typeface="Arial" panose="020B0604020202020204" pitchFamily="34" charset="0"/>
              <a:buChar char="•"/>
            </a:pPr>
            <a:r>
              <a:rPr lang="en-US" sz="1400" b="0" i="0" dirty="0">
                <a:effectLst/>
              </a:rPr>
              <a:t>Addresses socioeconomic and geographical disparities</a:t>
            </a:r>
          </a:p>
        </p:txBody>
      </p:sp>
      <p:sp>
        <p:nvSpPr>
          <p:cNvPr id="11" name="TextBox 10">
            <a:extLst>
              <a:ext uri="{FF2B5EF4-FFF2-40B4-BE49-F238E27FC236}">
                <a16:creationId xmlns:a16="http://schemas.microsoft.com/office/drawing/2014/main" id="{D4F1AF41-5D78-CE69-891D-67FF62B6601D}"/>
              </a:ext>
            </a:extLst>
          </p:cNvPr>
          <p:cNvSpPr txBox="1"/>
          <p:nvPr/>
        </p:nvSpPr>
        <p:spPr>
          <a:xfrm>
            <a:off x="6291942" y="1196096"/>
            <a:ext cx="2902102" cy="1446550"/>
          </a:xfrm>
          <a:prstGeom prst="rect">
            <a:avLst/>
          </a:prstGeom>
          <a:noFill/>
        </p:spPr>
        <p:txBody>
          <a:bodyPr wrap="square">
            <a:spAutoFit/>
          </a:bodyPr>
          <a:lstStyle/>
          <a:p>
            <a:pPr algn="l"/>
            <a:r>
              <a:rPr lang="en-US" b="1" i="0" dirty="0">
                <a:effectLst/>
              </a:rPr>
              <a:t>Neuro ethics:</a:t>
            </a:r>
          </a:p>
          <a:p>
            <a:pPr algn="l">
              <a:buFont typeface="Arial" panose="020B0604020202020204" pitchFamily="34" charset="0"/>
              <a:buChar char="•"/>
            </a:pPr>
            <a:r>
              <a:rPr lang="en-US" sz="1400" b="0" i="0" dirty="0">
                <a:effectLst/>
              </a:rPr>
              <a:t>Establishes clear ethical guidelines and regulations</a:t>
            </a:r>
          </a:p>
          <a:p>
            <a:pPr algn="l">
              <a:buFont typeface="Arial" panose="020B0604020202020204" pitchFamily="34" charset="0"/>
              <a:buChar char="•"/>
            </a:pPr>
            <a:r>
              <a:rPr lang="en-US" sz="1400" b="0" i="0" dirty="0">
                <a:effectLst/>
              </a:rPr>
              <a:t>Mitigates potential negative consequences</a:t>
            </a:r>
          </a:p>
          <a:p>
            <a:pPr algn="l">
              <a:buFont typeface="Arial" panose="020B0604020202020204" pitchFamily="34" charset="0"/>
              <a:buChar char="•"/>
            </a:pPr>
            <a:r>
              <a:rPr lang="en-US" sz="1400" b="0" i="0" dirty="0">
                <a:effectLst/>
              </a:rPr>
              <a:t>Promotes responsible advancement</a:t>
            </a:r>
          </a:p>
        </p:txBody>
      </p:sp>
      <p:cxnSp>
        <p:nvCxnSpPr>
          <p:cNvPr id="13" name="Straight Connector 12">
            <a:extLst>
              <a:ext uri="{FF2B5EF4-FFF2-40B4-BE49-F238E27FC236}">
                <a16:creationId xmlns:a16="http://schemas.microsoft.com/office/drawing/2014/main" id="{0048CC6A-8AA8-89C7-98D4-82F2F07735C2}"/>
              </a:ext>
            </a:extLst>
          </p:cNvPr>
          <p:cNvCxnSpPr>
            <a:cxnSpLocks/>
          </p:cNvCxnSpPr>
          <p:nvPr/>
        </p:nvCxnSpPr>
        <p:spPr>
          <a:xfrm>
            <a:off x="5399314" y="1196096"/>
            <a:ext cx="0" cy="4764420"/>
          </a:xfrm>
          <a:prstGeom prst="line">
            <a:avLst/>
          </a:prstGeom>
          <a:ln w="19050"/>
        </p:spPr>
        <p:style>
          <a:lnRef idx="1">
            <a:schemeClr val="dk1"/>
          </a:lnRef>
          <a:fillRef idx="0">
            <a:schemeClr val="dk1"/>
          </a:fillRef>
          <a:effectRef idx="0">
            <a:schemeClr val="dk1"/>
          </a:effectRef>
          <a:fontRef idx="minor">
            <a:schemeClr val="tx1"/>
          </a:fontRef>
        </p:style>
      </p:cxnSp>
      <p:sp>
        <p:nvSpPr>
          <p:cNvPr id="15" name="AutoShape 2" descr="Data Security &amp; Privacy | Envoy">
            <a:extLst>
              <a:ext uri="{FF2B5EF4-FFF2-40B4-BE49-F238E27FC236}">
                <a16:creationId xmlns:a16="http://schemas.microsoft.com/office/drawing/2014/main" id="{51645495-F3E9-2585-2BF9-F759DF20A3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descr="Data Security &amp; Privacy | Envoy">
            <a:extLst>
              <a:ext uri="{FF2B5EF4-FFF2-40B4-BE49-F238E27FC236}">
                <a16:creationId xmlns:a16="http://schemas.microsoft.com/office/drawing/2014/main" id="{FF6D3A96-2618-76E7-3F44-51DC18AFCBA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8" descr="Data protection concept Royalty Free Vector Image">
            <a:extLst>
              <a:ext uri="{FF2B5EF4-FFF2-40B4-BE49-F238E27FC236}">
                <a16:creationId xmlns:a16="http://schemas.microsoft.com/office/drawing/2014/main" id="{D1EFDB1D-DBE3-96ED-A707-7FE7B53B5C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125"/>
          <a:stretch/>
        </p:blipFill>
        <p:spPr bwMode="auto">
          <a:xfrm>
            <a:off x="9194048" y="3759078"/>
            <a:ext cx="1806258" cy="15971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science For Kids - neuroethics">
            <a:extLst>
              <a:ext uri="{FF2B5EF4-FFF2-40B4-BE49-F238E27FC236}">
                <a16:creationId xmlns:a16="http://schemas.microsoft.com/office/drawing/2014/main" id="{143D0B61-039D-4FE2-CC73-7AA28D539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0229" y="1474664"/>
            <a:ext cx="1130984" cy="9080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formed Consent to Treatment – Zur Institute">
            <a:extLst>
              <a:ext uri="{FF2B5EF4-FFF2-40B4-BE49-F238E27FC236}">
                <a16:creationId xmlns:a16="http://schemas.microsoft.com/office/drawing/2014/main" id="{1ADB6176-56B2-46B2-B5FC-05AE624D7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660" y="1541068"/>
            <a:ext cx="1389589" cy="10156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quitable and Inclusive Access | Active People, Healthy Nation | Physical  Activity | CDC">
            <a:extLst>
              <a:ext uri="{FF2B5EF4-FFF2-40B4-BE49-F238E27FC236}">
                <a16:creationId xmlns:a16="http://schemas.microsoft.com/office/drawing/2014/main" id="{82903EB0-BF4F-2EA5-BAC7-5699DA2E4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6676" y="3995524"/>
            <a:ext cx="1450011" cy="115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6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B4E63B-7EE5-085A-4691-CE2967A2EF71}"/>
              </a:ext>
            </a:extLst>
          </p:cNvPr>
          <p:cNvSpPr txBox="1"/>
          <p:nvPr/>
        </p:nvSpPr>
        <p:spPr>
          <a:xfrm>
            <a:off x="304800" y="1041975"/>
            <a:ext cx="6183086" cy="923330"/>
          </a:xfrm>
          <a:prstGeom prst="rect">
            <a:avLst/>
          </a:prstGeom>
          <a:noFill/>
        </p:spPr>
        <p:txBody>
          <a:bodyPr wrap="square" rtlCol="0">
            <a:spAutoFit/>
          </a:bodyPr>
          <a:lstStyle/>
          <a:p>
            <a:pPr algn="l"/>
            <a:r>
              <a:rPr lang="en-US" dirty="0">
                <a:latin typeface="Söhne"/>
              </a:rPr>
              <a:t>B</a:t>
            </a:r>
            <a:r>
              <a:rPr lang="en-US" b="0" i="0" dirty="0">
                <a:effectLst/>
                <a:latin typeface="Söhne"/>
              </a:rPr>
              <a:t>rain implants hold immense promise in treating neurological disorders, developing assistive technologies, and enhancing cognitive capabilities.</a:t>
            </a:r>
            <a:endParaRPr lang="en-US" dirty="0"/>
          </a:p>
        </p:txBody>
      </p:sp>
      <p:sp>
        <p:nvSpPr>
          <p:cNvPr id="4" name="TextBox 3">
            <a:extLst>
              <a:ext uri="{FF2B5EF4-FFF2-40B4-BE49-F238E27FC236}">
                <a16:creationId xmlns:a16="http://schemas.microsoft.com/office/drawing/2014/main" id="{7D4192DB-B44F-B580-4D6A-9AAA2928A10D}"/>
              </a:ext>
            </a:extLst>
          </p:cNvPr>
          <p:cNvSpPr txBox="1"/>
          <p:nvPr/>
        </p:nvSpPr>
        <p:spPr>
          <a:xfrm>
            <a:off x="304800" y="457200"/>
            <a:ext cx="2154757" cy="584775"/>
          </a:xfrm>
          <a:prstGeom prst="rect">
            <a:avLst/>
          </a:prstGeom>
          <a:noFill/>
        </p:spPr>
        <p:txBody>
          <a:bodyPr wrap="none" rtlCol="0">
            <a:spAutoFit/>
          </a:bodyPr>
          <a:lstStyle/>
          <a:p>
            <a:r>
              <a:rPr lang="en-US" sz="3200" b="1" i="0" dirty="0">
                <a:effectLst/>
                <a:latin typeface="Söhne"/>
              </a:rPr>
              <a:t>Conclusion:</a:t>
            </a:r>
          </a:p>
        </p:txBody>
      </p:sp>
      <p:sp>
        <p:nvSpPr>
          <p:cNvPr id="5" name="TextBox 4">
            <a:extLst>
              <a:ext uri="{FF2B5EF4-FFF2-40B4-BE49-F238E27FC236}">
                <a16:creationId xmlns:a16="http://schemas.microsoft.com/office/drawing/2014/main" id="{C69C492F-D33D-B4C7-2DD9-D9996BDC555C}"/>
              </a:ext>
            </a:extLst>
          </p:cNvPr>
          <p:cNvSpPr txBox="1"/>
          <p:nvPr/>
        </p:nvSpPr>
        <p:spPr>
          <a:xfrm>
            <a:off x="304800" y="2546804"/>
            <a:ext cx="2016258" cy="584775"/>
          </a:xfrm>
          <a:prstGeom prst="rect">
            <a:avLst/>
          </a:prstGeom>
          <a:noFill/>
        </p:spPr>
        <p:txBody>
          <a:bodyPr wrap="none" rtlCol="0">
            <a:spAutoFit/>
          </a:bodyPr>
          <a:lstStyle/>
          <a:p>
            <a:r>
              <a:rPr lang="en-US" sz="3200" b="1" i="0" dirty="0">
                <a:effectLst/>
                <a:latin typeface="Söhne"/>
              </a:rPr>
              <a:t>Resources:</a:t>
            </a:r>
          </a:p>
        </p:txBody>
      </p:sp>
      <p:pic>
        <p:nvPicPr>
          <p:cNvPr id="11" name="Online Media 6" descr="Elon Musk’s Brain Implant: How it Works">
            <a:hlinkClick r:id="" action="ppaction://media"/>
            <a:extLst>
              <a:ext uri="{FF2B5EF4-FFF2-40B4-BE49-F238E27FC236}">
                <a16:creationId xmlns:a16="http://schemas.microsoft.com/office/drawing/2014/main" id="{71549AC6-D34B-01A6-7147-8798D906518F}"/>
              </a:ext>
            </a:extLst>
          </p:cNvPr>
          <p:cNvPicPr>
            <a:picLocks noRot="1" noChangeAspect="1"/>
          </p:cNvPicPr>
          <p:nvPr>
            <a:videoFile r:link="rId1"/>
          </p:nvPr>
        </p:nvPicPr>
        <p:blipFill>
          <a:blip r:embed="rId5"/>
          <a:stretch>
            <a:fillRect/>
          </a:stretch>
        </p:blipFill>
        <p:spPr>
          <a:xfrm>
            <a:off x="2853226" y="2121641"/>
            <a:ext cx="2540000" cy="1435100"/>
          </a:xfrm>
          <a:prstGeom prst="rect">
            <a:avLst/>
          </a:prstGeom>
        </p:spPr>
      </p:pic>
      <p:pic>
        <p:nvPicPr>
          <p:cNvPr id="12" name="Online Media 7" descr="Researchers restore partial vision to the blind via brain implant">
            <a:hlinkClick r:id="" action="ppaction://media"/>
            <a:extLst>
              <a:ext uri="{FF2B5EF4-FFF2-40B4-BE49-F238E27FC236}">
                <a16:creationId xmlns:a16="http://schemas.microsoft.com/office/drawing/2014/main" id="{C4551DD7-6BB8-5052-5B90-990E6874CEDF}"/>
              </a:ext>
            </a:extLst>
          </p:cNvPr>
          <p:cNvPicPr>
            <a:picLocks noRot="1" noChangeAspect="1"/>
          </p:cNvPicPr>
          <p:nvPr>
            <a:videoFile r:link="rId2"/>
          </p:nvPr>
        </p:nvPicPr>
        <p:blipFill>
          <a:blip r:embed="rId6"/>
          <a:stretch>
            <a:fillRect/>
          </a:stretch>
        </p:blipFill>
        <p:spPr>
          <a:xfrm>
            <a:off x="6185484" y="2121641"/>
            <a:ext cx="2540000" cy="1435100"/>
          </a:xfrm>
          <a:prstGeom prst="rect">
            <a:avLst/>
          </a:prstGeom>
        </p:spPr>
      </p:pic>
      <p:pic>
        <p:nvPicPr>
          <p:cNvPr id="13" name="Online Media 8" descr="Monkey plays Pong video game with his mind using Neuralink brain implant">
            <a:hlinkClick r:id="" action="ppaction://media"/>
            <a:extLst>
              <a:ext uri="{FF2B5EF4-FFF2-40B4-BE49-F238E27FC236}">
                <a16:creationId xmlns:a16="http://schemas.microsoft.com/office/drawing/2014/main" id="{2E31CEC8-157A-7DF1-1043-5E29B71C1A7E}"/>
              </a:ext>
            </a:extLst>
          </p:cNvPr>
          <p:cNvPicPr>
            <a:picLocks noRot="1" noChangeAspect="1"/>
          </p:cNvPicPr>
          <p:nvPr>
            <a:videoFile r:link="rId3"/>
          </p:nvPr>
        </p:nvPicPr>
        <p:blipFill>
          <a:blip r:embed="rId7"/>
          <a:stretch>
            <a:fillRect/>
          </a:stretch>
        </p:blipFill>
        <p:spPr>
          <a:xfrm>
            <a:off x="9517742" y="2092945"/>
            <a:ext cx="2540000" cy="1435100"/>
          </a:xfrm>
          <a:prstGeom prst="rect">
            <a:avLst/>
          </a:prstGeom>
        </p:spPr>
      </p:pic>
      <p:sp>
        <p:nvSpPr>
          <p:cNvPr id="17" name="TextBox 16">
            <a:extLst>
              <a:ext uri="{FF2B5EF4-FFF2-40B4-BE49-F238E27FC236}">
                <a16:creationId xmlns:a16="http://schemas.microsoft.com/office/drawing/2014/main" id="{F6BEB2B7-CE7B-1D70-7A37-76D20CE41291}"/>
              </a:ext>
            </a:extLst>
          </p:cNvPr>
          <p:cNvSpPr txBox="1"/>
          <p:nvPr/>
        </p:nvSpPr>
        <p:spPr>
          <a:xfrm>
            <a:off x="174172" y="4636407"/>
            <a:ext cx="2165914" cy="584775"/>
          </a:xfrm>
          <a:prstGeom prst="rect">
            <a:avLst/>
          </a:prstGeom>
          <a:noFill/>
        </p:spPr>
        <p:txBody>
          <a:bodyPr wrap="none" rtlCol="0">
            <a:spAutoFit/>
          </a:bodyPr>
          <a:lstStyle/>
          <a:p>
            <a:r>
              <a:rPr lang="en-US" sz="3200" b="1" i="0" dirty="0">
                <a:effectLst/>
                <a:latin typeface="Söhne"/>
              </a:rPr>
              <a:t>References:</a:t>
            </a:r>
          </a:p>
        </p:txBody>
      </p:sp>
      <p:sp>
        <p:nvSpPr>
          <p:cNvPr id="18" name="TextBox 17">
            <a:extLst>
              <a:ext uri="{FF2B5EF4-FFF2-40B4-BE49-F238E27FC236}">
                <a16:creationId xmlns:a16="http://schemas.microsoft.com/office/drawing/2014/main" id="{FFC0F7A3-B5FF-8225-8632-F0B979FB0E77}"/>
              </a:ext>
            </a:extLst>
          </p:cNvPr>
          <p:cNvSpPr txBox="1"/>
          <p:nvPr/>
        </p:nvSpPr>
        <p:spPr>
          <a:xfrm>
            <a:off x="6185484" y="3713077"/>
            <a:ext cx="2540000" cy="307777"/>
          </a:xfrm>
          <a:prstGeom prst="rect">
            <a:avLst/>
          </a:prstGeom>
          <a:noFill/>
        </p:spPr>
        <p:txBody>
          <a:bodyPr wrap="square" rtlCol="0">
            <a:spAutoFit/>
          </a:bodyPr>
          <a:lstStyle/>
          <a:p>
            <a:pPr algn="ctr"/>
            <a:r>
              <a:rPr lang="en-US" sz="1400" b="1" dirty="0"/>
              <a:t>Partial Vision To the Blind</a:t>
            </a:r>
          </a:p>
        </p:txBody>
      </p:sp>
      <p:sp>
        <p:nvSpPr>
          <p:cNvPr id="19" name="TextBox 18">
            <a:extLst>
              <a:ext uri="{FF2B5EF4-FFF2-40B4-BE49-F238E27FC236}">
                <a16:creationId xmlns:a16="http://schemas.microsoft.com/office/drawing/2014/main" id="{9779616D-9E2A-4D98-50D2-B220647C0739}"/>
              </a:ext>
            </a:extLst>
          </p:cNvPr>
          <p:cNvSpPr txBox="1"/>
          <p:nvPr/>
        </p:nvSpPr>
        <p:spPr>
          <a:xfrm>
            <a:off x="9473311" y="3702849"/>
            <a:ext cx="2584431" cy="523220"/>
          </a:xfrm>
          <a:prstGeom prst="rect">
            <a:avLst/>
          </a:prstGeom>
          <a:noFill/>
        </p:spPr>
        <p:txBody>
          <a:bodyPr wrap="square" rtlCol="0">
            <a:spAutoFit/>
          </a:bodyPr>
          <a:lstStyle/>
          <a:p>
            <a:pPr algn="ctr"/>
            <a:r>
              <a:rPr lang="en-US" sz="1400" b="1" dirty="0"/>
              <a:t>Monkey playing video game with brain</a:t>
            </a:r>
          </a:p>
        </p:txBody>
      </p:sp>
      <p:sp>
        <p:nvSpPr>
          <p:cNvPr id="20" name="TextBox 19">
            <a:extLst>
              <a:ext uri="{FF2B5EF4-FFF2-40B4-BE49-F238E27FC236}">
                <a16:creationId xmlns:a16="http://schemas.microsoft.com/office/drawing/2014/main" id="{9810CF72-AE55-9BE4-38D2-5E5FDED3F36C}"/>
              </a:ext>
            </a:extLst>
          </p:cNvPr>
          <p:cNvSpPr txBox="1"/>
          <p:nvPr/>
        </p:nvSpPr>
        <p:spPr>
          <a:xfrm>
            <a:off x="2897657" y="3713077"/>
            <a:ext cx="2540000" cy="523220"/>
          </a:xfrm>
          <a:prstGeom prst="rect">
            <a:avLst/>
          </a:prstGeom>
          <a:noFill/>
        </p:spPr>
        <p:txBody>
          <a:bodyPr wrap="square" rtlCol="0">
            <a:spAutoFit/>
          </a:bodyPr>
          <a:lstStyle/>
          <a:p>
            <a:pPr algn="ctr"/>
            <a:r>
              <a:rPr lang="en-US" sz="1400" b="1" dirty="0"/>
              <a:t>Brain- Implant Devices brain to computers</a:t>
            </a:r>
          </a:p>
        </p:txBody>
      </p:sp>
      <p:sp>
        <p:nvSpPr>
          <p:cNvPr id="21" name="TextBox 20">
            <a:extLst>
              <a:ext uri="{FF2B5EF4-FFF2-40B4-BE49-F238E27FC236}">
                <a16:creationId xmlns:a16="http://schemas.microsoft.com/office/drawing/2014/main" id="{259C8A91-6BC6-2E04-7762-8441126F2E5C}"/>
              </a:ext>
            </a:extLst>
          </p:cNvPr>
          <p:cNvSpPr txBox="1"/>
          <p:nvPr/>
        </p:nvSpPr>
        <p:spPr>
          <a:xfrm>
            <a:off x="326571" y="5366657"/>
            <a:ext cx="11277600" cy="116955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err="1">
                <a:effectLst/>
              </a:rPr>
              <a:t>Neuralink</a:t>
            </a:r>
            <a:r>
              <a:rPr lang="en-US" sz="1400" b="0" i="0" dirty="0">
                <a:effectLst/>
              </a:rPr>
              <a:t>: Elon Musk unveils pig with chip in its brain. (2020, August 28). BBC News. Retrieved from </a:t>
            </a:r>
            <a:r>
              <a:rPr lang="en-US" sz="1400" b="0" i="0" u="sng" dirty="0">
                <a:effectLst/>
                <a:hlinkClick r:id="rId8">
                  <a:extLst>
                    <a:ext uri="{A12FA001-AC4F-418D-AE19-62706E023703}">
                      <ahyp:hlinkClr xmlns:ahyp="http://schemas.microsoft.com/office/drawing/2018/hyperlinkcolor" val="tx"/>
                    </a:ext>
                  </a:extLst>
                </a:hlinkClick>
              </a:rPr>
              <a:t>https://www.bbc.com/news/technology-53930775</a:t>
            </a:r>
            <a:r>
              <a:rPr lang="en-US" sz="1400" b="0" i="0" dirty="0">
                <a:effectLst/>
              </a:rPr>
              <a:t>.</a:t>
            </a:r>
          </a:p>
          <a:p>
            <a:pPr marL="285750" indent="-285750">
              <a:buFont typeface="Arial" panose="020B0604020202020204" pitchFamily="34" charset="0"/>
              <a:buChar char="•"/>
            </a:pPr>
            <a:r>
              <a:rPr lang="en-US" sz="1400" b="0" i="0" dirty="0">
                <a:effectLst/>
                <a:hlinkClick r:id="rId9">
                  <a:extLst>
                    <a:ext uri="{A12FA001-AC4F-418D-AE19-62706E023703}">
                      <ahyp:hlinkClr xmlns:ahyp="http://schemas.microsoft.com/office/drawing/2018/hyperlinkcolor" val="tx"/>
                    </a:ext>
                  </a:extLst>
                </a:hlinkClick>
              </a:rPr>
              <a:t>https://en.wikipedia.org/wiki/Neuralink</a:t>
            </a:r>
            <a:endParaRPr lang="en-US" sz="1400" b="0" i="0" dirty="0">
              <a:effectLst/>
            </a:endParaRPr>
          </a:p>
          <a:p>
            <a:pPr marL="285750" indent="-285750">
              <a:buFont typeface="Arial" panose="020B0604020202020204" pitchFamily="34" charset="0"/>
              <a:buChar char="•"/>
            </a:pPr>
            <a:r>
              <a:rPr lang="en-US" sz="1400" b="0" i="0" dirty="0">
                <a:effectLst/>
              </a:rPr>
              <a:t>https://</a:t>
            </a:r>
            <a:r>
              <a:rPr lang="en-US" sz="1400" b="0" i="0" dirty="0" err="1">
                <a:effectLst/>
              </a:rPr>
              <a:t>www.nbcnews.com</a:t>
            </a:r>
            <a:r>
              <a:rPr lang="en-US" sz="1400" b="0" i="0" dirty="0">
                <a:effectLst/>
              </a:rPr>
              <a:t>/</a:t>
            </a:r>
            <a:r>
              <a:rPr lang="en-US" sz="1400" b="0" i="0" dirty="0" err="1">
                <a:effectLst/>
              </a:rPr>
              <a:t>mach</a:t>
            </a:r>
            <a:r>
              <a:rPr lang="en-US" sz="1400" b="0" i="0" dirty="0">
                <a:effectLst/>
              </a:rPr>
              <a:t>/science/memory-boosting-brain-implants-are-works-would-you-get-one-ncna868476</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737230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1"/>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11"/>
                                        </p:tgtEl>
                                      </p:cBhvr>
                                    </p:cmd>
                                  </p:childTnLst>
                                </p:cTn>
                              </p:par>
                            </p:childTnLst>
                          </p:cTn>
                        </p:par>
                      </p:childTnLst>
                    </p:cTn>
                  </p:par>
                </p:childTnLst>
              </p:cTn>
              <p:nextCondLst>
                <p:cond evt="onClick" delay="0">
                  <p:tgtEl>
                    <p:spTgt spid="11"/>
                  </p:tgtEl>
                </p:cond>
              </p:nextCondLst>
            </p:seq>
            <p:seq concurrent="1" nextAc="seek">
              <p:cTn id="20" restart="whenNotActive" fill="hold" evtFilter="cancelBubble" nodeType="interactiveSeq">
                <p:stCondLst>
                  <p:cond evt="onClick" delay="0">
                    <p:tgtEl>
                      <p:spTgt spid="12"/>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12"/>
                                        </p:tgtEl>
                                      </p:cBhvr>
                                    </p:cmd>
                                  </p:childTnLst>
                                </p:cTn>
                              </p:par>
                            </p:childTnLst>
                          </p:cTn>
                        </p:par>
                      </p:childTnLst>
                    </p:cTn>
                  </p:par>
                </p:childTnLst>
              </p:cTn>
              <p:nextCondLst>
                <p:cond evt="onClick" delay="0">
                  <p:tgtEl>
                    <p:spTgt spid="12"/>
                  </p:tgtEl>
                </p:cond>
              </p:nextCondLst>
            </p:seq>
            <p:seq concurrent="1" nextAc="seek">
              <p:cTn id="25" restart="whenNotActive" fill="hold" evtFilter="cancelBubble" nodeType="interactiveSeq">
                <p:stCondLst>
                  <p:cond evt="onClick" delay="0">
                    <p:tgtEl>
                      <p:spTgt spid="13"/>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13"/>
                                        </p:tgtEl>
                                      </p:cBhvr>
                                    </p:cmd>
                                  </p:childTnLst>
                                </p:cTn>
                              </p:par>
                            </p:childTnLst>
                          </p:cTn>
                        </p:par>
                      </p:childTnLst>
                    </p:cTn>
                  </p:par>
                </p:childTnLst>
              </p:cTn>
              <p:nextCondLst>
                <p:cond evt="onClick" delay="0">
                  <p:tgtEl>
                    <p:spTgt spid="13"/>
                  </p:tgtEl>
                </p:cond>
              </p:nextCondLst>
            </p:seq>
            <p:video>
              <p:cMediaNode vol="80000">
                <p:cTn id="30" fill="hold" display="0">
                  <p:stCondLst>
                    <p:cond delay="indefinite"/>
                  </p:stCondLst>
                </p:cTn>
                <p:tgtEl>
                  <p:spTgt spid="11"/>
                </p:tgtEl>
              </p:cMediaNode>
            </p:video>
            <p:video>
              <p:cMediaNode vol="80000">
                <p:cTn id="31" fill="hold" display="0">
                  <p:stCondLst>
                    <p:cond delay="indefinite"/>
                  </p:stCondLst>
                </p:cTn>
                <p:tgtEl>
                  <p:spTgt spid="12"/>
                </p:tgtEl>
              </p:cMediaNode>
            </p:video>
            <p:video>
              <p:cMediaNode vol="80000">
                <p:cTn id="32" fill="hold" display="0">
                  <p:stCondLst>
                    <p:cond delay="indefinite"/>
                  </p:stCondLst>
                </p:cTn>
                <p:tgtEl>
                  <p:spTgt spid="13"/>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791</TotalTime>
  <Words>938</Words>
  <Application>Microsoft Macintosh PowerPoint</Application>
  <PresentationFormat>Widescreen</PresentationFormat>
  <Paragraphs>116</Paragraphs>
  <Slides>10</Slides>
  <Notes>7</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Artificial Intelligence in Brain Implants and Brain-Computer Interface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Implants: Advancements, Applications, and Ethical Considerations for a Neural Future</dc:title>
  <dc:creator>Ravipudi, Avinash</dc:creator>
  <cp:lastModifiedBy>Ravipudi, Avinash</cp:lastModifiedBy>
  <cp:revision>7</cp:revision>
  <dcterms:created xsi:type="dcterms:W3CDTF">2023-05-02T04:11:33Z</dcterms:created>
  <dcterms:modified xsi:type="dcterms:W3CDTF">2023-05-09T17:24:25Z</dcterms:modified>
</cp:coreProperties>
</file>