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66" r:id="rId3"/>
    <p:sldId id="267" r:id="rId4"/>
    <p:sldId id="268" r:id="rId5"/>
    <p:sldId id="269" r:id="rId6"/>
    <p:sldId id="270" r:id="rId7"/>
    <p:sldId id="27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heme" Target="theme/theme1.xml" /><Relationship Id="rId5" Type="http://schemas.openxmlformats.org/officeDocument/2006/relationships/slide" Target="slides/slide4.xml" /><Relationship Id="rId10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presProps" Target="presProps.xml" 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3.svg" /><Relationship Id="rId1" Type="http://schemas.openxmlformats.org/officeDocument/2006/relationships/image" Target="../media/image2.png" /><Relationship Id="rId6" Type="http://schemas.openxmlformats.org/officeDocument/2006/relationships/image" Target="../media/image7.svg" /><Relationship Id="rId5" Type="http://schemas.openxmlformats.org/officeDocument/2006/relationships/image" Target="../media/image6.png" /><Relationship Id="rId4" Type="http://schemas.openxmlformats.org/officeDocument/2006/relationships/image" Target="../media/image5.svg" 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 /><Relationship Id="rId2" Type="http://schemas.openxmlformats.org/officeDocument/2006/relationships/image" Target="../media/image10.svg" /><Relationship Id="rId1" Type="http://schemas.openxmlformats.org/officeDocument/2006/relationships/image" Target="../media/image9.png" /><Relationship Id="rId6" Type="http://schemas.openxmlformats.org/officeDocument/2006/relationships/image" Target="../media/image14.svg" /><Relationship Id="rId5" Type="http://schemas.openxmlformats.org/officeDocument/2006/relationships/image" Target="../media/image13.png" /><Relationship Id="rId4" Type="http://schemas.openxmlformats.org/officeDocument/2006/relationships/image" Target="../media/image12.svg" 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3.svg" /><Relationship Id="rId1" Type="http://schemas.openxmlformats.org/officeDocument/2006/relationships/image" Target="../media/image2.png" /><Relationship Id="rId6" Type="http://schemas.openxmlformats.org/officeDocument/2006/relationships/image" Target="../media/image7.svg" /><Relationship Id="rId5" Type="http://schemas.openxmlformats.org/officeDocument/2006/relationships/image" Target="../media/image6.png" /><Relationship Id="rId4" Type="http://schemas.openxmlformats.org/officeDocument/2006/relationships/image" Target="../media/image5.svg" 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 /><Relationship Id="rId2" Type="http://schemas.openxmlformats.org/officeDocument/2006/relationships/image" Target="../media/image10.svg" /><Relationship Id="rId1" Type="http://schemas.openxmlformats.org/officeDocument/2006/relationships/image" Target="../media/image9.png" /><Relationship Id="rId6" Type="http://schemas.openxmlformats.org/officeDocument/2006/relationships/image" Target="../media/image14.svg" /><Relationship Id="rId5" Type="http://schemas.openxmlformats.org/officeDocument/2006/relationships/image" Target="../media/image13.png" /><Relationship Id="rId4" Type="http://schemas.openxmlformats.org/officeDocument/2006/relationships/image" Target="../media/image12.svg" 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98D1522-E208-4724-9603-70947DF3952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840896E-1816-4FD6-B9E6-875FD2803EA2}">
      <dgm:prSet/>
      <dgm:spPr/>
      <dgm:t>
        <a:bodyPr/>
        <a:lstStyle/>
        <a:p>
          <a:r>
            <a:rPr lang="en-US"/>
            <a:t>Solar power plants play a critical role in the transition  toward clean energy.</a:t>
          </a:r>
        </a:p>
      </dgm:t>
    </dgm:pt>
    <dgm:pt modelId="{7FD73535-15BD-43A9-97E9-2E92B0925ABB}" type="parTrans" cxnId="{E31A89BF-BB44-4829-9CB1-197BA58B2859}">
      <dgm:prSet/>
      <dgm:spPr/>
      <dgm:t>
        <a:bodyPr/>
        <a:lstStyle/>
        <a:p>
          <a:endParaRPr lang="en-US"/>
        </a:p>
      </dgm:t>
    </dgm:pt>
    <dgm:pt modelId="{1FEF1B14-CE38-499C-9F8D-E438584ABB4F}" type="sibTrans" cxnId="{E31A89BF-BB44-4829-9CB1-197BA58B2859}">
      <dgm:prSet/>
      <dgm:spPr/>
      <dgm:t>
        <a:bodyPr/>
        <a:lstStyle/>
        <a:p>
          <a:endParaRPr lang="en-US"/>
        </a:p>
      </dgm:t>
    </dgm:pt>
    <dgm:pt modelId="{73FB2E7F-B79A-4012-9EBC-435D81FC51AB}">
      <dgm:prSet/>
      <dgm:spPr/>
      <dgm:t>
        <a:bodyPr/>
        <a:lstStyle/>
        <a:p>
          <a:r>
            <a:rPr lang="en-US"/>
            <a:t>The introduction of AI driven predictive maintenance offers a solution that can help identify potential failures before they happens.</a:t>
          </a:r>
        </a:p>
      </dgm:t>
    </dgm:pt>
    <dgm:pt modelId="{7960E436-3141-4CD5-8329-ED427AFCB68B}" type="parTrans" cxnId="{74A40ED3-F88D-4A5D-8502-C0279DE138E5}">
      <dgm:prSet/>
      <dgm:spPr/>
      <dgm:t>
        <a:bodyPr/>
        <a:lstStyle/>
        <a:p>
          <a:endParaRPr lang="en-US"/>
        </a:p>
      </dgm:t>
    </dgm:pt>
    <dgm:pt modelId="{3BBB029C-4A8F-4B8D-BB81-341D39BA6469}" type="sibTrans" cxnId="{74A40ED3-F88D-4A5D-8502-C0279DE138E5}">
      <dgm:prSet/>
      <dgm:spPr/>
      <dgm:t>
        <a:bodyPr/>
        <a:lstStyle/>
        <a:p>
          <a:endParaRPr lang="en-US"/>
        </a:p>
      </dgm:t>
    </dgm:pt>
    <dgm:pt modelId="{E33399AB-61C3-4967-ABCD-A38D626350BE}">
      <dgm:prSet/>
      <dgm:spPr/>
      <dgm:t>
        <a:bodyPr/>
        <a:lstStyle/>
        <a:p>
          <a:r>
            <a:rPr lang="en-US"/>
            <a:t>The predictive model reduced downtime by 30% ,increased energy production and lowered maintenance costs.</a:t>
          </a:r>
        </a:p>
      </dgm:t>
    </dgm:pt>
    <dgm:pt modelId="{5A585031-4ECF-4DA8-99F5-A569F08FE11D}" type="parTrans" cxnId="{835C1F3F-554C-4E32-9437-979D6FFBEA65}">
      <dgm:prSet/>
      <dgm:spPr/>
      <dgm:t>
        <a:bodyPr/>
        <a:lstStyle/>
        <a:p>
          <a:endParaRPr lang="en-US"/>
        </a:p>
      </dgm:t>
    </dgm:pt>
    <dgm:pt modelId="{408853F6-42A6-41AE-B8E1-61E9CC35BE7A}" type="sibTrans" cxnId="{835C1F3F-554C-4E32-9437-979D6FFBEA65}">
      <dgm:prSet/>
      <dgm:spPr/>
      <dgm:t>
        <a:bodyPr/>
        <a:lstStyle/>
        <a:p>
          <a:endParaRPr lang="en-US"/>
        </a:p>
      </dgm:t>
    </dgm:pt>
    <dgm:pt modelId="{D1B22C4D-1EA5-4D6B-84CB-C1E580F7B007}" type="pres">
      <dgm:prSet presAssocID="{598D1522-E208-4724-9603-70947DF39524}" presName="root" presStyleCnt="0">
        <dgm:presLayoutVars>
          <dgm:dir/>
          <dgm:resizeHandles val="exact"/>
        </dgm:presLayoutVars>
      </dgm:prSet>
      <dgm:spPr/>
    </dgm:pt>
    <dgm:pt modelId="{68D9A517-6C2C-4D4B-A14F-232A45E18A06}" type="pres">
      <dgm:prSet presAssocID="{D840896E-1816-4FD6-B9E6-875FD2803EA2}" presName="compNode" presStyleCnt="0"/>
      <dgm:spPr/>
    </dgm:pt>
    <dgm:pt modelId="{69F4E68E-CC20-451D-8492-86C25C7F5669}" type="pres">
      <dgm:prSet presAssocID="{D840896E-1816-4FD6-B9E6-875FD2803EA2}" presName="bgRect" presStyleLbl="bgShp" presStyleIdx="0" presStyleCnt="3"/>
      <dgm:spPr/>
    </dgm:pt>
    <dgm:pt modelId="{9F51FDD3-8050-448B-9F25-D3043DC05DE4}" type="pres">
      <dgm:prSet presAssocID="{D840896E-1816-4FD6-B9E6-875FD2803EA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n"/>
        </a:ext>
      </dgm:extLst>
    </dgm:pt>
    <dgm:pt modelId="{F6072554-40F4-48DC-BC0B-043577A8D163}" type="pres">
      <dgm:prSet presAssocID="{D840896E-1816-4FD6-B9E6-875FD2803EA2}" presName="spaceRect" presStyleCnt="0"/>
      <dgm:spPr/>
    </dgm:pt>
    <dgm:pt modelId="{31BFDB2E-A6C0-478A-BB7E-72DF9D63EC5B}" type="pres">
      <dgm:prSet presAssocID="{D840896E-1816-4FD6-B9E6-875FD2803EA2}" presName="parTx" presStyleLbl="revTx" presStyleIdx="0" presStyleCnt="3">
        <dgm:presLayoutVars>
          <dgm:chMax val="0"/>
          <dgm:chPref val="0"/>
        </dgm:presLayoutVars>
      </dgm:prSet>
      <dgm:spPr/>
    </dgm:pt>
    <dgm:pt modelId="{E640CA08-AD79-4DA8-BA09-73586627EB25}" type="pres">
      <dgm:prSet presAssocID="{1FEF1B14-CE38-499C-9F8D-E438584ABB4F}" presName="sibTrans" presStyleCnt="0"/>
      <dgm:spPr/>
    </dgm:pt>
    <dgm:pt modelId="{02B34F95-3893-4997-BFC9-A5A4AA511D50}" type="pres">
      <dgm:prSet presAssocID="{73FB2E7F-B79A-4012-9EBC-435D81FC51AB}" presName="compNode" presStyleCnt="0"/>
      <dgm:spPr/>
    </dgm:pt>
    <dgm:pt modelId="{A17AF9DE-0D34-4B20-961E-964821C23AD2}" type="pres">
      <dgm:prSet presAssocID="{73FB2E7F-B79A-4012-9EBC-435D81FC51AB}" presName="bgRect" presStyleLbl="bgShp" presStyleIdx="1" presStyleCnt="3"/>
      <dgm:spPr/>
    </dgm:pt>
    <dgm:pt modelId="{94BF1CD9-7A76-41A6-A14F-CC76E811A3A9}" type="pres">
      <dgm:prSet presAssocID="{73FB2E7F-B79A-4012-9EBC-435D81FC51A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DED832C9-0513-4AD9-B3B4-A3CE17C6925E}" type="pres">
      <dgm:prSet presAssocID="{73FB2E7F-B79A-4012-9EBC-435D81FC51AB}" presName="spaceRect" presStyleCnt="0"/>
      <dgm:spPr/>
    </dgm:pt>
    <dgm:pt modelId="{9434035F-583B-4FE2-85C2-5B1774EE6A08}" type="pres">
      <dgm:prSet presAssocID="{73FB2E7F-B79A-4012-9EBC-435D81FC51AB}" presName="parTx" presStyleLbl="revTx" presStyleIdx="1" presStyleCnt="3">
        <dgm:presLayoutVars>
          <dgm:chMax val="0"/>
          <dgm:chPref val="0"/>
        </dgm:presLayoutVars>
      </dgm:prSet>
      <dgm:spPr/>
    </dgm:pt>
    <dgm:pt modelId="{CDC5A397-9EFA-4BDB-ADEB-1B06C0CB230D}" type="pres">
      <dgm:prSet presAssocID="{3BBB029C-4A8F-4B8D-BB81-341D39BA6469}" presName="sibTrans" presStyleCnt="0"/>
      <dgm:spPr/>
    </dgm:pt>
    <dgm:pt modelId="{5495062B-B4D8-47F9-B009-7AF129C7F86B}" type="pres">
      <dgm:prSet presAssocID="{E33399AB-61C3-4967-ABCD-A38D626350BE}" presName="compNode" presStyleCnt="0"/>
      <dgm:spPr/>
    </dgm:pt>
    <dgm:pt modelId="{5AF605E8-6559-4701-8B06-75550058BB28}" type="pres">
      <dgm:prSet presAssocID="{E33399AB-61C3-4967-ABCD-A38D626350BE}" presName="bgRect" presStyleLbl="bgShp" presStyleIdx="2" presStyleCnt="3"/>
      <dgm:spPr/>
    </dgm:pt>
    <dgm:pt modelId="{938C91A0-1325-4892-8500-61A7FF3DCAF4}" type="pres">
      <dgm:prSet presAssocID="{E33399AB-61C3-4967-ABCD-A38D626350B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lectric Car"/>
        </a:ext>
      </dgm:extLst>
    </dgm:pt>
    <dgm:pt modelId="{073402A8-F3DC-4F20-9E9D-6852E8B68B93}" type="pres">
      <dgm:prSet presAssocID="{E33399AB-61C3-4967-ABCD-A38D626350BE}" presName="spaceRect" presStyleCnt="0"/>
      <dgm:spPr/>
    </dgm:pt>
    <dgm:pt modelId="{D53737D0-F0B1-45D8-8050-3CAD885172C2}" type="pres">
      <dgm:prSet presAssocID="{E33399AB-61C3-4967-ABCD-A38D626350B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835C1F3F-554C-4E32-9437-979D6FFBEA65}" srcId="{598D1522-E208-4724-9603-70947DF39524}" destId="{E33399AB-61C3-4967-ABCD-A38D626350BE}" srcOrd="2" destOrd="0" parTransId="{5A585031-4ECF-4DA8-99F5-A569F08FE11D}" sibTransId="{408853F6-42A6-41AE-B8E1-61E9CC35BE7A}"/>
    <dgm:cxn modelId="{C05E5F85-4184-49A5-8523-19165AD0B8CA}" type="presOf" srcId="{E33399AB-61C3-4967-ABCD-A38D626350BE}" destId="{D53737D0-F0B1-45D8-8050-3CAD885172C2}" srcOrd="0" destOrd="0" presId="urn:microsoft.com/office/officeart/2018/2/layout/IconVerticalSolidList"/>
    <dgm:cxn modelId="{6BD026B5-992F-4502-945B-389713374243}" type="presOf" srcId="{73FB2E7F-B79A-4012-9EBC-435D81FC51AB}" destId="{9434035F-583B-4FE2-85C2-5B1774EE6A08}" srcOrd="0" destOrd="0" presId="urn:microsoft.com/office/officeart/2018/2/layout/IconVerticalSolidList"/>
    <dgm:cxn modelId="{E31A89BF-BB44-4829-9CB1-197BA58B2859}" srcId="{598D1522-E208-4724-9603-70947DF39524}" destId="{D840896E-1816-4FD6-B9E6-875FD2803EA2}" srcOrd="0" destOrd="0" parTransId="{7FD73535-15BD-43A9-97E9-2E92B0925ABB}" sibTransId="{1FEF1B14-CE38-499C-9F8D-E438584ABB4F}"/>
    <dgm:cxn modelId="{921CF2C6-FFAA-442E-AB0D-C280E977E1CF}" type="presOf" srcId="{598D1522-E208-4724-9603-70947DF39524}" destId="{D1B22C4D-1EA5-4D6B-84CB-C1E580F7B007}" srcOrd="0" destOrd="0" presId="urn:microsoft.com/office/officeart/2018/2/layout/IconVerticalSolidList"/>
    <dgm:cxn modelId="{74A40ED3-F88D-4A5D-8502-C0279DE138E5}" srcId="{598D1522-E208-4724-9603-70947DF39524}" destId="{73FB2E7F-B79A-4012-9EBC-435D81FC51AB}" srcOrd="1" destOrd="0" parTransId="{7960E436-3141-4CD5-8329-ED427AFCB68B}" sibTransId="{3BBB029C-4A8F-4B8D-BB81-341D39BA6469}"/>
    <dgm:cxn modelId="{9E87DDE7-2F3F-4FD2-91C8-4D95BE116B70}" type="presOf" srcId="{D840896E-1816-4FD6-B9E6-875FD2803EA2}" destId="{31BFDB2E-A6C0-478A-BB7E-72DF9D63EC5B}" srcOrd="0" destOrd="0" presId="urn:microsoft.com/office/officeart/2018/2/layout/IconVerticalSolidList"/>
    <dgm:cxn modelId="{8A93A2F6-0C56-43E0-9FCA-FF11C9885DE1}" type="presParOf" srcId="{D1B22C4D-1EA5-4D6B-84CB-C1E580F7B007}" destId="{68D9A517-6C2C-4D4B-A14F-232A45E18A06}" srcOrd="0" destOrd="0" presId="urn:microsoft.com/office/officeart/2018/2/layout/IconVerticalSolidList"/>
    <dgm:cxn modelId="{030F1261-A3C6-4EB0-95A3-926BFFCA89E4}" type="presParOf" srcId="{68D9A517-6C2C-4D4B-A14F-232A45E18A06}" destId="{69F4E68E-CC20-451D-8492-86C25C7F5669}" srcOrd="0" destOrd="0" presId="urn:microsoft.com/office/officeart/2018/2/layout/IconVerticalSolidList"/>
    <dgm:cxn modelId="{89D81865-DB21-4F78-B8F2-CD7E46BF9420}" type="presParOf" srcId="{68D9A517-6C2C-4D4B-A14F-232A45E18A06}" destId="{9F51FDD3-8050-448B-9F25-D3043DC05DE4}" srcOrd="1" destOrd="0" presId="urn:microsoft.com/office/officeart/2018/2/layout/IconVerticalSolidList"/>
    <dgm:cxn modelId="{4D5365E5-3580-4577-9462-FE23D5DD2E35}" type="presParOf" srcId="{68D9A517-6C2C-4D4B-A14F-232A45E18A06}" destId="{F6072554-40F4-48DC-BC0B-043577A8D163}" srcOrd="2" destOrd="0" presId="urn:microsoft.com/office/officeart/2018/2/layout/IconVerticalSolidList"/>
    <dgm:cxn modelId="{17103B04-74AE-44C7-AD1F-EE598D23FD08}" type="presParOf" srcId="{68D9A517-6C2C-4D4B-A14F-232A45E18A06}" destId="{31BFDB2E-A6C0-478A-BB7E-72DF9D63EC5B}" srcOrd="3" destOrd="0" presId="urn:microsoft.com/office/officeart/2018/2/layout/IconVerticalSolidList"/>
    <dgm:cxn modelId="{EA7043D0-6B65-44A4-9BD3-26CC32924D0A}" type="presParOf" srcId="{D1B22C4D-1EA5-4D6B-84CB-C1E580F7B007}" destId="{E640CA08-AD79-4DA8-BA09-73586627EB25}" srcOrd="1" destOrd="0" presId="urn:microsoft.com/office/officeart/2018/2/layout/IconVerticalSolidList"/>
    <dgm:cxn modelId="{ED8DFF53-8901-466F-8308-C989533DF79B}" type="presParOf" srcId="{D1B22C4D-1EA5-4D6B-84CB-C1E580F7B007}" destId="{02B34F95-3893-4997-BFC9-A5A4AA511D50}" srcOrd="2" destOrd="0" presId="urn:microsoft.com/office/officeart/2018/2/layout/IconVerticalSolidList"/>
    <dgm:cxn modelId="{61765BF4-3418-4FEC-B873-8F850330E24F}" type="presParOf" srcId="{02B34F95-3893-4997-BFC9-A5A4AA511D50}" destId="{A17AF9DE-0D34-4B20-961E-964821C23AD2}" srcOrd="0" destOrd="0" presId="urn:microsoft.com/office/officeart/2018/2/layout/IconVerticalSolidList"/>
    <dgm:cxn modelId="{A34EA3E8-4D8E-4791-8604-582C3AADFF92}" type="presParOf" srcId="{02B34F95-3893-4997-BFC9-A5A4AA511D50}" destId="{94BF1CD9-7A76-41A6-A14F-CC76E811A3A9}" srcOrd="1" destOrd="0" presId="urn:microsoft.com/office/officeart/2018/2/layout/IconVerticalSolidList"/>
    <dgm:cxn modelId="{6FAE173E-9EFB-43E7-BFD4-3BED66620C36}" type="presParOf" srcId="{02B34F95-3893-4997-BFC9-A5A4AA511D50}" destId="{DED832C9-0513-4AD9-B3B4-A3CE17C6925E}" srcOrd="2" destOrd="0" presId="urn:microsoft.com/office/officeart/2018/2/layout/IconVerticalSolidList"/>
    <dgm:cxn modelId="{BD05588C-AC2D-4D66-B53B-E4B8F6B0CD9E}" type="presParOf" srcId="{02B34F95-3893-4997-BFC9-A5A4AA511D50}" destId="{9434035F-583B-4FE2-85C2-5B1774EE6A08}" srcOrd="3" destOrd="0" presId="urn:microsoft.com/office/officeart/2018/2/layout/IconVerticalSolidList"/>
    <dgm:cxn modelId="{7739F446-056F-49A6-BDE7-42248A88195F}" type="presParOf" srcId="{D1B22C4D-1EA5-4D6B-84CB-C1E580F7B007}" destId="{CDC5A397-9EFA-4BDB-ADEB-1B06C0CB230D}" srcOrd="3" destOrd="0" presId="urn:microsoft.com/office/officeart/2018/2/layout/IconVerticalSolidList"/>
    <dgm:cxn modelId="{19C3C961-A882-4DA2-A69E-F29ACC3B2FEB}" type="presParOf" srcId="{D1B22C4D-1EA5-4D6B-84CB-C1E580F7B007}" destId="{5495062B-B4D8-47F9-B009-7AF129C7F86B}" srcOrd="4" destOrd="0" presId="urn:microsoft.com/office/officeart/2018/2/layout/IconVerticalSolidList"/>
    <dgm:cxn modelId="{351DE7CE-B10B-4975-896C-C4CCC13F4AA6}" type="presParOf" srcId="{5495062B-B4D8-47F9-B009-7AF129C7F86B}" destId="{5AF605E8-6559-4701-8B06-75550058BB28}" srcOrd="0" destOrd="0" presId="urn:microsoft.com/office/officeart/2018/2/layout/IconVerticalSolidList"/>
    <dgm:cxn modelId="{E5F7041D-E7D2-48A7-A956-4AEF53B7B15F}" type="presParOf" srcId="{5495062B-B4D8-47F9-B009-7AF129C7F86B}" destId="{938C91A0-1325-4892-8500-61A7FF3DCAF4}" srcOrd="1" destOrd="0" presId="urn:microsoft.com/office/officeart/2018/2/layout/IconVerticalSolidList"/>
    <dgm:cxn modelId="{1231DAFA-C40B-4D01-BFC3-13F43594637A}" type="presParOf" srcId="{5495062B-B4D8-47F9-B009-7AF129C7F86B}" destId="{073402A8-F3DC-4F20-9E9D-6852E8B68B93}" srcOrd="2" destOrd="0" presId="urn:microsoft.com/office/officeart/2018/2/layout/IconVerticalSolidList"/>
    <dgm:cxn modelId="{C56FB7B5-123F-402C-92DB-8A05BC8ECE80}" type="presParOf" srcId="{5495062B-B4D8-47F9-B009-7AF129C7F86B}" destId="{D53737D0-F0B1-45D8-8050-3CAD885172C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AE91707-D82C-4338-9F2F-3A35E425AA1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1B74C6F-0388-4389-AF79-DAEE26050DD9}">
      <dgm:prSet/>
      <dgm:spPr/>
      <dgm:t>
        <a:bodyPr/>
        <a:lstStyle/>
        <a:p>
          <a:r>
            <a:rPr lang="en-US"/>
            <a:t>Buildings account for nearly 40%of global energy consumption.</a:t>
          </a:r>
        </a:p>
      </dgm:t>
    </dgm:pt>
    <dgm:pt modelId="{07A4DEE1-A0AE-4E15-8AE2-2C3B085F68B9}" type="parTrans" cxnId="{112C04A7-5840-4AD8-8E72-EE1149D2243C}">
      <dgm:prSet/>
      <dgm:spPr/>
      <dgm:t>
        <a:bodyPr/>
        <a:lstStyle/>
        <a:p>
          <a:endParaRPr lang="en-US"/>
        </a:p>
      </dgm:t>
    </dgm:pt>
    <dgm:pt modelId="{6E2EA1B1-6C2C-4F3E-8E21-C4F9A6E2F03A}" type="sibTrans" cxnId="{112C04A7-5840-4AD8-8E72-EE1149D2243C}">
      <dgm:prSet/>
      <dgm:spPr/>
      <dgm:t>
        <a:bodyPr/>
        <a:lstStyle/>
        <a:p>
          <a:endParaRPr lang="en-US"/>
        </a:p>
      </dgm:t>
    </dgm:pt>
    <dgm:pt modelId="{48A4D3C0-299E-45BA-A685-F399438A2AEE}">
      <dgm:prSet/>
      <dgm:spPr/>
      <dgm:t>
        <a:bodyPr/>
        <a:lstStyle/>
        <a:p>
          <a:r>
            <a:rPr lang="en-US"/>
            <a:t>Improving energy efficient in buildings is essential for meeting sustainability targets.</a:t>
          </a:r>
        </a:p>
      </dgm:t>
    </dgm:pt>
    <dgm:pt modelId="{3A83DA34-F534-49A4-A1A7-F9AFD02BC3BA}" type="parTrans" cxnId="{C2DD5E1E-8919-4F7A-808F-7CB186960FF8}">
      <dgm:prSet/>
      <dgm:spPr/>
      <dgm:t>
        <a:bodyPr/>
        <a:lstStyle/>
        <a:p>
          <a:endParaRPr lang="en-US"/>
        </a:p>
      </dgm:t>
    </dgm:pt>
    <dgm:pt modelId="{BEAC1FD1-C444-43F8-A531-E87224B707ED}" type="sibTrans" cxnId="{C2DD5E1E-8919-4F7A-808F-7CB186960FF8}">
      <dgm:prSet/>
      <dgm:spPr/>
      <dgm:t>
        <a:bodyPr/>
        <a:lstStyle/>
        <a:p>
          <a:endParaRPr lang="en-US"/>
        </a:p>
      </dgm:t>
    </dgm:pt>
    <dgm:pt modelId="{0C447B91-A8F0-4921-B4AB-064514E26569}">
      <dgm:prSet/>
      <dgm:spPr/>
      <dgm:t>
        <a:bodyPr/>
        <a:lstStyle/>
        <a:p>
          <a:r>
            <a:rPr lang="en-US"/>
            <a:t>You are provided with building energy usage data, occupancy data and whether conditions over a two year period.</a:t>
          </a:r>
        </a:p>
      </dgm:t>
    </dgm:pt>
    <dgm:pt modelId="{EC3A40B5-93B4-4573-853C-6360D4BCAC8E}" type="parTrans" cxnId="{7C6F0256-65EB-4CCD-8D37-F3EE45FE94F9}">
      <dgm:prSet/>
      <dgm:spPr/>
      <dgm:t>
        <a:bodyPr/>
        <a:lstStyle/>
        <a:p>
          <a:endParaRPr lang="en-US"/>
        </a:p>
      </dgm:t>
    </dgm:pt>
    <dgm:pt modelId="{AA81260C-5D33-4125-B970-DA99A62CE33D}" type="sibTrans" cxnId="{7C6F0256-65EB-4CCD-8D37-F3EE45FE94F9}">
      <dgm:prSet/>
      <dgm:spPr/>
      <dgm:t>
        <a:bodyPr/>
        <a:lstStyle/>
        <a:p>
          <a:endParaRPr lang="en-US"/>
        </a:p>
      </dgm:t>
    </dgm:pt>
    <dgm:pt modelId="{8DF16559-B5D5-4ED8-954F-5CE2EF6EE0DA}" type="pres">
      <dgm:prSet presAssocID="{2AE91707-D82C-4338-9F2F-3A35E425AA15}" presName="root" presStyleCnt="0">
        <dgm:presLayoutVars>
          <dgm:dir/>
          <dgm:resizeHandles val="exact"/>
        </dgm:presLayoutVars>
      </dgm:prSet>
      <dgm:spPr/>
    </dgm:pt>
    <dgm:pt modelId="{59E47D2F-287B-4388-A4A9-A3AA10C7A270}" type="pres">
      <dgm:prSet presAssocID="{01B74C6F-0388-4389-AF79-DAEE26050DD9}" presName="compNode" presStyleCnt="0"/>
      <dgm:spPr/>
    </dgm:pt>
    <dgm:pt modelId="{3F2CAC92-B671-4A6F-BF41-FC05E7FF2DB3}" type="pres">
      <dgm:prSet presAssocID="{01B74C6F-0388-4389-AF79-DAEE26050DD9}" presName="bgRect" presStyleLbl="bgShp" presStyleIdx="0" presStyleCnt="3"/>
      <dgm:spPr/>
    </dgm:pt>
    <dgm:pt modelId="{24B5D3CF-F454-4FDD-92F8-15B80B12C0BE}" type="pres">
      <dgm:prSet presAssocID="{01B74C6F-0388-4389-AF79-DAEE26050DD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8BE97430-9EAF-454A-A3A0-BE2D686F7445}" type="pres">
      <dgm:prSet presAssocID="{01B74C6F-0388-4389-AF79-DAEE26050DD9}" presName="spaceRect" presStyleCnt="0"/>
      <dgm:spPr/>
    </dgm:pt>
    <dgm:pt modelId="{4252E817-BD26-42D9-B334-583F04790B02}" type="pres">
      <dgm:prSet presAssocID="{01B74C6F-0388-4389-AF79-DAEE26050DD9}" presName="parTx" presStyleLbl="revTx" presStyleIdx="0" presStyleCnt="3">
        <dgm:presLayoutVars>
          <dgm:chMax val="0"/>
          <dgm:chPref val="0"/>
        </dgm:presLayoutVars>
      </dgm:prSet>
      <dgm:spPr/>
    </dgm:pt>
    <dgm:pt modelId="{1AB56C55-52E7-48EC-AE3B-DD2FAEA99701}" type="pres">
      <dgm:prSet presAssocID="{6E2EA1B1-6C2C-4F3E-8E21-C4F9A6E2F03A}" presName="sibTrans" presStyleCnt="0"/>
      <dgm:spPr/>
    </dgm:pt>
    <dgm:pt modelId="{68D2C5C9-5BB4-42EA-B4EE-E85224FCD415}" type="pres">
      <dgm:prSet presAssocID="{48A4D3C0-299E-45BA-A685-F399438A2AEE}" presName="compNode" presStyleCnt="0"/>
      <dgm:spPr/>
    </dgm:pt>
    <dgm:pt modelId="{BBBD4AEA-0E1E-4D8C-835F-B5752995363A}" type="pres">
      <dgm:prSet presAssocID="{48A4D3C0-299E-45BA-A685-F399438A2AEE}" presName="bgRect" presStyleLbl="bgShp" presStyleIdx="1" presStyleCnt="3"/>
      <dgm:spPr/>
    </dgm:pt>
    <dgm:pt modelId="{7BBA6FC1-834E-4021-AADD-329E675DC579}" type="pres">
      <dgm:prSet presAssocID="{48A4D3C0-299E-45BA-A685-F399438A2AE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E3E0DF6B-B1CE-4BFA-942F-C018A351FA54}" type="pres">
      <dgm:prSet presAssocID="{48A4D3C0-299E-45BA-A685-F399438A2AEE}" presName="spaceRect" presStyleCnt="0"/>
      <dgm:spPr/>
    </dgm:pt>
    <dgm:pt modelId="{EF1D7942-CB15-4887-8298-47995AC1862F}" type="pres">
      <dgm:prSet presAssocID="{48A4D3C0-299E-45BA-A685-F399438A2AEE}" presName="parTx" presStyleLbl="revTx" presStyleIdx="1" presStyleCnt="3">
        <dgm:presLayoutVars>
          <dgm:chMax val="0"/>
          <dgm:chPref val="0"/>
        </dgm:presLayoutVars>
      </dgm:prSet>
      <dgm:spPr/>
    </dgm:pt>
    <dgm:pt modelId="{FE533178-F585-44E5-86D0-0D175C43797A}" type="pres">
      <dgm:prSet presAssocID="{BEAC1FD1-C444-43F8-A531-E87224B707ED}" presName="sibTrans" presStyleCnt="0"/>
      <dgm:spPr/>
    </dgm:pt>
    <dgm:pt modelId="{CCB73D14-FC8D-4E04-A13F-346C752CB63C}" type="pres">
      <dgm:prSet presAssocID="{0C447B91-A8F0-4921-B4AB-064514E26569}" presName="compNode" presStyleCnt="0"/>
      <dgm:spPr/>
    </dgm:pt>
    <dgm:pt modelId="{22B2E08F-23C7-4455-BA1C-EF5C1572D299}" type="pres">
      <dgm:prSet presAssocID="{0C447B91-A8F0-4921-B4AB-064514E26569}" presName="bgRect" presStyleLbl="bgShp" presStyleIdx="2" presStyleCnt="3"/>
      <dgm:spPr/>
    </dgm:pt>
    <dgm:pt modelId="{2E2DE463-96FB-4D4D-AB84-9E8C7B8C5FAE}" type="pres">
      <dgm:prSet presAssocID="{0C447B91-A8F0-4921-B4AB-064514E2656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dmill"/>
        </a:ext>
      </dgm:extLst>
    </dgm:pt>
    <dgm:pt modelId="{F32326B1-A7ED-4999-AF0C-C0F4991E804D}" type="pres">
      <dgm:prSet presAssocID="{0C447B91-A8F0-4921-B4AB-064514E26569}" presName="spaceRect" presStyleCnt="0"/>
      <dgm:spPr/>
    </dgm:pt>
    <dgm:pt modelId="{BCA1FFD1-B17B-4149-BC3D-F32670BB228A}" type="pres">
      <dgm:prSet presAssocID="{0C447B91-A8F0-4921-B4AB-064514E2656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2DD5E1E-8919-4F7A-808F-7CB186960FF8}" srcId="{2AE91707-D82C-4338-9F2F-3A35E425AA15}" destId="{48A4D3C0-299E-45BA-A685-F399438A2AEE}" srcOrd="1" destOrd="0" parTransId="{3A83DA34-F534-49A4-A1A7-F9AFD02BC3BA}" sibTransId="{BEAC1FD1-C444-43F8-A531-E87224B707ED}"/>
    <dgm:cxn modelId="{8A94A242-BE81-4F64-A8DD-AFA3F9FFE544}" type="presOf" srcId="{48A4D3C0-299E-45BA-A685-F399438A2AEE}" destId="{EF1D7942-CB15-4887-8298-47995AC1862F}" srcOrd="0" destOrd="0" presId="urn:microsoft.com/office/officeart/2018/2/layout/IconVerticalSolidList"/>
    <dgm:cxn modelId="{7C6F0256-65EB-4CCD-8D37-F3EE45FE94F9}" srcId="{2AE91707-D82C-4338-9F2F-3A35E425AA15}" destId="{0C447B91-A8F0-4921-B4AB-064514E26569}" srcOrd="2" destOrd="0" parTransId="{EC3A40B5-93B4-4573-853C-6360D4BCAC8E}" sibTransId="{AA81260C-5D33-4125-B970-DA99A62CE33D}"/>
    <dgm:cxn modelId="{F957DB7A-4C9D-4D6C-841F-A69CAD8C8053}" type="presOf" srcId="{2AE91707-D82C-4338-9F2F-3A35E425AA15}" destId="{8DF16559-B5D5-4ED8-954F-5CE2EF6EE0DA}" srcOrd="0" destOrd="0" presId="urn:microsoft.com/office/officeart/2018/2/layout/IconVerticalSolidList"/>
    <dgm:cxn modelId="{B5E6458C-579E-4C80-B17A-D26B689E9378}" type="presOf" srcId="{01B74C6F-0388-4389-AF79-DAEE26050DD9}" destId="{4252E817-BD26-42D9-B334-583F04790B02}" srcOrd="0" destOrd="0" presId="urn:microsoft.com/office/officeart/2018/2/layout/IconVerticalSolidList"/>
    <dgm:cxn modelId="{5537B8A4-18B2-4DCE-A736-A5BF06F7E21B}" type="presOf" srcId="{0C447B91-A8F0-4921-B4AB-064514E26569}" destId="{BCA1FFD1-B17B-4149-BC3D-F32670BB228A}" srcOrd="0" destOrd="0" presId="urn:microsoft.com/office/officeart/2018/2/layout/IconVerticalSolidList"/>
    <dgm:cxn modelId="{112C04A7-5840-4AD8-8E72-EE1149D2243C}" srcId="{2AE91707-D82C-4338-9F2F-3A35E425AA15}" destId="{01B74C6F-0388-4389-AF79-DAEE26050DD9}" srcOrd="0" destOrd="0" parTransId="{07A4DEE1-A0AE-4E15-8AE2-2C3B085F68B9}" sibTransId="{6E2EA1B1-6C2C-4F3E-8E21-C4F9A6E2F03A}"/>
    <dgm:cxn modelId="{E8E62C23-F2A6-47EF-AE70-9B88BC716DFC}" type="presParOf" srcId="{8DF16559-B5D5-4ED8-954F-5CE2EF6EE0DA}" destId="{59E47D2F-287B-4388-A4A9-A3AA10C7A270}" srcOrd="0" destOrd="0" presId="urn:microsoft.com/office/officeart/2018/2/layout/IconVerticalSolidList"/>
    <dgm:cxn modelId="{69064D25-7EDB-4FCD-AF71-2EF2292074CE}" type="presParOf" srcId="{59E47D2F-287B-4388-A4A9-A3AA10C7A270}" destId="{3F2CAC92-B671-4A6F-BF41-FC05E7FF2DB3}" srcOrd="0" destOrd="0" presId="urn:microsoft.com/office/officeart/2018/2/layout/IconVerticalSolidList"/>
    <dgm:cxn modelId="{1C2CAAE7-0264-4907-AB0F-6C78E49D5F26}" type="presParOf" srcId="{59E47D2F-287B-4388-A4A9-A3AA10C7A270}" destId="{24B5D3CF-F454-4FDD-92F8-15B80B12C0BE}" srcOrd="1" destOrd="0" presId="urn:microsoft.com/office/officeart/2018/2/layout/IconVerticalSolidList"/>
    <dgm:cxn modelId="{F5FF24F0-5469-4DE6-877F-ED2F1BAEF7E7}" type="presParOf" srcId="{59E47D2F-287B-4388-A4A9-A3AA10C7A270}" destId="{8BE97430-9EAF-454A-A3A0-BE2D686F7445}" srcOrd="2" destOrd="0" presId="urn:microsoft.com/office/officeart/2018/2/layout/IconVerticalSolidList"/>
    <dgm:cxn modelId="{53AA3927-F70F-40D5-80A9-05A891F1FBD9}" type="presParOf" srcId="{59E47D2F-287B-4388-A4A9-A3AA10C7A270}" destId="{4252E817-BD26-42D9-B334-583F04790B02}" srcOrd="3" destOrd="0" presId="urn:microsoft.com/office/officeart/2018/2/layout/IconVerticalSolidList"/>
    <dgm:cxn modelId="{F89C5E54-4D3D-42B3-A8A4-587738982B16}" type="presParOf" srcId="{8DF16559-B5D5-4ED8-954F-5CE2EF6EE0DA}" destId="{1AB56C55-52E7-48EC-AE3B-DD2FAEA99701}" srcOrd="1" destOrd="0" presId="urn:microsoft.com/office/officeart/2018/2/layout/IconVerticalSolidList"/>
    <dgm:cxn modelId="{BBDE9548-19F9-4631-A87E-E1FC6A65EA15}" type="presParOf" srcId="{8DF16559-B5D5-4ED8-954F-5CE2EF6EE0DA}" destId="{68D2C5C9-5BB4-42EA-B4EE-E85224FCD415}" srcOrd="2" destOrd="0" presId="urn:microsoft.com/office/officeart/2018/2/layout/IconVerticalSolidList"/>
    <dgm:cxn modelId="{6D830EBE-565B-4BB1-8B7F-588EFAFE474E}" type="presParOf" srcId="{68D2C5C9-5BB4-42EA-B4EE-E85224FCD415}" destId="{BBBD4AEA-0E1E-4D8C-835F-B5752995363A}" srcOrd="0" destOrd="0" presId="urn:microsoft.com/office/officeart/2018/2/layout/IconVerticalSolidList"/>
    <dgm:cxn modelId="{BFE8A08D-2E6E-4880-8172-BDF38C372FE7}" type="presParOf" srcId="{68D2C5C9-5BB4-42EA-B4EE-E85224FCD415}" destId="{7BBA6FC1-834E-4021-AADD-329E675DC579}" srcOrd="1" destOrd="0" presId="urn:microsoft.com/office/officeart/2018/2/layout/IconVerticalSolidList"/>
    <dgm:cxn modelId="{ED5FA2B9-E503-485D-8536-B776461A8EBC}" type="presParOf" srcId="{68D2C5C9-5BB4-42EA-B4EE-E85224FCD415}" destId="{E3E0DF6B-B1CE-4BFA-942F-C018A351FA54}" srcOrd="2" destOrd="0" presId="urn:microsoft.com/office/officeart/2018/2/layout/IconVerticalSolidList"/>
    <dgm:cxn modelId="{E1C36E07-773D-4E37-9EA2-C8681764D65D}" type="presParOf" srcId="{68D2C5C9-5BB4-42EA-B4EE-E85224FCD415}" destId="{EF1D7942-CB15-4887-8298-47995AC1862F}" srcOrd="3" destOrd="0" presId="urn:microsoft.com/office/officeart/2018/2/layout/IconVerticalSolidList"/>
    <dgm:cxn modelId="{5E15C009-FDEC-4E21-924D-8C9732365E73}" type="presParOf" srcId="{8DF16559-B5D5-4ED8-954F-5CE2EF6EE0DA}" destId="{FE533178-F585-44E5-86D0-0D175C43797A}" srcOrd="3" destOrd="0" presId="urn:microsoft.com/office/officeart/2018/2/layout/IconVerticalSolidList"/>
    <dgm:cxn modelId="{0000D8DC-DF1B-4515-8F83-6485B685C451}" type="presParOf" srcId="{8DF16559-B5D5-4ED8-954F-5CE2EF6EE0DA}" destId="{CCB73D14-FC8D-4E04-A13F-346C752CB63C}" srcOrd="4" destOrd="0" presId="urn:microsoft.com/office/officeart/2018/2/layout/IconVerticalSolidList"/>
    <dgm:cxn modelId="{DE998487-A537-4C32-88C4-1FD4346F4E4A}" type="presParOf" srcId="{CCB73D14-FC8D-4E04-A13F-346C752CB63C}" destId="{22B2E08F-23C7-4455-BA1C-EF5C1572D299}" srcOrd="0" destOrd="0" presId="urn:microsoft.com/office/officeart/2018/2/layout/IconVerticalSolidList"/>
    <dgm:cxn modelId="{82D07018-03B7-4E45-9735-8A667BB6F087}" type="presParOf" srcId="{CCB73D14-FC8D-4E04-A13F-346C752CB63C}" destId="{2E2DE463-96FB-4D4D-AB84-9E8C7B8C5FAE}" srcOrd="1" destOrd="0" presId="urn:microsoft.com/office/officeart/2018/2/layout/IconVerticalSolidList"/>
    <dgm:cxn modelId="{4DD5290F-B393-4263-AEC2-1AA09F1FA8EF}" type="presParOf" srcId="{CCB73D14-FC8D-4E04-A13F-346C752CB63C}" destId="{F32326B1-A7ED-4999-AF0C-C0F4991E804D}" srcOrd="2" destOrd="0" presId="urn:microsoft.com/office/officeart/2018/2/layout/IconVerticalSolidList"/>
    <dgm:cxn modelId="{A7D102B2-5F5E-4759-94CE-15A74F898DDB}" type="presParOf" srcId="{CCB73D14-FC8D-4E04-A13F-346C752CB63C}" destId="{BCA1FFD1-B17B-4149-BC3D-F32670BB228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F4E68E-CC20-451D-8492-86C25C7F5669}">
      <dsp:nvSpPr>
        <dsp:cNvPr id="0" name=""/>
        <dsp:cNvSpPr/>
      </dsp:nvSpPr>
      <dsp:spPr>
        <a:xfrm>
          <a:off x="0" y="729"/>
          <a:ext cx="6879517" cy="170622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51FDD3-8050-448B-9F25-D3043DC05DE4}">
      <dsp:nvSpPr>
        <dsp:cNvPr id="0" name=""/>
        <dsp:cNvSpPr/>
      </dsp:nvSpPr>
      <dsp:spPr>
        <a:xfrm>
          <a:off x="516131" y="384628"/>
          <a:ext cx="938421" cy="93842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BFDB2E-A6C0-478A-BB7E-72DF9D63EC5B}">
      <dsp:nvSpPr>
        <dsp:cNvPr id="0" name=""/>
        <dsp:cNvSpPr/>
      </dsp:nvSpPr>
      <dsp:spPr>
        <a:xfrm>
          <a:off x="1970684" y="729"/>
          <a:ext cx="4908832" cy="17062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0575" tIns="180575" rIns="180575" bIns="180575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Solar power plants play a critical role in the transition  toward clean energy.</a:t>
          </a:r>
        </a:p>
      </dsp:txBody>
      <dsp:txXfrm>
        <a:off x="1970684" y="729"/>
        <a:ext cx="4908832" cy="1706220"/>
      </dsp:txXfrm>
    </dsp:sp>
    <dsp:sp modelId="{A17AF9DE-0D34-4B20-961E-964821C23AD2}">
      <dsp:nvSpPr>
        <dsp:cNvPr id="0" name=""/>
        <dsp:cNvSpPr/>
      </dsp:nvSpPr>
      <dsp:spPr>
        <a:xfrm>
          <a:off x="0" y="2133504"/>
          <a:ext cx="6879517" cy="170622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BF1CD9-7A76-41A6-A14F-CC76E811A3A9}">
      <dsp:nvSpPr>
        <dsp:cNvPr id="0" name=""/>
        <dsp:cNvSpPr/>
      </dsp:nvSpPr>
      <dsp:spPr>
        <a:xfrm>
          <a:off x="516131" y="2517404"/>
          <a:ext cx="938421" cy="93842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34035F-583B-4FE2-85C2-5B1774EE6A08}">
      <dsp:nvSpPr>
        <dsp:cNvPr id="0" name=""/>
        <dsp:cNvSpPr/>
      </dsp:nvSpPr>
      <dsp:spPr>
        <a:xfrm>
          <a:off x="1970684" y="2133504"/>
          <a:ext cx="4908832" cy="17062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0575" tIns="180575" rIns="180575" bIns="180575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The introduction of AI driven predictive maintenance offers a solution that can help identify potential failures before they happens.</a:t>
          </a:r>
        </a:p>
      </dsp:txBody>
      <dsp:txXfrm>
        <a:off x="1970684" y="2133504"/>
        <a:ext cx="4908832" cy="1706220"/>
      </dsp:txXfrm>
    </dsp:sp>
    <dsp:sp modelId="{5AF605E8-6559-4701-8B06-75550058BB28}">
      <dsp:nvSpPr>
        <dsp:cNvPr id="0" name=""/>
        <dsp:cNvSpPr/>
      </dsp:nvSpPr>
      <dsp:spPr>
        <a:xfrm>
          <a:off x="0" y="4266280"/>
          <a:ext cx="6879517" cy="170622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8C91A0-1325-4892-8500-61A7FF3DCAF4}">
      <dsp:nvSpPr>
        <dsp:cNvPr id="0" name=""/>
        <dsp:cNvSpPr/>
      </dsp:nvSpPr>
      <dsp:spPr>
        <a:xfrm>
          <a:off x="516131" y="4650179"/>
          <a:ext cx="938421" cy="93842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3737D0-F0B1-45D8-8050-3CAD885172C2}">
      <dsp:nvSpPr>
        <dsp:cNvPr id="0" name=""/>
        <dsp:cNvSpPr/>
      </dsp:nvSpPr>
      <dsp:spPr>
        <a:xfrm>
          <a:off x="1970684" y="4266280"/>
          <a:ext cx="4908832" cy="17062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0575" tIns="180575" rIns="180575" bIns="180575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The predictive model reduced downtime by 30% ,increased energy production and lowered maintenance costs.</a:t>
          </a:r>
        </a:p>
      </dsp:txBody>
      <dsp:txXfrm>
        <a:off x="1970684" y="4266280"/>
        <a:ext cx="4908832" cy="17062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2CAC92-B671-4A6F-BF41-FC05E7FF2DB3}">
      <dsp:nvSpPr>
        <dsp:cNvPr id="0" name=""/>
        <dsp:cNvSpPr/>
      </dsp:nvSpPr>
      <dsp:spPr>
        <a:xfrm>
          <a:off x="0" y="729"/>
          <a:ext cx="6879517" cy="170622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B5D3CF-F454-4FDD-92F8-15B80B12C0BE}">
      <dsp:nvSpPr>
        <dsp:cNvPr id="0" name=""/>
        <dsp:cNvSpPr/>
      </dsp:nvSpPr>
      <dsp:spPr>
        <a:xfrm>
          <a:off x="516131" y="384628"/>
          <a:ext cx="938421" cy="93842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52E817-BD26-42D9-B334-583F04790B02}">
      <dsp:nvSpPr>
        <dsp:cNvPr id="0" name=""/>
        <dsp:cNvSpPr/>
      </dsp:nvSpPr>
      <dsp:spPr>
        <a:xfrm>
          <a:off x="1970684" y="729"/>
          <a:ext cx="4908832" cy="17062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0575" tIns="180575" rIns="180575" bIns="180575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Buildings account for nearly 40%of global energy consumption.</a:t>
          </a:r>
        </a:p>
      </dsp:txBody>
      <dsp:txXfrm>
        <a:off x="1970684" y="729"/>
        <a:ext cx="4908832" cy="1706220"/>
      </dsp:txXfrm>
    </dsp:sp>
    <dsp:sp modelId="{BBBD4AEA-0E1E-4D8C-835F-B5752995363A}">
      <dsp:nvSpPr>
        <dsp:cNvPr id="0" name=""/>
        <dsp:cNvSpPr/>
      </dsp:nvSpPr>
      <dsp:spPr>
        <a:xfrm>
          <a:off x="0" y="2133504"/>
          <a:ext cx="6879517" cy="170622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BA6FC1-834E-4021-AADD-329E675DC579}">
      <dsp:nvSpPr>
        <dsp:cNvPr id="0" name=""/>
        <dsp:cNvSpPr/>
      </dsp:nvSpPr>
      <dsp:spPr>
        <a:xfrm>
          <a:off x="516131" y="2517404"/>
          <a:ext cx="938421" cy="93842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1D7942-CB15-4887-8298-47995AC1862F}">
      <dsp:nvSpPr>
        <dsp:cNvPr id="0" name=""/>
        <dsp:cNvSpPr/>
      </dsp:nvSpPr>
      <dsp:spPr>
        <a:xfrm>
          <a:off x="1970684" y="2133504"/>
          <a:ext cx="4908832" cy="17062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0575" tIns="180575" rIns="180575" bIns="180575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Improving energy efficient in buildings is essential for meeting sustainability targets.</a:t>
          </a:r>
        </a:p>
      </dsp:txBody>
      <dsp:txXfrm>
        <a:off x="1970684" y="2133504"/>
        <a:ext cx="4908832" cy="1706220"/>
      </dsp:txXfrm>
    </dsp:sp>
    <dsp:sp modelId="{22B2E08F-23C7-4455-BA1C-EF5C1572D299}">
      <dsp:nvSpPr>
        <dsp:cNvPr id="0" name=""/>
        <dsp:cNvSpPr/>
      </dsp:nvSpPr>
      <dsp:spPr>
        <a:xfrm>
          <a:off x="0" y="4266280"/>
          <a:ext cx="6879517" cy="170622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2DE463-96FB-4D4D-AB84-9E8C7B8C5FAE}">
      <dsp:nvSpPr>
        <dsp:cNvPr id="0" name=""/>
        <dsp:cNvSpPr/>
      </dsp:nvSpPr>
      <dsp:spPr>
        <a:xfrm>
          <a:off x="516131" y="4650179"/>
          <a:ext cx="938421" cy="93842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A1FFD1-B17B-4149-BC3D-F32670BB228A}">
      <dsp:nvSpPr>
        <dsp:cNvPr id="0" name=""/>
        <dsp:cNvSpPr/>
      </dsp:nvSpPr>
      <dsp:spPr>
        <a:xfrm>
          <a:off x="1970684" y="4266280"/>
          <a:ext cx="4908832" cy="17062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0575" tIns="180575" rIns="180575" bIns="180575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You are provided with building energy usage data, occupancy data and whether conditions over a two year period.</a:t>
          </a:r>
        </a:p>
      </dsp:txBody>
      <dsp:txXfrm>
        <a:off x="1970684" y="4266280"/>
        <a:ext cx="4908832" cy="17062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459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62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359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835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643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492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270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057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65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446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677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487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 /><Relationship Id="rId2" Type="http://schemas.openxmlformats.org/officeDocument/2006/relationships/diagramData" Target="../diagrams/data1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1.xml" /><Relationship Id="rId5" Type="http://schemas.openxmlformats.org/officeDocument/2006/relationships/diagramColors" Target="../diagrams/colors1.xml" /><Relationship Id="rId4" Type="http://schemas.openxmlformats.org/officeDocument/2006/relationships/diagramQuickStyle" Target="../diagrams/quickStyle1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 /><Relationship Id="rId2" Type="http://schemas.openxmlformats.org/officeDocument/2006/relationships/diagramData" Target="../diagrams/data2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2.xml" /><Relationship Id="rId5" Type="http://schemas.openxmlformats.org/officeDocument/2006/relationships/diagramColors" Target="../diagrams/colors2.xml" /><Relationship Id="rId4" Type="http://schemas.openxmlformats.org/officeDocument/2006/relationships/diagramQuickStyle" Target="../diagrams/quickStyle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187D111-0A9D-421B-84EB-FC5811C3A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15ECF02-0C11-4320-A868-5EC7DD53DE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C74A336-DE5D-4AE0-9A50-8D93C4AA4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11A81C9-7A36-4A04-B14C-A45B899E4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AE1DE35-5349-4B57-B255-C07C69270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AFE9588-5F4B-41DF-9FF6-6B4969245C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4CC9B87-707A-4D04-9336-B1418878A8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8CF5CAA-7C4D-408A-B1A8-E98C0E6633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462EA1B-90F8-4C08-AE36-FFBA2B45BF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F7B5623-96F7-42F0-BAC5-78D6789E01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85D83B1-1723-4710-8FC5-18EDC879E4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998838C-DFB6-48F7-A18D-30469E816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BDB9A78-94CB-422D-B92E-65FD2732E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A5DBD01-426B-424D-815A-96518F6007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B0218DF-D55B-4D41-AE23-F1E64BAC60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8D61EB8-98CC-4243-9E20-33CAC65BF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35F0944-B143-45B0-8B72-6CE34D4612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F68EF7F-67D0-463D-AB84-EA24D18196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E17074E-4E65-4CBD-B1B0-9C18D6F72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CC905ED-EF46-4349-9E9B-217431094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B91F234-1C65-45AC-8CCE-A1C4AE49C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D46B3DB-5DBB-41CF-9FA5-010ECA0C3B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92A3FF8-F172-47ED-84C6-802C85C1CB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5933982-9CB6-4199-B123-A3669A4FEF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CA832CD-B214-4ABC-AC95-A3DA116ACE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7EBA147-C4BA-4B48-B61D-CA24B8B06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A8253B7-461E-48CC-B871-8A255EE3D7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ADE46C3-C2E1-4492-AC59-870160A3C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B0052E9-B440-4C1E-BC41-39957D590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31F119B-638C-42B1-8400-709B94F1E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16299ED-D998-4895-9CCF-02427F195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4442675-84C9-45C8-9524-ABE4E25071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5BE3E63-4FA5-4EBD-9F3B-E29F5128A8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073230" y="2708120"/>
            <a:ext cx="5415521" cy="1944631"/>
          </a:xfrm>
        </p:spPr>
        <p:txBody>
          <a:bodyPr>
            <a:normAutofit/>
          </a:bodyPr>
          <a:lstStyle/>
          <a:p>
            <a:r>
              <a:rPr lang="en-GB"/>
              <a:t> AI and Green    Skills </a:t>
            </a:r>
            <a:endParaRPr/>
          </a:p>
        </p:txBody>
      </p:sp>
      <p:pic>
        <p:nvPicPr>
          <p:cNvPr id="3" name="Picture 2" descr="A colourful light bulb with business icons">
            <a:extLst>
              <a:ext uri="{FF2B5EF4-FFF2-40B4-BE49-F238E27FC236}">
                <a16:creationId xmlns:a16="http://schemas.microsoft.com/office/drawing/2014/main" id="{23BA6BB3-6758-BF3C-B9ED-99E4A73933A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421" r="19846" b="5"/>
          <a:stretch/>
        </p:blipFill>
        <p:spPr>
          <a:xfrm>
            <a:off x="1" y="10"/>
            <a:ext cx="5854890" cy="6857990"/>
          </a:xfrm>
          <a:custGeom>
            <a:avLst/>
            <a:gdLst/>
            <a:ahLst/>
            <a:cxnLst/>
            <a:rect l="l" t="t" r="r" b="b"/>
            <a:pathLst>
              <a:path w="6036633" h="6858000">
                <a:moveTo>
                  <a:pt x="0" y="0"/>
                </a:moveTo>
                <a:lnTo>
                  <a:pt x="5782584" y="0"/>
                </a:lnTo>
                <a:lnTo>
                  <a:pt x="5847735" y="280891"/>
                </a:lnTo>
                <a:cubicBezTo>
                  <a:pt x="6512611" y="3337011"/>
                  <a:pt x="5215360" y="3533975"/>
                  <a:pt x="5130974" y="6590095"/>
                </a:cubicBezTo>
                <a:lnTo>
                  <a:pt x="512734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F0753E91-DF19-4FA4-BFBF-221696B8D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6297356" y="-287372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3441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4D45BF-E397-40C0-AFE3-A4149E60E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F4CD44-7930-4EB8-9A74-8D2F9E636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F1268F0-44F7-4AC9-A3E6-9527C22F3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880B23C-29A4-4D11-8671-EE46FECE7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C2CF28E-44F6-4983-9729-A705B8709B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B11666B-80E2-4F7D-9613-17A65CBC17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ABFAC7C-C1E8-4988-864D-3B05D3006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2EE5A4C-9245-46EB-B145-8FDFBE6E1A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BFEDEDB-B657-4E62-9962-28BF541220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65EFAA5-5243-4FE8-819B-80D4995BB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F92E633-809E-4E07-965A-F2F9EDCF7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0DE1690-3F94-4C79-9357-6653BEEF12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529D5DF-1A9E-4690-B016-03FB1E72DC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6F8E2D2-E88C-4F73-A660-D2B76298C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37BF3BB-FE7A-410E-AA57-73485A775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0EC5EB5-F6E1-441C-AB44-799A5DF1B7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D6F199F-9E76-4C7E-9DF6-20EE550DFE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91704E7-976B-4FE0-9381-8EB7818E70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75603A9-61D4-4172-AF77-7A7CE408A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73C1AA7-2357-41A1-A057-FA2D44DAD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0024205-8F58-4C8D-BE50-35E40091B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737BEEA-3398-4C1B-AB48-E7173325C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5EE29AB-4E85-418B-A6D3-3E7B401855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ADE2BEB-6A23-4DFC-9A4E-E44F3CA9F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ECE8D73-51C6-4818-8BD9-9202BBA083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EA7AA7F-CD9D-4820-B463-7B9CFEC8E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91618CA6-513B-458C-89C1-1FE15F1F43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5BACA43-902B-4444-95CB-5165D5483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8A07376-1103-43DD-A6D6-D7BAF6F00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FCEA8A1-BC0E-4221-B9E5-3D3C7BA261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55D27E5-DFE1-4EE8-B982-0A3922359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FD07B27-85E5-4F3B-B432-CDBDC0F6E6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4B78179E-DE7D-4A30-9BDC-05D7AE217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07E3C0EF-2D2A-42BA-B4E2-76E2B1FC52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4143" y="3153945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91079" y="725950"/>
            <a:ext cx="3428812" cy="5436630"/>
          </a:xfrm>
        </p:spPr>
        <p:txBody>
          <a:bodyPr anchor="ctr">
            <a:normAutofit/>
          </a:bodyPr>
          <a:lstStyle/>
          <a:p>
            <a:r>
              <a:rPr lang="en-US"/>
              <a:t>Solar power system: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408FB1E4-AAA9-A593-29B4-4248FCF510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2505587"/>
              </p:ext>
            </p:extLst>
          </p:nvPr>
        </p:nvGraphicFramePr>
        <p:xfrm>
          <a:off x="5103284" y="170947"/>
          <a:ext cx="6879517" cy="59732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7945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D431671-5191-4947-8899-E90505A70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77D2E98-ED65-4121-9DA5-6DBB831D0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A94A307-5B5D-4E42-95B3-064D5093A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CB3B32C-3BDA-4D41-9802-681B0599FD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5BDBFD6-7C61-4520-8203-BAB1986C15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4ABA4D7-9904-42C4-B0CD-B1CE2E0D37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B63F0D6-8747-4126-9359-B730EB21B7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91CD660-F5B2-49AC-9EFC-CE94B843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4BEB7EB-8E7F-4A4B-8581-73CE2003F2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04FB70E-6820-4456-872A-937F52060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3598DD6-9887-4CF7-BAFE-F96E0324EB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A503E64-565F-465B-A25C-042C5706C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140EE7B-5CA1-4DCB-8652-6E4D2147B0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85077BE-700D-4C44-AA4D-7CF4E8FD7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B8B3FEB-D353-443D-A148-39156065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1FF5FBB-3BD8-46EB-BDF9-081B29A44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C2E11FD-78A4-4F5C-A419-F0237DCAD2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F708EBE-3154-4FF4-8E8F-88A0762080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7A99B5C-EB03-4D56-8DFE-B006D7081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FCBAFF0-9FB4-4160-B9BE-CCBE1D8B8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26953D7-154A-49A4-B2E1-D94D365EC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36E3E12-5D96-48DB-8320-62942877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A059482-79BA-4E80-80A2-36FD8408D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4EF88B3-C210-433D-B20D-FE41B4D5F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3665D3E-61E7-4EDF-A208-56449D765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74CF3B0-C9C3-4683-94A3-DC0AE1E745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BE90EF9-6DF5-47F4-A069-9F613C814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844EBDE-5A9F-4E9F-8A55-57FB9E9797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491FC45-82C4-40CD-8D0C-0A2F86E8A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AD0FE3-6144-4171-943E-0E65D08E8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7BA4499-5E6A-4998-A0F4-614E6555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AFE7A6F-A7F0-4406-809F-E23FCB20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91079" y="725951"/>
            <a:ext cx="4927425" cy="19385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Waste sorting using computer vision :</a:t>
            </a:r>
          </a:p>
        </p:txBody>
      </p:sp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BEAC0A80-07D3-49CB-87C3-BC34F219DF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1" y="20640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91079" y="2886116"/>
            <a:ext cx="4927425" cy="3245931"/>
          </a:xfrm>
        </p:spPr>
        <p:txBody>
          <a:bodyPr>
            <a:normAutofit/>
          </a:bodyPr>
          <a:lstStyle/>
          <a:p>
            <a:pPr lvl="0"/>
            <a:r>
              <a:rPr lang="en-US" sz="1900"/>
              <a:t>Waste management is a critical aspect of sustainability.</a:t>
            </a:r>
          </a:p>
          <a:p>
            <a:pPr lvl="0"/>
            <a:r>
              <a:rPr lang="en-US" sz="1900"/>
              <a:t>A major problem faced by recycling facilities is the incorrect sorting of waste,which reduce recycling efficiency.</a:t>
            </a:r>
          </a:p>
          <a:p>
            <a:pPr lvl="0"/>
            <a:r>
              <a:rPr lang="en-US" sz="1900"/>
              <a:t>AI and Machine Learning, particularly computer vision,can automate this process by identifying and classifying waste types.</a:t>
            </a:r>
          </a:p>
        </p:txBody>
      </p:sp>
      <p:pic>
        <p:nvPicPr>
          <p:cNvPr id="6" name="Picture 5" descr="Throwing empty plastic bottle into the rubbish">
            <a:extLst>
              <a:ext uri="{FF2B5EF4-FFF2-40B4-BE49-F238E27FC236}">
                <a16:creationId xmlns:a16="http://schemas.microsoft.com/office/drawing/2014/main" id="{7F90171D-BE83-E8A5-2F49-B311BA90CBD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693" r="25971" b="8"/>
          <a:stretch/>
        </p:blipFill>
        <p:spPr>
          <a:xfrm>
            <a:off x="6309311" y="1"/>
            <a:ext cx="5899302" cy="6862230"/>
          </a:xfrm>
          <a:custGeom>
            <a:avLst/>
            <a:gdLst/>
            <a:ahLst/>
            <a:cxnLst/>
            <a:rect l="l" t="t" r="r" b="b"/>
            <a:pathLst>
              <a:path w="5923149" h="6857997">
                <a:moveTo>
                  <a:pt x="320173" y="0"/>
                </a:moveTo>
                <a:lnTo>
                  <a:pt x="5923149" y="0"/>
                </a:lnTo>
                <a:lnTo>
                  <a:pt x="5923149" y="6857997"/>
                </a:lnTo>
                <a:lnTo>
                  <a:pt x="1111789" y="6857997"/>
                </a:lnTo>
                <a:lnTo>
                  <a:pt x="1106562" y="6546368"/>
                </a:lnTo>
                <a:cubicBezTo>
                  <a:pt x="1000021" y="3425651"/>
                  <a:pt x="-688878" y="3321843"/>
                  <a:pt x="32017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92793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4D45BF-E397-40C0-AFE3-A4149E60E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F4CD44-7930-4EB8-9A74-8D2F9E636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F1268F0-44F7-4AC9-A3E6-9527C22F3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880B23C-29A4-4D11-8671-EE46FECE7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C2CF28E-44F6-4983-9729-A705B8709B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B11666B-80E2-4F7D-9613-17A65CBC17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ABFAC7C-C1E8-4988-864D-3B05D3006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2EE5A4C-9245-46EB-B145-8FDFBE6E1A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BFEDEDB-B657-4E62-9962-28BF541220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65EFAA5-5243-4FE8-819B-80D4995BB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F92E633-809E-4E07-965A-F2F9EDCF7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0DE1690-3F94-4C79-9357-6653BEEF12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529D5DF-1A9E-4690-B016-03FB1E72DC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6F8E2D2-E88C-4F73-A660-D2B76298C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37BF3BB-FE7A-410E-AA57-73485A775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0EC5EB5-F6E1-441C-AB44-799A5DF1B7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D6F199F-9E76-4C7E-9DF6-20EE550DFE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91704E7-976B-4FE0-9381-8EB7818E70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75603A9-61D4-4172-AF77-7A7CE408A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73C1AA7-2357-41A1-A057-FA2D44DAD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0024205-8F58-4C8D-BE50-35E40091B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737BEEA-3398-4C1B-AB48-E7173325C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5EE29AB-4E85-418B-A6D3-3E7B401855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ADE2BEB-6A23-4DFC-9A4E-E44F3CA9F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ECE8D73-51C6-4818-8BD9-9202BBA083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EA7AA7F-CD9D-4820-B463-7B9CFEC8E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91618CA6-513B-458C-89C1-1FE15F1F43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5BACA43-902B-4444-95CB-5165D5483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8A07376-1103-43DD-A6D6-D7BAF6F00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FCEA8A1-BC0E-4221-B9E5-3D3C7BA261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55D27E5-DFE1-4EE8-B982-0A3922359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FD07B27-85E5-4F3B-B432-CDBDC0F6E6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4B78179E-DE7D-4A30-9BDC-05D7AE217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07E3C0EF-2D2A-42BA-B4E2-76E2B1FC52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4143" y="3153945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91079" y="725950"/>
            <a:ext cx="3428812" cy="5436630"/>
          </a:xfrm>
        </p:spPr>
        <p:txBody>
          <a:bodyPr anchor="ctr">
            <a:normAutofit/>
          </a:bodyPr>
          <a:lstStyle/>
          <a:p>
            <a:r>
              <a:rPr lang="en-US"/>
              <a:t>Energy efficiency in small buildings: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9AA3C460-0A28-51F9-5AFD-D86E444F43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2851323"/>
              </p:ext>
            </p:extLst>
          </p:nvPr>
        </p:nvGraphicFramePr>
        <p:xfrm>
          <a:off x="5103282" y="170170"/>
          <a:ext cx="6879517" cy="59732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09079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D431671-5191-4947-8899-E90505A70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77D2E98-ED65-4121-9DA5-6DBB831D0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A94A307-5B5D-4E42-95B3-064D5093A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CB3B32C-3BDA-4D41-9802-681B0599FD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5BDBFD6-7C61-4520-8203-BAB1986C15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4ABA4D7-9904-42C4-B0CD-B1CE2E0D37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B63F0D6-8747-4126-9359-B730EB21B7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91CD660-F5B2-49AC-9EFC-CE94B843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4BEB7EB-8E7F-4A4B-8581-73CE2003F2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04FB70E-6820-4456-872A-937F52060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3598DD6-9887-4CF7-BAFE-F96E0324EB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A503E64-565F-465B-A25C-042C5706C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140EE7B-5CA1-4DCB-8652-6E4D2147B0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85077BE-700D-4C44-AA4D-7CF4E8FD7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B8B3FEB-D353-443D-A148-39156065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1FF5FBB-3BD8-46EB-BDF9-081B29A44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C2E11FD-78A4-4F5C-A419-F0237DCAD2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F708EBE-3154-4FF4-8E8F-88A0762080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7A99B5C-EB03-4D56-8DFE-B006D7081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FCBAFF0-9FB4-4160-B9BE-CCBE1D8B8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26953D7-154A-49A4-B2E1-D94D365EC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36E3E12-5D96-48DB-8320-62942877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A059482-79BA-4E80-80A2-36FD8408D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4EF88B3-C210-433D-B20D-FE41B4D5F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3665D3E-61E7-4EDF-A208-56449D765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74CF3B0-C9C3-4683-94A3-DC0AE1E745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BE90EF9-6DF5-47F4-A069-9F613C814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844EBDE-5A9F-4E9F-8A55-57FB9E9797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491FC45-82C4-40CD-8D0C-0A2F86E8A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AD0FE3-6144-4171-943E-0E65D08E8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7BA4499-5E6A-4998-A0F4-614E6555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AFE7A6F-A7F0-4406-809F-E23FCB20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91079" y="725951"/>
            <a:ext cx="4927425" cy="19385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Air quality prediction in Urban areas:</a:t>
            </a:r>
          </a:p>
        </p:txBody>
      </p:sp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BEAC0A80-07D3-49CB-87C3-BC34F219DF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1" y="20640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91079" y="2886116"/>
            <a:ext cx="4927425" cy="3245931"/>
          </a:xfrm>
        </p:spPr>
        <p:txBody>
          <a:bodyPr>
            <a:normAutofit/>
          </a:bodyPr>
          <a:lstStyle/>
          <a:p>
            <a:pPr lvl="0"/>
            <a:r>
              <a:rPr lang="en-US" sz="1900"/>
              <a:t>Air pollution is a severe challenge in Urban areas, impacting public help and the environment.</a:t>
            </a:r>
          </a:p>
          <a:p>
            <a:pPr lvl="0"/>
            <a:r>
              <a:rPr lang="en-US" sz="1900"/>
              <a:t>Accurately predicting Air quality levels can help city officials take timely actions to reduce emissions or warm the public.</a:t>
            </a:r>
          </a:p>
          <a:p>
            <a:pPr lvl="0"/>
            <a:r>
              <a:rPr lang="en-US" sz="1900"/>
              <a:t>AI models can fill these graphs by using available sensor data complained with wether and trafic information.</a:t>
            </a:r>
          </a:p>
        </p:txBody>
      </p:sp>
      <p:pic>
        <p:nvPicPr>
          <p:cNvPr id="6" name="Picture 5" descr="Graph">
            <a:extLst>
              <a:ext uri="{FF2B5EF4-FFF2-40B4-BE49-F238E27FC236}">
                <a16:creationId xmlns:a16="http://schemas.microsoft.com/office/drawing/2014/main" id="{E596A23E-2BFF-B8B1-B26A-94DA32E0BD9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881" r="24388" b="-2"/>
          <a:stretch/>
        </p:blipFill>
        <p:spPr>
          <a:xfrm>
            <a:off x="6309311" y="1"/>
            <a:ext cx="5899302" cy="6862230"/>
          </a:xfrm>
          <a:custGeom>
            <a:avLst/>
            <a:gdLst/>
            <a:ahLst/>
            <a:cxnLst/>
            <a:rect l="l" t="t" r="r" b="b"/>
            <a:pathLst>
              <a:path w="5923149" h="6857997">
                <a:moveTo>
                  <a:pt x="320173" y="0"/>
                </a:moveTo>
                <a:lnTo>
                  <a:pt x="5923149" y="0"/>
                </a:lnTo>
                <a:lnTo>
                  <a:pt x="5923149" y="6857997"/>
                </a:lnTo>
                <a:lnTo>
                  <a:pt x="1111789" y="6857997"/>
                </a:lnTo>
                <a:lnTo>
                  <a:pt x="1106562" y="6546368"/>
                </a:lnTo>
                <a:cubicBezTo>
                  <a:pt x="1000021" y="3425651"/>
                  <a:pt x="-688878" y="3321843"/>
                  <a:pt x="32017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67241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D431671-5191-4947-8899-E90505A70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77D2E98-ED65-4121-9DA5-6DBB831D0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A94A307-5B5D-4E42-95B3-064D5093A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CB3B32C-3BDA-4D41-9802-681B0599FD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5BDBFD6-7C61-4520-8203-BAB1986C15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4ABA4D7-9904-42C4-B0CD-B1CE2E0D37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B63F0D6-8747-4126-9359-B730EB21B7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91CD660-F5B2-49AC-9EFC-CE94B843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4BEB7EB-8E7F-4A4B-8581-73CE2003F2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04FB70E-6820-4456-872A-937F52060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3598DD6-9887-4CF7-BAFE-F96E0324EB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A503E64-565F-465B-A25C-042C5706C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140EE7B-5CA1-4DCB-8652-6E4D2147B0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85077BE-700D-4C44-AA4D-7CF4E8FD7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B8B3FEB-D353-443D-A148-39156065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1FF5FBB-3BD8-46EB-BDF9-081B29A44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C2E11FD-78A4-4F5C-A419-F0237DCAD2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F708EBE-3154-4FF4-8E8F-88A0762080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7A99B5C-EB03-4D56-8DFE-B006D7081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FCBAFF0-9FB4-4160-B9BE-CCBE1D8B8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26953D7-154A-49A4-B2E1-D94D365EC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36E3E12-5D96-48DB-8320-62942877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A059482-79BA-4E80-80A2-36FD8408D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4EF88B3-C210-433D-B20D-FE41B4D5F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3665D3E-61E7-4EDF-A208-56449D765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74CF3B0-C9C3-4683-94A3-DC0AE1E745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BE90EF9-6DF5-47F4-A069-9F613C814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844EBDE-5A9F-4E9F-8A55-57FB9E9797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491FC45-82C4-40CD-8D0C-0A2F86E8A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AD0FE3-6144-4171-943E-0E65D08E8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7BA4499-5E6A-4998-A0F4-614E6555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AFE7A6F-A7F0-4406-809F-E23FCB20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91079" y="725951"/>
            <a:ext cx="4927425" cy="19385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/>
              <a:t>Sustainable Agriculture with AI for crop yield prediction:</a:t>
            </a:r>
          </a:p>
        </p:txBody>
      </p:sp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BEAC0A80-07D3-49CB-87C3-BC34F219DF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1" y="20640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91079" y="2886116"/>
            <a:ext cx="4927425" cy="3245931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 sz="1700"/>
              <a:t>Agriculture is highly sensitive to environmental conditions such as temperature,rainfall,and soil quality.</a:t>
            </a:r>
          </a:p>
          <a:p>
            <a:pPr lvl="0">
              <a:lnSpc>
                <a:spcPct val="100000"/>
              </a:lnSpc>
            </a:pPr>
            <a:r>
              <a:rPr lang="en-US" sz="1700"/>
              <a:t>AI can help by analysing historical data and environmental factors to forecast yields and recommended best practice for sustainability for me.</a:t>
            </a:r>
          </a:p>
          <a:p>
            <a:pPr lvl="0">
              <a:lnSpc>
                <a:spcPct val="100000"/>
              </a:lnSpc>
            </a:pPr>
            <a:r>
              <a:rPr lang="en-US" sz="1700"/>
              <a:t>Using historical crop data,soil  conditions,and whether patterns,the AI providing yield forecasting and irrigation recommendations.</a:t>
            </a:r>
          </a:p>
        </p:txBody>
      </p:sp>
      <p:pic>
        <p:nvPicPr>
          <p:cNvPr id="6" name="Picture 5" descr="Plants in a field">
            <a:extLst>
              <a:ext uri="{FF2B5EF4-FFF2-40B4-BE49-F238E27FC236}">
                <a16:creationId xmlns:a16="http://schemas.microsoft.com/office/drawing/2014/main" id="{340CDBC0-009C-B0F0-DCC4-53B60E357CA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821" r="22878" b="-5"/>
          <a:stretch/>
        </p:blipFill>
        <p:spPr>
          <a:xfrm>
            <a:off x="6309311" y="1"/>
            <a:ext cx="5899302" cy="6862230"/>
          </a:xfrm>
          <a:custGeom>
            <a:avLst/>
            <a:gdLst/>
            <a:ahLst/>
            <a:cxnLst/>
            <a:rect l="l" t="t" r="r" b="b"/>
            <a:pathLst>
              <a:path w="5923149" h="6857997">
                <a:moveTo>
                  <a:pt x="320173" y="0"/>
                </a:moveTo>
                <a:lnTo>
                  <a:pt x="5923149" y="0"/>
                </a:lnTo>
                <a:lnTo>
                  <a:pt x="5923149" y="6857997"/>
                </a:lnTo>
                <a:lnTo>
                  <a:pt x="1111789" y="6857997"/>
                </a:lnTo>
                <a:lnTo>
                  <a:pt x="1106562" y="6546368"/>
                </a:lnTo>
                <a:cubicBezTo>
                  <a:pt x="1000021" y="3425651"/>
                  <a:pt x="-688878" y="3321843"/>
                  <a:pt x="32017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657216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FD1FEA2-AFB3-4160-AD46-30A807296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14AF8D4-8E5C-4E3A-999F-1FE86654EE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A8BE230-DCEC-4180-B5D3-EA65C4A34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034248-80AA-4C75-A898-0CBAF23E74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27431FC-0100-44D0-999E-3EF9B361E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71491DF-0796-4A80-B724-6CAAD85E57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C3FFC75-C94A-4427-85D1-26F0028AC6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0F1554D-792C-4554-B623-F99A47B1B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6371075-9273-4FF4-A45B-606B94306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844A38F-298C-477B-8764-0A32E50DD6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F78CA47-3A09-4651-B57D-690F14C78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CB69771-B806-4E29-834E-E0BBE273B8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27EE3C0-1B82-43F3-AF55-5D1D6FBF47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1898DA7-BA6E-4B4C-8139-596D59F48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F121E84-2FAA-4948-B3B3-F1FE69ED87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1C2C1AC-3864-47AA-B22A-D350A3A04E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DFADCA4-3AD3-4D6C-81B7-259F20359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D515CD-A4F0-4B0A-B6BB-11A2774FBB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CB97DD1-8D17-426C-BC2A-B34FE58368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5865967-B063-41EC-85BC-A5CF90367E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BC63DB2-5B99-42B5-9B7F-826B0BD876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6B694AB-9FC1-4857-A6CD-1FEC6D183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42AE103-97D9-407D-BCE0-9FA4756612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30AC9FC-9BF1-4F78-B0F9-4E024D0C6D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C77E885-6F2C-4E94-88DF-7E6BEF98A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62840B5-21D6-4B05-802E-549F1A92A1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B21055F-E4D5-474F-B6C7-C44BC1244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C49B031-FD8F-422C-AA54-9FB482600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AF843B0-2A4F-4989-8B91-BDB7FECE7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0BC5B75-FAF9-427D-BD65-D37C1BF973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0BFA052-2C6E-4F70-BF95-50DAC0649E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CDD7C7F8-6562-470D-B38E-21F56B2AB2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6C7B2A1-F80D-4F4A-88E1-5FFB02B70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91079" y="725952"/>
            <a:ext cx="10325000" cy="1387118"/>
          </a:xfrm>
        </p:spPr>
        <p:txBody>
          <a:bodyPr>
            <a:normAutofit/>
          </a:bodyPr>
          <a:lstStyle/>
          <a:p>
            <a:endParaRPr/>
          </a:p>
        </p:txBody>
      </p: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9AA2BC59-928B-43C3-B9E7-D77D4F3EE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95947" y="1516209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202548" y="2340129"/>
            <a:ext cx="8817702" cy="3836833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251416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Custom 133">
      <a:dk1>
        <a:sysClr val="windowText" lastClr="000000"/>
      </a:dk1>
      <a:lt1>
        <a:sysClr val="window" lastClr="FFFFFF"/>
      </a:lt1>
      <a:dk2>
        <a:srgbClr val="2A2735"/>
      </a:dk2>
      <a:lt2>
        <a:srgbClr val="EEEEEE"/>
      </a:lt2>
      <a:accent1>
        <a:srgbClr val="1EBE9B"/>
      </a:accent1>
      <a:accent2>
        <a:srgbClr val="8F99BB"/>
      </a:accent2>
      <a:accent3>
        <a:srgbClr val="FD8686"/>
      </a:accent3>
      <a:accent4>
        <a:srgbClr val="A3A3C1"/>
      </a:accent4>
      <a:accent5>
        <a:srgbClr val="7162FE"/>
      </a:accent5>
      <a:accent6>
        <a:srgbClr val="E76445"/>
      </a:accent6>
      <a:hlink>
        <a:srgbClr val="EF08F7"/>
      </a:hlink>
      <a:folHlink>
        <a:srgbClr val="8477FE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CosineVTI</vt:lpstr>
      <vt:lpstr> AI and Green    Skills </vt:lpstr>
      <vt:lpstr>Solar power system:</vt:lpstr>
      <vt:lpstr>Waste sorting using computer vision :</vt:lpstr>
      <vt:lpstr>Energy efficiency in small buildings:</vt:lpstr>
      <vt:lpstr>Air quality prediction in Urban areas:</vt:lpstr>
      <vt:lpstr>Sustainable Agriculture with AI for crop yield prediction: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ddevisri04@gmail.com</dc:creator>
  <cp:lastModifiedBy>moni70587@gmail.com</cp:lastModifiedBy>
  <cp:revision>1</cp:revision>
  <dcterms:created xsi:type="dcterms:W3CDTF">2025-04-03T05:54:45Z</dcterms:created>
  <dcterms:modified xsi:type="dcterms:W3CDTF">2025-04-03T10:28:38Z</dcterms:modified>
</cp:coreProperties>
</file>