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1" r:id="rId4"/>
    <p:sldId id="260" r:id="rId5"/>
    <p:sldId id="262" r:id="rId6"/>
    <p:sldId id="257" r:id="rId7"/>
    <p:sldId id="263" r:id="rId8"/>
    <p:sldId id="264" r:id="rId9"/>
    <p:sldId id="265" r:id="rId10"/>
    <p:sldId id="270" r:id="rId11"/>
    <p:sldId id="269" r:id="rId12"/>
    <p:sldId id="271" r:id="rId13"/>
    <p:sldId id="267" r:id="rId14"/>
    <p:sldId id="266" r:id="rId15"/>
    <p:sldId id="268" r:id="rId16"/>
    <p:sldId id="272" r:id="rId17"/>
    <p:sldId id="274" r:id="rId18"/>
    <p:sldId id="275" r:id="rId19"/>
    <p:sldId id="276" r:id="rId20"/>
    <p:sldId id="277" r:id="rId21"/>
    <p:sldId id="279" r:id="rId22"/>
    <p:sldId id="280" r:id="rId23"/>
    <p:sldId id="281" r:id="rId24"/>
    <p:sldId id="278" r:id="rId25"/>
    <p:sldId id="282" r:id="rId26"/>
    <p:sldId id="283" r:id="rId27"/>
    <p:sldId id="284" r:id="rId28"/>
    <p:sldId id="285" r:id="rId29"/>
    <p:sldId id="286" r:id="rId30"/>
    <p:sldId id="287" r:id="rId31"/>
    <p:sldId id="288" r:id="rId32"/>
    <p:sldId id="289" r:id="rId33"/>
    <p:sldId id="290" r:id="rId34"/>
    <p:sldId id="293" r:id="rId35"/>
    <p:sldId id="294" r:id="rId36"/>
    <p:sldId id="292" r:id="rId37"/>
    <p:sldId id="291"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E3CE8E-E91C-4517-A6C2-7BD75C3CE221}" type="doc">
      <dgm:prSet loTypeId="urn:microsoft.com/office/officeart/2005/8/layout/chart3" loCatId="cycle" qsTypeId="urn:microsoft.com/office/officeart/2005/8/quickstyle/simple1" qsCatId="simple" csTypeId="urn:microsoft.com/office/officeart/2005/8/colors/colorful1" csCatId="colorful" phldr="1"/>
      <dgm:spPr/>
    </dgm:pt>
    <dgm:pt modelId="{13E588D3-22A1-4A33-9C8D-E6022E001C03}">
      <dgm:prSet phldrT="[Text]" custT="1"/>
      <dgm:spPr/>
      <dgm:t>
        <a:bodyPr/>
        <a:lstStyle/>
        <a:p>
          <a:pPr>
            <a:buFont typeface="Arial" panose="020B0604020202020204" pitchFamily="34" charset="0"/>
            <a:buNone/>
          </a:pPr>
          <a:r>
            <a:rPr lang="en-CA" sz="1600" b="1"/>
            <a:t>Compute</a:t>
          </a:r>
          <a:endParaRPr lang="en-US" sz="1600" b="1" dirty="0"/>
        </a:p>
      </dgm:t>
    </dgm:pt>
    <dgm:pt modelId="{AF3B60A6-B2BE-4071-A8C5-0AB8076232B7}" type="parTrans" cxnId="{19F5987B-1CFD-4922-9D5E-7C53BF0BBC21}">
      <dgm:prSet/>
      <dgm:spPr/>
      <dgm:t>
        <a:bodyPr/>
        <a:lstStyle/>
        <a:p>
          <a:endParaRPr lang="en-US"/>
        </a:p>
      </dgm:t>
    </dgm:pt>
    <dgm:pt modelId="{5A5FA26A-17FC-493F-A5F4-A7235AA6E14E}" type="sibTrans" cxnId="{19F5987B-1CFD-4922-9D5E-7C53BF0BBC21}">
      <dgm:prSet/>
      <dgm:spPr/>
      <dgm:t>
        <a:bodyPr/>
        <a:lstStyle/>
        <a:p>
          <a:endParaRPr lang="en-US"/>
        </a:p>
      </dgm:t>
    </dgm:pt>
    <dgm:pt modelId="{E50818E9-5543-45E2-BD02-CADA2F03AD02}">
      <dgm:prSet custT="1"/>
      <dgm:spPr/>
      <dgm:t>
        <a:bodyPr/>
        <a:lstStyle/>
        <a:p>
          <a:r>
            <a:rPr lang="en-CA" sz="1600" b="1"/>
            <a:t>Storage</a:t>
          </a:r>
          <a:endParaRPr lang="en-CA" sz="1600" b="1" dirty="0"/>
        </a:p>
      </dgm:t>
    </dgm:pt>
    <dgm:pt modelId="{74CDC42C-6173-46EE-8330-19986BDE1DE8}" type="parTrans" cxnId="{B41FC1D0-7B1D-4256-851C-413205DDCB45}">
      <dgm:prSet/>
      <dgm:spPr/>
      <dgm:t>
        <a:bodyPr/>
        <a:lstStyle/>
        <a:p>
          <a:endParaRPr lang="en-US"/>
        </a:p>
      </dgm:t>
    </dgm:pt>
    <dgm:pt modelId="{6A02D0A9-319D-4A42-A96B-82CBA8236F74}" type="sibTrans" cxnId="{B41FC1D0-7B1D-4256-851C-413205DDCB45}">
      <dgm:prSet/>
      <dgm:spPr/>
      <dgm:t>
        <a:bodyPr/>
        <a:lstStyle/>
        <a:p>
          <a:endParaRPr lang="en-US"/>
        </a:p>
      </dgm:t>
    </dgm:pt>
    <dgm:pt modelId="{F47FE25B-50E1-40F0-BB6D-4D1527197104}">
      <dgm:prSet custT="1"/>
      <dgm:spPr/>
      <dgm:t>
        <a:bodyPr/>
        <a:lstStyle/>
        <a:p>
          <a:r>
            <a:rPr lang="en-CA" sz="1600" b="1"/>
            <a:t>Databases </a:t>
          </a:r>
          <a:endParaRPr lang="en-CA" sz="1600" b="1" dirty="0"/>
        </a:p>
      </dgm:t>
    </dgm:pt>
    <dgm:pt modelId="{82B7E9FE-B6CE-49D3-A943-AD3FF35A5F5E}" type="parTrans" cxnId="{0DDF9CCD-6033-4BF6-975A-D472CCC7CA8C}">
      <dgm:prSet/>
      <dgm:spPr/>
      <dgm:t>
        <a:bodyPr/>
        <a:lstStyle/>
        <a:p>
          <a:endParaRPr lang="en-US"/>
        </a:p>
      </dgm:t>
    </dgm:pt>
    <dgm:pt modelId="{3EF4277D-AC76-47A2-A1AF-2D1651975F6C}" type="sibTrans" cxnId="{0DDF9CCD-6033-4BF6-975A-D472CCC7CA8C}">
      <dgm:prSet/>
      <dgm:spPr/>
      <dgm:t>
        <a:bodyPr/>
        <a:lstStyle/>
        <a:p>
          <a:endParaRPr lang="en-US"/>
        </a:p>
      </dgm:t>
    </dgm:pt>
    <dgm:pt modelId="{9DF895C6-1109-4E13-9D24-AC43CF7747CA}">
      <dgm:prSet custT="1"/>
      <dgm:spPr/>
      <dgm:t>
        <a:bodyPr/>
        <a:lstStyle/>
        <a:p>
          <a:r>
            <a:rPr lang="en-CA" sz="1600" b="1"/>
            <a:t>Networking </a:t>
          </a:r>
          <a:endParaRPr lang="en-CA" sz="1600" b="1" dirty="0"/>
        </a:p>
      </dgm:t>
    </dgm:pt>
    <dgm:pt modelId="{05DCCEE4-42C9-4E65-A90C-55EF71322DD9}" type="parTrans" cxnId="{B5F08E34-5108-433D-BA7E-3F59C604ECBF}">
      <dgm:prSet/>
      <dgm:spPr/>
      <dgm:t>
        <a:bodyPr/>
        <a:lstStyle/>
        <a:p>
          <a:endParaRPr lang="en-US"/>
        </a:p>
      </dgm:t>
    </dgm:pt>
    <dgm:pt modelId="{D6354373-3CCA-4988-A344-869D78796053}" type="sibTrans" cxnId="{B5F08E34-5108-433D-BA7E-3F59C604ECBF}">
      <dgm:prSet/>
      <dgm:spPr/>
      <dgm:t>
        <a:bodyPr/>
        <a:lstStyle/>
        <a:p>
          <a:endParaRPr lang="en-US"/>
        </a:p>
      </dgm:t>
    </dgm:pt>
    <dgm:pt modelId="{D1E624EE-468C-468D-91DE-C2698BC8A250}">
      <dgm:prSet custT="1"/>
      <dgm:spPr/>
      <dgm:t>
        <a:bodyPr/>
        <a:lstStyle/>
        <a:p>
          <a:r>
            <a:rPr lang="en-CA" sz="1600" b="1"/>
            <a:t>Analytics </a:t>
          </a:r>
          <a:endParaRPr lang="en-CA" sz="1600" b="1" dirty="0"/>
        </a:p>
      </dgm:t>
    </dgm:pt>
    <dgm:pt modelId="{69EB8206-759E-453B-8C3E-BE14401F217F}" type="parTrans" cxnId="{B0E70337-C58E-4AE0-B2B4-8FB5A10EEE9F}">
      <dgm:prSet/>
      <dgm:spPr/>
      <dgm:t>
        <a:bodyPr/>
        <a:lstStyle/>
        <a:p>
          <a:endParaRPr lang="en-US"/>
        </a:p>
      </dgm:t>
    </dgm:pt>
    <dgm:pt modelId="{A614C4B1-A587-4308-9424-C0D8E691C5A9}" type="sibTrans" cxnId="{B0E70337-C58E-4AE0-B2B4-8FB5A10EEE9F}">
      <dgm:prSet/>
      <dgm:spPr/>
      <dgm:t>
        <a:bodyPr/>
        <a:lstStyle/>
        <a:p>
          <a:endParaRPr lang="en-US"/>
        </a:p>
      </dgm:t>
    </dgm:pt>
    <dgm:pt modelId="{04F64E61-113C-4514-A53D-16B07001325E}">
      <dgm:prSet custT="1"/>
      <dgm:spPr/>
      <dgm:t>
        <a:bodyPr/>
        <a:lstStyle/>
        <a:p>
          <a:r>
            <a:rPr lang="en-CA" sz="1600" b="1"/>
            <a:t>Machine learning &amp; Artificial intelligence (AI)</a:t>
          </a:r>
          <a:endParaRPr lang="en-CA" sz="1600" b="1" dirty="0"/>
        </a:p>
      </dgm:t>
    </dgm:pt>
    <dgm:pt modelId="{E5B0FFF4-E005-42F9-80EE-70A2B2389FE6}" type="parTrans" cxnId="{E3F483DC-AF7D-48CF-A142-2743C87862B0}">
      <dgm:prSet/>
      <dgm:spPr/>
      <dgm:t>
        <a:bodyPr/>
        <a:lstStyle/>
        <a:p>
          <a:endParaRPr lang="en-US"/>
        </a:p>
      </dgm:t>
    </dgm:pt>
    <dgm:pt modelId="{B2446888-4267-4798-8E00-F3D1B36CF779}" type="sibTrans" cxnId="{E3F483DC-AF7D-48CF-A142-2743C87862B0}">
      <dgm:prSet/>
      <dgm:spPr/>
      <dgm:t>
        <a:bodyPr/>
        <a:lstStyle/>
        <a:p>
          <a:endParaRPr lang="en-US"/>
        </a:p>
      </dgm:t>
    </dgm:pt>
    <dgm:pt modelId="{5E2B92F0-C335-4A1D-BBF4-38163A6F0451}">
      <dgm:prSet custT="1"/>
      <dgm:spPr/>
      <dgm:t>
        <a:bodyPr/>
        <a:lstStyle/>
        <a:p>
          <a:r>
            <a:rPr lang="en-CA" sz="1600" b="1"/>
            <a:t>Internet of Things (IoT)</a:t>
          </a:r>
          <a:endParaRPr lang="en-CA" sz="1600" b="1" dirty="0"/>
        </a:p>
      </dgm:t>
    </dgm:pt>
    <dgm:pt modelId="{7C0509F1-CF04-4297-81FB-D462F8D7EA21}" type="parTrans" cxnId="{70476881-C229-456A-B5E3-88D2AF8253B1}">
      <dgm:prSet/>
      <dgm:spPr/>
      <dgm:t>
        <a:bodyPr/>
        <a:lstStyle/>
        <a:p>
          <a:endParaRPr lang="en-US"/>
        </a:p>
      </dgm:t>
    </dgm:pt>
    <dgm:pt modelId="{9E59B523-5EF8-4193-9A68-DCDE324EF43C}" type="sibTrans" cxnId="{70476881-C229-456A-B5E3-88D2AF8253B1}">
      <dgm:prSet/>
      <dgm:spPr/>
      <dgm:t>
        <a:bodyPr/>
        <a:lstStyle/>
        <a:p>
          <a:endParaRPr lang="en-US"/>
        </a:p>
      </dgm:t>
    </dgm:pt>
    <dgm:pt modelId="{07B5A098-78FC-484A-9191-2C8A8D9DD88B}" type="pres">
      <dgm:prSet presAssocID="{A7E3CE8E-E91C-4517-A6C2-7BD75C3CE221}" presName="compositeShape" presStyleCnt="0">
        <dgm:presLayoutVars>
          <dgm:chMax val="7"/>
          <dgm:dir/>
          <dgm:resizeHandles val="exact"/>
        </dgm:presLayoutVars>
      </dgm:prSet>
      <dgm:spPr/>
    </dgm:pt>
    <dgm:pt modelId="{B681642E-AB94-423D-BEEE-276EE3114F37}" type="pres">
      <dgm:prSet presAssocID="{A7E3CE8E-E91C-4517-A6C2-7BD75C3CE221}" presName="wedge1" presStyleLbl="node1" presStyleIdx="0" presStyleCnt="7" custLinFactNeighborX="-2536" custLinFactNeighborY="5306"/>
      <dgm:spPr/>
    </dgm:pt>
    <dgm:pt modelId="{CBE26AEC-EE78-4F14-BC68-CD98D664701E}" type="pres">
      <dgm:prSet presAssocID="{A7E3CE8E-E91C-4517-A6C2-7BD75C3CE221}" presName="wedge1Tx" presStyleLbl="node1" presStyleIdx="0" presStyleCnt="7">
        <dgm:presLayoutVars>
          <dgm:chMax val="0"/>
          <dgm:chPref val="0"/>
          <dgm:bulletEnabled val="1"/>
        </dgm:presLayoutVars>
      </dgm:prSet>
      <dgm:spPr/>
    </dgm:pt>
    <dgm:pt modelId="{F4072578-93B8-4C79-99BC-A30E74402335}" type="pres">
      <dgm:prSet presAssocID="{A7E3CE8E-E91C-4517-A6C2-7BD75C3CE221}" presName="wedge2" presStyleLbl="node1" presStyleIdx="1" presStyleCnt="7"/>
      <dgm:spPr/>
    </dgm:pt>
    <dgm:pt modelId="{BC58CBF6-B330-457C-A926-30AD3EF294AE}" type="pres">
      <dgm:prSet presAssocID="{A7E3CE8E-E91C-4517-A6C2-7BD75C3CE221}" presName="wedge2Tx" presStyleLbl="node1" presStyleIdx="1" presStyleCnt="7">
        <dgm:presLayoutVars>
          <dgm:chMax val="0"/>
          <dgm:chPref val="0"/>
          <dgm:bulletEnabled val="1"/>
        </dgm:presLayoutVars>
      </dgm:prSet>
      <dgm:spPr/>
    </dgm:pt>
    <dgm:pt modelId="{4A7D7910-2C22-4F1E-9A11-6339D74CE89F}" type="pres">
      <dgm:prSet presAssocID="{A7E3CE8E-E91C-4517-A6C2-7BD75C3CE221}" presName="wedge3" presStyleLbl="node1" presStyleIdx="2" presStyleCnt="7"/>
      <dgm:spPr/>
    </dgm:pt>
    <dgm:pt modelId="{5BBD8EBC-837D-4600-9C63-2C057D0AC231}" type="pres">
      <dgm:prSet presAssocID="{A7E3CE8E-E91C-4517-A6C2-7BD75C3CE221}" presName="wedge3Tx" presStyleLbl="node1" presStyleIdx="2" presStyleCnt="7">
        <dgm:presLayoutVars>
          <dgm:chMax val="0"/>
          <dgm:chPref val="0"/>
          <dgm:bulletEnabled val="1"/>
        </dgm:presLayoutVars>
      </dgm:prSet>
      <dgm:spPr/>
    </dgm:pt>
    <dgm:pt modelId="{A733A52A-AD38-4D39-B3EE-466CB89999BF}" type="pres">
      <dgm:prSet presAssocID="{A7E3CE8E-E91C-4517-A6C2-7BD75C3CE221}" presName="wedge4" presStyleLbl="node1" presStyleIdx="3" presStyleCnt="7"/>
      <dgm:spPr/>
    </dgm:pt>
    <dgm:pt modelId="{1BB18134-E847-42F7-8D59-9875BF913A7F}" type="pres">
      <dgm:prSet presAssocID="{A7E3CE8E-E91C-4517-A6C2-7BD75C3CE221}" presName="wedge4Tx" presStyleLbl="node1" presStyleIdx="3" presStyleCnt="7">
        <dgm:presLayoutVars>
          <dgm:chMax val="0"/>
          <dgm:chPref val="0"/>
          <dgm:bulletEnabled val="1"/>
        </dgm:presLayoutVars>
      </dgm:prSet>
      <dgm:spPr/>
    </dgm:pt>
    <dgm:pt modelId="{EE788581-8AFC-4790-9515-6C32AB5C03C8}" type="pres">
      <dgm:prSet presAssocID="{A7E3CE8E-E91C-4517-A6C2-7BD75C3CE221}" presName="wedge5" presStyleLbl="node1" presStyleIdx="4" presStyleCnt="7"/>
      <dgm:spPr/>
    </dgm:pt>
    <dgm:pt modelId="{2AD0FF8E-6FA8-43E8-9F30-209338EFB5B3}" type="pres">
      <dgm:prSet presAssocID="{A7E3CE8E-E91C-4517-A6C2-7BD75C3CE221}" presName="wedge5Tx" presStyleLbl="node1" presStyleIdx="4" presStyleCnt="7">
        <dgm:presLayoutVars>
          <dgm:chMax val="0"/>
          <dgm:chPref val="0"/>
          <dgm:bulletEnabled val="1"/>
        </dgm:presLayoutVars>
      </dgm:prSet>
      <dgm:spPr/>
    </dgm:pt>
    <dgm:pt modelId="{FFEC7A1B-B185-4CB9-B16D-890E90E18F77}" type="pres">
      <dgm:prSet presAssocID="{A7E3CE8E-E91C-4517-A6C2-7BD75C3CE221}" presName="wedge6" presStyleLbl="node1" presStyleIdx="5" presStyleCnt="7"/>
      <dgm:spPr/>
    </dgm:pt>
    <dgm:pt modelId="{DF0F1DA3-90E9-47B5-A65F-3A28055C177F}" type="pres">
      <dgm:prSet presAssocID="{A7E3CE8E-E91C-4517-A6C2-7BD75C3CE221}" presName="wedge6Tx" presStyleLbl="node1" presStyleIdx="5" presStyleCnt="7">
        <dgm:presLayoutVars>
          <dgm:chMax val="0"/>
          <dgm:chPref val="0"/>
          <dgm:bulletEnabled val="1"/>
        </dgm:presLayoutVars>
      </dgm:prSet>
      <dgm:spPr/>
    </dgm:pt>
    <dgm:pt modelId="{3D64F972-1F83-431B-8700-56260E70E517}" type="pres">
      <dgm:prSet presAssocID="{A7E3CE8E-E91C-4517-A6C2-7BD75C3CE221}" presName="wedge7" presStyleLbl="node1" presStyleIdx="6" presStyleCnt="7"/>
      <dgm:spPr/>
    </dgm:pt>
    <dgm:pt modelId="{1576D4BD-0B2C-47C8-9FE9-2BB0D066C2B5}" type="pres">
      <dgm:prSet presAssocID="{A7E3CE8E-E91C-4517-A6C2-7BD75C3CE221}" presName="wedge7Tx" presStyleLbl="node1" presStyleIdx="6" presStyleCnt="7">
        <dgm:presLayoutVars>
          <dgm:chMax val="0"/>
          <dgm:chPref val="0"/>
          <dgm:bulletEnabled val="1"/>
        </dgm:presLayoutVars>
      </dgm:prSet>
      <dgm:spPr/>
    </dgm:pt>
  </dgm:ptLst>
  <dgm:cxnLst>
    <dgm:cxn modelId="{B5F08E34-5108-433D-BA7E-3F59C604ECBF}" srcId="{A7E3CE8E-E91C-4517-A6C2-7BD75C3CE221}" destId="{9DF895C6-1109-4E13-9D24-AC43CF7747CA}" srcOrd="3" destOrd="0" parTransId="{05DCCEE4-42C9-4E65-A90C-55EF71322DD9}" sibTransId="{D6354373-3CCA-4988-A344-869D78796053}"/>
    <dgm:cxn modelId="{B0E70337-C58E-4AE0-B2B4-8FB5A10EEE9F}" srcId="{A7E3CE8E-E91C-4517-A6C2-7BD75C3CE221}" destId="{D1E624EE-468C-468D-91DE-C2698BC8A250}" srcOrd="4" destOrd="0" parTransId="{69EB8206-759E-453B-8C3E-BE14401F217F}" sibTransId="{A614C4B1-A587-4308-9424-C0D8E691C5A9}"/>
    <dgm:cxn modelId="{A4C6905E-8ADE-4780-BA54-F634B4DB48D4}" type="presOf" srcId="{F47FE25B-50E1-40F0-BB6D-4D1527197104}" destId="{5BBD8EBC-837D-4600-9C63-2C057D0AC231}" srcOrd="1" destOrd="0" presId="urn:microsoft.com/office/officeart/2005/8/layout/chart3"/>
    <dgm:cxn modelId="{51584D64-2F27-4075-B588-7FB8927C6728}" type="presOf" srcId="{E50818E9-5543-45E2-BD02-CADA2F03AD02}" destId="{BC58CBF6-B330-457C-A926-30AD3EF294AE}" srcOrd="1" destOrd="0" presId="urn:microsoft.com/office/officeart/2005/8/layout/chart3"/>
    <dgm:cxn modelId="{BE2A8545-F45A-4123-A047-7F63E2C64D95}" type="presOf" srcId="{13E588D3-22A1-4A33-9C8D-E6022E001C03}" destId="{B681642E-AB94-423D-BEEE-276EE3114F37}" srcOrd="0" destOrd="0" presId="urn:microsoft.com/office/officeart/2005/8/layout/chart3"/>
    <dgm:cxn modelId="{DDD8C877-88AA-4166-895C-4913154B8F2E}" type="presOf" srcId="{5E2B92F0-C335-4A1D-BBF4-38163A6F0451}" destId="{3D64F972-1F83-431B-8700-56260E70E517}" srcOrd="0" destOrd="0" presId="urn:microsoft.com/office/officeart/2005/8/layout/chart3"/>
    <dgm:cxn modelId="{19F5987B-1CFD-4922-9D5E-7C53BF0BBC21}" srcId="{A7E3CE8E-E91C-4517-A6C2-7BD75C3CE221}" destId="{13E588D3-22A1-4A33-9C8D-E6022E001C03}" srcOrd="0" destOrd="0" parTransId="{AF3B60A6-B2BE-4071-A8C5-0AB8076232B7}" sibTransId="{5A5FA26A-17FC-493F-A5F4-A7235AA6E14E}"/>
    <dgm:cxn modelId="{70476881-C229-456A-B5E3-88D2AF8253B1}" srcId="{A7E3CE8E-E91C-4517-A6C2-7BD75C3CE221}" destId="{5E2B92F0-C335-4A1D-BBF4-38163A6F0451}" srcOrd="6" destOrd="0" parTransId="{7C0509F1-CF04-4297-81FB-D462F8D7EA21}" sibTransId="{9E59B523-5EF8-4193-9A68-DCDE324EF43C}"/>
    <dgm:cxn modelId="{2B85BD95-D976-40BB-A2A1-EAD3E6393B12}" type="presOf" srcId="{04F64E61-113C-4514-A53D-16B07001325E}" destId="{FFEC7A1B-B185-4CB9-B16D-890E90E18F77}" srcOrd="0" destOrd="0" presId="urn:microsoft.com/office/officeart/2005/8/layout/chart3"/>
    <dgm:cxn modelId="{07CE87B8-308F-4AAB-94EA-1B8092F9BA44}" type="presOf" srcId="{A7E3CE8E-E91C-4517-A6C2-7BD75C3CE221}" destId="{07B5A098-78FC-484A-9191-2C8A8D9DD88B}" srcOrd="0" destOrd="0" presId="urn:microsoft.com/office/officeart/2005/8/layout/chart3"/>
    <dgm:cxn modelId="{DFAB8BC1-3BED-4C91-A41C-BBC6F83CCACD}" type="presOf" srcId="{9DF895C6-1109-4E13-9D24-AC43CF7747CA}" destId="{1BB18134-E847-42F7-8D59-9875BF913A7F}" srcOrd="1" destOrd="0" presId="urn:microsoft.com/office/officeart/2005/8/layout/chart3"/>
    <dgm:cxn modelId="{9F9C6FC2-6BE9-4918-B463-A7624FB6B95B}" type="presOf" srcId="{9DF895C6-1109-4E13-9D24-AC43CF7747CA}" destId="{A733A52A-AD38-4D39-B3EE-466CB89999BF}" srcOrd="0" destOrd="0" presId="urn:microsoft.com/office/officeart/2005/8/layout/chart3"/>
    <dgm:cxn modelId="{CA4872C9-A1A6-47A4-9FA8-6ADF179FE890}" type="presOf" srcId="{D1E624EE-468C-468D-91DE-C2698BC8A250}" destId="{2AD0FF8E-6FA8-43E8-9F30-209338EFB5B3}" srcOrd="1" destOrd="0" presId="urn:microsoft.com/office/officeart/2005/8/layout/chart3"/>
    <dgm:cxn modelId="{0DDF9CCD-6033-4BF6-975A-D472CCC7CA8C}" srcId="{A7E3CE8E-E91C-4517-A6C2-7BD75C3CE221}" destId="{F47FE25B-50E1-40F0-BB6D-4D1527197104}" srcOrd="2" destOrd="0" parTransId="{82B7E9FE-B6CE-49D3-A943-AD3FF35A5F5E}" sibTransId="{3EF4277D-AC76-47A2-A1AF-2D1651975F6C}"/>
    <dgm:cxn modelId="{B41FC1D0-7B1D-4256-851C-413205DDCB45}" srcId="{A7E3CE8E-E91C-4517-A6C2-7BD75C3CE221}" destId="{E50818E9-5543-45E2-BD02-CADA2F03AD02}" srcOrd="1" destOrd="0" parTransId="{74CDC42C-6173-46EE-8330-19986BDE1DE8}" sibTransId="{6A02D0A9-319D-4A42-A96B-82CBA8236F74}"/>
    <dgm:cxn modelId="{E3F483DC-AF7D-48CF-A142-2743C87862B0}" srcId="{A7E3CE8E-E91C-4517-A6C2-7BD75C3CE221}" destId="{04F64E61-113C-4514-A53D-16B07001325E}" srcOrd="5" destOrd="0" parTransId="{E5B0FFF4-E005-42F9-80EE-70A2B2389FE6}" sibTransId="{B2446888-4267-4798-8E00-F3D1B36CF779}"/>
    <dgm:cxn modelId="{DDA7ADDD-59AB-4196-9EA6-332336F5315B}" type="presOf" srcId="{E50818E9-5543-45E2-BD02-CADA2F03AD02}" destId="{F4072578-93B8-4C79-99BC-A30E74402335}" srcOrd="0" destOrd="0" presId="urn:microsoft.com/office/officeart/2005/8/layout/chart3"/>
    <dgm:cxn modelId="{BBFAECDE-99E6-49CE-B46C-F631C321114E}" type="presOf" srcId="{5E2B92F0-C335-4A1D-BBF4-38163A6F0451}" destId="{1576D4BD-0B2C-47C8-9FE9-2BB0D066C2B5}" srcOrd="1" destOrd="0" presId="urn:microsoft.com/office/officeart/2005/8/layout/chart3"/>
    <dgm:cxn modelId="{E515F0E4-DC9C-4BC8-AC52-4E7338BCAB4B}" type="presOf" srcId="{F47FE25B-50E1-40F0-BB6D-4D1527197104}" destId="{4A7D7910-2C22-4F1E-9A11-6339D74CE89F}" srcOrd="0" destOrd="0" presId="urn:microsoft.com/office/officeart/2005/8/layout/chart3"/>
    <dgm:cxn modelId="{BC5315E5-3EA6-4F53-8049-34A343B379CA}" type="presOf" srcId="{D1E624EE-468C-468D-91DE-C2698BC8A250}" destId="{EE788581-8AFC-4790-9515-6C32AB5C03C8}" srcOrd="0" destOrd="0" presId="urn:microsoft.com/office/officeart/2005/8/layout/chart3"/>
    <dgm:cxn modelId="{5A775DE5-8269-4618-B30D-FFD7DFBDAEFD}" type="presOf" srcId="{04F64E61-113C-4514-A53D-16B07001325E}" destId="{DF0F1DA3-90E9-47B5-A65F-3A28055C177F}" srcOrd="1" destOrd="0" presId="urn:microsoft.com/office/officeart/2005/8/layout/chart3"/>
    <dgm:cxn modelId="{D8D366E7-B631-479A-AD0B-EE099163F5EF}" type="presOf" srcId="{13E588D3-22A1-4A33-9C8D-E6022E001C03}" destId="{CBE26AEC-EE78-4F14-BC68-CD98D664701E}" srcOrd="1" destOrd="0" presId="urn:microsoft.com/office/officeart/2005/8/layout/chart3"/>
    <dgm:cxn modelId="{38E7F67D-6780-4272-BE67-AC4301888A6F}" type="presParOf" srcId="{07B5A098-78FC-484A-9191-2C8A8D9DD88B}" destId="{B681642E-AB94-423D-BEEE-276EE3114F37}" srcOrd="0" destOrd="0" presId="urn:microsoft.com/office/officeart/2005/8/layout/chart3"/>
    <dgm:cxn modelId="{F25C0B30-2264-445B-9D2D-2047953CE61F}" type="presParOf" srcId="{07B5A098-78FC-484A-9191-2C8A8D9DD88B}" destId="{CBE26AEC-EE78-4F14-BC68-CD98D664701E}" srcOrd="1" destOrd="0" presId="urn:microsoft.com/office/officeart/2005/8/layout/chart3"/>
    <dgm:cxn modelId="{0B3AE5C6-225D-4BD0-845B-6C37B3E2BB5F}" type="presParOf" srcId="{07B5A098-78FC-484A-9191-2C8A8D9DD88B}" destId="{F4072578-93B8-4C79-99BC-A30E74402335}" srcOrd="2" destOrd="0" presId="urn:microsoft.com/office/officeart/2005/8/layout/chart3"/>
    <dgm:cxn modelId="{7CD1450B-8D7B-4B35-80BF-8D2F59B94048}" type="presParOf" srcId="{07B5A098-78FC-484A-9191-2C8A8D9DD88B}" destId="{BC58CBF6-B330-457C-A926-30AD3EF294AE}" srcOrd="3" destOrd="0" presId="urn:microsoft.com/office/officeart/2005/8/layout/chart3"/>
    <dgm:cxn modelId="{65B91616-1546-4B76-88C2-6CEF48AA76AD}" type="presParOf" srcId="{07B5A098-78FC-484A-9191-2C8A8D9DD88B}" destId="{4A7D7910-2C22-4F1E-9A11-6339D74CE89F}" srcOrd="4" destOrd="0" presId="urn:microsoft.com/office/officeart/2005/8/layout/chart3"/>
    <dgm:cxn modelId="{3BDC5CE0-5018-41BB-828C-1609AE851E7E}" type="presParOf" srcId="{07B5A098-78FC-484A-9191-2C8A8D9DD88B}" destId="{5BBD8EBC-837D-4600-9C63-2C057D0AC231}" srcOrd="5" destOrd="0" presId="urn:microsoft.com/office/officeart/2005/8/layout/chart3"/>
    <dgm:cxn modelId="{967A82F9-FDAD-4BB6-9D1B-11B88D20EF36}" type="presParOf" srcId="{07B5A098-78FC-484A-9191-2C8A8D9DD88B}" destId="{A733A52A-AD38-4D39-B3EE-466CB89999BF}" srcOrd="6" destOrd="0" presId="urn:microsoft.com/office/officeart/2005/8/layout/chart3"/>
    <dgm:cxn modelId="{A4F3FE52-27F1-4D13-A6D8-7A32119BEA71}" type="presParOf" srcId="{07B5A098-78FC-484A-9191-2C8A8D9DD88B}" destId="{1BB18134-E847-42F7-8D59-9875BF913A7F}" srcOrd="7" destOrd="0" presId="urn:microsoft.com/office/officeart/2005/8/layout/chart3"/>
    <dgm:cxn modelId="{AFEC7EEA-A78E-4BA4-B602-14AA091559DE}" type="presParOf" srcId="{07B5A098-78FC-484A-9191-2C8A8D9DD88B}" destId="{EE788581-8AFC-4790-9515-6C32AB5C03C8}" srcOrd="8" destOrd="0" presId="urn:microsoft.com/office/officeart/2005/8/layout/chart3"/>
    <dgm:cxn modelId="{C2BD8CBA-00F2-4226-B53A-387641DB2581}" type="presParOf" srcId="{07B5A098-78FC-484A-9191-2C8A8D9DD88B}" destId="{2AD0FF8E-6FA8-43E8-9F30-209338EFB5B3}" srcOrd="9" destOrd="0" presId="urn:microsoft.com/office/officeart/2005/8/layout/chart3"/>
    <dgm:cxn modelId="{274A4CD2-05E8-48B8-89C8-93406A671A78}" type="presParOf" srcId="{07B5A098-78FC-484A-9191-2C8A8D9DD88B}" destId="{FFEC7A1B-B185-4CB9-B16D-890E90E18F77}" srcOrd="10" destOrd="0" presId="urn:microsoft.com/office/officeart/2005/8/layout/chart3"/>
    <dgm:cxn modelId="{573A0B96-52B9-4D3E-A1E9-FD4E67B950BA}" type="presParOf" srcId="{07B5A098-78FC-484A-9191-2C8A8D9DD88B}" destId="{DF0F1DA3-90E9-47B5-A65F-3A28055C177F}" srcOrd="11" destOrd="0" presId="urn:microsoft.com/office/officeart/2005/8/layout/chart3"/>
    <dgm:cxn modelId="{3CD86B40-BD53-4AC7-90F5-2B17D44E64F2}" type="presParOf" srcId="{07B5A098-78FC-484A-9191-2C8A8D9DD88B}" destId="{3D64F972-1F83-431B-8700-56260E70E517}" srcOrd="12" destOrd="0" presId="urn:microsoft.com/office/officeart/2005/8/layout/chart3"/>
    <dgm:cxn modelId="{4A73139F-4E58-4A9E-B351-9E2D8CC2B800}" type="presParOf" srcId="{07B5A098-78FC-484A-9191-2C8A8D9DD88B}" destId="{1576D4BD-0B2C-47C8-9FE9-2BB0D066C2B5}" srcOrd="13"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4C5E8E-9ED6-4249-8BCC-60F3F74FBADB}"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409887B3-97F5-4A40-B095-B8085D43119E}">
      <dgm:prSet phldrT="[Text]"/>
      <dgm:spPr/>
      <dgm:t>
        <a:bodyPr/>
        <a:lstStyle/>
        <a:p>
          <a:pPr>
            <a:buFont typeface="Arial" panose="020B0604020202020204" pitchFamily="34" charset="0"/>
            <a:buChar char="•"/>
          </a:pPr>
          <a:r>
            <a:rPr lang="en-CA" dirty="0">
              <a:latin typeface="Montserrat" charset="0"/>
            </a:rPr>
            <a:t>AGILIDAD</a:t>
          </a:r>
          <a:endParaRPr lang="en-US" dirty="0"/>
        </a:p>
      </dgm:t>
    </dgm:pt>
    <dgm:pt modelId="{AE662424-E16E-42A1-B694-BDAF21086396}" type="parTrans" cxnId="{7FF073CA-E500-4D22-9BAE-2B31C06A38D1}">
      <dgm:prSet/>
      <dgm:spPr/>
      <dgm:t>
        <a:bodyPr/>
        <a:lstStyle/>
        <a:p>
          <a:endParaRPr lang="en-US"/>
        </a:p>
      </dgm:t>
    </dgm:pt>
    <dgm:pt modelId="{9A0AAB8B-8BF8-4B8A-9067-688B8B02A549}" type="sibTrans" cxnId="{7FF073CA-E500-4D22-9BAE-2B31C06A38D1}">
      <dgm:prSet/>
      <dgm:spPr/>
      <dgm:t>
        <a:bodyPr/>
        <a:lstStyle/>
        <a:p>
          <a:endParaRPr lang="en-US"/>
        </a:p>
      </dgm:t>
    </dgm:pt>
    <dgm:pt modelId="{0CB2B62F-0FCE-41CA-B0DE-49BC8607F7E2}">
      <dgm:prSet/>
      <dgm:spPr/>
      <dgm:t>
        <a:bodyPr/>
        <a:lstStyle/>
        <a:p>
          <a:r>
            <a:rPr lang="en-CA" dirty="0">
              <a:latin typeface="Montserrat" charset="0"/>
            </a:rPr>
            <a:t>ELASTICIDAD</a:t>
          </a:r>
        </a:p>
      </dgm:t>
    </dgm:pt>
    <dgm:pt modelId="{BBA34DEB-7FD9-4785-8FB7-D542AA9F6F38}" type="parTrans" cxnId="{EB8B8006-7A3A-4456-919C-EAA4C18B21D4}">
      <dgm:prSet/>
      <dgm:spPr/>
      <dgm:t>
        <a:bodyPr/>
        <a:lstStyle/>
        <a:p>
          <a:endParaRPr lang="en-US"/>
        </a:p>
      </dgm:t>
    </dgm:pt>
    <dgm:pt modelId="{8A514B60-2A84-4F71-9F13-B6145C85C667}" type="sibTrans" cxnId="{EB8B8006-7A3A-4456-919C-EAA4C18B21D4}">
      <dgm:prSet/>
      <dgm:spPr/>
      <dgm:t>
        <a:bodyPr/>
        <a:lstStyle/>
        <a:p>
          <a:endParaRPr lang="en-US"/>
        </a:p>
      </dgm:t>
    </dgm:pt>
    <dgm:pt modelId="{74F9395C-45DB-4905-A74B-92552860D53C}">
      <dgm:prSet/>
      <dgm:spPr/>
      <dgm:t>
        <a:bodyPr/>
        <a:lstStyle/>
        <a:p>
          <a:r>
            <a:rPr lang="es-ES" dirty="0">
              <a:latin typeface="Montserrat" charset="0"/>
            </a:rPr>
            <a:t>La computación en la nube permite escalar y reducir los recursos en función de la demanda.
Por lo tanto, no hay necesidad de </a:t>
          </a:r>
          <a:r>
            <a:rPr lang="es-ES" dirty="0" err="1">
              <a:latin typeface="Montserrat" charset="0"/>
            </a:rPr>
            <a:t>sobreaprovisionar</a:t>
          </a:r>
          <a:r>
            <a:rPr lang="es-ES" dirty="0">
              <a:latin typeface="Montserrat" charset="0"/>
            </a:rPr>
            <a:t> recursos por adelantado.</a:t>
          </a:r>
          <a:endParaRPr lang="en-CA" dirty="0">
            <a:latin typeface="Montserrat" charset="0"/>
          </a:endParaRPr>
        </a:p>
      </dgm:t>
    </dgm:pt>
    <dgm:pt modelId="{8283B5B4-4C49-45AB-A121-35B74996F03A}" type="parTrans" cxnId="{AADB0F13-D200-484B-9C4F-C1CD24FA7A9C}">
      <dgm:prSet/>
      <dgm:spPr/>
      <dgm:t>
        <a:bodyPr/>
        <a:lstStyle/>
        <a:p>
          <a:endParaRPr lang="en-US"/>
        </a:p>
      </dgm:t>
    </dgm:pt>
    <dgm:pt modelId="{A372DA8C-6278-48A5-B0BE-7CE5A95BCE94}" type="sibTrans" cxnId="{AADB0F13-D200-484B-9C4F-C1CD24FA7A9C}">
      <dgm:prSet/>
      <dgm:spPr/>
      <dgm:t>
        <a:bodyPr/>
        <a:lstStyle/>
        <a:p>
          <a:endParaRPr lang="en-US"/>
        </a:p>
      </dgm:t>
    </dgm:pt>
    <dgm:pt modelId="{59A46F5F-B3ED-49C9-AABA-D43ED09529C2}">
      <dgm:prSet/>
      <dgm:spPr/>
      <dgm:t>
        <a:bodyPr/>
        <a:lstStyle/>
        <a:p>
          <a:r>
            <a:rPr lang="es-ES" dirty="0">
              <a:latin typeface="Montserrat" charset="0"/>
            </a:rPr>
            <a:t>La computación en la nube permite a las empresas ser ágiles.</a:t>
          </a:r>
          <a:endParaRPr lang="en-CA" dirty="0">
            <a:latin typeface="Montserrat" charset="0"/>
          </a:endParaRPr>
        </a:p>
      </dgm:t>
    </dgm:pt>
    <dgm:pt modelId="{24FA59BD-EE2C-40E6-9318-A69C42FF503A}" type="sibTrans" cxnId="{AB8842EE-B855-4963-BB2E-D78515EF5A07}">
      <dgm:prSet/>
      <dgm:spPr/>
      <dgm:t>
        <a:bodyPr/>
        <a:lstStyle/>
        <a:p>
          <a:endParaRPr lang="en-US"/>
        </a:p>
      </dgm:t>
    </dgm:pt>
    <dgm:pt modelId="{0993A66A-4FE6-45AA-934C-220C773BFE10}" type="parTrans" cxnId="{AB8842EE-B855-4963-BB2E-D78515EF5A07}">
      <dgm:prSet/>
      <dgm:spPr/>
      <dgm:t>
        <a:bodyPr/>
        <a:lstStyle/>
        <a:p>
          <a:endParaRPr lang="en-US"/>
        </a:p>
      </dgm:t>
    </dgm:pt>
    <dgm:pt modelId="{DE70323B-FF70-4EF3-81E3-D77693219943}">
      <dgm:prSet/>
      <dgm:spPr/>
      <dgm:t>
        <a:bodyPr/>
        <a:lstStyle/>
        <a:p>
          <a:r>
            <a:rPr lang="es-ES">
              <a:latin typeface="Montserrat" charset="0"/>
            </a:rPr>
            <a:t>En lugar de comprar hardware y software físicos y configurarlos, lo que puede llevar meses, la computación en la nube brinda a las empresas acceso a numerosas tecnologías que permiten una implementación e innovación más rápidas.</a:t>
          </a:r>
        </a:p>
      </dgm:t>
    </dgm:pt>
    <dgm:pt modelId="{97E0D006-4B6A-4DE4-98ED-C481E16923EA}" type="parTrans" cxnId="{2B6B3C51-FFEB-4A39-9690-0EDA46296F95}">
      <dgm:prSet/>
      <dgm:spPr/>
      <dgm:t>
        <a:bodyPr/>
        <a:lstStyle/>
        <a:p>
          <a:endParaRPr lang="es-ES"/>
        </a:p>
      </dgm:t>
    </dgm:pt>
    <dgm:pt modelId="{6232D37F-602A-4CE2-945F-6A727E416E36}" type="sibTrans" cxnId="{2B6B3C51-FFEB-4A39-9690-0EDA46296F95}">
      <dgm:prSet/>
      <dgm:spPr/>
      <dgm:t>
        <a:bodyPr/>
        <a:lstStyle/>
        <a:p>
          <a:endParaRPr lang="es-ES"/>
        </a:p>
      </dgm:t>
    </dgm:pt>
    <dgm:pt modelId="{B16658A0-FE0E-46E0-9841-FF3AF185C594}">
      <dgm:prSet/>
      <dgm:spPr/>
      <dgm:t>
        <a:bodyPr/>
        <a:lstStyle/>
        <a:p>
          <a:r>
            <a:rPr lang="es-ES" dirty="0">
              <a:latin typeface="Montserrat" charset="0"/>
            </a:rPr>
            <a:t>En minutos, las empresas pueden aprovisionar e implementar recursos como cómputo, almacenamiento y bases de datos.</a:t>
          </a:r>
        </a:p>
      </dgm:t>
    </dgm:pt>
    <dgm:pt modelId="{08C5204F-F8D2-4E74-A760-A397704EBAB7}" type="parTrans" cxnId="{30EF71F5-6DCA-4139-96A6-D56AD22B9206}">
      <dgm:prSet/>
      <dgm:spPr/>
      <dgm:t>
        <a:bodyPr/>
        <a:lstStyle/>
        <a:p>
          <a:endParaRPr lang="es-ES"/>
        </a:p>
      </dgm:t>
    </dgm:pt>
    <dgm:pt modelId="{21208172-7078-4722-A7E6-E0CD531D5BAE}" type="sibTrans" cxnId="{30EF71F5-6DCA-4139-96A6-D56AD22B9206}">
      <dgm:prSet/>
      <dgm:spPr/>
      <dgm:t>
        <a:bodyPr/>
        <a:lstStyle/>
        <a:p>
          <a:endParaRPr lang="es-ES"/>
        </a:p>
      </dgm:t>
    </dgm:pt>
    <dgm:pt modelId="{80BD3772-FACB-4F9F-9F76-16F254F166F9}">
      <dgm:prSet/>
      <dgm:spPr/>
      <dgm:t>
        <a:bodyPr/>
        <a:lstStyle/>
        <a:p>
          <a:r>
            <a:rPr lang="es-ES">
              <a:latin typeface="Montserrat" charset="0"/>
            </a:rPr>
            <a:t>Esto permite a las empresas ser más ágiles y les da libertad para experimentar con nuevas ideas más rápido.</a:t>
          </a:r>
        </a:p>
      </dgm:t>
    </dgm:pt>
    <dgm:pt modelId="{1A9D7B8C-F403-4D9B-89C2-41E28744002A}" type="parTrans" cxnId="{0B1BADAF-B024-4215-8BC6-E7D5236285A4}">
      <dgm:prSet/>
      <dgm:spPr/>
      <dgm:t>
        <a:bodyPr/>
        <a:lstStyle/>
        <a:p>
          <a:endParaRPr lang="es-ES"/>
        </a:p>
      </dgm:t>
    </dgm:pt>
    <dgm:pt modelId="{CA360ACF-23BC-4B7F-B72C-54B8F45A641E}" type="sibTrans" cxnId="{0B1BADAF-B024-4215-8BC6-E7D5236285A4}">
      <dgm:prSet/>
      <dgm:spPr/>
      <dgm:t>
        <a:bodyPr/>
        <a:lstStyle/>
        <a:p>
          <a:endParaRPr lang="es-ES"/>
        </a:p>
      </dgm:t>
    </dgm:pt>
    <dgm:pt modelId="{A76D2388-BDAD-4A3B-840B-3710623027DA}">
      <dgm:prSet/>
      <dgm:spPr/>
      <dgm:t>
        <a:bodyPr/>
        <a:lstStyle/>
        <a:p>
          <a:r>
            <a:rPr lang="en-CA">
              <a:latin typeface="Montserrat" charset="0"/>
            </a:rPr>
            <a:t> </a:t>
          </a:r>
          <a:endParaRPr lang="en-CA" dirty="0">
            <a:latin typeface="Montserrat" charset="0"/>
          </a:endParaRPr>
        </a:p>
      </dgm:t>
    </dgm:pt>
    <dgm:pt modelId="{58771B70-AFBB-46F3-B55A-C356289A83CA}" type="parTrans" cxnId="{C72FB4CF-5224-4CA0-9E0E-382A8E4AC75C}">
      <dgm:prSet/>
      <dgm:spPr/>
      <dgm:t>
        <a:bodyPr/>
        <a:lstStyle/>
        <a:p>
          <a:endParaRPr lang="es-ES"/>
        </a:p>
      </dgm:t>
    </dgm:pt>
    <dgm:pt modelId="{68D16256-F772-444E-AA0C-8FF3EE706667}" type="sibTrans" cxnId="{C72FB4CF-5224-4CA0-9E0E-382A8E4AC75C}">
      <dgm:prSet/>
      <dgm:spPr/>
      <dgm:t>
        <a:bodyPr/>
        <a:lstStyle/>
        <a:p>
          <a:endParaRPr lang="es-ES"/>
        </a:p>
      </dgm:t>
    </dgm:pt>
    <dgm:pt modelId="{A915B0DA-8F9C-4D9E-9A62-4EEA68942CD7}">
      <dgm:prSet/>
      <dgm:spPr/>
      <dgm:t>
        <a:bodyPr/>
        <a:lstStyle/>
        <a:p>
          <a:r>
            <a:rPr lang="es-ES" dirty="0">
              <a:latin typeface="Montserrat" charset="0"/>
            </a:rPr>
            <a:t>La infraestructura de AWS está disponible en todo el mundo.
Las empresas pueden implementar servicios en cualquier rincón del planeta en minutos aprovechando la nube.
Colocar las aplicaciones cerca del cliente es fundamental para mejorar la latencia y el rendimiento.</a:t>
          </a:r>
          <a:endParaRPr lang="en-CA" dirty="0">
            <a:latin typeface="Montserrat" charset="0"/>
          </a:endParaRPr>
        </a:p>
      </dgm:t>
    </dgm:pt>
    <dgm:pt modelId="{4E55414F-1E71-408A-9D3A-7B7D5E767D01}" type="parTrans" cxnId="{90A49E47-1CE8-48E0-AD93-9F2A0557A78F}">
      <dgm:prSet/>
      <dgm:spPr/>
      <dgm:t>
        <a:bodyPr/>
        <a:lstStyle/>
        <a:p>
          <a:endParaRPr lang="es-ES"/>
        </a:p>
      </dgm:t>
    </dgm:pt>
    <dgm:pt modelId="{67E9B71C-BE41-4A8F-A514-FFA9E05A11CF}" type="sibTrans" cxnId="{90A49E47-1CE8-48E0-AD93-9F2A0557A78F}">
      <dgm:prSet/>
      <dgm:spPr/>
      <dgm:t>
        <a:bodyPr/>
        <a:lstStyle/>
        <a:p>
          <a:endParaRPr lang="es-ES"/>
        </a:p>
      </dgm:t>
    </dgm:pt>
    <dgm:pt modelId="{73B2121C-71F7-444A-B065-67ADDBC9A2CC}">
      <dgm:prSet/>
      <dgm:spPr/>
      <dgm:t>
        <a:bodyPr/>
        <a:lstStyle/>
        <a:p>
          <a:r>
            <a:rPr lang="es-ES" dirty="0">
              <a:latin typeface="Montserrat" charset="0"/>
            </a:rPr>
            <a:t>La computación en la nube intercambia gastos de capital, como la compra de servidores físicos, por gastos variables.
Grandes ahorros con economías de escala.</a:t>
          </a:r>
          <a:endParaRPr lang="en-CA" dirty="0">
            <a:latin typeface="Montserrat" charset="0"/>
          </a:endParaRPr>
        </a:p>
      </dgm:t>
    </dgm:pt>
    <dgm:pt modelId="{2BA755B1-167F-46B4-8887-3B588EEBF2D2}" type="sibTrans" cxnId="{A8B85AF1-0D8E-45AA-AFD3-7292069904AA}">
      <dgm:prSet/>
      <dgm:spPr/>
      <dgm:t>
        <a:bodyPr/>
        <a:lstStyle/>
        <a:p>
          <a:endParaRPr lang="en-US"/>
        </a:p>
      </dgm:t>
    </dgm:pt>
    <dgm:pt modelId="{B6EB6D51-A74E-4570-BFE9-B2C71861FD97}" type="parTrans" cxnId="{A8B85AF1-0D8E-45AA-AFD3-7292069904AA}">
      <dgm:prSet/>
      <dgm:spPr/>
      <dgm:t>
        <a:bodyPr/>
        <a:lstStyle/>
        <a:p>
          <a:endParaRPr lang="en-US"/>
        </a:p>
      </dgm:t>
    </dgm:pt>
    <dgm:pt modelId="{36D82632-31EB-41D4-B63A-E35FDDDF3494}">
      <dgm:prSet/>
      <dgm:spPr/>
      <dgm:t>
        <a:bodyPr/>
        <a:lstStyle/>
        <a:p>
          <a:r>
            <a:rPr lang="en-CA" dirty="0">
              <a:latin typeface="Montserrat" charset="0"/>
            </a:rPr>
            <a:t>AHORRO EN COSTO</a:t>
          </a:r>
        </a:p>
      </dgm:t>
    </dgm:pt>
    <dgm:pt modelId="{18F434A4-FBE1-4750-A566-FE13BE387239}" type="parTrans" cxnId="{21D8A305-07CA-44BD-808F-11F3C12075EC}">
      <dgm:prSet/>
      <dgm:spPr/>
    </dgm:pt>
    <dgm:pt modelId="{8EBBBC16-972C-4F94-B8AB-DCE57DC344AF}" type="sibTrans" cxnId="{21D8A305-07CA-44BD-808F-11F3C12075EC}">
      <dgm:prSet/>
      <dgm:spPr/>
    </dgm:pt>
    <dgm:pt modelId="{0534904C-1DD5-4FD1-B8D3-8B18B4893E8F}">
      <dgm:prSet/>
      <dgm:spPr/>
      <dgm:t>
        <a:bodyPr/>
        <a:lstStyle/>
        <a:p>
          <a:r>
            <a:rPr lang="en-CA" dirty="0">
              <a:latin typeface="Montserrat" charset="0"/>
            </a:rPr>
            <a:t>IMPLEMENTACION GLOBAL EN MINUTOS</a:t>
          </a:r>
        </a:p>
      </dgm:t>
    </dgm:pt>
    <dgm:pt modelId="{7A9D8E3C-EB17-4043-99BD-402990B574A9}" type="sibTrans" cxnId="{08322A12-8E33-484E-B49C-91B5CF907171}">
      <dgm:prSet/>
      <dgm:spPr/>
      <dgm:t>
        <a:bodyPr/>
        <a:lstStyle/>
        <a:p>
          <a:endParaRPr lang="en-US"/>
        </a:p>
      </dgm:t>
    </dgm:pt>
    <dgm:pt modelId="{E79340DC-9C99-485A-9BB8-4C24E0D5DAA4}" type="parTrans" cxnId="{08322A12-8E33-484E-B49C-91B5CF907171}">
      <dgm:prSet/>
      <dgm:spPr/>
      <dgm:t>
        <a:bodyPr/>
        <a:lstStyle/>
        <a:p>
          <a:endParaRPr lang="en-US"/>
        </a:p>
      </dgm:t>
    </dgm:pt>
    <dgm:pt modelId="{788058A0-F478-46F8-A5C9-98AFC833B531}" type="pres">
      <dgm:prSet presAssocID="{144C5E8E-9ED6-4249-8BCC-60F3F74FBADB}" presName="linear" presStyleCnt="0">
        <dgm:presLayoutVars>
          <dgm:animLvl val="lvl"/>
          <dgm:resizeHandles val="exact"/>
        </dgm:presLayoutVars>
      </dgm:prSet>
      <dgm:spPr/>
    </dgm:pt>
    <dgm:pt modelId="{35AAC31A-05E9-4FB2-BCE5-ABCA01401EA8}" type="pres">
      <dgm:prSet presAssocID="{409887B3-97F5-4A40-B095-B8085D43119E}" presName="parentText" presStyleLbl="node1" presStyleIdx="0" presStyleCnt="4">
        <dgm:presLayoutVars>
          <dgm:chMax val="0"/>
          <dgm:bulletEnabled val="1"/>
        </dgm:presLayoutVars>
      </dgm:prSet>
      <dgm:spPr/>
    </dgm:pt>
    <dgm:pt modelId="{7A1899DC-AC8F-48AD-B883-B941A0738A09}" type="pres">
      <dgm:prSet presAssocID="{409887B3-97F5-4A40-B095-B8085D43119E}" presName="childText" presStyleLbl="revTx" presStyleIdx="0" presStyleCnt="4">
        <dgm:presLayoutVars>
          <dgm:bulletEnabled val="1"/>
        </dgm:presLayoutVars>
      </dgm:prSet>
      <dgm:spPr/>
    </dgm:pt>
    <dgm:pt modelId="{FC787ACA-3ED8-41E8-8393-74CC30B37A8D}" type="pres">
      <dgm:prSet presAssocID="{0CB2B62F-0FCE-41CA-B0DE-49BC8607F7E2}" presName="parentText" presStyleLbl="node1" presStyleIdx="1" presStyleCnt="4">
        <dgm:presLayoutVars>
          <dgm:chMax val="0"/>
          <dgm:bulletEnabled val="1"/>
        </dgm:presLayoutVars>
      </dgm:prSet>
      <dgm:spPr/>
    </dgm:pt>
    <dgm:pt modelId="{318328DB-FAEF-4211-97E4-32D148A77C17}" type="pres">
      <dgm:prSet presAssocID="{0CB2B62F-0FCE-41CA-B0DE-49BC8607F7E2}" presName="childText" presStyleLbl="revTx" presStyleIdx="1" presStyleCnt="4">
        <dgm:presLayoutVars>
          <dgm:bulletEnabled val="1"/>
        </dgm:presLayoutVars>
      </dgm:prSet>
      <dgm:spPr/>
    </dgm:pt>
    <dgm:pt modelId="{8DD8E0F5-C4EA-4837-B2F0-417C3E4857BB}" type="pres">
      <dgm:prSet presAssocID="{36D82632-31EB-41D4-B63A-E35FDDDF3494}" presName="parentText" presStyleLbl="node1" presStyleIdx="2" presStyleCnt="4">
        <dgm:presLayoutVars>
          <dgm:chMax val="0"/>
          <dgm:bulletEnabled val="1"/>
        </dgm:presLayoutVars>
      </dgm:prSet>
      <dgm:spPr/>
    </dgm:pt>
    <dgm:pt modelId="{8C2DE912-209A-4442-825C-EDCB0FC5B541}" type="pres">
      <dgm:prSet presAssocID="{36D82632-31EB-41D4-B63A-E35FDDDF3494}" presName="childText" presStyleLbl="revTx" presStyleIdx="2" presStyleCnt="4">
        <dgm:presLayoutVars>
          <dgm:bulletEnabled val="1"/>
        </dgm:presLayoutVars>
      </dgm:prSet>
      <dgm:spPr/>
    </dgm:pt>
    <dgm:pt modelId="{34A82ED2-91D1-4923-8F01-7A2DAD93F190}" type="pres">
      <dgm:prSet presAssocID="{0534904C-1DD5-4FD1-B8D3-8B18B4893E8F}" presName="parentText" presStyleLbl="node1" presStyleIdx="3" presStyleCnt="4">
        <dgm:presLayoutVars>
          <dgm:chMax val="0"/>
          <dgm:bulletEnabled val="1"/>
        </dgm:presLayoutVars>
      </dgm:prSet>
      <dgm:spPr/>
    </dgm:pt>
    <dgm:pt modelId="{AC517A3B-9ADD-454A-893B-054C506B137A}" type="pres">
      <dgm:prSet presAssocID="{0534904C-1DD5-4FD1-B8D3-8B18B4893E8F}" presName="childText" presStyleLbl="revTx" presStyleIdx="3" presStyleCnt="4">
        <dgm:presLayoutVars>
          <dgm:bulletEnabled val="1"/>
        </dgm:presLayoutVars>
      </dgm:prSet>
      <dgm:spPr/>
    </dgm:pt>
  </dgm:ptLst>
  <dgm:cxnLst>
    <dgm:cxn modelId="{21D8A305-07CA-44BD-808F-11F3C12075EC}" srcId="{144C5E8E-9ED6-4249-8BCC-60F3F74FBADB}" destId="{36D82632-31EB-41D4-B63A-E35FDDDF3494}" srcOrd="2" destOrd="0" parTransId="{18F434A4-FBE1-4750-A566-FE13BE387239}" sibTransId="{8EBBBC16-972C-4F94-B8AB-DCE57DC344AF}"/>
    <dgm:cxn modelId="{EB8B8006-7A3A-4456-919C-EAA4C18B21D4}" srcId="{144C5E8E-9ED6-4249-8BCC-60F3F74FBADB}" destId="{0CB2B62F-0FCE-41CA-B0DE-49BC8607F7E2}" srcOrd="1" destOrd="0" parTransId="{BBA34DEB-7FD9-4785-8FB7-D542AA9F6F38}" sibTransId="{8A514B60-2A84-4F71-9F13-B6145C85C667}"/>
    <dgm:cxn modelId="{08322A12-8E33-484E-B49C-91B5CF907171}" srcId="{144C5E8E-9ED6-4249-8BCC-60F3F74FBADB}" destId="{0534904C-1DD5-4FD1-B8D3-8B18B4893E8F}" srcOrd="3" destOrd="0" parTransId="{E79340DC-9C99-485A-9BB8-4C24E0D5DAA4}" sibTransId="{7A9D8E3C-EB17-4043-99BD-402990B574A9}"/>
    <dgm:cxn modelId="{1B6F6912-D5E5-47DC-97B7-FB39BF438F3B}" type="presOf" srcId="{A76D2388-BDAD-4A3B-840B-3710623027DA}" destId="{7A1899DC-AC8F-48AD-B883-B941A0738A09}" srcOrd="0" destOrd="4" presId="urn:microsoft.com/office/officeart/2005/8/layout/vList2"/>
    <dgm:cxn modelId="{AADB0F13-D200-484B-9C4F-C1CD24FA7A9C}" srcId="{0CB2B62F-0FCE-41CA-B0DE-49BC8607F7E2}" destId="{74F9395C-45DB-4905-A74B-92552860D53C}" srcOrd="0" destOrd="0" parTransId="{8283B5B4-4C49-45AB-A121-35B74996F03A}" sibTransId="{A372DA8C-6278-48A5-B0BE-7CE5A95BCE94}"/>
    <dgm:cxn modelId="{E1D3AC14-16CE-4DD6-A83E-D018D2D16B89}" type="presOf" srcId="{144C5E8E-9ED6-4249-8BCC-60F3F74FBADB}" destId="{788058A0-F478-46F8-A5C9-98AFC833B531}" srcOrd="0" destOrd="0" presId="urn:microsoft.com/office/officeart/2005/8/layout/vList2"/>
    <dgm:cxn modelId="{4949741D-1430-4991-A85F-5E3CABA64767}" type="presOf" srcId="{80BD3772-FACB-4F9F-9F76-16F254F166F9}" destId="{7A1899DC-AC8F-48AD-B883-B941A0738A09}" srcOrd="0" destOrd="3" presId="urn:microsoft.com/office/officeart/2005/8/layout/vList2"/>
    <dgm:cxn modelId="{273F4E30-44C8-4624-B3DC-4E281163E61A}" type="presOf" srcId="{DE70323B-FF70-4EF3-81E3-D77693219943}" destId="{7A1899DC-AC8F-48AD-B883-B941A0738A09}" srcOrd="0" destOrd="1" presId="urn:microsoft.com/office/officeart/2005/8/layout/vList2"/>
    <dgm:cxn modelId="{5CBC603A-8D00-4F0B-8575-CDA6E106767D}" type="presOf" srcId="{409887B3-97F5-4A40-B095-B8085D43119E}" destId="{35AAC31A-05E9-4FB2-BCE5-ABCA01401EA8}" srcOrd="0" destOrd="0" presId="urn:microsoft.com/office/officeart/2005/8/layout/vList2"/>
    <dgm:cxn modelId="{90A49E47-1CE8-48E0-AD93-9F2A0557A78F}" srcId="{0534904C-1DD5-4FD1-B8D3-8B18B4893E8F}" destId="{A915B0DA-8F9C-4D9E-9A62-4EEA68942CD7}" srcOrd="0" destOrd="0" parTransId="{4E55414F-1E71-408A-9D3A-7B7D5E767D01}" sibTransId="{67E9B71C-BE41-4A8F-A514-FFA9E05A11CF}"/>
    <dgm:cxn modelId="{2B6B3C51-FFEB-4A39-9690-0EDA46296F95}" srcId="{409887B3-97F5-4A40-B095-B8085D43119E}" destId="{DE70323B-FF70-4EF3-81E3-D77693219943}" srcOrd="1" destOrd="0" parTransId="{97E0D006-4B6A-4DE4-98ED-C481E16923EA}" sibTransId="{6232D37F-602A-4CE2-945F-6A727E416E36}"/>
    <dgm:cxn modelId="{C05FF157-8620-4433-B19C-9A7718E29EC5}" type="presOf" srcId="{74F9395C-45DB-4905-A74B-92552860D53C}" destId="{318328DB-FAEF-4211-97E4-32D148A77C17}" srcOrd="0" destOrd="0" presId="urn:microsoft.com/office/officeart/2005/8/layout/vList2"/>
    <dgm:cxn modelId="{AE116486-8B31-4044-8EF5-C326FEC6366C}" type="presOf" srcId="{A915B0DA-8F9C-4D9E-9A62-4EEA68942CD7}" destId="{AC517A3B-9ADD-454A-893B-054C506B137A}" srcOrd="0" destOrd="0" presId="urn:microsoft.com/office/officeart/2005/8/layout/vList2"/>
    <dgm:cxn modelId="{3FF1FB8F-0865-4B54-B1A2-747287B4A0C2}" type="presOf" srcId="{59A46F5F-B3ED-49C9-AABA-D43ED09529C2}" destId="{7A1899DC-AC8F-48AD-B883-B941A0738A09}" srcOrd="0" destOrd="0" presId="urn:microsoft.com/office/officeart/2005/8/layout/vList2"/>
    <dgm:cxn modelId="{00FED197-7C61-4B67-A829-7E52D8E87B4B}" type="presOf" srcId="{73B2121C-71F7-444A-B065-67ADDBC9A2CC}" destId="{8C2DE912-209A-4442-825C-EDCB0FC5B541}" srcOrd="0" destOrd="0" presId="urn:microsoft.com/office/officeart/2005/8/layout/vList2"/>
    <dgm:cxn modelId="{0B1BADAF-B024-4215-8BC6-E7D5236285A4}" srcId="{409887B3-97F5-4A40-B095-B8085D43119E}" destId="{80BD3772-FACB-4F9F-9F76-16F254F166F9}" srcOrd="3" destOrd="0" parTransId="{1A9D7B8C-F403-4D9B-89C2-41E28744002A}" sibTransId="{CA360ACF-23BC-4B7F-B72C-54B8F45A641E}"/>
    <dgm:cxn modelId="{7FF073CA-E500-4D22-9BAE-2B31C06A38D1}" srcId="{144C5E8E-9ED6-4249-8BCC-60F3F74FBADB}" destId="{409887B3-97F5-4A40-B095-B8085D43119E}" srcOrd="0" destOrd="0" parTransId="{AE662424-E16E-42A1-B694-BDAF21086396}" sibTransId="{9A0AAB8B-8BF8-4B8A-9067-688B8B02A549}"/>
    <dgm:cxn modelId="{C72FB4CF-5224-4CA0-9E0E-382A8E4AC75C}" srcId="{409887B3-97F5-4A40-B095-B8085D43119E}" destId="{A76D2388-BDAD-4A3B-840B-3710623027DA}" srcOrd="4" destOrd="0" parTransId="{58771B70-AFBB-46F3-B55A-C356289A83CA}" sibTransId="{68D16256-F772-444E-AA0C-8FF3EE706667}"/>
    <dgm:cxn modelId="{970271DA-E442-4F31-9EA5-C4A0B5C520E8}" type="presOf" srcId="{B16658A0-FE0E-46E0-9841-FF3AF185C594}" destId="{7A1899DC-AC8F-48AD-B883-B941A0738A09}" srcOrd="0" destOrd="2" presId="urn:microsoft.com/office/officeart/2005/8/layout/vList2"/>
    <dgm:cxn modelId="{3906E3E0-8B0E-49AA-BCF2-077832C3F9AC}" type="presOf" srcId="{0534904C-1DD5-4FD1-B8D3-8B18B4893E8F}" destId="{34A82ED2-91D1-4923-8F01-7A2DAD93F190}" srcOrd="0" destOrd="0" presId="urn:microsoft.com/office/officeart/2005/8/layout/vList2"/>
    <dgm:cxn modelId="{B1FE60E4-0A74-4916-B763-48ACB2EBADEF}" type="presOf" srcId="{0CB2B62F-0FCE-41CA-B0DE-49BC8607F7E2}" destId="{FC787ACA-3ED8-41E8-8393-74CC30B37A8D}" srcOrd="0" destOrd="0" presId="urn:microsoft.com/office/officeart/2005/8/layout/vList2"/>
    <dgm:cxn modelId="{AB8842EE-B855-4963-BB2E-D78515EF5A07}" srcId="{409887B3-97F5-4A40-B095-B8085D43119E}" destId="{59A46F5F-B3ED-49C9-AABA-D43ED09529C2}" srcOrd="0" destOrd="0" parTransId="{0993A66A-4FE6-45AA-934C-220C773BFE10}" sibTransId="{24FA59BD-EE2C-40E6-9318-A69C42FF503A}"/>
    <dgm:cxn modelId="{A8B85AF1-0D8E-45AA-AFD3-7292069904AA}" srcId="{36D82632-31EB-41D4-B63A-E35FDDDF3494}" destId="{73B2121C-71F7-444A-B065-67ADDBC9A2CC}" srcOrd="0" destOrd="0" parTransId="{B6EB6D51-A74E-4570-BFE9-B2C71861FD97}" sibTransId="{2BA755B1-167F-46B4-8887-3B588EEBF2D2}"/>
    <dgm:cxn modelId="{30EF71F5-6DCA-4139-96A6-D56AD22B9206}" srcId="{409887B3-97F5-4A40-B095-B8085D43119E}" destId="{B16658A0-FE0E-46E0-9841-FF3AF185C594}" srcOrd="2" destOrd="0" parTransId="{08C5204F-F8D2-4E74-A760-A397704EBAB7}" sibTransId="{21208172-7078-4722-A7E6-E0CD531D5BAE}"/>
    <dgm:cxn modelId="{31ED2AF8-1B80-4598-9CD6-0751FCB5CB0F}" type="presOf" srcId="{36D82632-31EB-41D4-B63A-E35FDDDF3494}" destId="{8DD8E0F5-C4EA-4837-B2F0-417C3E4857BB}" srcOrd="0" destOrd="0" presId="urn:microsoft.com/office/officeart/2005/8/layout/vList2"/>
    <dgm:cxn modelId="{9363CBF5-3304-4A7E-8A26-CF6FD6C822DD}" type="presParOf" srcId="{788058A0-F478-46F8-A5C9-98AFC833B531}" destId="{35AAC31A-05E9-4FB2-BCE5-ABCA01401EA8}" srcOrd="0" destOrd="0" presId="urn:microsoft.com/office/officeart/2005/8/layout/vList2"/>
    <dgm:cxn modelId="{11E2B436-E31A-428D-AFCA-86B1F53E1AAB}" type="presParOf" srcId="{788058A0-F478-46F8-A5C9-98AFC833B531}" destId="{7A1899DC-AC8F-48AD-B883-B941A0738A09}" srcOrd="1" destOrd="0" presId="urn:microsoft.com/office/officeart/2005/8/layout/vList2"/>
    <dgm:cxn modelId="{E7F581DD-C961-4AB1-BE77-2F4EB1D7EBEF}" type="presParOf" srcId="{788058A0-F478-46F8-A5C9-98AFC833B531}" destId="{FC787ACA-3ED8-41E8-8393-74CC30B37A8D}" srcOrd="2" destOrd="0" presId="urn:microsoft.com/office/officeart/2005/8/layout/vList2"/>
    <dgm:cxn modelId="{B1CA6822-9FB6-49A1-BF3F-FF9D3BD761F3}" type="presParOf" srcId="{788058A0-F478-46F8-A5C9-98AFC833B531}" destId="{318328DB-FAEF-4211-97E4-32D148A77C17}" srcOrd="3" destOrd="0" presId="urn:microsoft.com/office/officeart/2005/8/layout/vList2"/>
    <dgm:cxn modelId="{DDBF8B0E-D457-4C85-B52F-62330B243DF4}" type="presParOf" srcId="{788058A0-F478-46F8-A5C9-98AFC833B531}" destId="{8DD8E0F5-C4EA-4837-B2F0-417C3E4857BB}" srcOrd="4" destOrd="0" presId="urn:microsoft.com/office/officeart/2005/8/layout/vList2"/>
    <dgm:cxn modelId="{ACB17C04-8D17-4F20-843F-40A694F74C94}" type="presParOf" srcId="{788058A0-F478-46F8-A5C9-98AFC833B531}" destId="{8C2DE912-209A-4442-825C-EDCB0FC5B541}" srcOrd="5" destOrd="0" presId="urn:microsoft.com/office/officeart/2005/8/layout/vList2"/>
    <dgm:cxn modelId="{72A54797-B08B-4C33-A0D9-4F9F6A4A24CC}" type="presParOf" srcId="{788058A0-F478-46F8-A5C9-98AFC833B531}" destId="{34A82ED2-91D1-4923-8F01-7A2DAD93F190}" srcOrd="6" destOrd="0" presId="urn:microsoft.com/office/officeart/2005/8/layout/vList2"/>
    <dgm:cxn modelId="{BDA29C39-91FA-4D32-BD2B-BE4C564015D9}" type="presParOf" srcId="{788058A0-F478-46F8-A5C9-98AFC833B531}" destId="{AC517A3B-9ADD-454A-893B-054C506B137A}"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81642E-AB94-423D-BEEE-276EE3114F37}">
      <dsp:nvSpPr>
        <dsp:cNvPr id="0" name=""/>
        <dsp:cNvSpPr/>
      </dsp:nvSpPr>
      <dsp:spPr>
        <a:xfrm>
          <a:off x="1731521" y="553085"/>
          <a:ext cx="4551680" cy="4551680"/>
        </a:xfrm>
        <a:prstGeom prst="pie">
          <a:avLst>
            <a:gd name="adj1" fmla="val 16200000"/>
            <a:gd name="adj2" fmla="val 19285716"/>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Font typeface="Arial" panose="020B0604020202020204" pitchFamily="34" charset="0"/>
            <a:buNone/>
          </a:pPr>
          <a:r>
            <a:rPr lang="en-CA" sz="1600" b="1" kern="1200"/>
            <a:t>Compute</a:t>
          </a:r>
          <a:endParaRPr lang="en-US" sz="1600" b="1" kern="1200" dirty="0"/>
        </a:p>
      </dsp:txBody>
      <dsp:txXfrm>
        <a:off x="4052336" y="986578"/>
        <a:ext cx="1246293" cy="785706"/>
      </dsp:txXfrm>
    </dsp:sp>
    <dsp:sp modelId="{F4072578-93B8-4C79-99BC-A30E74402335}">
      <dsp:nvSpPr>
        <dsp:cNvPr id="0" name=""/>
        <dsp:cNvSpPr/>
      </dsp:nvSpPr>
      <dsp:spPr>
        <a:xfrm>
          <a:off x="1729367" y="555413"/>
          <a:ext cx="4551680" cy="4551680"/>
        </a:xfrm>
        <a:prstGeom prst="pie">
          <a:avLst>
            <a:gd name="adj1" fmla="val 19285716"/>
            <a:gd name="adj2" fmla="val 771428"/>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CA" sz="1600" b="1" kern="1200"/>
            <a:t>Storage</a:t>
          </a:r>
          <a:endParaRPr lang="en-CA" sz="1600" b="1" kern="1200" dirty="0"/>
        </a:p>
      </dsp:txBody>
      <dsp:txXfrm>
        <a:off x="4845100" y="2181013"/>
        <a:ext cx="1322154" cy="839893"/>
      </dsp:txXfrm>
    </dsp:sp>
    <dsp:sp modelId="{4A7D7910-2C22-4F1E-9A11-6339D74CE89F}">
      <dsp:nvSpPr>
        <dsp:cNvPr id="0" name=""/>
        <dsp:cNvSpPr/>
      </dsp:nvSpPr>
      <dsp:spPr>
        <a:xfrm>
          <a:off x="1729367" y="555413"/>
          <a:ext cx="4551680" cy="4551680"/>
        </a:xfrm>
        <a:prstGeom prst="pie">
          <a:avLst>
            <a:gd name="adj1" fmla="val 771428"/>
            <a:gd name="adj2" fmla="val 3857143"/>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CA" sz="1600" b="1" kern="1200"/>
            <a:t>Databases </a:t>
          </a:r>
          <a:endParaRPr lang="en-CA" sz="1600" b="1" kern="1200" dirty="0"/>
        </a:p>
      </dsp:txBody>
      <dsp:txXfrm>
        <a:off x="4655447" y="3264746"/>
        <a:ext cx="1192106" cy="866986"/>
      </dsp:txXfrm>
    </dsp:sp>
    <dsp:sp modelId="{A733A52A-AD38-4D39-B3EE-466CB89999BF}">
      <dsp:nvSpPr>
        <dsp:cNvPr id="0" name=""/>
        <dsp:cNvSpPr/>
      </dsp:nvSpPr>
      <dsp:spPr>
        <a:xfrm>
          <a:off x="1729367" y="555413"/>
          <a:ext cx="4551680" cy="4551680"/>
        </a:xfrm>
        <a:prstGeom prst="pie">
          <a:avLst>
            <a:gd name="adj1" fmla="val 3857226"/>
            <a:gd name="adj2" fmla="val 6942858"/>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CA" sz="1600" b="1" kern="1200"/>
            <a:t>Networking </a:t>
          </a:r>
          <a:endParaRPr lang="en-CA" sz="1600" b="1" kern="1200" dirty="0"/>
        </a:p>
      </dsp:txBody>
      <dsp:txXfrm>
        <a:off x="3395607" y="4131733"/>
        <a:ext cx="1219200" cy="866986"/>
      </dsp:txXfrm>
    </dsp:sp>
    <dsp:sp modelId="{EE788581-8AFC-4790-9515-6C32AB5C03C8}">
      <dsp:nvSpPr>
        <dsp:cNvPr id="0" name=""/>
        <dsp:cNvSpPr/>
      </dsp:nvSpPr>
      <dsp:spPr>
        <a:xfrm>
          <a:off x="1729367" y="555413"/>
          <a:ext cx="4551680" cy="4551680"/>
        </a:xfrm>
        <a:prstGeom prst="pie">
          <a:avLst>
            <a:gd name="adj1" fmla="val 6942858"/>
            <a:gd name="adj2" fmla="val 10028574"/>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CA" sz="1600" b="1" kern="1200"/>
            <a:t>Analytics </a:t>
          </a:r>
          <a:endParaRPr lang="en-CA" sz="1600" b="1" kern="1200" dirty="0"/>
        </a:p>
      </dsp:txBody>
      <dsp:txXfrm>
        <a:off x="2162860" y="3264746"/>
        <a:ext cx="1192106" cy="866986"/>
      </dsp:txXfrm>
    </dsp:sp>
    <dsp:sp modelId="{FFEC7A1B-B185-4CB9-B16D-890E90E18F77}">
      <dsp:nvSpPr>
        <dsp:cNvPr id="0" name=""/>
        <dsp:cNvSpPr/>
      </dsp:nvSpPr>
      <dsp:spPr>
        <a:xfrm>
          <a:off x="1729367" y="555413"/>
          <a:ext cx="4551680" cy="4551680"/>
        </a:xfrm>
        <a:prstGeom prst="pie">
          <a:avLst>
            <a:gd name="adj1" fmla="val 10028574"/>
            <a:gd name="adj2" fmla="val 13114284"/>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CA" sz="1600" b="1" kern="1200"/>
            <a:t>Machine learning &amp; Artificial intelligence (AI)</a:t>
          </a:r>
          <a:endParaRPr lang="en-CA" sz="1600" b="1" kern="1200" dirty="0"/>
        </a:p>
      </dsp:txBody>
      <dsp:txXfrm>
        <a:off x="1843159" y="2181013"/>
        <a:ext cx="1322154" cy="839893"/>
      </dsp:txXfrm>
    </dsp:sp>
    <dsp:sp modelId="{3D64F972-1F83-431B-8700-56260E70E517}">
      <dsp:nvSpPr>
        <dsp:cNvPr id="0" name=""/>
        <dsp:cNvSpPr/>
      </dsp:nvSpPr>
      <dsp:spPr>
        <a:xfrm>
          <a:off x="1729367" y="555413"/>
          <a:ext cx="4551680" cy="4551680"/>
        </a:xfrm>
        <a:prstGeom prst="pie">
          <a:avLst>
            <a:gd name="adj1" fmla="val 13114284"/>
            <a:gd name="adj2" fmla="val 1620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CA" sz="1600" b="1" kern="1200"/>
            <a:t>Internet of Things (IoT)</a:t>
          </a:r>
          <a:endParaRPr lang="en-CA" sz="1600" b="1" kern="1200" dirty="0"/>
        </a:p>
      </dsp:txBody>
      <dsp:txXfrm>
        <a:off x="2715564" y="988906"/>
        <a:ext cx="1246293" cy="7857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AAC31A-05E9-4FB2-BCE5-ABCA01401EA8}">
      <dsp:nvSpPr>
        <dsp:cNvPr id="0" name=""/>
        <dsp:cNvSpPr/>
      </dsp:nvSpPr>
      <dsp:spPr>
        <a:xfrm>
          <a:off x="0" y="290268"/>
          <a:ext cx="11792464" cy="43173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Font typeface="Arial" panose="020B0604020202020204" pitchFamily="34" charset="0"/>
            <a:buNone/>
          </a:pPr>
          <a:r>
            <a:rPr lang="en-CA" sz="1800" kern="1200" dirty="0">
              <a:latin typeface="Montserrat" charset="0"/>
            </a:rPr>
            <a:t>AGILIDAD</a:t>
          </a:r>
          <a:endParaRPr lang="en-US" sz="1800" kern="1200" dirty="0"/>
        </a:p>
      </dsp:txBody>
      <dsp:txXfrm>
        <a:off x="21075" y="311343"/>
        <a:ext cx="11750314" cy="389580"/>
      </dsp:txXfrm>
    </dsp:sp>
    <dsp:sp modelId="{7A1899DC-AC8F-48AD-B883-B941A0738A09}">
      <dsp:nvSpPr>
        <dsp:cNvPr id="0" name=""/>
        <dsp:cNvSpPr/>
      </dsp:nvSpPr>
      <dsp:spPr>
        <a:xfrm>
          <a:off x="0" y="721998"/>
          <a:ext cx="11792464" cy="1415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4411"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s-ES" sz="1400" kern="1200" dirty="0">
              <a:latin typeface="Montserrat" charset="0"/>
            </a:rPr>
            <a:t>La computación en la nube permite a las empresas ser ágiles.</a:t>
          </a:r>
          <a:endParaRPr lang="en-CA" sz="1400" kern="1200" dirty="0">
            <a:latin typeface="Montserrat" charset="0"/>
          </a:endParaRPr>
        </a:p>
        <a:p>
          <a:pPr marL="114300" lvl="1" indent="-114300" algn="l" defTabSz="622300">
            <a:lnSpc>
              <a:spcPct val="90000"/>
            </a:lnSpc>
            <a:spcBef>
              <a:spcPct val="0"/>
            </a:spcBef>
            <a:spcAft>
              <a:spcPct val="20000"/>
            </a:spcAft>
            <a:buChar char="•"/>
          </a:pPr>
          <a:r>
            <a:rPr lang="es-ES" sz="1400" kern="1200">
              <a:latin typeface="Montserrat" charset="0"/>
            </a:rPr>
            <a:t>En lugar de comprar hardware y software físicos y configurarlos, lo que puede llevar meses, la computación en la nube brinda a las empresas acceso a numerosas tecnologías que permiten una implementación e innovación más rápidas.</a:t>
          </a:r>
        </a:p>
        <a:p>
          <a:pPr marL="114300" lvl="1" indent="-114300" algn="l" defTabSz="622300">
            <a:lnSpc>
              <a:spcPct val="90000"/>
            </a:lnSpc>
            <a:spcBef>
              <a:spcPct val="0"/>
            </a:spcBef>
            <a:spcAft>
              <a:spcPct val="20000"/>
            </a:spcAft>
            <a:buChar char="•"/>
          </a:pPr>
          <a:r>
            <a:rPr lang="es-ES" sz="1400" kern="1200" dirty="0">
              <a:latin typeface="Montserrat" charset="0"/>
            </a:rPr>
            <a:t>En minutos, las empresas pueden aprovisionar e implementar recursos como cómputo, almacenamiento y bases de datos.</a:t>
          </a:r>
        </a:p>
        <a:p>
          <a:pPr marL="114300" lvl="1" indent="-114300" algn="l" defTabSz="622300">
            <a:lnSpc>
              <a:spcPct val="90000"/>
            </a:lnSpc>
            <a:spcBef>
              <a:spcPct val="0"/>
            </a:spcBef>
            <a:spcAft>
              <a:spcPct val="20000"/>
            </a:spcAft>
            <a:buChar char="•"/>
          </a:pPr>
          <a:r>
            <a:rPr lang="es-ES" sz="1400" kern="1200">
              <a:latin typeface="Montserrat" charset="0"/>
            </a:rPr>
            <a:t>Esto permite a las empresas ser más ágiles y les da libertad para experimentar con nuevas ideas más rápido.</a:t>
          </a:r>
        </a:p>
        <a:p>
          <a:pPr marL="114300" lvl="1" indent="-114300" algn="l" defTabSz="622300">
            <a:lnSpc>
              <a:spcPct val="90000"/>
            </a:lnSpc>
            <a:spcBef>
              <a:spcPct val="0"/>
            </a:spcBef>
            <a:spcAft>
              <a:spcPct val="20000"/>
            </a:spcAft>
            <a:buChar char="•"/>
          </a:pPr>
          <a:r>
            <a:rPr lang="en-CA" sz="1400" kern="1200">
              <a:latin typeface="Montserrat" charset="0"/>
            </a:rPr>
            <a:t> </a:t>
          </a:r>
          <a:endParaRPr lang="en-CA" sz="1400" kern="1200" dirty="0">
            <a:latin typeface="Montserrat" charset="0"/>
          </a:endParaRPr>
        </a:p>
      </dsp:txBody>
      <dsp:txXfrm>
        <a:off x="0" y="721998"/>
        <a:ext cx="11792464" cy="1415880"/>
      </dsp:txXfrm>
    </dsp:sp>
    <dsp:sp modelId="{FC787ACA-3ED8-41E8-8393-74CC30B37A8D}">
      <dsp:nvSpPr>
        <dsp:cNvPr id="0" name=""/>
        <dsp:cNvSpPr/>
      </dsp:nvSpPr>
      <dsp:spPr>
        <a:xfrm>
          <a:off x="0" y="2137878"/>
          <a:ext cx="11792464" cy="431730"/>
        </a:xfrm>
        <a:prstGeom prst="roundRect">
          <a:avLst/>
        </a:prstGeom>
        <a:solidFill>
          <a:schemeClr val="accent2">
            <a:hueOff val="-988095"/>
            <a:satOff val="4733"/>
            <a:lumOff val="437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CA" sz="1800" kern="1200" dirty="0">
              <a:latin typeface="Montserrat" charset="0"/>
            </a:rPr>
            <a:t>ELASTICIDAD</a:t>
          </a:r>
        </a:p>
      </dsp:txBody>
      <dsp:txXfrm>
        <a:off x="21075" y="2158953"/>
        <a:ext cx="11750314" cy="389580"/>
      </dsp:txXfrm>
    </dsp:sp>
    <dsp:sp modelId="{318328DB-FAEF-4211-97E4-32D148A77C17}">
      <dsp:nvSpPr>
        <dsp:cNvPr id="0" name=""/>
        <dsp:cNvSpPr/>
      </dsp:nvSpPr>
      <dsp:spPr>
        <a:xfrm>
          <a:off x="0" y="2569608"/>
          <a:ext cx="11792464" cy="484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4411"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s-ES" sz="1400" kern="1200" dirty="0">
              <a:latin typeface="Montserrat" charset="0"/>
            </a:rPr>
            <a:t>La computación en la nube permite escalar y reducir los recursos en función de la demanda.
Por lo tanto, no hay necesidad de </a:t>
          </a:r>
          <a:r>
            <a:rPr lang="es-ES" sz="1400" kern="1200" dirty="0" err="1">
              <a:latin typeface="Montserrat" charset="0"/>
            </a:rPr>
            <a:t>sobreaprovisionar</a:t>
          </a:r>
          <a:r>
            <a:rPr lang="es-ES" sz="1400" kern="1200" dirty="0">
              <a:latin typeface="Montserrat" charset="0"/>
            </a:rPr>
            <a:t> recursos por adelantado.</a:t>
          </a:r>
          <a:endParaRPr lang="en-CA" sz="1400" kern="1200" dirty="0">
            <a:latin typeface="Montserrat" charset="0"/>
          </a:endParaRPr>
        </a:p>
      </dsp:txBody>
      <dsp:txXfrm>
        <a:off x="0" y="2569608"/>
        <a:ext cx="11792464" cy="484380"/>
      </dsp:txXfrm>
    </dsp:sp>
    <dsp:sp modelId="{8DD8E0F5-C4EA-4837-B2F0-417C3E4857BB}">
      <dsp:nvSpPr>
        <dsp:cNvPr id="0" name=""/>
        <dsp:cNvSpPr/>
      </dsp:nvSpPr>
      <dsp:spPr>
        <a:xfrm>
          <a:off x="0" y="3053988"/>
          <a:ext cx="11792464" cy="431730"/>
        </a:xfrm>
        <a:prstGeom prst="roundRect">
          <a:avLst/>
        </a:prstGeom>
        <a:solidFill>
          <a:schemeClr val="accent2">
            <a:hueOff val="-1976191"/>
            <a:satOff val="9467"/>
            <a:lumOff val="875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CA" sz="1800" kern="1200" dirty="0">
              <a:latin typeface="Montserrat" charset="0"/>
            </a:rPr>
            <a:t>AHORRO EN COSTO</a:t>
          </a:r>
        </a:p>
      </dsp:txBody>
      <dsp:txXfrm>
        <a:off x="21075" y="3075063"/>
        <a:ext cx="11750314" cy="389580"/>
      </dsp:txXfrm>
    </dsp:sp>
    <dsp:sp modelId="{8C2DE912-209A-4442-825C-EDCB0FC5B541}">
      <dsp:nvSpPr>
        <dsp:cNvPr id="0" name=""/>
        <dsp:cNvSpPr/>
      </dsp:nvSpPr>
      <dsp:spPr>
        <a:xfrm>
          <a:off x="0" y="3485718"/>
          <a:ext cx="11792464" cy="484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4411"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s-ES" sz="1400" kern="1200" dirty="0">
              <a:latin typeface="Montserrat" charset="0"/>
            </a:rPr>
            <a:t>La computación en la nube intercambia gastos de capital, como la compra de servidores físicos, por gastos variables.
Grandes ahorros con economías de escala.</a:t>
          </a:r>
          <a:endParaRPr lang="en-CA" sz="1400" kern="1200" dirty="0">
            <a:latin typeface="Montserrat" charset="0"/>
          </a:endParaRPr>
        </a:p>
      </dsp:txBody>
      <dsp:txXfrm>
        <a:off x="0" y="3485718"/>
        <a:ext cx="11792464" cy="484380"/>
      </dsp:txXfrm>
    </dsp:sp>
    <dsp:sp modelId="{34A82ED2-91D1-4923-8F01-7A2DAD93F190}">
      <dsp:nvSpPr>
        <dsp:cNvPr id="0" name=""/>
        <dsp:cNvSpPr/>
      </dsp:nvSpPr>
      <dsp:spPr>
        <a:xfrm>
          <a:off x="0" y="3970098"/>
          <a:ext cx="11792464" cy="431730"/>
        </a:xfrm>
        <a:prstGeom prst="roundRect">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CA" sz="1800" kern="1200" dirty="0">
              <a:latin typeface="Montserrat" charset="0"/>
            </a:rPr>
            <a:t>IMPLEMENTACION GLOBAL EN MINUTOS</a:t>
          </a:r>
        </a:p>
      </dsp:txBody>
      <dsp:txXfrm>
        <a:off x="21075" y="3991173"/>
        <a:ext cx="11750314" cy="389580"/>
      </dsp:txXfrm>
    </dsp:sp>
    <dsp:sp modelId="{AC517A3B-9ADD-454A-893B-054C506B137A}">
      <dsp:nvSpPr>
        <dsp:cNvPr id="0" name=""/>
        <dsp:cNvSpPr/>
      </dsp:nvSpPr>
      <dsp:spPr>
        <a:xfrm>
          <a:off x="0" y="4401828"/>
          <a:ext cx="11792464" cy="726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4411"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s-ES" sz="1400" kern="1200" dirty="0">
              <a:latin typeface="Montserrat" charset="0"/>
            </a:rPr>
            <a:t>La infraestructura de AWS está disponible en todo el mundo.
Las empresas pueden implementar servicios en cualquier rincón del planeta en minutos aprovechando la nube.
Colocar las aplicaciones cerca del cliente es fundamental para mejorar la latencia y el rendimiento.</a:t>
          </a:r>
          <a:endParaRPr lang="en-CA" sz="1400" kern="1200" dirty="0">
            <a:latin typeface="Montserrat" charset="0"/>
          </a:endParaRPr>
        </a:p>
      </dsp:txBody>
      <dsp:txXfrm>
        <a:off x="0" y="4401828"/>
        <a:ext cx="11792464" cy="726570"/>
      </dsp:txXfrm>
    </dsp:sp>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DB922C-5156-4439-B532-0785DE23BE0F}" type="datetimeFigureOut">
              <a:rPr lang="es-ES" smtClean="0"/>
              <a:t>14/06/2023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085D32E-82BB-41FE-A5E5-70E4A0239F58}" type="slidenum">
              <a:rPr lang="es-ES" smtClean="0"/>
              <a:t>‹#›</a:t>
            </a:fld>
            <a:endParaRPr lang="es-ES"/>
          </a:p>
        </p:txBody>
      </p:sp>
    </p:spTree>
    <p:extLst>
      <p:ext uri="{BB962C8B-B14F-4D97-AF65-F5344CB8AC3E}">
        <p14:creationId xmlns:p14="http://schemas.microsoft.com/office/powerpoint/2010/main" val="247405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DB922C-5156-4439-B532-0785DE23BE0F}" type="datetimeFigureOut">
              <a:rPr lang="es-ES" smtClean="0"/>
              <a:t>14/06/2023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085D32E-82BB-41FE-A5E5-70E4A0239F58}" type="slidenum">
              <a:rPr lang="es-ES" smtClean="0"/>
              <a:t>‹#›</a:t>
            </a:fld>
            <a:endParaRPr lang="es-ES"/>
          </a:p>
        </p:txBody>
      </p:sp>
    </p:spTree>
    <p:extLst>
      <p:ext uri="{BB962C8B-B14F-4D97-AF65-F5344CB8AC3E}">
        <p14:creationId xmlns:p14="http://schemas.microsoft.com/office/powerpoint/2010/main" val="3521551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DB922C-5156-4439-B532-0785DE23BE0F}" type="datetimeFigureOut">
              <a:rPr lang="es-ES" smtClean="0"/>
              <a:t>14/06/2023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085D32E-82BB-41FE-A5E5-70E4A0239F58}" type="slidenum">
              <a:rPr lang="es-ES" smtClean="0"/>
              <a:t>‹#›</a:t>
            </a:fld>
            <a:endParaRPr lang="es-E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270535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DB922C-5156-4439-B532-0785DE23BE0F}" type="datetimeFigureOut">
              <a:rPr lang="es-ES" smtClean="0"/>
              <a:t>14/06/2023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085D32E-82BB-41FE-A5E5-70E4A0239F58}" type="slidenum">
              <a:rPr lang="es-ES" smtClean="0"/>
              <a:t>‹#›</a:t>
            </a:fld>
            <a:endParaRPr lang="es-ES"/>
          </a:p>
        </p:txBody>
      </p:sp>
    </p:spTree>
    <p:extLst>
      <p:ext uri="{BB962C8B-B14F-4D97-AF65-F5344CB8AC3E}">
        <p14:creationId xmlns:p14="http://schemas.microsoft.com/office/powerpoint/2010/main" val="4798650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DB922C-5156-4439-B532-0785DE23BE0F}" type="datetimeFigureOut">
              <a:rPr lang="es-ES" smtClean="0"/>
              <a:t>14/06/2023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085D32E-82BB-41FE-A5E5-70E4A0239F58}" type="slidenum">
              <a:rPr lang="es-ES" smtClean="0"/>
              <a:t>‹#›</a:t>
            </a:fld>
            <a:endParaRPr lang="es-E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47712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DB922C-5156-4439-B532-0785DE23BE0F}" type="datetimeFigureOut">
              <a:rPr lang="es-ES" smtClean="0"/>
              <a:t>14/06/2023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085D32E-82BB-41FE-A5E5-70E4A0239F58}" type="slidenum">
              <a:rPr lang="es-ES" smtClean="0"/>
              <a:t>‹#›</a:t>
            </a:fld>
            <a:endParaRPr lang="es-ES"/>
          </a:p>
        </p:txBody>
      </p:sp>
    </p:spTree>
    <p:extLst>
      <p:ext uri="{BB962C8B-B14F-4D97-AF65-F5344CB8AC3E}">
        <p14:creationId xmlns:p14="http://schemas.microsoft.com/office/powerpoint/2010/main" val="34594847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DB922C-5156-4439-B532-0785DE23BE0F}" type="datetimeFigureOut">
              <a:rPr lang="es-ES" smtClean="0"/>
              <a:t>14/06/2023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085D32E-82BB-41FE-A5E5-70E4A0239F58}" type="slidenum">
              <a:rPr lang="es-ES" smtClean="0"/>
              <a:t>‹#›</a:t>
            </a:fld>
            <a:endParaRPr lang="es-ES"/>
          </a:p>
        </p:txBody>
      </p:sp>
    </p:spTree>
    <p:extLst>
      <p:ext uri="{BB962C8B-B14F-4D97-AF65-F5344CB8AC3E}">
        <p14:creationId xmlns:p14="http://schemas.microsoft.com/office/powerpoint/2010/main" val="6935632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DB922C-5156-4439-B532-0785DE23BE0F}" type="datetimeFigureOut">
              <a:rPr lang="es-ES" smtClean="0"/>
              <a:t>14/06/2023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085D32E-82BB-41FE-A5E5-70E4A0239F58}" type="slidenum">
              <a:rPr lang="es-ES" smtClean="0"/>
              <a:t>‹#›</a:t>
            </a:fld>
            <a:endParaRPr lang="es-ES"/>
          </a:p>
        </p:txBody>
      </p:sp>
    </p:spTree>
    <p:extLst>
      <p:ext uri="{BB962C8B-B14F-4D97-AF65-F5344CB8AC3E}">
        <p14:creationId xmlns:p14="http://schemas.microsoft.com/office/powerpoint/2010/main" val="2794359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DB922C-5156-4439-B532-0785DE23BE0F}" type="datetimeFigureOut">
              <a:rPr lang="es-ES" smtClean="0"/>
              <a:t>14/06/2023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085D32E-82BB-41FE-A5E5-70E4A0239F58}" type="slidenum">
              <a:rPr lang="es-ES" smtClean="0"/>
              <a:t>‹#›</a:t>
            </a:fld>
            <a:endParaRPr lang="es-ES"/>
          </a:p>
        </p:txBody>
      </p:sp>
    </p:spTree>
    <p:extLst>
      <p:ext uri="{BB962C8B-B14F-4D97-AF65-F5344CB8AC3E}">
        <p14:creationId xmlns:p14="http://schemas.microsoft.com/office/powerpoint/2010/main" val="4095482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DB922C-5156-4439-B532-0785DE23BE0F}" type="datetimeFigureOut">
              <a:rPr lang="es-ES" smtClean="0"/>
              <a:t>14/06/2023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085D32E-82BB-41FE-A5E5-70E4A0239F58}" type="slidenum">
              <a:rPr lang="es-ES" smtClean="0"/>
              <a:t>‹#›</a:t>
            </a:fld>
            <a:endParaRPr lang="es-ES"/>
          </a:p>
        </p:txBody>
      </p:sp>
    </p:spTree>
    <p:extLst>
      <p:ext uri="{BB962C8B-B14F-4D97-AF65-F5344CB8AC3E}">
        <p14:creationId xmlns:p14="http://schemas.microsoft.com/office/powerpoint/2010/main" val="2059154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DB922C-5156-4439-B532-0785DE23BE0F}" type="datetimeFigureOut">
              <a:rPr lang="es-ES" smtClean="0"/>
              <a:t>14/06/2023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9085D32E-82BB-41FE-A5E5-70E4A0239F58}" type="slidenum">
              <a:rPr lang="es-ES" smtClean="0"/>
              <a:t>‹#›</a:t>
            </a:fld>
            <a:endParaRPr lang="es-ES"/>
          </a:p>
        </p:txBody>
      </p:sp>
    </p:spTree>
    <p:extLst>
      <p:ext uri="{BB962C8B-B14F-4D97-AF65-F5344CB8AC3E}">
        <p14:creationId xmlns:p14="http://schemas.microsoft.com/office/powerpoint/2010/main" val="1205470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DB922C-5156-4439-B532-0785DE23BE0F}" type="datetimeFigureOut">
              <a:rPr lang="es-ES" smtClean="0"/>
              <a:t>14/06/2023</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9085D32E-82BB-41FE-A5E5-70E4A0239F58}" type="slidenum">
              <a:rPr lang="es-ES" smtClean="0"/>
              <a:t>‹#›</a:t>
            </a:fld>
            <a:endParaRPr lang="es-ES"/>
          </a:p>
        </p:txBody>
      </p:sp>
    </p:spTree>
    <p:extLst>
      <p:ext uri="{BB962C8B-B14F-4D97-AF65-F5344CB8AC3E}">
        <p14:creationId xmlns:p14="http://schemas.microsoft.com/office/powerpoint/2010/main" val="1102854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DB922C-5156-4439-B532-0785DE23BE0F}" type="datetimeFigureOut">
              <a:rPr lang="es-ES" smtClean="0"/>
              <a:t>14/06/2023</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9085D32E-82BB-41FE-A5E5-70E4A0239F58}" type="slidenum">
              <a:rPr lang="es-ES" smtClean="0"/>
              <a:t>‹#›</a:t>
            </a:fld>
            <a:endParaRPr lang="es-ES"/>
          </a:p>
        </p:txBody>
      </p:sp>
    </p:spTree>
    <p:extLst>
      <p:ext uri="{BB962C8B-B14F-4D97-AF65-F5344CB8AC3E}">
        <p14:creationId xmlns:p14="http://schemas.microsoft.com/office/powerpoint/2010/main" val="2614616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DB922C-5156-4439-B532-0785DE23BE0F}" type="datetimeFigureOut">
              <a:rPr lang="es-ES" smtClean="0"/>
              <a:t>14/06/2023</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9085D32E-82BB-41FE-A5E5-70E4A0239F58}" type="slidenum">
              <a:rPr lang="es-ES" smtClean="0"/>
              <a:t>‹#›</a:t>
            </a:fld>
            <a:endParaRPr lang="es-ES"/>
          </a:p>
        </p:txBody>
      </p:sp>
    </p:spTree>
    <p:extLst>
      <p:ext uri="{BB962C8B-B14F-4D97-AF65-F5344CB8AC3E}">
        <p14:creationId xmlns:p14="http://schemas.microsoft.com/office/powerpoint/2010/main" val="1390682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DB922C-5156-4439-B532-0785DE23BE0F}" type="datetimeFigureOut">
              <a:rPr lang="es-ES" smtClean="0"/>
              <a:t>14/06/2023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9085D32E-82BB-41FE-A5E5-70E4A0239F58}" type="slidenum">
              <a:rPr lang="es-ES" smtClean="0"/>
              <a:t>‹#›</a:t>
            </a:fld>
            <a:endParaRPr lang="es-ES"/>
          </a:p>
        </p:txBody>
      </p:sp>
    </p:spTree>
    <p:extLst>
      <p:ext uri="{BB962C8B-B14F-4D97-AF65-F5344CB8AC3E}">
        <p14:creationId xmlns:p14="http://schemas.microsoft.com/office/powerpoint/2010/main" val="990645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DB922C-5156-4439-B532-0785DE23BE0F}" type="datetimeFigureOut">
              <a:rPr lang="es-ES" smtClean="0"/>
              <a:t>14/06/2023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9085D32E-82BB-41FE-A5E5-70E4A0239F58}" type="slidenum">
              <a:rPr lang="es-ES" smtClean="0"/>
              <a:t>‹#›</a:t>
            </a:fld>
            <a:endParaRPr lang="es-ES"/>
          </a:p>
        </p:txBody>
      </p:sp>
    </p:spTree>
    <p:extLst>
      <p:ext uri="{BB962C8B-B14F-4D97-AF65-F5344CB8AC3E}">
        <p14:creationId xmlns:p14="http://schemas.microsoft.com/office/powerpoint/2010/main" val="3646861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7DB922C-5156-4439-B532-0785DE23BE0F}" type="datetimeFigureOut">
              <a:rPr lang="es-ES" smtClean="0"/>
              <a:t>14/06/2023</a:t>
            </a:fld>
            <a:endParaRPr lang="es-E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085D32E-82BB-41FE-A5E5-70E4A0239F58}" type="slidenum">
              <a:rPr lang="es-ES" smtClean="0"/>
              <a:t>‹#›</a:t>
            </a:fld>
            <a:endParaRPr lang="es-ES"/>
          </a:p>
        </p:txBody>
      </p:sp>
    </p:spTree>
    <p:extLst>
      <p:ext uri="{BB962C8B-B14F-4D97-AF65-F5344CB8AC3E}">
        <p14:creationId xmlns:p14="http://schemas.microsoft.com/office/powerpoint/2010/main" val="4637732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FB360-2309-2DC5-41B8-72FC755501EC}"/>
              </a:ext>
            </a:extLst>
          </p:cNvPr>
          <p:cNvSpPr>
            <a:spLocks noGrp="1"/>
          </p:cNvSpPr>
          <p:nvPr>
            <p:ph type="ctrTitle"/>
          </p:nvPr>
        </p:nvSpPr>
        <p:spPr/>
        <p:txBody>
          <a:bodyPr/>
          <a:lstStyle/>
          <a:p>
            <a:r>
              <a:rPr lang="es-ES" dirty="0"/>
              <a:t>AWS CONCEPTOS</a:t>
            </a:r>
          </a:p>
        </p:txBody>
      </p:sp>
      <p:sp>
        <p:nvSpPr>
          <p:cNvPr id="3" name="Subtitle 2">
            <a:extLst>
              <a:ext uri="{FF2B5EF4-FFF2-40B4-BE49-F238E27FC236}">
                <a16:creationId xmlns:a16="http://schemas.microsoft.com/office/drawing/2014/main" id="{7B43621E-7DB6-4186-BD72-D7EEF2BAF81B}"/>
              </a:ext>
            </a:extLst>
          </p:cNvPr>
          <p:cNvSpPr>
            <a:spLocks noGrp="1"/>
          </p:cNvSpPr>
          <p:nvPr>
            <p:ph type="subTitle" idx="1"/>
          </p:nvPr>
        </p:nvSpPr>
        <p:spPr/>
        <p:txBody>
          <a:bodyPr/>
          <a:lstStyle/>
          <a:p>
            <a:endParaRPr lang="es-ES" dirty="0"/>
          </a:p>
        </p:txBody>
      </p:sp>
    </p:spTree>
    <p:extLst>
      <p:ext uri="{BB962C8B-B14F-4D97-AF65-F5344CB8AC3E}">
        <p14:creationId xmlns:p14="http://schemas.microsoft.com/office/powerpoint/2010/main" val="3700129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F107A-903E-88E5-A5E8-971DFCB6FE6B}"/>
              </a:ext>
            </a:extLst>
          </p:cNvPr>
          <p:cNvSpPr>
            <a:spLocks noGrp="1"/>
          </p:cNvSpPr>
          <p:nvPr>
            <p:ph type="title"/>
          </p:nvPr>
        </p:nvSpPr>
        <p:spPr>
          <a:xfrm>
            <a:off x="142762" y="156238"/>
            <a:ext cx="11111392" cy="1320800"/>
          </a:xfrm>
        </p:spPr>
        <p:txBody>
          <a:bodyPr>
            <a:normAutofit/>
          </a:bodyPr>
          <a:lstStyle/>
          <a:p>
            <a:r>
              <a:rPr lang="es-ES" dirty="0"/>
              <a:t>¿CUÁLES SON LOS MODELOS DE SERVICIOS EN </a:t>
            </a:r>
            <a:r>
              <a:rPr lang="es-ES" dirty="0" err="1"/>
              <a:t>EN</a:t>
            </a:r>
            <a:r>
              <a:rPr lang="es-ES" dirty="0"/>
              <a:t> LA NUBE ?</a:t>
            </a:r>
          </a:p>
        </p:txBody>
      </p:sp>
      <p:pic>
        <p:nvPicPr>
          <p:cNvPr id="4" name="Picture 3">
            <a:extLst>
              <a:ext uri="{FF2B5EF4-FFF2-40B4-BE49-F238E27FC236}">
                <a16:creationId xmlns:a16="http://schemas.microsoft.com/office/drawing/2014/main" id="{4899ACBD-4046-4980-77B4-BAC055F7287E}"/>
              </a:ext>
            </a:extLst>
          </p:cNvPr>
          <p:cNvPicPr>
            <a:picLocks noChangeAspect="1"/>
          </p:cNvPicPr>
          <p:nvPr/>
        </p:nvPicPr>
        <p:blipFill>
          <a:blip r:embed="rId2"/>
          <a:stretch>
            <a:fillRect/>
          </a:stretch>
        </p:blipFill>
        <p:spPr>
          <a:xfrm>
            <a:off x="1938337" y="1349602"/>
            <a:ext cx="8315325" cy="4391025"/>
          </a:xfrm>
          <a:prstGeom prst="rect">
            <a:avLst/>
          </a:prstGeom>
        </p:spPr>
      </p:pic>
    </p:spTree>
    <p:extLst>
      <p:ext uri="{BB962C8B-B14F-4D97-AF65-F5344CB8AC3E}">
        <p14:creationId xmlns:p14="http://schemas.microsoft.com/office/powerpoint/2010/main" val="4099243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80E3AF3B-8B95-4FF1-359F-AD114B8EF3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14400"/>
            <a:ext cx="11544300" cy="5676899"/>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6175CD7D-21DB-5909-1834-4B2FB4DED83C}"/>
              </a:ext>
            </a:extLst>
          </p:cNvPr>
          <p:cNvSpPr>
            <a:spLocks noGrp="1"/>
          </p:cNvSpPr>
          <p:nvPr>
            <p:ph type="title"/>
          </p:nvPr>
        </p:nvSpPr>
        <p:spPr>
          <a:xfrm>
            <a:off x="142762" y="156238"/>
            <a:ext cx="11111392" cy="758162"/>
          </a:xfrm>
        </p:spPr>
        <p:txBody>
          <a:bodyPr>
            <a:normAutofit/>
          </a:bodyPr>
          <a:lstStyle/>
          <a:p>
            <a:r>
              <a:rPr lang="es-ES" dirty="0"/>
              <a:t>¿Modelo de responsabilidad compartida?</a:t>
            </a:r>
          </a:p>
        </p:txBody>
      </p:sp>
    </p:spTree>
    <p:extLst>
      <p:ext uri="{BB962C8B-B14F-4D97-AF65-F5344CB8AC3E}">
        <p14:creationId xmlns:p14="http://schemas.microsoft.com/office/powerpoint/2010/main" val="654785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F107A-903E-88E5-A5E8-971DFCB6FE6B}"/>
              </a:ext>
            </a:extLst>
          </p:cNvPr>
          <p:cNvSpPr>
            <a:spLocks noGrp="1"/>
          </p:cNvSpPr>
          <p:nvPr>
            <p:ph type="title"/>
          </p:nvPr>
        </p:nvSpPr>
        <p:spPr>
          <a:xfrm>
            <a:off x="142762" y="156238"/>
            <a:ext cx="11111392" cy="758162"/>
          </a:xfrm>
        </p:spPr>
        <p:txBody>
          <a:bodyPr>
            <a:normAutofit/>
          </a:bodyPr>
          <a:lstStyle/>
          <a:p>
            <a:r>
              <a:rPr lang="es-ES" dirty="0"/>
              <a:t>AWS </a:t>
            </a:r>
            <a:r>
              <a:rPr lang="es-ES" dirty="0" err="1"/>
              <a:t>Well-Architected</a:t>
            </a:r>
            <a:r>
              <a:rPr lang="es-ES" dirty="0"/>
              <a:t> Framework</a:t>
            </a:r>
          </a:p>
        </p:txBody>
      </p:sp>
      <p:graphicFrame>
        <p:nvGraphicFramePr>
          <p:cNvPr id="3" name="Table 2">
            <a:extLst>
              <a:ext uri="{FF2B5EF4-FFF2-40B4-BE49-F238E27FC236}">
                <a16:creationId xmlns:a16="http://schemas.microsoft.com/office/drawing/2014/main" id="{37B6AD2E-FC70-6E79-7F2B-88177186D6C2}"/>
              </a:ext>
            </a:extLst>
          </p:cNvPr>
          <p:cNvGraphicFramePr>
            <a:graphicFrameLocks noGrp="1"/>
          </p:cNvGraphicFramePr>
          <p:nvPr>
            <p:extLst>
              <p:ext uri="{D42A27DB-BD31-4B8C-83A1-F6EECF244321}">
                <p14:modId xmlns:p14="http://schemas.microsoft.com/office/powerpoint/2010/main" val="3425576213"/>
              </p:ext>
            </p:extLst>
          </p:nvPr>
        </p:nvGraphicFramePr>
        <p:xfrm>
          <a:off x="296464" y="819099"/>
          <a:ext cx="11599072" cy="5882663"/>
        </p:xfrm>
        <a:graphic>
          <a:graphicData uri="http://schemas.openxmlformats.org/drawingml/2006/table">
            <a:tbl>
              <a:tblPr/>
              <a:tblGrid>
                <a:gridCol w="3306709">
                  <a:extLst>
                    <a:ext uri="{9D8B030D-6E8A-4147-A177-3AD203B41FA5}">
                      <a16:colId xmlns:a16="http://schemas.microsoft.com/office/drawing/2014/main" val="2984985877"/>
                    </a:ext>
                  </a:extLst>
                </a:gridCol>
                <a:gridCol w="8292363">
                  <a:extLst>
                    <a:ext uri="{9D8B030D-6E8A-4147-A177-3AD203B41FA5}">
                      <a16:colId xmlns:a16="http://schemas.microsoft.com/office/drawing/2014/main" val="4103769938"/>
                    </a:ext>
                  </a:extLst>
                </a:gridCol>
              </a:tblGrid>
              <a:tr h="130551">
                <a:tc>
                  <a:txBody>
                    <a:bodyPr/>
                    <a:lstStyle/>
                    <a:p>
                      <a:r>
                        <a:rPr lang="es-ES" sz="1600" b="1" i="0">
                          <a:effectLst/>
                          <a:latin typeface="Arial" panose="020B0604020202020204" pitchFamily="34" charset="0"/>
                        </a:rPr>
                        <a:t>Nombre completo</a:t>
                      </a:r>
                      <a:endParaRPr lang="es-ES" sz="1600">
                        <a:effectLst/>
                      </a:endParaRPr>
                    </a:p>
                  </a:txBody>
                  <a:tcPr marL="17534" marR="17534" marT="17534" marB="1753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AF3FE"/>
                    </a:solidFill>
                  </a:tcPr>
                </a:tc>
                <a:tc>
                  <a:txBody>
                    <a:bodyPr/>
                    <a:lstStyle/>
                    <a:p>
                      <a:r>
                        <a:rPr lang="es-ES" sz="1600" dirty="0" err="1">
                          <a:effectLst/>
                        </a:rPr>
                        <a:t>Description</a:t>
                      </a:r>
                      <a:r>
                        <a:rPr lang="es-ES" sz="1600" dirty="0">
                          <a:effectLst/>
                        </a:rPr>
                        <a:t> (Descripción)</a:t>
                      </a:r>
                    </a:p>
                  </a:txBody>
                  <a:tcPr marL="17534" marR="17534" marT="17534" marB="1753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AF3FE"/>
                    </a:solidFill>
                  </a:tcPr>
                </a:tc>
                <a:extLst>
                  <a:ext uri="{0D108BD9-81ED-4DB2-BD59-A6C34878D82A}">
                    <a16:rowId xmlns:a16="http://schemas.microsoft.com/office/drawing/2014/main" val="2383538127"/>
                  </a:ext>
                </a:extLst>
              </a:tr>
              <a:tr h="574404">
                <a:tc>
                  <a:txBody>
                    <a:bodyPr/>
                    <a:lstStyle/>
                    <a:p>
                      <a:r>
                        <a:rPr lang="es-ES" sz="1600" b="1" i="0">
                          <a:effectLst/>
                          <a:latin typeface="Arial" panose="020B0604020202020204" pitchFamily="34" charset="0"/>
                        </a:rPr>
                        <a:t>Excelencia operativa</a:t>
                      </a:r>
                      <a:endParaRPr lang="es-ES" sz="1600">
                        <a:effectLst/>
                      </a:endParaRPr>
                    </a:p>
                  </a:txBody>
                  <a:tcPr marL="17534" marR="17534" marT="17534" marB="1753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s-ES" sz="1600" dirty="0">
                          <a:effectLst/>
                        </a:rPr>
                        <a:t>Capacidad de apoyar el desarrollo y ejecutar cargas de trabajo eficazmente, conocer sus operaciones y mejorar continuamente los procesos y procedimientos de soporte para ofrecer valor empresarial.</a:t>
                      </a:r>
                    </a:p>
                  </a:txBody>
                  <a:tcPr marL="17534" marR="17534" marT="17534" marB="1753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1081434"/>
                  </a:ext>
                </a:extLst>
              </a:tr>
              <a:tr h="396652">
                <a:tc>
                  <a:txBody>
                    <a:bodyPr/>
                    <a:lstStyle/>
                    <a:p>
                      <a:r>
                        <a:rPr lang="es-ES" sz="1600" b="1" i="0">
                          <a:effectLst/>
                          <a:latin typeface="Arial" panose="020B0604020202020204" pitchFamily="34" charset="0"/>
                        </a:rPr>
                        <a:t>Seguridad</a:t>
                      </a:r>
                      <a:endParaRPr lang="es-ES" sz="1600">
                        <a:effectLst/>
                      </a:endParaRPr>
                    </a:p>
                  </a:txBody>
                  <a:tcPr marL="17534" marR="17534" marT="17534" marB="1753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s-ES" sz="1600">
                          <a:effectLst/>
                        </a:rPr>
                        <a:t>Capacidad de proteger datos, sistemas y activos para sacar partido de las tecnologías de la nube con el fin de mejorar el nivel de seguridad.</a:t>
                      </a:r>
                    </a:p>
                  </a:txBody>
                  <a:tcPr marL="17534" marR="17534" marT="17534" marB="1753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2900311"/>
                  </a:ext>
                </a:extLst>
              </a:tr>
              <a:tr h="929910">
                <a:tc>
                  <a:txBody>
                    <a:bodyPr/>
                    <a:lstStyle/>
                    <a:p>
                      <a:r>
                        <a:rPr lang="es-ES" sz="1600" b="1" i="0">
                          <a:effectLst/>
                          <a:latin typeface="Arial" panose="020B0604020202020204" pitchFamily="34" charset="0"/>
                        </a:rPr>
                        <a:t>Fiabilidad</a:t>
                      </a:r>
                      <a:endParaRPr lang="es-ES" sz="1600">
                        <a:effectLst/>
                      </a:endParaRPr>
                    </a:p>
                  </a:txBody>
                  <a:tcPr marL="17534" marR="17534" marT="17534" marB="1753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s-ES" sz="1600" dirty="0">
                          <a:effectLst/>
                        </a:rPr>
                        <a:t>La capacidad de una carga de trabajo de llevar a cabo la función prevista de forma correcta y coherente cuando se espera que lo haga. Esto incluye la capacidad de utilizar y probar la carga de trabajo a lo largo de todo su ciclo de vida. En este documento se incluye orientación sobre las prácticas recomendadas para la implementación de cargas de trabajo fiables en AWS.</a:t>
                      </a:r>
                    </a:p>
                  </a:txBody>
                  <a:tcPr marL="17534" marR="17534" marT="17534" marB="1753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6565453"/>
                  </a:ext>
                </a:extLst>
              </a:tr>
              <a:tr h="574404">
                <a:tc>
                  <a:txBody>
                    <a:bodyPr/>
                    <a:lstStyle/>
                    <a:p>
                      <a:r>
                        <a:rPr lang="es-ES" sz="1600" b="1" i="0">
                          <a:effectLst/>
                          <a:latin typeface="Arial" panose="020B0604020202020204" pitchFamily="34" charset="0"/>
                        </a:rPr>
                        <a:t>Eficiencia del rendimiento</a:t>
                      </a:r>
                      <a:endParaRPr lang="es-ES" sz="1600">
                        <a:effectLst/>
                      </a:endParaRPr>
                    </a:p>
                  </a:txBody>
                  <a:tcPr marL="17534" marR="17534" marT="17534" marB="1753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s-ES" sz="1600">
                          <a:effectLst/>
                        </a:rPr>
                        <a:t>Es la capacidad de utilizar de forma eficaz los recursos informáticos para satisfacer los requisitos del sistema, así como de mantener la eficiencia a medida que la demanda cambia y las tecnologías evolucionan.</a:t>
                      </a:r>
                    </a:p>
                  </a:txBody>
                  <a:tcPr marL="17534" marR="17534" marT="17534" marB="1753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0938087"/>
                  </a:ext>
                </a:extLst>
              </a:tr>
              <a:tr h="307775">
                <a:tc>
                  <a:txBody>
                    <a:bodyPr/>
                    <a:lstStyle/>
                    <a:p>
                      <a:r>
                        <a:rPr lang="es-ES" sz="1600" b="1" i="0">
                          <a:effectLst/>
                          <a:latin typeface="Arial" panose="020B0604020202020204" pitchFamily="34" charset="0"/>
                        </a:rPr>
                        <a:t>Optimización de costos</a:t>
                      </a:r>
                      <a:endParaRPr lang="es-ES" sz="1600">
                        <a:effectLst/>
                      </a:endParaRPr>
                    </a:p>
                  </a:txBody>
                  <a:tcPr marL="17534" marR="17534" marT="17534" marB="1753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s-ES" sz="1600">
                          <a:effectLst/>
                        </a:rPr>
                        <a:t>Capacidad de ejecutar sistemas para ofrecer valor empresarial al menor precio posible.</a:t>
                      </a:r>
                    </a:p>
                  </a:txBody>
                  <a:tcPr marL="17534" marR="17534" marT="17534" marB="1753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8841069"/>
                  </a:ext>
                </a:extLst>
              </a:tr>
              <a:tr h="1640921">
                <a:tc>
                  <a:txBody>
                    <a:bodyPr/>
                    <a:lstStyle/>
                    <a:p>
                      <a:r>
                        <a:rPr lang="es-ES" sz="1600" b="1" i="0">
                          <a:effectLst/>
                          <a:latin typeface="Arial" panose="020B0604020202020204" pitchFamily="34" charset="0"/>
                        </a:rPr>
                        <a:t>Sostenibilidad</a:t>
                      </a:r>
                      <a:endParaRPr lang="es-ES" sz="1600">
                        <a:effectLst/>
                      </a:endParaRPr>
                    </a:p>
                  </a:txBody>
                  <a:tcPr marL="17534" marR="17534" marT="17534" marB="1753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s-ES" sz="1600" dirty="0">
                          <a:effectLst/>
                        </a:rPr>
                        <a:t>La sostenibilidad como disciplina aborda el impacto medioambiental, económico y social a largo plazo de sus actividades empresariales. La Comisión Mundial sobre el Medio Ambiente y el Desarrollo de las Naciones Unidas define el desarrollo sostenible como «aquel que permite satisfacer las necesidades del presente sin comprometer la habilidad de las futuras generaciones de satisfacer sus necesidades propias». Su organización o negocio puede tener repercusiones negativas en el medioambiente, como emisiones de carbono directas o indirectas, residuos no reciclables y daños a recursos compartidos, como el agua no contaminada.</a:t>
                      </a:r>
                    </a:p>
                  </a:txBody>
                  <a:tcPr marL="17534" marR="17534" marT="17534" marB="1753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6300052"/>
                  </a:ext>
                </a:extLst>
              </a:tr>
            </a:tbl>
          </a:graphicData>
        </a:graphic>
      </p:graphicFrame>
      <p:sp>
        <p:nvSpPr>
          <p:cNvPr id="6" name="TextBox 5">
            <a:extLst>
              <a:ext uri="{FF2B5EF4-FFF2-40B4-BE49-F238E27FC236}">
                <a16:creationId xmlns:a16="http://schemas.microsoft.com/office/drawing/2014/main" id="{F4DBA510-FF79-0C14-23FE-C786F2A475F9}"/>
              </a:ext>
            </a:extLst>
          </p:cNvPr>
          <p:cNvSpPr txBox="1"/>
          <p:nvPr/>
        </p:nvSpPr>
        <p:spPr>
          <a:xfrm>
            <a:off x="7150163" y="171799"/>
            <a:ext cx="4899075" cy="646331"/>
          </a:xfrm>
          <a:prstGeom prst="rect">
            <a:avLst/>
          </a:prstGeom>
          <a:noFill/>
        </p:spPr>
        <p:txBody>
          <a:bodyPr wrap="square">
            <a:spAutoFit/>
          </a:bodyPr>
          <a:lstStyle/>
          <a:p>
            <a:r>
              <a:rPr lang="es-ES" dirty="0"/>
              <a:t>https://wa.aws.amazon.com/wat.pillars.wa-pillars.es.html</a:t>
            </a:r>
          </a:p>
        </p:txBody>
      </p:sp>
    </p:spTree>
    <p:extLst>
      <p:ext uri="{BB962C8B-B14F-4D97-AF65-F5344CB8AC3E}">
        <p14:creationId xmlns:p14="http://schemas.microsoft.com/office/powerpoint/2010/main" val="3671777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F107A-903E-88E5-A5E8-971DFCB6FE6B}"/>
              </a:ext>
            </a:extLst>
          </p:cNvPr>
          <p:cNvSpPr>
            <a:spLocks noGrp="1"/>
          </p:cNvSpPr>
          <p:nvPr>
            <p:ph type="title"/>
          </p:nvPr>
        </p:nvSpPr>
        <p:spPr>
          <a:xfrm>
            <a:off x="142762" y="156238"/>
            <a:ext cx="11111392" cy="1320800"/>
          </a:xfrm>
        </p:spPr>
        <p:txBody>
          <a:bodyPr>
            <a:normAutofit/>
          </a:bodyPr>
          <a:lstStyle/>
          <a:p>
            <a:r>
              <a:rPr lang="es-ES" dirty="0"/>
              <a:t>¿QUÉ ES UNA REGIÓN?</a:t>
            </a:r>
          </a:p>
        </p:txBody>
      </p:sp>
      <p:sp>
        <p:nvSpPr>
          <p:cNvPr id="3" name="Content Placeholder 2">
            <a:extLst>
              <a:ext uri="{FF2B5EF4-FFF2-40B4-BE49-F238E27FC236}">
                <a16:creationId xmlns:a16="http://schemas.microsoft.com/office/drawing/2014/main" id="{A1B6B140-8AF6-74F1-54E8-CFBF1A1C5DB6}"/>
              </a:ext>
            </a:extLst>
          </p:cNvPr>
          <p:cNvSpPr>
            <a:spLocks noGrp="1"/>
          </p:cNvSpPr>
          <p:nvPr>
            <p:ph idx="1"/>
          </p:nvPr>
        </p:nvSpPr>
        <p:spPr>
          <a:xfrm>
            <a:off x="255303" y="1488613"/>
            <a:ext cx="4186067" cy="3880773"/>
          </a:xfrm>
        </p:spPr>
        <p:txBody>
          <a:bodyPr>
            <a:normAutofit fontScale="62500" lnSpcReduction="20000"/>
          </a:bodyPr>
          <a:lstStyle/>
          <a:p>
            <a:r>
              <a:rPr lang="es-ES" sz="2400" dirty="0"/>
              <a:t>Una región de AWS es una ubicación geográfica que contiene varias zonas de disponibilidad (centros de datos).</a:t>
            </a:r>
          </a:p>
          <a:p>
            <a:r>
              <a:rPr lang="es-ES" sz="2400" dirty="0"/>
              <a:t>Cada región está físicamente separada de todas las demás regiones.</a:t>
            </a:r>
          </a:p>
          <a:p>
            <a:r>
              <a:rPr lang="es-ES" sz="2400" dirty="0"/>
              <a:t>Cada región tiene su propio suministro independiente de energía y agua.</a:t>
            </a:r>
          </a:p>
          <a:p>
            <a:r>
              <a:rPr lang="es-ES" sz="2400" dirty="0"/>
              <a:t>Las regiones son importantes para garantizar:  </a:t>
            </a:r>
          </a:p>
          <a:p>
            <a:pPr lvl="1"/>
            <a:r>
              <a:rPr lang="es-ES" sz="2200" dirty="0"/>
              <a:t>(1) Cumplimiento de datos</a:t>
            </a:r>
          </a:p>
          <a:p>
            <a:pPr lvl="1"/>
            <a:r>
              <a:rPr lang="es-ES" sz="2200" dirty="0"/>
              <a:t>(2) Latencia (los centros de datos se colocan cerca de los usuarios para reducir la latencia)</a:t>
            </a:r>
          </a:p>
          <a:p>
            <a:pPr marL="457200" lvl="1" indent="0">
              <a:buNone/>
            </a:pPr>
            <a:r>
              <a:rPr lang="es-ES" sz="2200" b="1" dirty="0"/>
              <a:t>us-east-1</a:t>
            </a:r>
            <a:r>
              <a:rPr lang="es-ES" sz="2200" dirty="0"/>
              <a:t> es la región más grande de AWS y contiene cinco zonas.</a:t>
            </a:r>
          </a:p>
        </p:txBody>
      </p:sp>
      <p:pic>
        <p:nvPicPr>
          <p:cNvPr id="5" name="Picture 4">
            <a:extLst>
              <a:ext uri="{FF2B5EF4-FFF2-40B4-BE49-F238E27FC236}">
                <a16:creationId xmlns:a16="http://schemas.microsoft.com/office/drawing/2014/main" id="{2C3E9244-6E25-02C9-7F44-C6D176BBB8C9}"/>
              </a:ext>
            </a:extLst>
          </p:cNvPr>
          <p:cNvPicPr>
            <a:picLocks noChangeAspect="1"/>
          </p:cNvPicPr>
          <p:nvPr/>
        </p:nvPicPr>
        <p:blipFill>
          <a:blip r:embed="rId2"/>
          <a:stretch>
            <a:fillRect/>
          </a:stretch>
        </p:blipFill>
        <p:spPr>
          <a:xfrm>
            <a:off x="4872001" y="1110552"/>
            <a:ext cx="7064695" cy="4012991"/>
          </a:xfrm>
          <a:prstGeom prst="rect">
            <a:avLst/>
          </a:prstGeom>
        </p:spPr>
      </p:pic>
    </p:spTree>
    <p:extLst>
      <p:ext uri="{BB962C8B-B14F-4D97-AF65-F5344CB8AC3E}">
        <p14:creationId xmlns:p14="http://schemas.microsoft.com/office/powerpoint/2010/main" val="4204586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F107A-903E-88E5-A5E8-971DFCB6FE6B}"/>
              </a:ext>
            </a:extLst>
          </p:cNvPr>
          <p:cNvSpPr>
            <a:spLocks noGrp="1"/>
          </p:cNvSpPr>
          <p:nvPr>
            <p:ph type="title"/>
          </p:nvPr>
        </p:nvSpPr>
        <p:spPr>
          <a:xfrm>
            <a:off x="142762" y="156238"/>
            <a:ext cx="11111392" cy="758162"/>
          </a:xfrm>
        </p:spPr>
        <p:txBody>
          <a:bodyPr>
            <a:normAutofit/>
          </a:bodyPr>
          <a:lstStyle/>
          <a:p>
            <a:r>
              <a:rPr lang="es-ES" dirty="0"/>
              <a:t>¿QUÉ ES UNA ZONA DE DISPONIBILIDAD?</a:t>
            </a:r>
          </a:p>
        </p:txBody>
      </p:sp>
      <p:sp>
        <p:nvSpPr>
          <p:cNvPr id="3" name="Content Placeholder 2">
            <a:extLst>
              <a:ext uri="{FF2B5EF4-FFF2-40B4-BE49-F238E27FC236}">
                <a16:creationId xmlns:a16="http://schemas.microsoft.com/office/drawing/2014/main" id="{A1B6B140-8AF6-74F1-54E8-CFBF1A1C5DB6}"/>
              </a:ext>
            </a:extLst>
          </p:cNvPr>
          <p:cNvSpPr>
            <a:spLocks noGrp="1"/>
          </p:cNvSpPr>
          <p:nvPr>
            <p:ph idx="1"/>
          </p:nvPr>
        </p:nvSpPr>
        <p:spPr>
          <a:xfrm>
            <a:off x="353778" y="1434765"/>
            <a:ext cx="9849765" cy="4167749"/>
          </a:xfrm>
        </p:spPr>
        <p:txBody>
          <a:bodyPr vert="horz" lIns="91440" tIns="45720" rIns="91440" bIns="45720" rtlCol="0">
            <a:normAutofit fontScale="92500" lnSpcReduction="10000"/>
          </a:bodyPr>
          <a:lstStyle/>
          <a:p>
            <a:r>
              <a:rPr lang="es-ES" sz="2400" dirty="0"/>
              <a:t>Una zona de disponibilidad de AWS es un centro de datos lógico que se encuentra en una determinada región.</a:t>
            </a:r>
          </a:p>
          <a:p>
            <a:r>
              <a:rPr lang="es-ES" sz="2400" dirty="0"/>
              <a:t>Hay dos o más zonas de disponibilidad en cada región de AWS.</a:t>
            </a:r>
          </a:p>
          <a:p>
            <a:r>
              <a:rPr lang="es-ES" sz="2400" dirty="0"/>
              <a:t>Con el fin de garantizar la disponibilidad y reducir la probabilidad de que dos zonas se caigan al mismo tiempo, cada zona tiene una red y alimentación redundante e independiente.</a:t>
            </a:r>
          </a:p>
          <a:p>
            <a:endParaRPr lang="es-ES" sz="2400" dirty="0"/>
          </a:p>
          <a:p>
            <a:pPr marL="0" indent="0">
              <a:buNone/>
            </a:pPr>
            <a:r>
              <a:rPr lang="es-ES" sz="2400" dirty="0"/>
              <a:t>Nota: un centro de datos consta de un montón de servidores</a:t>
            </a:r>
          </a:p>
          <a:p>
            <a:pPr marL="0" indent="0">
              <a:buNone/>
            </a:pPr>
            <a:r>
              <a:rPr lang="es-ES" sz="2400" dirty="0"/>
              <a:t>Nota: un concepto erróneo común es que una sola zona equivale a un solo centro de datos. De hecho, cada zona está respaldada por uno o más centros de datos físicos.</a:t>
            </a:r>
          </a:p>
        </p:txBody>
      </p:sp>
    </p:spTree>
    <p:extLst>
      <p:ext uri="{BB962C8B-B14F-4D97-AF65-F5344CB8AC3E}">
        <p14:creationId xmlns:p14="http://schemas.microsoft.com/office/powerpoint/2010/main" val="1260307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10;    Una región con instancias en una zona de disponibilidad&#10;   ">
            <a:extLst>
              <a:ext uri="{FF2B5EF4-FFF2-40B4-BE49-F238E27FC236}">
                <a16:creationId xmlns:a16="http://schemas.microsoft.com/office/drawing/2014/main" id="{D1371786-5A09-68CC-C8E7-EA1798F3B9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384" y="709759"/>
            <a:ext cx="4059481" cy="5947612"/>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10;           Dos cuentas con asignaciones diferentes del código de zona de disponibilidad para el ID de zona de disponibilidad&#10;          ">
            <a:extLst>
              <a:ext uri="{FF2B5EF4-FFF2-40B4-BE49-F238E27FC236}">
                <a16:creationId xmlns:a16="http://schemas.microsoft.com/office/drawing/2014/main" id="{1329ECD1-8A41-4EC4-F9C8-BA24E31385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0850" y="1374508"/>
            <a:ext cx="7821150" cy="4108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7300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5814DE8-EBEA-B34C-6336-5B1FF25F8BB5}"/>
              </a:ext>
            </a:extLst>
          </p:cNvPr>
          <p:cNvPicPr>
            <a:picLocks noChangeAspect="1"/>
          </p:cNvPicPr>
          <p:nvPr/>
        </p:nvPicPr>
        <p:blipFill>
          <a:blip r:embed="rId2"/>
          <a:stretch>
            <a:fillRect/>
          </a:stretch>
        </p:blipFill>
        <p:spPr>
          <a:xfrm>
            <a:off x="244646" y="217901"/>
            <a:ext cx="11458560" cy="6357069"/>
          </a:xfrm>
          <a:prstGeom prst="rect">
            <a:avLst/>
          </a:prstGeom>
        </p:spPr>
      </p:pic>
    </p:spTree>
    <p:extLst>
      <p:ext uri="{BB962C8B-B14F-4D97-AF65-F5344CB8AC3E}">
        <p14:creationId xmlns:p14="http://schemas.microsoft.com/office/powerpoint/2010/main" val="2527301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F107A-903E-88E5-A5E8-971DFCB6FE6B}"/>
              </a:ext>
            </a:extLst>
          </p:cNvPr>
          <p:cNvSpPr>
            <a:spLocks noGrp="1"/>
          </p:cNvSpPr>
          <p:nvPr>
            <p:ph type="title"/>
          </p:nvPr>
        </p:nvSpPr>
        <p:spPr>
          <a:xfrm>
            <a:off x="142762" y="156238"/>
            <a:ext cx="11111392" cy="758162"/>
          </a:xfrm>
        </p:spPr>
        <p:txBody>
          <a:bodyPr>
            <a:normAutofit/>
          </a:bodyPr>
          <a:lstStyle/>
          <a:p>
            <a:r>
              <a:rPr lang="es-ES" dirty="0"/>
              <a:t>MODELO DE PRECIOS AWS</a:t>
            </a:r>
          </a:p>
        </p:txBody>
      </p:sp>
      <p:sp>
        <p:nvSpPr>
          <p:cNvPr id="3" name="Content Placeholder 2">
            <a:extLst>
              <a:ext uri="{FF2B5EF4-FFF2-40B4-BE49-F238E27FC236}">
                <a16:creationId xmlns:a16="http://schemas.microsoft.com/office/drawing/2014/main" id="{A1B6B140-8AF6-74F1-54E8-CFBF1A1C5DB6}"/>
              </a:ext>
            </a:extLst>
          </p:cNvPr>
          <p:cNvSpPr>
            <a:spLocks noGrp="1"/>
          </p:cNvSpPr>
          <p:nvPr>
            <p:ph idx="1"/>
          </p:nvPr>
        </p:nvSpPr>
        <p:spPr>
          <a:xfrm>
            <a:off x="353778" y="1434765"/>
            <a:ext cx="10126653" cy="4783155"/>
          </a:xfrm>
        </p:spPr>
        <p:txBody>
          <a:bodyPr vert="horz" lIns="91440" tIns="45720" rIns="91440" bIns="45720" rtlCol="0">
            <a:normAutofit fontScale="92500" lnSpcReduction="10000"/>
          </a:bodyPr>
          <a:lstStyle/>
          <a:p>
            <a:r>
              <a:rPr lang="es-ES" sz="2400" dirty="0"/>
              <a:t>Bajo demanda (</a:t>
            </a:r>
            <a:r>
              <a:rPr lang="es-ES" sz="2400" dirty="0" err="1"/>
              <a:t>On-demand</a:t>
            </a:r>
            <a:r>
              <a:rPr lang="es-ES" sz="2400" dirty="0"/>
              <a:t>)</a:t>
            </a:r>
          </a:p>
          <a:p>
            <a:pPr lvl="1"/>
            <a:r>
              <a:rPr lang="es-ES" sz="2200" dirty="0"/>
              <a:t>Utilizado para capacidad de cómputo y base de datos</a:t>
            </a:r>
          </a:p>
          <a:p>
            <a:pPr lvl="1"/>
            <a:r>
              <a:rPr lang="es-ES" sz="2200" dirty="0"/>
              <a:t>Sin compromisos a largo plazo ni pagos por adelantado</a:t>
            </a:r>
          </a:p>
          <a:p>
            <a:r>
              <a:rPr lang="es-ES" sz="2400" dirty="0"/>
              <a:t>Instancias dedicadas (</a:t>
            </a:r>
            <a:r>
              <a:rPr lang="es-ES" sz="2400" dirty="0" err="1"/>
              <a:t>Dedicated</a:t>
            </a:r>
            <a:r>
              <a:rPr lang="es-ES" sz="2400" dirty="0"/>
              <a:t> </a:t>
            </a:r>
            <a:r>
              <a:rPr lang="es-ES" sz="2400" dirty="0" err="1"/>
              <a:t>Instances</a:t>
            </a:r>
            <a:r>
              <a:rPr lang="es-ES" sz="2400" dirty="0"/>
              <a:t>)</a:t>
            </a:r>
          </a:p>
          <a:p>
            <a:pPr lvl="1"/>
            <a:r>
              <a:rPr lang="es-ES" sz="2200" dirty="0"/>
              <a:t>Disponible para Amazon EC2</a:t>
            </a:r>
          </a:p>
          <a:p>
            <a:pPr lvl="1"/>
            <a:r>
              <a:rPr lang="es-ES" sz="2200" dirty="0"/>
              <a:t>El hardware está dedicado a un solo cliente</a:t>
            </a:r>
          </a:p>
          <a:p>
            <a:r>
              <a:rPr lang="es-ES" sz="2400" dirty="0"/>
              <a:t>Instancias puntuales (Spot </a:t>
            </a:r>
            <a:r>
              <a:rPr lang="es-ES" sz="2400" dirty="0" err="1"/>
              <a:t>Instances</a:t>
            </a:r>
            <a:r>
              <a:rPr lang="es-ES" sz="2400" dirty="0"/>
              <a:t>)</a:t>
            </a:r>
          </a:p>
          <a:p>
            <a:pPr lvl="1"/>
            <a:r>
              <a:rPr lang="es-ES" sz="2200" dirty="0"/>
              <a:t> Adquirir capacidad sobrante sin compromisos</a:t>
            </a:r>
          </a:p>
          <a:p>
            <a:pPr lvl="1"/>
            <a:r>
              <a:rPr lang="es-ES" sz="2200" dirty="0"/>
              <a:t> Grandes descuentos de tarifas por hora</a:t>
            </a:r>
          </a:p>
          <a:p>
            <a:r>
              <a:rPr lang="es-ES" sz="2400" dirty="0"/>
              <a:t>Reservas (</a:t>
            </a:r>
            <a:r>
              <a:rPr lang="es-ES" sz="2400" dirty="0" err="1"/>
              <a:t>Reservations</a:t>
            </a:r>
            <a:r>
              <a:rPr lang="es-ES" sz="2400" dirty="0"/>
              <a:t>)</a:t>
            </a:r>
          </a:p>
          <a:p>
            <a:pPr lvl="1"/>
            <a:r>
              <a:rPr lang="es-ES" sz="2200" dirty="0"/>
              <a:t>Hasta un 75% de descuento a cambio de un compromiso a plazo</a:t>
            </a:r>
          </a:p>
        </p:txBody>
      </p:sp>
    </p:spTree>
    <p:extLst>
      <p:ext uri="{BB962C8B-B14F-4D97-AF65-F5344CB8AC3E}">
        <p14:creationId xmlns:p14="http://schemas.microsoft.com/office/powerpoint/2010/main" val="245616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F107A-903E-88E5-A5E8-971DFCB6FE6B}"/>
              </a:ext>
            </a:extLst>
          </p:cNvPr>
          <p:cNvSpPr>
            <a:spLocks noGrp="1"/>
          </p:cNvSpPr>
          <p:nvPr>
            <p:ph type="title"/>
          </p:nvPr>
        </p:nvSpPr>
        <p:spPr>
          <a:xfrm>
            <a:off x="142762" y="156238"/>
            <a:ext cx="11111392" cy="758162"/>
          </a:xfrm>
        </p:spPr>
        <p:txBody>
          <a:bodyPr>
            <a:normAutofit/>
          </a:bodyPr>
          <a:lstStyle/>
          <a:p>
            <a:r>
              <a:rPr lang="es-ES"/>
              <a:t> </a:t>
            </a:r>
            <a:r>
              <a:rPr lang="en-US"/>
              <a:t>Identity and Access Management (IAM)</a:t>
            </a:r>
            <a:endParaRPr lang="es-ES" dirty="0"/>
          </a:p>
        </p:txBody>
      </p:sp>
      <p:sp>
        <p:nvSpPr>
          <p:cNvPr id="5" name="Content Placeholder 4">
            <a:extLst>
              <a:ext uri="{FF2B5EF4-FFF2-40B4-BE49-F238E27FC236}">
                <a16:creationId xmlns:a16="http://schemas.microsoft.com/office/drawing/2014/main" id="{A3B32621-A06D-6A34-3B2B-E3DBE02FB998}"/>
              </a:ext>
            </a:extLst>
          </p:cNvPr>
          <p:cNvSpPr>
            <a:spLocks noGrp="1"/>
          </p:cNvSpPr>
          <p:nvPr>
            <p:ph idx="1"/>
          </p:nvPr>
        </p:nvSpPr>
        <p:spPr/>
        <p:txBody>
          <a:bodyPr/>
          <a:lstStyle/>
          <a:p>
            <a:endParaRPr lang="es-ES"/>
          </a:p>
        </p:txBody>
      </p:sp>
      <p:pic>
        <p:nvPicPr>
          <p:cNvPr id="7" name="Picture 6">
            <a:extLst>
              <a:ext uri="{FF2B5EF4-FFF2-40B4-BE49-F238E27FC236}">
                <a16:creationId xmlns:a16="http://schemas.microsoft.com/office/drawing/2014/main" id="{34A10931-4354-277A-4961-6D6564D04DD6}"/>
              </a:ext>
            </a:extLst>
          </p:cNvPr>
          <p:cNvPicPr>
            <a:picLocks noChangeAspect="1"/>
          </p:cNvPicPr>
          <p:nvPr/>
        </p:nvPicPr>
        <p:blipFill>
          <a:blip r:embed="rId2"/>
          <a:stretch>
            <a:fillRect/>
          </a:stretch>
        </p:blipFill>
        <p:spPr>
          <a:xfrm>
            <a:off x="677333" y="1090612"/>
            <a:ext cx="10324496" cy="5615668"/>
          </a:xfrm>
          <a:prstGeom prst="rect">
            <a:avLst/>
          </a:prstGeom>
        </p:spPr>
      </p:pic>
    </p:spTree>
    <p:extLst>
      <p:ext uri="{BB962C8B-B14F-4D97-AF65-F5344CB8AC3E}">
        <p14:creationId xmlns:p14="http://schemas.microsoft.com/office/powerpoint/2010/main" val="17536292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F107A-903E-88E5-A5E8-971DFCB6FE6B}"/>
              </a:ext>
            </a:extLst>
          </p:cNvPr>
          <p:cNvSpPr>
            <a:spLocks noGrp="1"/>
          </p:cNvSpPr>
          <p:nvPr>
            <p:ph type="title"/>
          </p:nvPr>
        </p:nvSpPr>
        <p:spPr>
          <a:xfrm>
            <a:off x="142762" y="156238"/>
            <a:ext cx="11111392" cy="758162"/>
          </a:xfrm>
        </p:spPr>
        <p:txBody>
          <a:bodyPr>
            <a:normAutofit/>
          </a:bodyPr>
          <a:lstStyle/>
          <a:p>
            <a:r>
              <a:rPr lang="es-ES"/>
              <a:t> </a:t>
            </a:r>
            <a:r>
              <a:rPr lang="en-US"/>
              <a:t>Identity and Access Management (IAM)</a:t>
            </a:r>
            <a:endParaRPr lang="es-ES" dirty="0"/>
          </a:p>
        </p:txBody>
      </p:sp>
      <p:sp>
        <p:nvSpPr>
          <p:cNvPr id="5" name="Content Placeholder 4">
            <a:extLst>
              <a:ext uri="{FF2B5EF4-FFF2-40B4-BE49-F238E27FC236}">
                <a16:creationId xmlns:a16="http://schemas.microsoft.com/office/drawing/2014/main" id="{A3B32621-A06D-6A34-3B2B-E3DBE02FB998}"/>
              </a:ext>
            </a:extLst>
          </p:cNvPr>
          <p:cNvSpPr>
            <a:spLocks noGrp="1"/>
          </p:cNvSpPr>
          <p:nvPr>
            <p:ph idx="1"/>
          </p:nvPr>
        </p:nvSpPr>
        <p:spPr>
          <a:xfrm>
            <a:off x="445105" y="914400"/>
            <a:ext cx="10302611" cy="5528603"/>
          </a:xfrm>
        </p:spPr>
        <p:txBody>
          <a:bodyPr>
            <a:normAutofit fontScale="92500"/>
          </a:bodyPr>
          <a:lstStyle/>
          <a:p>
            <a:r>
              <a:rPr lang="es-ES" sz="2400" dirty="0"/>
              <a:t>IAM </a:t>
            </a:r>
            <a:r>
              <a:rPr lang="es-ES" sz="2400" dirty="0" err="1"/>
              <a:t>Users</a:t>
            </a:r>
            <a:endParaRPr lang="es-ES" sz="2400" dirty="0"/>
          </a:p>
          <a:p>
            <a:pPr marL="457200" lvl="1" indent="0">
              <a:buNone/>
            </a:pPr>
            <a:r>
              <a:rPr lang="es-ES" sz="2000" dirty="0"/>
              <a:t>Un usuario de IAM es una entidad que representa a una persona o servicio</a:t>
            </a:r>
          </a:p>
          <a:p>
            <a:pPr lvl="1"/>
            <a:r>
              <a:rPr lang="es-ES" sz="2000" dirty="0"/>
              <a:t>Se puede asignar:</a:t>
            </a:r>
          </a:p>
          <a:p>
            <a:pPr lvl="2"/>
            <a:r>
              <a:rPr lang="es-ES" sz="1800" dirty="0"/>
              <a:t>Un ID de clave de acceso y una clave de acceso secreta para el acceso programático a la API de AWS,CLI, SDK y otras herramientas de desarrollo</a:t>
            </a:r>
          </a:p>
          <a:p>
            <a:pPr lvl="2"/>
            <a:r>
              <a:rPr lang="es-ES" sz="1800" dirty="0"/>
              <a:t>Una contraseña para acceder a la consola de gestión</a:t>
            </a:r>
          </a:p>
          <a:p>
            <a:pPr lvl="2"/>
            <a:r>
              <a:rPr lang="es-ES" sz="1800" dirty="0"/>
              <a:t>Por defecto, los usuarios no pueden acceder a nada en su cuenta</a:t>
            </a:r>
          </a:p>
          <a:p>
            <a:pPr lvl="2"/>
            <a:r>
              <a:rPr lang="es-ES" sz="1800" dirty="0"/>
              <a:t>Las credenciales del usuario raíz de la cuenta son la dirección de correo electrónico utilizada para crear la cuenta y una contraseña</a:t>
            </a:r>
          </a:p>
          <a:p>
            <a:pPr lvl="2"/>
            <a:r>
              <a:rPr lang="es-ES" sz="1800" dirty="0"/>
              <a:t>La cuenta raíz tiene permisos administrativos completos y estos no se pueden restringir</a:t>
            </a:r>
          </a:p>
          <a:p>
            <a:pPr lvl="2"/>
            <a:r>
              <a:rPr lang="es-ES" sz="1800" dirty="0"/>
              <a:t>Mejores prácticas para cuentas raíz:</a:t>
            </a:r>
          </a:p>
          <a:p>
            <a:pPr lvl="3"/>
            <a:r>
              <a:rPr lang="es-ES" sz="1600" dirty="0"/>
              <a:t>No use las credenciales de usuario raíz</a:t>
            </a:r>
          </a:p>
          <a:p>
            <a:pPr lvl="3"/>
            <a:r>
              <a:rPr lang="es-ES" sz="1600" dirty="0"/>
              <a:t>No comparta las credenciales de usuario raíz</a:t>
            </a:r>
          </a:p>
          <a:p>
            <a:pPr lvl="3"/>
            <a:r>
              <a:rPr lang="es-ES" sz="1600" dirty="0"/>
              <a:t>Cree un usuario de IAM y asigne permisos administrativos según sea necesario</a:t>
            </a:r>
          </a:p>
          <a:p>
            <a:pPr lvl="3"/>
            <a:r>
              <a:rPr lang="es-ES" sz="1600" dirty="0"/>
              <a:t>Habilitar autenticación </a:t>
            </a:r>
            <a:r>
              <a:rPr lang="es-ES" sz="1600" dirty="0" err="1"/>
              <a:t>multifactor</a:t>
            </a:r>
            <a:r>
              <a:rPr lang="es-ES" sz="1600" dirty="0"/>
              <a:t> (MFA)</a:t>
            </a:r>
          </a:p>
        </p:txBody>
      </p:sp>
    </p:spTree>
    <p:extLst>
      <p:ext uri="{BB962C8B-B14F-4D97-AF65-F5344CB8AC3E}">
        <p14:creationId xmlns:p14="http://schemas.microsoft.com/office/powerpoint/2010/main" val="3925350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0AB44-D6DF-A09A-9749-80BF60ADC73B}"/>
              </a:ext>
            </a:extLst>
          </p:cNvPr>
          <p:cNvSpPr>
            <a:spLocks noGrp="1"/>
          </p:cNvSpPr>
          <p:nvPr>
            <p:ph type="title"/>
          </p:nvPr>
        </p:nvSpPr>
        <p:spPr/>
        <p:txBody>
          <a:bodyPr/>
          <a:lstStyle/>
          <a:p>
            <a:r>
              <a:rPr lang="es-ES" dirty="0"/>
              <a:t>QUE ES AWS?</a:t>
            </a:r>
          </a:p>
        </p:txBody>
      </p:sp>
      <p:sp>
        <p:nvSpPr>
          <p:cNvPr id="3" name="Content Placeholder 2">
            <a:extLst>
              <a:ext uri="{FF2B5EF4-FFF2-40B4-BE49-F238E27FC236}">
                <a16:creationId xmlns:a16="http://schemas.microsoft.com/office/drawing/2014/main" id="{DDC55B5A-B59A-E181-2273-D41D3DDB6F6A}"/>
              </a:ext>
            </a:extLst>
          </p:cNvPr>
          <p:cNvSpPr>
            <a:spLocks noGrp="1"/>
          </p:cNvSpPr>
          <p:nvPr>
            <p:ph idx="1"/>
          </p:nvPr>
        </p:nvSpPr>
        <p:spPr>
          <a:xfrm>
            <a:off x="503162" y="1488613"/>
            <a:ext cx="6710438" cy="3880773"/>
          </a:xfrm>
        </p:spPr>
        <p:txBody>
          <a:bodyPr/>
          <a:lstStyle/>
          <a:p>
            <a:r>
              <a:rPr lang="es-ES" dirty="0"/>
              <a:t>Amazon Web </a:t>
            </a:r>
            <a:r>
              <a:rPr lang="es-ES" dirty="0" err="1"/>
              <a:t>Services</a:t>
            </a:r>
            <a:r>
              <a:rPr lang="es-ES" dirty="0"/>
              <a:t> (AWS) es la principal plataforma en la nube del mundo.</a:t>
            </a:r>
          </a:p>
          <a:p>
            <a:r>
              <a:rPr lang="es-ES" dirty="0"/>
              <a:t>AWS ofrece más de 165 servicios completos (¡40 de ellos no se ofrecen en ningún otro lugar!).</a:t>
            </a:r>
          </a:p>
          <a:p>
            <a:r>
              <a:rPr lang="es-ES" dirty="0"/>
              <a:t>AWS es adoptado por millones de clientes en todo el mundo, incluidas empresas de pequeña y gran escala.</a:t>
            </a:r>
          </a:p>
          <a:p>
            <a:r>
              <a:rPr lang="es-ES" dirty="0"/>
              <a:t>AWS permite que las empresas sean más ágiles, flexibles y seguras a una fracción del costo.</a:t>
            </a:r>
          </a:p>
          <a:p>
            <a:r>
              <a:rPr lang="es-ES" dirty="0"/>
              <a:t>AWS proporciona servicios para una amplia gama de aplicaciones, como:</a:t>
            </a:r>
          </a:p>
        </p:txBody>
      </p:sp>
      <p:graphicFrame>
        <p:nvGraphicFramePr>
          <p:cNvPr id="8" name="Diagram 7">
            <a:extLst>
              <a:ext uri="{FF2B5EF4-FFF2-40B4-BE49-F238E27FC236}">
                <a16:creationId xmlns:a16="http://schemas.microsoft.com/office/drawing/2014/main" id="{FE114206-54AE-AAA4-A01E-12459B2C5CB8}"/>
              </a:ext>
            </a:extLst>
          </p:cNvPr>
          <p:cNvGraphicFramePr/>
          <p:nvPr>
            <p:extLst>
              <p:ext uri="{D42A27DB-BD31-4B8C-83A1-F6EECF244321}">
                <p14:modId xmlns:p14="http://schemas.microsoft.com/office/powerpoint/2010/main" val="972275817"/>
              </p:ext>
            </p:extLst>
          </p:nvPr>
        </p:nvGraphicFramePr>
        <p:xfrm>
          <a:off x="5467928" y="820879"/>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202524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F107A-903E-88E5-A5E8-971DFCB6FE6B}"/>
              </a:ext>
            </a:extLst>
          </p:cNvPr>
          <p:cNvSpPr>
            <a:spLocks noGrp="1"/>
          </p:cNvSpPr>
          <p:nvPr>
            <p:ph type="title"/>
          </p:nvPr>
        </p:nvSpPr>
        <p:spPr>
          <a:xfrm>
            <a:off x="142762" y="156238"/>
            <a:ext cx="11111392" cy="758162"/>
          </a:xfrm>
        </p:spPr>
        <p:txBody>
          <a:bodyPr>
            <a:normAutofit/>
          </a:bodyPr>
          <a:lstStyle/>
          <a:p>
            <a:r>
              <a:rPr lang="es-ES"/>
              <a:t> </a:t>
            </a:r>
            <a:r>
              <a:rPr lang="en-US"/>
              <a:t>Identity and Access Management (IAM)</a:t>
            </a:r>
            <a:endParaRPr lang="es-ES" dirty="0"/>
          </a:p>
        </p:txBody>
      </p:sp>
      <p:sp>
        <p:nvSpPr>
          <p:cNvPr id="5" name="Content Placeholder 4">
            <a:extLst>
              <a:ext uri="{FF2B5EF4-FFF2-40B4-BE49-F238E27FC236}">
                <a16:creationId xmlns:a16="http://schemas.microsoft.com/office/drawing/2014/main" id="{A3B32621-A06D-6A34-3B2B-E3DBE02FB998}"/>
              </a:ext>
            </a:extLst>
          </p:cNvPr>
          <p:cNvSpPr>
            <a:spLocks noGrp="1"/>
          </p:cNvSpPr>
          <p:nvPr>
            <p:ph idx="1"/>
          </p:nvPr>
        </p:nvSpPr>
        <p:spPr>
          <a:xfrm>
            <a:off x="445105" y="914400"/>
            <a:ext cx="10302611" cy="5528603"/>
          </a:xfrm>
        </p:spPr>
        <p:txBody>
          <a:bodyPr>
            <a:normAutofit/>
          </a:bodyPr>
          <a:lstStyle/>
          <a:p>
            <a:r>
              <a:rPr lang="es-ES" sz="2400" dirty="0"/>
              <a:t>IAM </a:t>
            </a:r>
            <a:r>
              <a:rPr lang="es-ES" sz="2400" dirty="0" err="1"/>
              <a:t>Groups</a:t>
            </a:r>
            <a:endParaRPr lang="es-ES" sz="2400" dirty="0"/>
          </a:p>
          <a:p>
            <a:pPr marL="457200" lvl="1" indent="0">
              <a:buNone/>
            </a:pPr>
            <a:r>
              <a:rPr lang="es-ES" sz="2200" dirty="0"/>
              <a:t>Los grupos son colecciones de usuarios y tienen políticas adjuntas.</a:t>
            </a:r>
          </a:p>
          <a:p>
            <a:pPr lvl="1"/>
            <a:r>
              <a:rPr lang="es-ES" sz="2200" dirty="0"/>
              <a:t>Un grupo no es una identidad y no se puede identificar como principal en una política de IAM</a:t>
            </a:r>
          </a:p>
          <a:p>
            <a:pPr lvl="1"/>
            <a:r>
              <a:rPr lang="es-ES" sz="2200" dirty="0"/>
              <a:t>Use grupos para asignar permisos a los usuarios</a:t>
            </a:r>
          </a:p>
          <a:p>
            <a:pPr lvl="1"/>
            <a:r>
              <a:rPr lang="es-ES" sz="2200" dirty="0"/>
              <a:t>Usar el principio de privilegio mínimo al asignar permisos</a:t>
            </a:r>
          </a:p>
          <a:p>
            <a:pPr lvl="1"/>
            <a:r>
              <a:rPr lang="es-ES" sz="2200" dirty="0"/>
              <a:t>No puede anidar grupos (grupos dentro de grupos)</a:t>
            </a:r>
          </a:p>
        </p:txBody>
      </p:sp>
    </p:spTree>
    <p:extLst>
      <p:ext uri="{BB962C8B-B14F-4D97-AF65-F5344CB8AC3E}">
        <p14:creationId xmlns:p14="http://schemas.microsoft.com/office/powerpoint/2010/main" val="11726902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F107A-903E-88E5-A5E8-971DFCB6FE6B}"/>
              </a:ext>
            </a:extLst>
          </p:cNvPr>
          <p:cNvSpPr>
            <a:spLocks noGrp="1"/>
          </p:cNvSpPr>
          <p:nvPr>
            <p:ph type="title"/>
          </p:nvPr>
        </p:nvSpPr>
        <p:spPr>
          <a:xfrm>
            <a:off x="142762" y="156238"/>
            <a:ext cx="11111392" cy="758162"/>
          </a:xfrm>
        </p:spPr>
        <p:txBody>
          <a:bodyPr>
            <a:normAutofit/>
          </a:bodyPr>
          <a:lstStyle/>
          <a:p>
            <a:r>
              <a:rPr lang="es-ES"/>
              <a:t> </a:t>
            </a:r>
            <a:r>
              <a:rPr lang="en-US"/>
              <a:t>Identity and Access Management (IAM)</a:t>
            </a:r>
            <a:endParaRPr lang="es-ES" dirty="0"/>
          </a:p>
        </p:txBody>
      </p:sp>
      <p:sp>
        <p:nvSpPr>
          <p:cNvPr id="5" name="Content Placeholder 4">
            <a:extLst>
              <a:ext uri="{FF2B5EF4-FFF2-40B4-BE49-F238E27FC236}">
                <a16:creationId xmlns:a16="http://schemas.microsoft.com/office/drawing/2014/main" id="{A3B32621-A06D-6A34-3B2B-E3DBE02FB998}"/>
              </a:ext>
            </a:extLst>
          </p:cNvPr>
          <p:cNvSpPr>
            <a:spLocks noGrp="1"/>
          </p:cNvSpPr>
          <p:nvPr>
            <p:ph idx="1"/>
          </p:nvPr>
        </p:nvSpPr>
        <p:spPr>
          <a:xfrm>
            <a:off x="445105" y="773724"/>
            <a:ext cx="10302611" cy="5669280"/>
          </a:xfrm>
        </p:spPr>
        <p:txBody>
          <a:bodyPr>
            <a:normAutofit lnSpcReduction="10000"/>
          </a:bodyPr>
          <a:lstStyle/>
          <a:p>
            <a:endParaRPr lang="es-ES" sz="2400" dirty="0"/>
          </a:p>
          <a:p>
            <a:r>
              <a:rPr lang="es-ES" sz="2400" dirty="0"/>
              <a:t>IAM Roles</a:t>
            </a:r>
          </a:p>
          <a:p>
            <a:pPr marL="0" indent="0">
              <a:buNone/>
            </a:pPr>
            <a:r>
              <a:rPr lang="es-ES" sz="2400" dirty="0"/>
              <a:t>Funciones de gestión de identidades y accesos</a:t>
            </a:r>
          </a:p>
          <a:p>
            <a:pPr lvl="1"/>
            <a:r>
              <a:rPr lang="es-ES" sz="2200" dirty="0"/>
              <a:t>Los roles son creados y luego "asumidos" por entidades confiables y definen un conjunto de permisos para realizar solicitudes de servicio de AWS</a:t>
            </a:r>
          </a:p>
          <a:p>
            <a:pPr lvl="1"/>
            <a:r>
              <a:rPr lang="es-ES" sz="2200" dirty="0"/>
              <a:t>Con los roles de IAM puede delegar permisos a recursos para usuarios y servicios sin usar credenciales permanentes (por ejemplo, nombre de usuario y contraseña)</a:t>
            </a:r>
          </a:p>
          <a:p>
            <a:pPr lvl="1"/>
            <a:r>
              <a:rPr lang="es-ES" sz="2200" dirty="0"/>
              <a:t>Los usuarios de IAM o los servicios de AWS pueden asumir un rol para obtener credenciales de seguridad temporales que se puede utilizar para realizar llamadas a la API de AWS</a:t>
            </a:r>
          </a:p>
          <a:p>
            <a:pPr lvl="1"/>
            <a:r>
              <a:rPr lang="es-ES" sz="2200" dirty="0"/>
              <a:t>Puedes delegar usando roles</a:t>
            </a:r>
          </a:p>
          <a:p>
            <a:pPr lvl="1"/>
            <a:r>
              <a:rPr lang="es-ES" sz="2200" dirty="0"/>
              <a:t>No hay credenciales asociadas a un rol (contraseña o claves de acceso)</a:t>
            </a:r>
            <a:endParaRPr lang="es-ES" sz="2000" dirty="0"/>
          </a:p>
        </p:txBody>
      </p:sp>
    </p:spTree>
    <p:extLst>
      <p:ext uri="{BB962C8B-B14F-4D97-AF65-F5344CB8AC3E}">
        <p14:creationId xmlns:p14="http://schemas.microsoft.com/office/powerpoint/2010/main" val="10173093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F107A-903E-88E5-A5E8-971DFCB6FE6B}"/>
              </a:ext>
            </a:extLst>
          </p:cNvPr>
          <p:cNvSpPr>
            <a:spLocks noGrp="1"/>
          </p:cNvSpPr>
          <p:nvPr>
            <p:ph type="title"/>
          </p:nvPr>
        </p:nvSpPr>
        <p:spPr>
          <a:xfrm>
            <a:off x="142762" y="156238"/>
            <a:ext cx="11111392" cy="758162"/>
          </a:xfrm>
        </p:spPr>
        <p:txBody>
          <a:bodyPr>
            <a:normAutofit/>
          </a:bodyPr>
          <a:lstStyle/>
          <a:p>
            <a:r>
              <a:rPr lang="es-ES"/>
              <a:t> </a:t>
            </a:r>
            <a:r>
              <a:rPr lang="en-US"/>
              <a:t>Identity and Access Management (IAM)</a:t>
            </a:r>
            <a:endParaRPr lang="es-ES" dirty="0"/>
          </a:p>
        </p:txBody>
      </p:sp>
      <p:sp>
        <p:nvSpPr>
          <p:cNvPr id="5" name="Content Placeholder 4">
            <a:extLst>
              <a:ext uri="{FF2B5EF4-FFF2-40B4-BE49-F238E27FC236}">
                <a16:creationId xmlns:a16="http://schemas.microsoft.com/office/drawing/2014/main" id="{A3B32621-A06D-6A34-3B2B-E3DBE02FB998}"/>
              </a:ext>
            </a:extLst>
          </p:cNvPr>
          <p:cNvSpPr>
            <a:spLocks noGrp="1"/>
          </p:cNvSpPr>
          <p:nvPr>
            <p:ph idx="1"/>
          </p:nvPr>
        </p:nvSpPr>
        <p:spPr>
          <a:xfrm>
            <a:off x="445105" y="773724"/>
            <a:ext cx="10302611" cy="5669280"/>
          </a:xfrm>
        </p:spPr>
        <p:txBody>
          <a:bodyPr>
            <a:normAutofit/>
          </a:bodyPr>
          <a:lstStyle/>
          <a:p>
            <a:r>
              <a:rPr lang="es-ES" sz="2400" dirty="0"/>
              <a:t>IAM </a:t>
            </a:r>
            <a:r>
              <a:rPr lang="es-ES" sz="2400" dirty="0" err="1"/>
              <a:t>Policies</a:t>
            </a:r>
            <a:endParaRPr lang="es-ES" sz="2400" dirty="0"/>
          </a:p>
          <a:p>
            <a:pPr marL="0" indent="0">
              <a:buNone/>
            </a:pPr>
            <a:r>
              <a:rPr lang="es-ES" sz="2400" dirty="0"/>
              <a:t>Políticas de gestión de identidades y accesos</a:t>
            </a:r>
          </a:p>
          <a:p>
            <a:pPr lvl="1"/>
            <a:r>
              <a:rPr lang="es-ES" sz="2200" dirty="0"/>
              <a:t>Las políticas son documentos que definen permisos y se pueden aplicar a usuarios, grupos y roles </a:t>
            </a:r>
          </a:p>
          <a:p>
            <a:pPr lvl="1"/>
            <a:r>
              <a:rPr lang="es-ES" sz="2200" dirty="0"/>
              <a:t>Los documentos de política están escritos en JSON (par clave-valor que consta de un atributo </a:t>
            </a:r>
            <a:r>
              <a:rPr lang="es-ES" sz="2200" dirty="0" err="1"/>
              <a:t>yun</a:t>
            </a:r>
            <a:r>
              <a:rPr lang="es-ES" sz="2200" dirty="0"/>
              <a:t> valor) </a:t>
            </a:r>
          </a:p>
          <a:p>
            <a:pPr lvl="1"/>
            <a:r>
              <a:rPr lang="es-ES" sz="2200" dirty="0"/>
              <a:t>Todos los permisos se niegan implícitamente por defecto </a:t>
            </a:r>
          </a:p>
          <a:p>
            <a:pPr lvl="1"/>
            <a:r>
              <a:rPr lang="es-ES" sz="2200" dirty="0"/>
              <a:t>Se aplica la política más restrictiva </a:t>
            </a:r>
          </a:p>
          <a:p>
            <a:pPr lvl="1"/>
            <a:r>
              <a:rPr lang="es-ES" sz="2200" dirty="0"/>
              <a:t>El simulador de políticas de IAM es una herramienta para ayudarlo a comprender, probar y validar el efecto de las políticas de control de acceso</a:t>
            </a:r>
          </a:p>
        </p:txBody>
      </p:sp>
    </p:spTree>
    <p:extLst>
      <p:ext uri="{BB962C8B-B14F-4D97-AF65-F5344CB8AC3E}">
        <p14:creationId xmlns:p14="http://schemas.microsoft.com/office/powerpoint/2010/main" val="7865961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F107A-903E-88E5-A5E8-971DFCB6FE6B}"/>
              </a:ext>
            </a:extLst>
          </p:cNvPr>
          <p:cNvSpPr>
            <a:spLocks noGrp="1"/>
          </p:cNvSpPr>
          <p:nvPr>
            <p:ph type="title"/>
          </p:nvPr>
        </p:nvSpPr>
        <p:spPr>
          <a:xfrm>
            <a:off x="142762" y="156238"/>
            <a:ext cx="11111392" cy="758162"/>
          </a:xfrm>
        </p:spPr>
        <p:txBody>
          <a:bodyPr>
            <a:normAutofit/>
          </a:bodyPr>
          <a:lstStyle/>
          <a:p>
            <a:r>
              <a:rPr lang="es-ES"/>
              <a:t> </a:t>
            </a:r>
            <a:r>
              <a:rPr lang="en-US"/>
              <a:t>Identity and Access Management (IAM)</a:t>
            </a:r>
            <a:endParaRPr lang="es-ES" dirty="0"/>
          </a:p>
        </p:txBody>
      </p:sp>
      <p:sp>
        <p:nvSpPr>
          <p:cNvPr id="4" name="Content Placeholder 3">
            <a:extLst>
              <a:ext uri="{FF2B5EF4-FFF2-40B4-BE49-F238E27FC236}">
                <a16:creationId xmlns:a16="http://schemas.microsoft.com/office/drawing/2014/main" id="{30C29D63-6808-F7F4-EFBA-3DAD5C925637}"/>
              </a:ext>
            </a:extLst>
          </p:cNvPr>
          <p:cNvSpPr>
            <a:spLocks noGrp="1"/>
          </p:cNvSpPr>
          <p:nvPr>
            <p:ph idx="1"/>
          </p:nvPr>
        </p:nvSpPr>
        <p:spPr/>
        <p:txBody>
          <a:bodyPr/>
          <a:lstStyle/>
          <a:p>
            <a:endParaRPr lang="es-ES"/>
          </a:p>
        </p:txBody>
      </p:sp>
      <p:pic>
        <p:nvPicPr>
          <p:cNvPr id="7" name="Picture 6">
            <a:extLst>
              <a:ext uri="{FF2B5EF4-FFF2-40B4-BE49-F238E27FC236}">
                <a16:creationId xmlns:a16="http://schemas.microsoft.com/office/drawing/2014/main" id="{9EB40BF5-C9D9-E93A-43E3-CBC7F2C417B1}"/>
              </a:ext>
            </a:extLst>
          </p:cNvPr>
          <p:cNvPicPr>
            <a:picLocks noChangeAspect="1"/>
          </p:cNvPicPr>
          <p:nvPr/>
        </p:nvPicPr>
        <p:blipFill>
          <a:blip r:embed="rId2"/>
          <a:stretch>
            <a:fillRect/>
          </a:stretch>
        </p:blipFill>
        <p:spPr>
          <a:xfrm>
            <a:off x="390159" y="914400"/>
            <a:ext cx="8666755" cy="5498511"/>
          </a:xfrm>
          <a:prstGeom prst="rect">
            <a:avLst/>
          </a:prstGeom>
        </p:spPr>
      </p:pic>
    </p:spTree>
    <p:extLst>
      <p:ext uri="{BB962C8B-B14F-4D97-AF65-F5344CB8AC3E}">
        <p14:creationId xmlns:p14="http://schemas.microsoft.com/office/powerpoint/2010/main" val="7918431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FBBC8-851C-ED4E-1E77-83537F7D63BF}"/>
              </a:ext>
            </a:extLst>
          </p:cNvPr>
          <p:cNvSpPr>
            <a:spLocks noGrp="1"/>
          </p:cNvSpPr>
          <p:nvPr>
            <p:ph type="title"/>
          </p:nvPr>
        </p:nvSpPr>
        <p:spPr/>
        <p:txBody>
          <a:bodyPr/>
          <a:lstStyle/>
          <a:p>
            <a:r>
              <a:rPr lang="es-ES" dirty="0"/>
              <a:t>¿Qué es Amazon Simple Storage </a:t>
            </a:r>
            <a:r>
              <a:rPr lang="es-ES" dirty="0" err="1"/>
              <a:t>Service</a:t>
            </a:r>
            <a:r>
              <a:rPr lang="es-ES" dirty="0"/>
              <a:t> (S3)?</a:t>
            </a:r>
          </a:p>
        </p:txBody>
      </p:sp>
      <p:pic>
        <p:nvPicPr>
          <p:cNvPr id="5" name="Picture 4">
            <a:extLst>
              <a:ext uri="{FF2B5EF4-FFF2-40B4-BE49-F238E27FC236}">
                <a16:creationId xmlns:a16="http://schemas.microsoft.com/office/drawing/2014/main" id="{4C2A463B-8D9A-E691-B887-68B3EEE09360}"/>
              </a:ext>
            </a:extLst>
          </p:cNvPr>
          <p:cNvPicPr>
            <a:picLocks noChangeAspect="1"/>
          </p:cNvPicPr>
          <p:nvPr/>
        </p:nvPicPr>
        <p:blipFill>
          <a:blip r:embed="rId2"/>
          <a:stretch>
            <a:fillRect/>
          </a:stretch>
        </p:blipFill>
        <p:spPr>
          <a:xfrm>
            <a:off x="677334" y="2139462"/>
            <a:ext cx="11224380" cy="4493568"/>
          </a:xfrm>
          <a:prstGeom prst="rect">
            <a:avLst/>
          </a:prstGeom>
        </p:spPr>
      </p:pic>
    </p:spTree>
    <p:extLst>
      <p:ext uri="{BB962C8B-B14F-4D97-AF65-F5344CB8AC3E}">
        <p14:creationId xmlns:p14="http://schemas.microsoft.com/office/powerpoint/2010/main" val="2990226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FBBC8-851C-ED4E-1E77-83537F7D63BF}"/>
              </a:ext>
            </a:extLst>
          </p:cNvPr>
          <p:cNvSpPr>
            <a:spLocks noGrp="1"/>
          </p:cNvSpPr>
          <p:nvPr>
            <p:ph type="title"/>
          </p:nvPr>
        </p:nvSpPr>
        <p:spPr/>
        <p:txBody>
          <a:bodyPr/>
          <a:lstStyle/>
          <a:p>
            <a:r>
              <a:rPr lang="es-ES" dirty="0"/>
              <a:t>¿Qué es Amazon Simple Storage </a:t>
            </a:r>
            <a:r>
              <a:rPr lang="es-ES" dirty="0" err="1"/>
              <a:t>Service</a:t>
            </a:r>
            <a:r>
              <a:rPr lang="es-ES" dirty="0"/>
              <a:t> (S3)?</a:t>
            </a:r>
          </a:p>
        </p:txBody>
      </p:sp>
      <p:sp>
        <p:nvSpPr>
          <p:cNvPr id="4" name="TextBox 3">
            <a:extLst>
              <a:ext uri="{FF2B5EF4-FFF2-40B4-BE49-F238E27FC236}">
                <a16:creationId xmlns:a16="http://schemas.microsoft.com/office/drawing/2014/main" id="{4D690EFA-3C42-C31D-7835-AE99A8AE3040}"/>
              </a:ext>
            </a:extLst>
          </p:cNvPr>
          <p:cNvSpPr txBox="1"/>
          <p:nvPr/>
        </p:nvSpPr>
        <p:spPr>
          <a:xfrm>
            <a:off x="860697" y="1779687"/>
            <a:ext cx="10520066" cy="4524315"/>
          </a:xfrm>
          <a:prstGeom prst="rect">
            <a:avLst/>
          </a:prstGeom>
          <a:noFill/>
        </p:spPr>
        <p:txBody>
          <a:bodyPr wrap="square">
            <a:spAutoFit/>
          </a:bodyPr>
          <a:lstStyle/>
          <a:p>
            <a:r>
              <a:rPr lang="es-ES" dirty="0"/>
              <a:t> Amazon S3 es un almacenamiento de objetos creado para almacenar y recuperar cualquier cantidad de datos desde cualquier lugar, sitios web y aplicaciones móviles, aplicaciones corporativas y datos de sensores o dispositivos </a:t>
            </a:r>
            <a:r>
              <a:rPr lang="es-ES" dirty="0" err="1"/>
              <a:t>IoT</a:t>
            </a:r>
            <a:endParaRPr lang="es-ES" dirty="0"/>
          </a:p>
          <a:p>
            <a:endParaRPr lang="es-ES" dirty="0"/>
          </a:p>
          <a:p>
            <a:r>
              <a:rPr lang="es-ES" dirty="0"/>
              <a:t>Puede almacenar cualquier tipo de archivo en S3</a:t>
            </a:r>
          </a:p>
          <a:p>
            <a:r>
              <a:rPr lang="es-ES" dirty="0"/>
              <a:t>S3 está diseñado para ofrecer una durabilidad del 99,999999999 %</a:t>
            </a:r>
          </a:p>
          <a:p>
            <a:r>
              <a:rPr lang="es-ES" dirty="0"/>
              <a:t>Los casos de uso típicos incluyen: </a:t>
            </a:r>
          </a:p>
          <a:p>
            <a:pPr marL="285750" indent="-285750">
              <a:buFont typeface="Arial" panose="020B0604020202020204" pitchFamily="34" charset="0"/>
              <a:buChar char="•"/>
            </a:pPr>
            <a:r>
              <a:rPr lang="es-ES" dirty="0"/>
              <a:t>Copia de seguridad y almacenamiento: proporciona servicios de copia de seguridad y almacenamiento de datos para otros</a:t>
            </a:r>
          </a:p>
          <a:p>
            <a:pPr marL="285750" indent="-285750">
              <a:buFont typeface="Arial" panose="020B0604020202020204" pitchFamily="34" charset="0"/>
              <a:buChar char="•"/>
            </a:pPr>
            <a:r>
              <a:rPr lang="es-ES" dirty="0"/>
              <a:t>Alojamiento de aplicaciones: proporciona servicios que implementan, instalan y administran aplicaciones web</a:t>
            </a:r>
          </a:p>
          <a:p>
            <a:pPr marL="285750" indent="-285750">
              <a:buFont typeface="Arial" panose="020B0604020202020204" pitchFamily="34" charset="0"/>
              <a:buChar char="•"/>
            </a:pPr>
            <a:r>
              <a:rPr lang="es-ES" dirty="0"/>
              <a:t>Alojamiento de medios: cree una infraestructura redundante, escalable y de alta disponibilidad que aloje cargas y descargas de videos, fotos o música</a:t>
            </a:r>
          </a:p>
          <a:p>
            <a:pPr marL="285750" indent="-285750">
              <a:buFont typeface="Arial" panose="020B0604020202020204" pitchFamily="34" charset="0"/>
              <a:buChar char="•"/>
            </a:pPr>
            <a:r>
              <a:rPr lang="es-ES" dirty="0"/>
              <a:t>Entrega de software: aloje sus aplicaciones de software que los clientes pueden descargar</a:t>
            </a:r>
          </a:p>
          <a:p>
            <a:pPr marL="285750" indent="-285750">
              <a:buFont typeface="Arial" panose="020B0604020202020204" pitchFamily="34" charset="0"/>
              <a:buChar char="•"/>
            </a:pPr>
            <a:r>
              <a:rPr lang="es-ES" dirty="0"/>
              <a:t>Sitio web estático: puede configurar un sitio web estático para que se ejecute desde un depósito S3</a:t>
            </a:r>
          </a:p>
        </p:txBody>
      </p:sp>
    </p:spTree>
    <p:extLst>
      <p:ext uri="{BB962C8B-B14F-4D97-AF65-F5344CB8AC3E}">
        <p14:creationId xmlns:p14="http://schemas.microsoft.com/office/powerpoint/2010/main" val="1011426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FBBC8-851C-ED4E-1E77-83537F7D63BF}"/>
              </a:ext>
            </a:extLst>
          </p:cNvPr>
          <p:cNvSpPr>
            <a:spLocks noGrp="1"/>
          </p:cNvSpPr>
          <p:nvPr>
            <p:ph type="title"/>
          </p:nvPr>
        </p:nvSpPr>
        <p:spPr/>
        <p:txBody>
          <a:bodyPr/>
          <a:lstStyle/>
          <a:p>
            <a:r>
              <a:rPr lang="es-ES" dirty="0"/>
              <a:t>¿Qué es Amazon Simple Storage </a:t>
            </a:r>
            <a:r>
              <a:rPr lang="es-ES" dirty="0" err="1"/>
              <a:t>Service</a:t>
            </a:r>
            <a:r>
              <a:rPr lang="es-ES" dirty="0"/>
              <a:t> (S3)?</a:t>
            </a:r>
          </a:p>
        </p:txBody>
      </p:sp>
      <p:sp>
        <p:nvSpPr>
          <p:cNvPr id="4" name="TextBox 3">
            <a:extLst>
              <a:ext uri="{FF2B5EF4-FFF2-40B4-BE49-F238E27FC236}">
                <a16:creationId xmlns:a16="http://schemas.microsoft.com/office/drawing/2014/main" id="{4D690EFA-3C42-C31D-7835-AE99A8AE3040}"/>
              </a:ext>
            </a:extLst>
          </p:cNvPr>
          <p:cNvSpPr txBox="1"/>
          <p:nvPr/>
        </p:nvSpPr>
        <p:spPr>
          <a:xfrm>
            <a:off x="860697" y="1779687"/>
            <a:ext cx="10520066" cy="3970318"/>
          </a:xfrm>
          <a:prstGeom prst="rect">
            <a:avLst/>
          </a:prstGeom>
          <a:noFill/>
        </p:spPr>
        <p:txBody>
          <a:bodyPr wrap="square">
            <a:spAutoFit/>
          </a:bodyPr>
          <a:lstStyle/>
          <a:p>
            <a:r>
              <a:rPr lang="es-ES" dirty="0"/>
              <a:t>Los archivos se almacenan en </a:t>
            </a:r>
            <a:r>
              <a:rPr lang="es-ES" dirty="0" err="1"/>
              <a:t>Bucket</a:t>
            </a:r>
            <a:r>
              <a:rPr lang="es-ES" dirty="0"/>
              <a:t>:</a:t>
            </a:r>
          </a:p>
          <a:p>
            <a:pPr marL="285750" indent="-285750">
              <a:buFont typeface="Arial" panose="020B0604020202020204" pitchFamily="34" charset="0"/>
              <a:buChar char="•"/>
            </a:pPr>
            <a:r>
              <a:rPr lang="es-ES" dirty="0"/>
              <a:t>Los </a:t>
            </a:r>
            <a:r>
              <a:rPr lang="es-ES" dirty="0" err="1"/>
              <a:t>bucket</a:t>
            </a:r>
            <a:r>
              <a:rPr lang="es-ES" dirty="0"/>
              <a:t> son carpetas de nivel raíz</a:t>
            </a:r>
          </a:p>
          <a:p>
            <a:pPr marL="285750" indent="-285750">
              <a:buFont typeface="Arial" panose="020B0604020202020204" pitchFamily="34" charset="0"/>
              <a:buChar char="•"/>
            </a:pPr>
            <a:r>
              <a:rPr lang="es-ES" dirty="0"/>
              <a:t>Los archivos pueden tener desde 0 bytes hasta 5 TB</a:t>
            </a:r>
          </a:p>
          <a:p>
            <a:pPr marL="285750" indent="-285750">
              <a:buFont typeface="Arial" panose="020B0604020202020204" pitchFamily="34" charset="0"/>
              <a:buChar char="•"/>
            </a:pPr>
            <a:r>
              <a:rPr lang="es-ES" dirty="0"/>
              <a:t>Hay almacenamiento ilimitado disponible</a:t>
            </a:r>
          </a:p>
          <a:p>
            <a:pPr marL="285750" indent="-285750">
              <a:buFont typeface="Arial" panose="020B0604020202020204" pitchFamily="34" charset="0"/>
              <a:buChar char="•"/>
            </a:pPr>
            <a:r>
              <a:rPr lang="es-ES" dirty="0"/>
              <a:t>S3 es un espacio de nombres universal, por lo que los nombres de los depósitos deben ser únicos a nivel mundial</a:t>
            </a:r>
          </a:p>
          <a:p>
            <a:pPr marL="285750" indent="-285750">
              <a:buFont typeface="Arial" panose="020B0604020202020204" pitchFamily="34" charset="0"/>
              <a:buChar char="•"/>
            </a:pPr>
            <a:r>
              <a:rPr lang="es-ES" dirty="0"/>
              <a:t>Sin embargo, creas tus </a:t>
            </a:r>
            <a:r>
              <a:rPr lang="es-ES" dirty="0" err="1"/>
              <a:t>bucket</a:t>
            </a:r>
            <a:r>
              <a:rPr lang="es-ES" dirty="0"/>
              <a:t> dentro de una REGIÓN</a:t>
            </a:r>
          </a:p>
          <a:p>
            <a:pPr marL="285750" indent="-285750">
              <a:buFont typeface="Arial" panose="020B0604020202020204" pitchFamily="34" charset="0"/>
              <a:buChar char="•"/>
            </a:pPr>
            <a:r>
              <a:rPr lang="es-ES" dirty="0"/>
              <a:t>Es una buena práctica crear depósitos en las regiones que están físicamente más cerca de sus usuarios para reducir la latencia</a:t>
            </a:r>
          </a:p>
          <a:p>
            <a:pPr marL="285750" indent="-285750">
              <a:buFont typeface="Arial" panose="020B0604020202020204" pitchFamily="34" charset="0"/>
              <a:buChar char="•"/>
            </a:pPr>
            <a:r>
              <a:rPr lang="es-ES" dirty="0"/>
              <a:t>Los objetos consisten en:</a:t>
            </a:r>
          </a:p>
          <a:p>
            <a:pPr marL="742950" lvl="1" indent="-285750">
              <a:buFont typeface="Arial" panose="020B0604020202020204" pitchFamily="34" charset="0"/>
              <a:buChar char="•"/>
            </a:pPr>
            <a:r>
              <a:rPr lang="es-ES" dirty="0"/>
              <a:t>Clave (nombre del objeto)</a:t>
            </a:r>
          </a:p>
          <a:p>
            <a:pPr marL="742950" lvl="1" indent="-285750">
              <a:buFont typeface="Arial" panose="020B0604020202020204" pitchFamily="34" charset="0"/>
              <a:buChar char="•"/>
            </a:pPr>
            <a:r>
              <a:rPr lang="es-ES" dirty="0"/>
              <a:t>Valor (dato formado por una secuencia de bytes)</a:t>
            </a:r>
          </a:p>
          <a:p>
            <a:pPr marL="742950" lvl="1" indent="-285750">
              <a:buFont typeface="Arial" panose="020B0604020202020204" pitchFamily="34" charset="0"/>
              <a:buChar char="•"/>
            </a:pPr>
            <a:r>
              <a:rPr lang="es-ES" dirty="0"/>
              <a:t>ID de versión (utilizado para el control de versiones)</a:t>
            </a:r>
          </a:p>
          <a:p>
            <a:pPr marL="742950" lvl="1" indent="-285750">
              <a:buFont typeface="Arial" panose="020B0604020202020204" pitchFamily="34" charset="0"/>
              <a:buChar char="•"/>
            </a:pPr>
            <a:r>
              <a:rPr lang="es-ES" dirty="0"/>
              <a:t>Metadatos (datos sobre los datos que se almacenan)</a:t>
            </a:r>
          </a:p>
        </p:txBody>
      </p:sp>
    </p:spTree>
    <p:extLst>
      <p:ext uri="{BB962C8B-B14F-4D97-AF65-F5344CB8AC3E}">
        <p14:creationId xmlns:p14="http://schemas.microsoft.com/office/powerpoint/2010/main" val="6351436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D1C0C-05E4-E496-8596-FAA9D77100A6}"/>
              </a:ext>
            </a:extLst>
          </p:cNvPr>
          <p:cNvSpPr>
            <a:spLocks noGrp="1"/>
          </p:cNvSpPr>
          <p:nvPr>
            <p:ph type="title"/>
          </p:nvPr>
        </p:nvSpPr>
        <p:spPr/>
        <p:txBody>
          <a:bodyPr/>
          <a:lstStyle/>
          <a:p>
            <a:r>
              <a:rPr lang="es-ES" dirty="0"/>
              <a:t>Precios S3</a:t>
            </a:r>
          </a:p>
        </p:txBody>
      </p:sp>
      <p:sp>
        <p:nvSpPr>
          <p:cNvPr id="3" name="Content Placeholder 2">
            <a:extLst>
              <a:ext uri="{FF2B5EF4-FFF2-40B4-BE49-F238E27FC236}">
                <a16:creationId xmlns:a16="http://schemas.microsoft.com/office/drawing/2014/main" id="{AA2A1E28-0E37-98B3-6DB9-DB125E508A2F}"/>
              </a:ext>
            </a:extLst>
          </p:cNvPr>
          <p:cNvSpPr>
            <a:spLocks noGrp="1"/>
          </p:cNvSpPr>
          <p:nvPr>
            <p:ph idx="1"/>
          </p:nvPr>
        </p:nvSpPr>
        <p:spPr>
          <a:xfrm>
            <a:off x="677334" y="1488613"/>
            <a:ext cx="8596668" cy="3880773"/>
          </a:xfrm>
        </p:spPr>
        <p:txBody>
          <a:bodyPr>
            <a:normAutofit/>
          </a:bodyPr>
          <a:lstStyle/>
          <a:p>
            <a:pPr marL="0" indent="0">
              <a:buNone/>
            </a:pPr>
            <a:r>
              <a:rPr lang="es-ES" dirty="0"/>
              <a:t>Almacenamiento</a:t>
            </a:r>
          </a:p>
          <a:p>
            <a:r>
              <a:rPr lang="es-ES" dirty="0"/>
              <a:t>Solicitudes</a:t>
            </a:r>
          </a:p>
          <a:p>
            <a:r>
              <a:rPr lang="es-ES" dirty="0"/>
              <a:t>Precios de gestión de almacenamiento</a:t>
            </a:r>
          </a:p>
          <a:p>
            <a:r>
              <a:rPr lang="es-ES" dirty="0"/>
              <a:t>Precios de transferencia de datos</a:t>
            </a:r>
          </a:p>
          <a:p>
            <a:r>
              <a:rPr lang="es-ES" dirty="0"/>
              <a:t>Transferencia de aceleración</a:t>
            </a:r>
          </a:p>
        </p:txBody>
      </p:sp>
    </p:spTree>
    <p:extLst>
      <p:ext uri="{BB962C8B-B14F-4D97-AF65-F5344CB8AC3E}">
        <p14:creationId xmlns:p14="http://schemas.microsoft.com/office/powerpoint/2010/main" val="38190837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01B6A0-083E-38EC-A7A2-AF0BE35E1B33}"/>
              </a:ext>
            </a:extLst>
          </p:cNvPr>
          <p:cNvSpPr>
            <a:spLocks noGrp="1"/>
          </p:cNvSpPr>
          <p:nvPr>
            <p:ph type="title"/>
          </p:nvPr>
        </p:nvSpPr>
        <p:spPr/>
        <p:txBody>
          <a:bodyPr/>
          <a:lstStyle/>
          <a:p>
            <a:endParaRPr lang="es-ES"/>
          </a:p>
        </p:txBody>
      </p:sp>
      <p:sp>
        <p:nvSpPr>
          <p:cNvPr id="7" name="Content Placeholder 6">
            <a:extLst>
              <a:ext uri="{FF2B5EF4-FFF2-40B4-BE49-F238E27FC236}">
                <a16:creationId xmlns:a16="http://schemas.microsoft.com/office/drawing/2014/main" id="{13D8CEF3-0FAF-7383-A5EB-4BADC071FE37}"/>
              </a:ext>
            </a:extLst>
          </p:cNvPr>
          <p:cNvSpPr>
            <a:spLocks noGrp="1"/>
          </p:cNvSpPr>
          <p:nvPr>
            <p:ph idx="1"/>
          </p:nvPr>
        </p:nvSpPr>
        <p:spPr/>
        <p:txBody>
          <a:bodyPr/>
          <a:lstStyle/>
          <a:p>
            <a:endParaRPr lang="es-ES"/>
          </a:p>
        </p:txBody>
      </p:sp>
      <p:pic>
        <p:nvPicPr>
          <p:cNvPr id="8194" name="Picture 2" descr="alt">
            <a:extLst>
              <a:ext uri="{FF2B5EF4-FFF2-40B4-BE49-F238E27FC236}">
                <a16:creationId xmlns:a16="http://schemas.microsoft.com/office/drawing/2014/main" id="{B9E26A5E-AA06-CD9A-8240-877F4FD01B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715"/>
            <a:ext cx="12192000" cy="6516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12094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D564C1-EAB3-9A9C-7AEC-B213ED11A01C}"/>
              </a:ext>
            </a:extLst>
          </p:cNvPr>
          <p:cNvPicPr>
            <a:picLocks noChangeAspect="1"/>
          </p:cNvPicPr>
          <p:nvPr/>
        </p:nvPicPr>
        <p:blipFill>
          <a:blip r:embed="rId2"/>
          <a:stretch>
            <a:fillRect/>
          </a:stretch>
        </p:blipFill>
        <p:spPr>
          <a:xfrm>
            <a:off x="193220" y="385081"/>
            <a:ext cx="11810093" cy="6237587"/>
          </a:xfrm>
          <a:prstGeom prst="rect">
            <a:avLst/>
          </a:prstGeom>
        </p:spPr>
      </p:pic>
    </p:spTree>
    <p:extLst>
      <p:ext uri="{BB962C8B-B14F-4D97-AF65-F5344CB8AC3E}">
        <p14:creationId xmlns:p14="http://schemas.microsoft.com/office/powerpoint/2010/main" val="2518227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The Magic Quadrant for cloud infrastructure and platform services shows eight providers placed in either the Leaders, Challengers, Visionaries or Niche Players quadrant, as of June 2022. Providers are positioned based on ability to execute and completeness of vision.">
            <a:extLst>
              <a:ext uri="{FF2B5EF4-FFF2-40B4-BE49-F238E27FC236}">
                <a16:creationId xmlns:a16="http://schemas.microsoft.com/office/drawing/2014/main" id="{DA5EEBA8-7ABE-A55B-B3C9-F6218490FB5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88571" y="372496"/>
            <a:ext cx="9303658" cy="6800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42582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D1C0C-05E4-E496-8596-FAA9D77100A6}"/>
              </a:ext>
            </a:extLst>
          </p:cNvPr>
          <p:cNvSpPr>
            <a:spLocks noGrp="1"/>
          </p:cNvSpPr>
          <p:nvPr>
            <p:ph type="title"/>
          </p:nvPr>
        </p:nvSpPr>
        <p:spPr>
          <a:xfrm>
            <a:off x="326087" y="188686"/>
            <a:ext cx="8596668" cy="600222"/>
          </a:xfrm>
        </p:spPr>
        <p:txBody>
          <a:bodyPr>
            <a:normAutofit fontScale="90000"/>
          </a:bodyPr>
          <a:lstStyle/>
          <a:p>
            <a:r>
              <a:rPr lang="es-ES" dirty="0"/>
              <a:t>AWS LAMBDA</a:t>
            </a:r>
          </a:p>
        </p:txBody>
      </p:sp>
      <p:sp>
        <p:nvSpPr>
          <p:cNvPr id="3" name="Content Placeholder 2">
            <a:extLst>
              <a:ext uri="{FF2B5EF4-FFF2-40B4-BE49-F238E27FC236}">
                <a16:creationId xmlns:a16="http://schemas.microsoft.com/office/drawing/2014/main" id="{AA2A1E28-0E37-98B3-6DB9-DB125E508A2F}"/>
              </a:ext>
            </a:extLst>
          </p:cNvPr>
          <p:cNvSpPr>
            <a:spLocks noGrp="1"/>
          </p:cNvSpPr>
          <p:nvPr>
            <p:ph idx="1"/>
          </p:nvPr>
        </p:nvSpPr>
        <p:spPr>
          <a:xfrm>
            <a:off x="326087" y="788908"/>
            <a:ext cx="6685043" cy="5698978"/>
          </a:xfrm>
        </p:spPr>
        <p:txBody>
          <a:bodyPr>
            <a:normAutofit lnSpcReduction="10000"/>
          </a:bodyPr>
          <a:lstStyle/>
          <a:p>
            <a:pPr marL="0" indent="0" algn="just">
              <a:buNone/>
            </a:pPr>
            <a:r>
              <a:rPr lang="es-ES" sz="2000" dirty="0">
                <a:latin typeface="Calibri" panose="020F0502020204030204" pitchFamily="34" charset="0"/>
                <a:cs typeface="Calibri" panose="020F0502020204030204" pitchFamily="34" charset="0"/>
              </a:rPr>
              <a:t>Lambda es un servicio informático que le permite ejecutar código sin aprovisionar ni administrar servidores. Lambda ejecuta su código en una infraestructura informática de alta disponibilidad y realiza toda la administración de los recursos informáticos, incluido el mantenimiento del sistema operativo y del servidor, el aprovisionamiento de capacidad y el escalado automático.</a:t>
            </a:r>
          </a:p>
          <a:p>
            <a:pPr marL="0" indent="0" algn="just">
              <a:buNone/>
            </a:pPr>
            <a:r>
              <a:rPr lang="es-ES" sz="2000" b="1" dirty="0" err="1">
                <a:latin typeface="Calibri" panose="020F0502020204030204" pitchFamily="34" charset="0"/>
                <a:cs typeface="Calibri" panose="020F0502020204030204" pitchFamily="34" charset="0"/>
              </a:rPr>
              <a:t>Serverless</a:t>
            </a:r>
            <a:r>
              <a:rPr lang="es-ES" sz="2000" dirty="0">
                <a:latin typeface="Calibri" panose="020F0502020204030204" pitchFamily="34" charset="0"/>
                <a:cs typeface="Calibri" panose="020F0502020204030204" pitchFamily="34" charset="0"/>
              </a:rPr>
              <a:t>: La ejecución de aplicaciones sin servidor significa que nosotros y nuestro equipo podemos centrarnos en el desarrollo de código y el dominio comercial en lugar de gastar esfuerzos en tareas operativas y administrativas.</a:t>
            </a:r>
          </a:p>
          <a:p>
            <a:pPr marL="0" indent="0" algn="just">
              <a:buNone/>
            </a:pPr>
            <a:r>
              <a:rPr lang="es-ES" sz="2000" dirty="0">
                <a:latin typeface="Calibri" panose="020F0502020204030204" pitchFamily="34" charset="0"/>
                <a:cs typeface="Calibri" panose="020F0502020204030204" pitchFamily="34" charset="0"/>
              </a:rPr>
              <a:t>Con Lambda podemos ejecutar casi cualquier tipo de aplicación o servicio de back-</a:t>
            </a:r>
            <a:r>
              <a:rPr lang="es-ES" sz="2000" dirty="0" err="1">
                <a:latin typeface="Calibri" panose="020F0502020204030204" pitchFamily="34" charset="0"/>
                <a:cs typeface="Calibri" panose="020F0502020204030204" pitchFamily="34" charset="0"/>
              </a:rPr>
              <a:t>end</a:t>
            </a:r>
            <a:r>
              <a:rPr lang="es-ES" sz="2000" dirty="0">
                <a:latin typeface="Calibri" panose="020F0502020204030204" pitchFamily="34" charset="0"/>
                <a:cs typeface="Calibri" panose="020F0502020204030204" pitchFamily="34" charset="0"/>
              </a:rPr>
              <a:t> siempre que el código esté en uno de los lenguajes y marcos compatibles </a:t>
            </a:r>
            <a:r>
              <a:rPr lang="es-ES" sz="2000" b="1" dirty="0">
                <a:latin typeface="Calibri" panose="020F0502020204030204" pitchFamily="34" charset="0"/>
                <a:cs typeface="Calibri" panose="020F0502020204030204" pitchFamily="34" charset="0"/>
              </a:rPr>
              <a:t>: Node.js, Python, Java, </a:t>
            </a:r>
            <a:r>
              <a:rPr lang="es-ES" sz="2000" b="1" dirty="0" err="1">
                <a:latin typeface="Calibri" panose="020F0502020204030204" pitchFamily="34" charset="0"/>
                <a:cs typeface="Calibri" panose="020F0502020204030204" pitchFamily="34" charset="0"/>
              </a:rPr>
              <a:t>.Net</a:t>
            </a:r>
            <a:r>
              <a:rPr lang="es-ES" sz="2000" b="1" dirty="0">
                <a:latin typeface="Calibri" panose="020F0502020204030204" pitchFamily="34" charset="0"/>
                <a:cs typeface="Calibri" panose="020F0502020204030204" pitchFamily="34" charset="0"/>
              </a:rPr>
              <a:t>, </a:t>
            </a:r>
            <a:r>
              <a:rPr lang="es-ES" sz="2000" b="1" dirty="0" err="1">
                <a:latin typeface="Calibri" panose="020F0502020204030204" pitchFamily="34" charset="0"/>
                <a:cs typeface="Calibri" panose="020F0502020204030204" pitchFamily="34" charset="0"/>
              </a:rPr>
              <a:t>Go</a:t>
            </a:r>
            <a:r>
              <a:rPr lang="es-ES" sz="2000" b="1" dirty="0">
                <a:latin typeface="Calibri" panose="020F0502020204030204" pitchFamily="34" charset="0"/>
                <a:cs typeface="Calibri" panose="020F0502020204030204" pitchFamily="34" charset="0"/>
              </a:rPr>
              <a:t> y Ruby. </a:t>
            </a:r>
          </a:p>
          <a:p>
            <a:pPr marL="0" indent="0" algn="just">
              <a:buNone/>
            </a:pPr>
            <a:r>
              <a:rPr lang="es-ES" sz="2000" dirty="0">
                <a:latin typeface="Calibri" panose="020F0502020204030204" pitchFamily="34" charset="0"/>
                <a:cs typeface="Calibri" panose="020F0502020204030204" pitchFamily="34" charset="0"/>
              </a:rPr>
              <a:t>Las funciones de Lambda se pueden invocar mediante la API de Lambda o reaccionando a eventos de otros servicios de AWS, como una solicitud de API Gateway, una actualización en </a:t>
            </a:r>
            <a:r>
              <a:rPr lang="es-ES" sz="2000" dirty="0" err="1">
                <a:latin typeface="Calibri" panose="020F0502020204030204" pitchFamily="34" charset="0"/>
                <a:cs typeface="Calibri" panose="020F0502020204030204" pitchFamily="34" charset="0"/>
              </a:rPr>
              <a:t>DynamoDB</a:t>
            </a:r>
            <a:r>
              <a:rPr lang="es-ES" sz="2000" dirty="0">
                <a:latin typeface="Calibri" panose="020F0502020204030204" pitchFamily="34" charset="0"/>
                <a:cs typeface="Calibri" panose="020F0502020204030204" pitchFamily="34" charset="0"/>
              </a:rPr>
              <a:t> o S3, etc.</a:t>
            </a:r>
            <a:endParaRPr lang="es-ES" sz="900" dirty="0">
              <a:latin typeface="Calibri" panose="020F0502020204030204" pitchFamily="34" charset="0"/>
              <a:cs typeface="Calibri" panose="020F0502020204030204" pitchFamily="34" charset="0"/>
            </a:endParaRPr>
          </a:p>
        </p:txBody>
      </p:sp>
      <p:pic>
        <p:nvPicPr>
          <p:cNvPr id="11266" name="Picture 2" descr="AWS | Lambda - Gestión de recursos informáticos">
            <a:extLst>
              <a:ext uri="{FF2B5EF4-FFF2-40B4-BE49-F238E27FC236}">
                <a16:creationId xmlns:a16="http://schemas.microsoft.com/office/drawing/2014/main" id="{D1132B34-C4AA-AF63-9B86-0DF4894335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3431" y="-758"/>
            <a:ext cx="4941726" cy="1434192"/>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Diagrama que muestra c&amp;oacute;mo funciona Amazon Kinesis. Se carga una transmisi&amp;oacute;n de redes sociales en Kinesis y, a continuaci&amp;oacute;n, se activa Lambda. Lambda ejecuta c&amp;oacute;digo que genera datos de etiqueta, los cuales se almacenan en DynamoDB.">
            <a:extLst>
              <a:ext uri="{FF2B5EF4-FFF2-40B4-BE49-F238E27FC236}">
                <a16:creationId xmlns:a16="http://schemas.microsoft.com/office/drawing/2014/main" id="{5883F98D-1787-7D2F-56B7-E70314F620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3431" y="1433434"/>
            <a:ext cx="4941730" cy="143419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97EC6CCC-A413-746E-40DB-F4688CF6B82A}"/>
              </a:ext>
            </a:extLst>
          </p:cNvPr>
          <p:cNvPicPr>
            <a:picLocks noChangeAspect="1"/>
          </p:cNvPicPr>
          <p:nvPr/>
        </p:nvPicPr>
        <p:blipFill>
          <a:blip r:embed="rId4"/>
          <a:stretch>
            <a:fillRect/>
          </a:stretch>
        </p:blipFill>
        <p:spPr>
          <a:xfrm>
            <a:off x="7133431" y="2867626"/>
            <a:ext cx="4941726" cy="1370478"/>
          </a:xfrm>
          <a:prstGeom prst="rect">
            <a:avLst/>
          </a:prstGeom>
        </p:spPr>
      </p:pic>
      <p:pic>
        <p:nvPicPr>
          <p:cNvPr id="5" name="Picture 4">
            <a:extLst>
              <a:ext uri="{FF2B5EF4-FFF2-40B4-BE49-F238E27FC236}">
                <a16:creationId xmlns:a16="http://schemas.microsoft.com/office/drawing/2014/main" id="{E57E7739-EADA-E940-E071-9530441D4668}"/>
              </a:ext>
            </a:extLst>
          </p:cNvPr>
          <p:cNvPicPr>
            <a:picLocks noChangeAspect="1"/>
          </p:cNvPicPr>
          <p:nvPr/>
        </p:nvPicPr>
        <p:blipFill>
          <a:blip r:embed="rId5"/>
          <a:stretch>
            <a:fillRect/>
          </a:stretch>
        </p:blipFill>
        <p:spPr>
          <a:xfrm>
            <a:off x="7133431" y="4238104"/>
            <a:ext cx="4941726" cy="1434192"/>
          </a:xfrm>
          <a:prstGeom prst="rect">
            <a:avLst/>
          </a:prstGeom>
        </p:spPr>
      </p:pic>
      <p:pic>
        <p:nvPicPr>
          <p:cNvPr id="6" name="Picture 5">
            <a:extLst>
              <a:ext uri="{FF2B5EF4-FFF2-40B4-BE49-F238E27FC236}">
                <a16:creationId xmlns:a16="http://schemas.microsoft.com/office/drawing/2014/main" id="{1EC1A5AA-6CE5-CCC1-F896-E0A209BDF711}"/>
              </a:ext>
            </a:extLst>
          </p:cNvPr>
          <p:cNvPicPr>
            <a:picLocks noChangeAspect="1"/>
          </p:cNvPicPr>
          <p:nvPr/>
        </p:nvPicPr>
        <p:blipFill>
          <a:blip r:embed="rId6"/>
          <a:stretch>
            <a:fillRect/>
          </a:stretch>
        </p:blipFill>
        <p:spPr>
          <a:xfrm>
            <a:off x="7133431" y="5672296"/>
            <a:ext cx="4941726" cy="1249005"/>
          </a:xfrm>
          <a:prstGeom prst="rect">
            <a:avLst/>
          </a:prstGeom>
        </p:spPr>
      </p:pic>
    </p:spTree>
    <p:extLst>
      <p:ext uri="{BB962C8B-B14F-4D97-AF65-F5344CB8AC3E}">
        <p14:creationId xmlns:p14="http://schemas.microsoft.com/office/powerpoint/2010/main" val="13310645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BF9B6-470E-FE49-4345-53064B614E25}"/>
              </a:ext>
            </a:extLst>
          </p:cNvPr>
          <p:cNvSpPr>
            <a:spLocks noGrp="1"/>
          </p:cNvSpPr>
          <p:nvPr>
            <p:ph type="title"/>
          </p:nvPr>
        </p:nvSpPr>
        <p:spPr>
          <a:xfrm>
            <a:off x="677334" y="609600"/>
            <a:ext cx="8596668" cy="642425"/>
          </a:xfrm>
        </p:spPr>
        <p:txBody>
          <a:bodyPr/>
          <a:lstStyle/>
          <a:p>
            <a:r>
              <a:rPr lang="es-ES" dirty="0"/>
              <a:t>Conceptos Clave</a:t>
            </a:r>
          </a:p>
        </p:txBody>
      </p:sp>
      <p:sp>
        <p:nvSpPr>
          <p:cNvPr id="3" name="Content Placeholder 2">
            <a:extLst>
              <a:ext uri="{FF2B5EF4-FFF2-40B4-BE49-F238E27FC236}">
                <a16:creationId xmlns:a16="http://schemas.microsoft.com/office/drawing/2014/main" id="{A19FBE13-66E0-88FE-D4DF-6F1FCA8AF744}"/>
              </a:ext>
            </a:extLst>
          </p:cNvPr>
          <p:cNvSpPr>
            <a:spLocks noGrp="1"/>
          </p:cNvSpPr>
          <p:nvPr>
            <p:ph idx="1"/>
          </p:nvPr>
        </p:nvSpPr>
        <p:spPr>
          <a:xfrm>
            <a:off x="677334" y="1252025"/>
            <a:ext cx="9310728" cy="5345723"/>
          </a:xfrm>
        </p:spPr>
        <p:txBody>
          <a:bodyPr>
            <a:normAutofit/>
          </a:bodyPr>
          <a:lstStyle/>
          <a:p>
            <a:r>
              <a:rPr lang="es-ES" b="1" dirty="0" err="1">
                <a:solidFill>
                  <a:srgbClr val="292929"/>
                </a:solidFill>
                <a:latin typeface="sohne"/>
              </a:rPr>
              <a:t>Trigger</a:t>
            </a:r>
            <a:r>
              <a:rPr lang="es-ES" b="1" dirty="0">
                <a:solidFill>
                  <a:srgbClr val="292929"/>
                </a:solidFill>
                <a:latin typeface="sohne"/>
              </a:rPr>
              <a:t> (Disparador)</a:t>
            </a:r>
            <a:endParaRPr lang="es-ES" b="1" i="0" dirty="0">
              <a:solidFill>
                <a:srgbClr val="292929"/>
              </a:solidFill>
              <a:effectLst/>
              <a:latin typeface="sohne"/>
            </a:endParaRPr>
          </a:p>
          <a:p>
            <a:pPr marL="0" indent="0" algn="l">
              <a:buNone/>
            </a:pPr>
            <a:r>
              <a:rPr lang="es-ES" b="0" i="0" dirty="0">
                <a:solidFill>
                  <a:srgbClr val="292929"/>
                </a:solidFill>
                <a:effectLst/>
                <a:latin typeface="source-serif-pro"/>
              </a:rPr>
              <a:t>Un disparador puede ser un servicio de AWS configurado para invocar una función de Lambda. También puede invocar un mapeo de origen de eventos que es un recurso de Lambda que lee de un flujo de datos o una cola y luego invoca una función.</a:t>
            </a:r>
            <a:br>
              <a:rPr lang="es-ES" b="0" i="0" dirty="0">
                <a:solidFill>
                  <a:srgbClr val="292929"/>
                </a:solidFill>
                <a:effectLst/>
                <a:latin typeface="source-serif-pro"/>
              </a:rPr>
            </a:br>
            <a:r>
              <a:rPr lang="es-ES" b="0" i="0" dirty="0">
                <a:solidFill>
                  <a:srgbClr val="292929"/>
                </a:solidFill>
                <a:effectLst/>
                <a:latin typeface="source-serif-pro"/>
              </a:rPr>
              <a:t>Básicamente, un disparador es todo lo que termina ejecutando una función de Lambda.</a:t>
            </a:r>
          </a:p>
          <a:p>
            <a:pPr algn="l"/>
            <a:r>
              <a:rPr lang="es-ES" b="1" i="0" dirty="0" err="1">
                <a:solidFill>
                  <a:srgbClr val="292929"/>
                </a:solidFill>
                <a:effectLst/>
                <a:latin typeface="sohne"/>
              </a:rPr>
              <a:t>Event</a:t>
            </a:r>
            <a:r>
              <a:rPr lang="es-ES" b="1" i="0" dirty="0">
                <a:solidFill>
                  <a:srgbClr val="292929"/>
                </a:solidFill>
                <a:effectLst/>
                <a:latin typeface="sohne"/>
              </a:rPr>
              <a:t> (Evento)</a:t>
            </a:r>
          </a:p>
          <a:p>
            <a:pPr marL="0" indent="0" algn="l">
              <a:buNone/>
            </a:pPr>
            <a:r>
              <a:rPr lang="es-ES" b="0" i="0" dirty="0">
                <a:solidFill>
                  <a:srgbClr val="292929"/>
                </a:solidFill>
                <a:effectLst/>
                <a:latin typeface="source-serif-pro"/>
              </a:rPr>
              <a:t>Es un documento que contiene datos formateados en JSON que utiliza Lambda para procesar convirtiéndolos en un objeto que se pasa al código de la función.</a:t>
            </a:r>
          </a:p>
          <a:p>
            <a:pPr marL="0" indent="0" algn="l">
              <a:buNone/>
            </a:pPr>
            <a:r>
              <a:rPr lang="es-ES" b="0" i="0" dirty="0">
                <a:solidFill>
                  <a:srgbClr val="242424"/>
                </a:solidFill>
                <a:effectLst/>
                <a:latin typeface="source-code-pro"/>
              </a:rPr>
              <a:t>{ </a:t>
            </a:r>
            <a:br>
              <a:rPr lang="es-ES" dirty="0"/>
            </a:br>
            <a:r>
              <a:rPr lang="es-ES" b="0" i="0" dirty="0">
                <a:solidFill>
                  <a:srgbClr val="C41A16"/>
                </a:solidFill>
                <a:effectLst/>
                <a:latin typeface="source-code-pro"/>
              </a:rPr>
              <a:t>"nombre"</a:t>
            </a:r>
            <a:r>
              <a:rPr lang="es-ES" b="0" i="0" dirty="0">
                <a:solidFill>
                  <a:srgbClr val="242424"/>
                </a:solidFill>
                <a:effectLst/>
                <a:latin typeface="source-code-pro"/>
              </a:rPr>
              <a:t> : </a:t>
            </a:r>
            <a:r>
              <a:rPr lang="es-ES" b="0" i="0" dirty="0">
                <a:solidFill>
                  <a:srgbClr val="C41A16"/>
                </a:solidFill>
                <a:effectLst/>
                <a:latin typeface="source-code-pro"/>
              </a:rPr>
              <a:t>“Kevin"</a:t>
            </a:r>
            <a:r>
              <a:rPr lang="es-ES" b="0" i="0" dirty="0">
                <a:solidFill>
                  <a:srgbClr val="242424"/>
                </a:solidFill>
                <a:effectLst/>
                <a:latin typeface="source-code-pro"/>
              </a:rPr>
              <a:t> , </a:t>
            </a:r>
            <a:br>
              <a:rPr lang="es-ES" dirty="0"/>
            </a:br>
            <a:r>
              <a:rPr lang="es-ES" b="0" i="0" dirty="0">
                <a:solidFill>
                  <a:srgbClr val="C41A16"/>
                </a:solidFill>
                <a:effectLst/>
                <a:latin typeface="source-code-pro"/>
              </a:rPr>
              <a:t>"apellido"</a:t>
            </a:r>
            <a:r>
              <a:rPr lang="es-ES" b="0" i="0" dirty="0">
                <a:solidFill>
                  <a:srgbClr val="242424"/>
                </a:solidFill>
                <a:effectLst/>
                <a:latin typeface="source-code-pro"/>
              </a:rPr>
              <a:t> : </a:t>
            </a:r>
            <a:r>
              <a:rPr lang="es-ES" b="0" i="0" dirty="0">
                <a:solidFill>
                  <a:srgbClr val="C41A16"/>
                </a:solidFill>
                <a:effectLst/>
                <a:latin typeface="source-code-pro"/>
              </a:rPr>
              <a:t>“</a:t>
            </a:r>
            <a:r>
              <a:rPr lang="es-ES" dirty="0">
                <a:solidFill>
                  <a:srgbClr val="C41A16"/>
                </a:solidFill>
                <a:latin typeface="source-code-pro"/>
              </a:rPr>
              <a:t>Reyes</a:t>
            </a:r>
            <a:r>
              <a:rPr lang="es-ES" b="0" i="0" dirty="0">
                <a:solidFill>
                  <a:srgbClr val="C41A16"/>
                </a:solidFill>
                <a:effectLst/>
                <a:latin typeface="source-code-pro"/>
              </a:rPr>
              <a:t>"</a:t>
            </a:r>
            <a:br>
              <a:rPr lang="es-ES" dirty="0"/>
            </a:br>
            <a:r>
              <a:rPr lang="es-ES" b="0" i="0" dirty="0">
                <a:solidFill>
                  <a:srgbClr val="242424"/>
                </a:solidFill>
                <a:effectLst/>
                <a:latin typeface="source-code-pro"/>
              </a:rPr>
              <a:t>}</a:t>
            </a:r>
            <a:endParaRPr lang="es-ES" b="0" i="0" dirty="0">
              <a:solidFill>
                <a:srgbClr val="292929"/>
              </a:solidFill>
              <a:effectLst/>
              <a:latin typeface="source-serif-pro"/>
            </a:endParaRPr>
          </a:p>
          <a:p>
            <a:r>
              <a:rPr lang="es-ES" b="1" i="0" dirty="0" err="1">
                <a:solidFill>
                  <a:srgbClr val="292929"/>
                </a:solidFill>
                <a:effectLst/>
                <a:latin typeface="sohne"/>
              </a:rPr>
              <a:t>Execution</a:t>
            </a:r>
            <a:r>
              <a:rPr lang="es-ES" b="1" i="0" dirty="0">
                <a:solidFill>
                  <a:srgbClr val="292929"/>
                </a:solidFill>
                <a:effectLst/>
                <a:latin typeface="sohne"/>
              </a:rPr>
              <a:t> </a:t>
            </a:r>
            <a:r>
              <a:rPr lang="es-ES" b="1" i="0" dirty="0" err="1">
                <a:solidFill>
                  <a:srgbClr val="292929"/>
                </a:solidFill>
                <a:effectLst/>
                <a:latin typeface="sohne"/>
              </a:rPr>
              <a:t>environment</a:t>
            </a:r>
            <a:r>
              <a:rPr lang="es-ES" b="1" i="0" dirty="0">
                <a:solidFill>
                  <a:srgbClr val="292929"/>
                </a:solidFill>
                <a:effectLst/>
                <a:latin typeface="sohne"/>
              </a:rPr>
              <a:t> (Entorno de ejecución)</a:t>
            </a:r>
          </a:p>
          <a:p>
            <a:pPr marL="0" indent="0" algn="l">
              <a:buNone/>
            </a:pPr>
            <a:r>
              <a:rPr lang="es-ES" b="0" i="0" dirty="0">
                <a:solidFill>
                  <a:srgbClr val="292929"/>
                </a:solidFill>
                <a:effectLst/>
                <a:latin typeface="source-serif-pro"/>
              </a:rPr>
              <a:t>Es un entorno seguro y aislado para el tiempo de ejecución de la función Lambda. Dado que Lambda es un servicio completamente administrado, este entorno de ejecución maneja todos los procesos y recursos que nuestra función y todas sus dependencias requieren para ejecutarse.</a:t>
            </a:r>
          </a:p>
          <a:p>
            <a:endParaRPr lang="es-ES" dirty="0"/>
          </a:p>
        </p:txBody>
      </p:sp>
    </p:spTree>
    <p:extLst>
      <p:ext uri="{BB962C8B-B14F-4D97-AF65-F5344CB8AC3E}">
        <p14:creationId xmlns:p14="http://schemas.microsoft.com/office/powerpoint/2010/main" val="19404852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BF9B6-470E-FE49-4345-53064B614E25}"/>
              </a:ext>
            </a:extLst>
          </p:cNvPr>
          <p:cNvSpPr>
            <a:spLocks noGrp="1"/>
          </p:cNvSpPr>
          <p:nvPr>
            <p:ph type="title"/>
          </p:nvPr>
        </p:nvSpPr>
        <p:spPr>
          <a:xfrm>
            <a:off x="677334" y="609600"/>
            <a:ext cx="8596668" cy="642425"/>
          </a:xfrm>
        </p:spPr>
        <p:txBody>
          <a:bodyPr/>
          <a:lstStyle/>
          <a:p>
            <a:r>
              <a:rPr lang="es-ES" dirty="0"/>
              <a:t>Conceptos Clave</a:t>
            </a:r>
          </a:p>
        </p:txBody>
      </p:sp>
      <p:sp>
        <p:nvSpPr>
          <p:cNvPr id="3" name="Content Placeholder 2">
            <a:extLst>
              <a:ext uri="{FF2B5EF4-FFF2-40B4-BE49-F238E27FC236}">
                <a16:creationId xmlns:a16="http://schemas.microsoft.com/office/drawing/2014/main" id="{A19FBE13-66E0-88FE-D4DF-6F1FCA8AF744}"/>
              </a:ext>
            </a:extLst>
          </p:cNvPr>
          <p:cNvSpPr>
            <a:spLocks noGrp="1"/>
          </p:cNvSpPr>
          <p:nvPr>
            <p:ph idx="1"/>
          </p:nvPr>
        </p:nvSpPr>
        <p:spPr>
          <a:xfrm>
            <a:off x="677334" y="1252025"/>
            <a:ext cx="9310728" cy="5345723"/>
          </a:xfrm>
        </p:spPr>
        <p:txBody>
          <a:bodyPr>
            <a:normAutofit/>
          </a:bodyPr>
          <a:lstStyle/>
          <a:p>
            <a:r>
              <a:rPr lang="es-ES" b="1" dirty="0" err="1">
                <a:solidFill>
                  <a:srgbClr val="292929"/>
                </a:solidFill>
                <a:latin typeface="sohne"/>
              </a:rPr>
              <a:t>Deployment</a:t>
            </a:r>
            <a:r>
              <a:rPr lang="es-ES" b="1" dirty="0">
                <a:solidFill>
                  <a:srgbClr val="292929"/>
                </a:solidFill>
                <a:latin typeface="sohne"/>
              </a:rPr>
              <a:t> </a:t>
            </a:r>
            <a:r>
              <a:rPr lang="es-ES" b="1" dirty="0" err="1">
                <a:solidFill>
                  <a:srgbClr val="292929"/>
                </a:solidFill>
                <a:latin typeface="sohne"/>
              </a:rPr>
              <a:t>package</a:t>
            </a:r>
            <a:r>
              <a:rPr lang="es-ES" b="1" dirty="0">
                <a:solidFill>
                  <a:srgbClr val="292929"/>
                </a:solidFill>
                <a:latin typeface="sohne"/>
              </a:rPr>
              <a:t> (Paquete de implementación)</a:t>
            </a:r>
          </a:p>
          <a:p>
            <a:pPr marL="0" indent="0">
              <a:buNone/>
            </a:pPr>
            <a:r>
              <a:rPr lang="es-ES" dirty="0">
                <a:solidFill>
                  <a:srgbClr val="292929"/>
                </a:solidFill>
                <a:latin typeface="source-serif-pro"/>
              </a:rPr>
              <a:t>La función Lambda se puede implementar en dos tipos de paquetes:</a:t>
            </a:r>
          </a:p>
          <a:p>
            <a:pPr>
              <a:buFont typeface="Arial" panose="020B0604020202020204" pitchFamily="34" charset="0"/>
              <a:buChar char="•"/>
            </a:pPr>
            <a:r>
              <a:rPr lang="es-ES" dirty="0">
                <a:solidFill>
                  <a:srgbClr val="292929"/>
                </a:solidFill>
                <a:latin typeface="source-serif-pro"/>
              </a:rPr>
              <a:t>.</a:t>
            </a:r>
            <a:r>
              <a:rPr lang="es-ES" dirty="0" err="1">
                <a:solidFill>
                  <a:srgbClr val="292929"/>
                </a:solidFill>
                <a:latin typeface="source-serif-pro"/>
              </a:rPr>
              <a:t>ziparchivo</a:t>
            </a:r>
            <a:r>
              <a:rPr lang="es-ES" dirty="0">
                <a:solidFill>
                  <a:srgbClr val="292929"/>
                </a:solidFill>
                <a:latin typeface="source-serif-pro"/>
              </a:rPr>
              <a:t>: contiene todo el código y las dependencias, y Lambda ejecuta el entorno de ejecución</a:t>
            </a:r>
          </a:p>
          <a:p>
            <a:pPr>
              <a:buFont typeface="Arial" panose="020B0604020202020204" pitchFamily="34" charset="0"/>
              <a:buChar char="•"/>
            </a:pPr>
            <a:r>
              <a:rPr lang="es-ES" dirty="0">
                <a:solidFill>
                  <a:srgbClr val="292929"/>
                </a:solidFill>
                <a:latin typeface="source-serif-pro"/>
              </a:rPr>
              <a:t>imagen de contenedor: imagen que contiene el código y las dependencias, así como el sistema operativo y el tiempo de ejecución de Lambda </a:t>
            </a:r>
            <a:r>
              <a:rPr lang="es-ES" dirty="0" err="1">
                <a:solidFill>
                  <a:srgbClr val="292929"/>
                </a:solidFill>
                <a:latin typeface="source-serif-pro"/>
              </a:rPr>
              <a:t>Trigger</a:t>
            </a:r>
            <a:r>
              <a:rPr lang="es-ES" dirty="0">
                <a:solidFill>
                  <a:srgbClr val="292929"/>
                </a:solidFill>
                <a:latin typeface="source-serif-pro"/>
              </a:rPr>
              <a:t> (Disparador)</a:t>
            </a:r>
          </a:p>
          <a:p>
            <a:pPr algn="l"/>
            <a:r>
              <a:rPr lang="es-ES" b="1" i="0" dirty="0">
                <a:solidFill>
                  <a:srgbClr val="292929"/>
                </a:solidFill>
                <a:effectLst/>
                <a:latin typeface="sohne"/>
              </a:rPr>
              <a:t>Capa (</a:t>
            </a:r>
            <a:r>
              <a:rPr lang="es-ES" b="1" i="0" dirty="0" err="1">
                <a:solidFill>
                  <a:srgbClr val="292929"/>
                </a:solidFill>
                <a:effectLst/>
                <a:latin typeface="sohne"/>
              </a:rPr>
              <a:t>Layer</a:t>
            </a:r>
            <a:r>
              <a:rPr lang="es-ES" b="1" i="0" dirty="0">
                <a:solidFill>
                  <a:srgbClr val="292929"/>
                </a:solidFill>
                <a:effectLst/>
                <a:latin typeface="sohne"/>
              </a:rPr>
              <a:t>)</a:t>
            </a:r>
          </a:p>
          <a:p>
            <a:pPr marL="0" indent="0">
              <a:buNone/>
            </a:pPr>
            <a:r>
              <a:rPr lang="es-ES" dirty="0">
                <a:solidFill>
                  <a:srgbClr val="292929"/>
                </a:solidFill>
                <a:latin typeface="source-serif-pro"/>
              </a:rPr>
              <a:t>Para reducir los archivos de implementación y hacer que la implementación sea más rápida, las capas se pueden usar para empaquetar bibliotecas y dependencias requeridas por la función.</a:t>
            </a:r>
          </a:p>
          <a:p>
            <a:pPr marL="0" indent="0">
              <a:buNone/>
            </a:pPr>
            <a:r>
              <a:rPr lang="es-ES" dirty="0">
                <a:solidFill>
                  <a:srgbClr val="292929"/>
                </a:solidFill>
                <a:latin typeface="source-serif-pro"/>
              </a:rPr>
              <a:t>Las capas mejoran el código compartido y la separación de responsabilidades y se nos permite tener hasta 5 capas por función. Todo el contenido de la Capa estará disponible en el /</a:t>
            </a:r>
            <a:r>
              <a:rPr lang="es-ES" dirty="0" err="1">
                <a:solidFill>
                  <a:srgbClr val="292929"/>
                </a:solidFill>
                <a:latin typeface="source-serif-pro"/>
              </a:rPr>
              <a:t>opt</a:t>
            </a:r>
            <a:r>
              <a:rPr lang="es-ES" dirty="0">
                <a:solidFill>
                  <a:srgbClr val="292929"/>
                </a:solidFill>
                <a:latin typeface="source-serif-pro"/>
              </a:rPr>
              <a:t> directorio del  </a:t>
            </a:r>
            <a:r>
              <a:rPr lang="es-ES" dirty="0" err="1">
                <a:solidFill>
                  <a:srgbClr val="292929"/>
                </a:solidFill>
                <a:latin typeface="source-serif-pro"/>
              </a:rPr>
              <a:t>Event</a:t>
            </a:r>
            <a:r>
              <a:rPr lang="es-ES" dirty="0">
                <a:solidFill>
                  <a:srgbClr val="292929"/>
                </a:solidFill>
                <a:latin typeface="source-serif-pro"/>
              </a:rPr>
              <a:t> (Evento)</a:t>
            </a:r>
          </a:p>
          <a:p>
            <a:r>
              <a:rPr lang="es-ES" b="1" i="0" dirty="0">
                <a:solidFill>
                  <a:srgbClr val="292929"/>
                </a:solidFill>
                <a:effectLst/>
                <a:latin typeface="sohne"/>
              </a:rPr>
              <a:t>Extensión (</a:t>
            </a:r>
            <a:r>
              <a:rPr lang="es-ES" b="1" i="0" dirty="0" err="1">
                <a:solidFill>
                  <a:srgbClr val="292929"/>
                </a:solidFill>
                <a:effectLst/>
                <a:latin typeface="sohne"/>
              </a:rPr>
              <a:t>Extension</a:t>
            </a:r>
            <a:r>
              <a:rPr lang="es-ES" b="1" i="0" dirty="0">
                <a:solidFill>
                  <a:srgbClr val="292929"/>
                </a:solidFill>
                <a:effectLst/>
                <a:latin typeface="sohne"/>
              </a:rPr>
              <a:t>)</a:t>
            </a:r>
          </a:p>
          <a:p>
            <a:pPr marL="0" indent="0" algn="l">
              <a:buNone/>
            </a:pPr>
            <a:r>
              <a:rPr lang="es-ES" b="0" i="0" dirty="0">
                <a:solidFill>
                  <a:srgbClr val="292929"/>
                </a:solidFill>
                <a:effectLst/>
                <a:latin typeface="source-serif-pro"/>
              </a:rPr>
              <a:t>Como su nombre lo dice, puede extender nuestras funcionalidades de Lambdas integrándolas con otras herramientas como monitoreo, </a:t>
            </a:r>
            <a:r>
              <a:rPr lang="es-ES" b="0" i="0" dirty="0" err="1">
                <a:solidFill>
                  <a:srgbClr val="292929"/>
                </a:solidFill>
                <a:effectLst/>
                <a:latin typeface="source-serif-pro"/>
              </a:rPr>
              <a:t>observabilidad</a:t>
            </a:r>
            <a:r>
              <a:rPr lang="es-ES" b="0" i="0" dirty="0">
                <a:solidFill>
                  <a:srgbClr val="292929"/>
                </a:solidFill>
                <a:effectLst/>
                <a:latin typeface="source-serif-pro"/>
              </a:rPr>
              <a:t>, etc.</a:t>
            </a:r>
          </a:p>
          <a:p>
            <a:endParaRPr lang="es-ES" dirty="0"/>
          </a:p>
        </p:txBody>
      </p:sp>
    </p:spTree>
    <p:extLst>
      <p:ext uri="{BB962C8B-B14F-4D97-AF65-F5344CB8AC3E}">
        <p14:creationId xmlns:p14="http://schemas.microsoft.com/office/powerpoint/2010/main" val="11705029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BF9B6-470E-FE49-4345-53064B614E25}"/>
              </a:ext>
            </a:extLst>
          </p:cNvPr>
          <p:cNvSpPr>
            <a:spLocks noGrp="1"/>
          </p:cNvSpPr>
          <p:nvPr>
            <p:ph type="title"/>
          </p:nvPr>
        </p:nvSpPr>
        <p:spPr>
          <a:xfrm>
            <a:off x="677334" y="609600"/>
            <a:ext cx="8596668" cy="642425"/>
          </a:xfrm>
        </p:spPr>
        <p:txBody>
          <a:bodyPr/>
          <a:lstStyle/>
          <a:p>
            <a:r>
              <a:rPr lang="es-ES" dirty="0"/>
              <a:t>Conceptos Clave</a:t>
            </a:r>
          </a:p>
        </p:txBody>
      </p:sp>
      <p:sp>
        <p:nvSpPr>
          <p:cNvPr id="3" name="Content Placeholder 2">
            <a:extLst>
              <a:ext uri="{FF2B5EF4-FFF2-40B4-BE49-F238E27FC236}">
                <a16:creationId xmlns:a16="http://schemas.microsoft.com/office/drawing/2014/main" id="{A19FBE13-66E0-88FE-D4DF-6F1FCA8AF744}"/>
              </a:ext>
            </a:extLst>
          </p:cNvPr>
          <p:cNvSpPr>
            <a:spLocks noGrp="1"/>
          </p:cNvSpPr>
          <p:nvPr>
            <p:ph idx="1"/>
          </p:nvPr>
        </p:nvSpPr>
        <p:spPr>
          <a:xfrm>
            <a:off x="677334" y="1252025"/>
            <a:ext cx="9310728" cy="5345723"/>
          </a:xfrm>
        </p:spPr>
        <p:txBody>
          <a:bodyPr>
            <a:normAutofit/>
          </a:bodyPr>
          <a:lstStyle/>
          <a:p>
            <a:r>
              <a:rPr lang="es-ES" b="1" dirty="0" err="1">
                <a:solidFill>
                  <a:srgbClr val="292929"/>
                </a:solidFill>
                <a:latin typeface="sohne"/>
              </a:rPr>
              <a:t>Deployment</a:t>
            </a:r>
            <a:r>
              <a:rPr lang="es-ES" b="1" dirty="0">
                <a:solidFill>
                  <a:srgbClr val="292929"/>
                </a:solidFill>
                <a:latin typeface="sohne"/>
              </a:rPr>
              <a:t> </a:t>
            </a:r>
            <a:r>
              <a:rPr lang="es-ES" b="1" dirty="0" err="1">
                <a:solidFill>
                  <a:srgbClr val="292929"/>
                </a:solidFill>
                <a:latin typeface="sohne"/>
              </a:rPr>
              <a:t>package</a:t>
            </a:r>
            <a:r>
              <a:rPr lang="es-ES" b="1" dirty="0">
                <a:solidFill>
                  <a:srgbClr val="292929"/>
                </a:solidFill>
                <a:latin typeface="sohne"/>
              </a:rPr>
              <a:t> (Paquete de implementación)</a:t>
            </a:r>
          </a:p>
          <a:p>
            <a:pPr marL="0" indent="0">
              <a:buNone/>
            </a:pPr>
            <a:r>
              <a:rPr lang="es-ES" dirty="0">
                <a:solidFill>
                  <a:srgbClr val="292929"/>
                </a:solidFill>
                <a:latin typeface="source-serif-pro"/>
              </a:rPr>
              <a:t>La función Lambda se puede implementar en dos tipos de paquetes:</a:t>
            </a:r>
          </a:p>
          <a:p>
            <a:pPr>
              <a:buFont typeface="Arial" panose="020B0604020202020204" pitchFamily="34" charset="0"/>
              <a:buChar char="•"/>
            </a:pPr>
            <a:r>
              <a:rPr lang="es-ES" dirty="0">
                <a:solidFill>
                  <a:srgbClr val="292929"/>
                </a:solidFill>
                <a:latin typeface="source-serif-pro"/>
              </a:rPr>
              <a:t>.</a:t>
            </a:r>
            <a:r>
              <a:rPr lang="es-ES" dirty="0" err="1">
                <a:solidFill>
                  <a:srgbClr val="292929"/>
                </a:solidFill>
                <a:latin typeface="source-serif-pro"/>
              </a:rPr>
              <a:t>ziparchivo</a:t>
            </a:r>
            <a:r>
              <a:rPr lang="es-ES" dirty="0">
                <a:solidFill>
                  <a:srgbClr val="292929"/>
                </a:solidFill>
                <a:latin typeface="source-serif-pro"/>
              </a:rPr>
              <a:t>: contiene todo el código y las dependencias, y Lambda ejecuta el entorno de ejecución</a:t>
            </a:r>
          </a:p>
          <a:p>
            <a:pPr>
              <a:buFont typeface="Arial" panose="020B0604020202020204" pitchFamily="34" charset="0"/>
              <a:buChar char="•"/>
            </a:pPr>
            <a:r>
              <a:rPr lang="es-ES" dirty="0">
                <a:solidFill>
                  <a:srgbClr val="292929"/>
                </a:solidFill>
                <a:latin typeface="source-serif-pro"/>
              </a:rPr>
              <a:t>imagen de contenedor: imagen que contiene el código y las dependencias, así como el sistema operativo y el tiempo de ejecución de Lambda </a:t>
            </a:r>
            <a:r>
              <a:rPr lang="es-ES" dirty="0" err="1">
                <a:solidFill>
                  <a:srgbClr val="292929"/>
                </a:solidFill>
                <a:latin typeface="source-serif-pro"/>
              </a:rPr>
              <a:t>Trigger</a:t>
            </a:r>
            <a:r>
              <a:rPr lang="es-ES" dirty="0">
                <a:solidFill>
                  <a:srgbClr val="292929"/>
                </a:solidFill>
                <a:latin typeface="source-serif-pro"/>
              </a:rPr>
              <a:t> (Disparador)</a:t>
            </a:r>
          </a:p>
          <a:p>
            <a:pPr algn="l"/>
            <a:r>
              <a:rPr lang="es-ES" b="1" i="0" dirty="0">
                <a:solidFill>
                  <a:srgbClr val="292929"/>
                </a:solidFill>
                <a:effectLst/>
                <a:latin typeface="sohne"/>
              </a:rPr>
              <a:t>Capa (</a:t>
            </a:r>
            <a:r>
              <a:rPr lang="es-ES" b="1" i="0" dirty="0" err="1">
                <a:solidFill>
                  <a:srgbClr val="292929"/>
                </a:solidFill>
                <a:effectLst/>
                <a:latin typeface="sohne"/>
              </a:rPr>
              <a:t>Layer</a:t>
            </a:r>
            <a:r>
              <a:rPr lang="es-ES" b="1" i="0" dirty="0">
                <a:solidFill>
                  <a:srgbClr val="292929"/>
                </a:solidFill>
                <a:effectLst/>
                <a:latin typeface="sohne"/>
              </a:rPr>
              <a:t>)</a:t>
            </a:r>
          </a:p>
          <a:p>
            <a:pPr marL="0" indent="0">
              <a:buNone/>
            </a:pPr>
            <a:r>
              <a:rPr lang="es-ES" dirty="0">
                <a:solidFill>
                  <a:srgbClr val="292929"/>
                </a:solidFill>
                <a:latin typeface="source-serif-pro"/>
              </a:rPr>
              <a:t>Para reducir los archivos de implementación y hacer que la implementación sea más rápida, las capas se pueden usar para empaquetar bibliotecas y dependencias requeridas por la función.</a:t>
            </a:r>
          </a:p>
          <a:p>
            <a:pPr marL="0" indent="0">
              <a:buNone/>
            </a:pPr>
            <a:r>
              <a:rPr lang="es-ES" dirty="0">
                <a:solidFill>
                  <a:srgbClr val="292929"/>
                </a:solidFill>
                <a:latin typeface="source-serif-pro"/>
              </a:rPr>
              <a:t>Las capas mejoran el código compartido y la separación de responsabilidades y se nos permite tener hasta 5 capas por función. Todo el contenido de la Capa estará disponible en el /</a:t>
            </a:r>
            <a:r>
              <a:rPr lang="es-ES" dirty="0" err="1">
                <a:solidFill>
                  <a:srgbClr val="292929"/>
                </a:solidFill>
                <a:latin typeface="source-serif-pro"/>
              </a:rPr>
              <a:t>opt</a:t>
            </a:r>
            <a:r>
              <a:rPr lang="es-ES" dirty="0">
                <a:solidFill>
                  <a:srgbClr val="292929"/>
                </a:solidFill>
                <a:latin typeface="source-serif-pro"/>
              </a:rPr>
              <a:t> directorio del  </a:t>
            </a:r>
            <a:r>
              <a:rPr lang="es-ES" dirty="0" err="1">
                <a:solidFill>
                  <a:srgbClr val="292929"/>
                </a:solidFill>
                <a:latin typeface="source-serif-pro"/>
              </a:rPr>
              <a:t>Event</a:t>
            </a:r>
            <a:r>
              <a:rPr lang="es-ES" dirty="0">
                <a:solidFill>
                  <a:srgbClr val="292929"/>
                </a:solidFill>
                <a:latin typeface="source-serif-pro"/>
              </a:rPr>
              <a:t> (Evento)</a:t>
            </a:r>
          </a:p>
          <a:p>
            <a:r>
              <a:rPr lang="es-ES" b="1" i="0" dirty="0">
                <a:solidFill>
                  <a:srgbClr val="292929"/>
                </a:solidFill>
                <a:effectLst/>
                <a:latin typeface="sohne"/>
              </a:rPr>
              <a:t>Extensión (</a:t>
            </a:r>
            <a:r>
              <a:rPr lang="es-ES" b="1" i="0" dirty="0" err="1">
                <a:solidFill>
                  <a:srgbClr val="292929"/>
                </a:solidFill>
                <a:effectLst/>
                <a:latin typeface="sohne"/>
              </a:rPr>
              <a:t>Extension</a:t>
            </a:r>
            <a:r>
              <a:rPr lang="es-ES" b="1" i="0" dirty="0">
                <a:solidFill>
                  <a:srgbClr val="292929"/>
                </a:solidFill>
                <a:effectLst/>
                <a:latin typeface="sohne"/>
              </a:rPr>
              <a:t>)</a:t>
            </a:r>
          </a:p>
          <a:p>
            <a:pPr marL="0" indent="0" algn="l">
              <a:buNone/>
            </a:pPr>
            <a:r>
              <a:rPr lang="es-ES" b="0" i="0" dirty="0">
                <a:solidFill>
                  <a:srgbClr val="292929"/>
                </a:solidFill>
                <a:effectLst/>
                <a:latin typeface="source-serif-pro"/>
              </a:rPr>
              <a:t>Como su nombre lo dice, puede extender nuestras funcionalidades de Lambdas integrándolas con otras herramientas como monitoreo, </a:t>
            </a:r>
            <a:r>
              <a:rPr lang="es-ES" b="0" i="0" dirty="0" err="1">
                <a:solidFill>
                  <a:srgbClr val="292929"/>
                </a:solidFill>
                <a:effectLst/>
                <a:latin typeface="source-serif-pro"/>
              </a:rPr>
              <a:t>observabilidad</a:t>
            </a:r>
            <a:r>
              <a:rPr lang="es-ES" b="0" i="0" dirty="0">
                <a:solidFill>
                  <a:srgbClr val="292929"/>
                </a:solidFill>
                <a:effectLst/>
                <a:latin typeface="source-serif-pro"/>
              </a:rPr>
              <a:t>, etc.</a:t>
            </a:r>
          </a:p>
          <a:p>
            <a:endParaRPr lang="es-ES" dirty="0"/>
          </a:p>
        </p:txBody>
      </p:sp>
    </p:spTree>
    <p:extLst>
      <p:ext uri="{BB962C8B-B14F-4D97-AF65-F5344CB8AC3E}">
        <p14:creationId xmlns:p14="http://schemas.microsoft.com/office/powerpoint/2010/main" val="12501343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BF9B6-470E-FE49-4345-53064B614E25}"/>
              </a:ext>
            </a:extLst>
          </p:cNvPr>
          <p:cNvSpPr>
            <a:spLocks noGrp="1"/>
          </p:cNvSpPr>
          <p:nvPr>
            <p:ph type="title"/>
          </p:nvPr>
        </p:nvSpPr>
        <p:spPr>
          <a:xfrm>
            <a:off x="677333" y="260252"/>
            <a:ext cx="8596668" cy="642425"/>
          </a:xfrm>
        </p:spPr>
        <p:txBody>
          <a:bodyPr/>
          <a:lstStyle/>
          <a:p>
            <a:r>
              <a:rPr lang="es-ES" dirty="0"/>
              <a:t>Conceptos Clave</a:t>
            </a:r>
          </a:p>
        </p:txBody>
      </p:sp>
      <p:sp>
        <p:nvSpPr>
          <p:cNvPr id="3" name="Content Placeholder 2">
            <a:extLst>
              <a:ext uri="{FF2B5EF4-FFF2-40B4-BE49-F238E27FC236}">
                <a16:creationId xmlns:a16="http://schemas.microsoft.com/office/drawing/2014/main" id="{A19FBE13-66E0-88FE-D4DF-6F1FCA8AF744}"/>
              </a:ext>
            </a:extLst>
          </p:cNvPr>
          <p:cNvSpPr>
            <a:spLocks noGrp="1"/>
          </p:cNvSpPr>
          <p:nvPr>
            <p:ph idx="1"/>
          </p:nvPr>
        </p:nvSpPr>
        <p:spPr>
          <a:xfrm>
            <a:off x="677333" y="756138"/>
            <a:ext cx="9310728" cy="5345723"/>
          </a:xfrm>
        </p:spPr>
        <p:txBody>
          <a:bodyPr>
            <a:normAutofit/>
          </a:bodyPr>
          <a:lstStyle/>
          <a:p>
            <a:r>
              <a:rPr lang="es-ES" b="1" dirty="0">
                <a:solidFill>
                  <a:srgbClr val="292929"/>
                </a:solidFill>
                <a:latin typeface="sohne"/>
              </a:rPr>
              <a:t>Concurrencia / Escalado (</a:t>
            </a:r>
            <a:r>
              <a:rPr lang="es-ES" b="1" i="0" dirty="0" err="1">
                <a:solidFill>
                  <a:srgbClr val="292929"/>
                </a:solidFill>
                <a:effectLst/>
                <a:latin typeface="sohne"/>
              </a:rPr>
              <a:t>Concurrency</a:t>
            </a:r>
            <a:r>
              <a:rPr lang="es-ES" b="1" i="0" dirty="0">
                <a:solidFill>
                  <a:srgbClr val="292929"/>
                </a:solidFill>
                <a:effectLst/>
                <a:latin typeface="sohne"/>
              </a:rPr>
              <a:t> / </a:t>
            </a:r>
            <a:r>
              <a:rPr lang="es-ES" b="1" i="0" dirty="0" err="1">
                <a:solidFill>
                  <a:srgbClr val="292929"/>
                </a:solidFill>
                <a:effectLst/>
                <a:latin typeface="sohne"/>
              </a:rPr>
              <a:t>Scaling</a:t>
            </a:r>
            <a:r>
              <a:rPr lang="es-ES" b="1" dirty="0">
                <a:solidFill>
                  <a:srgbClr val="292929"/>
                </a:solidFill>
                <a:latin typeface="sohne"/>
              </a:rPr>
              <a:t>)</a:t>
            </a:r>
          </a:p>
          <a:p>
            <a:pPr marL="0" indent="0">
              <a:buNone/>
            </a:pPr>
            <a:r>
              <a:rPr lang="es-ES" sz="1900" dirty="0">
                <a:solidFill>
                  <a:srgbClr val="292929"/>
                </a:solidFill>
                <a:latin typeface="source-serif-pro"/>
              </a:rPr>
              <a:t>Cuando se activa la función, se aprovisiona una instancia de la función que le permite procesar los eventos entrantes. Cada evento creará una nueva instancia. Si una instancia se está ejecutando cuando llega un nuevo evento, Lambda aprovisionará una nueva instancia creando un escenario de simultaneidad.</a:t>
            </a:r>
          </a:p>
          <a:p>
            <a:pPr marL="0" indent="0">
              <a:buNone/>
            </a:pPr>
            <a:r>
              <a:rPr lang="es-ES" sz="1900" dirty="0">
                <a:solidFill>
                  <a:srgbClr val="292929"/>
                </a:solidFill>
                <a:latin typeface="source-serif-pro"/>
              </a:rPr>
              <a:t>Cuando la función se invoca más rápido de lo que puede procesar el resultado, Lambda comienza a aumentar la cantidad de instancias que ejecutan nuestro código. Lo contrario sucede cuando el tráfico entrante disminuye y la cantidad de instancias en ejecución se reduce para congelarse o detenerse.</a:t>
            </a:r>
          </a:p>
          <a:p>
            <a:pPr marL="0" indent="0">
              <a:buNone/>
            </a:pPr>
            <a:r>
              <a:rPr lang="es-ES" sz="1900" dirty="0">
                <a:solidFill>
                  <a:srgbClr val="292929"/>
                </a:solidFill>
                <a:latin typeface="source-serif-pro"/>
              </a:rPr>
              <a:t>Tipos de concurrencia: </a:t>
            </a:r>
          </a:p>
          <a:p>
            <a:r>
              <a:rPr lang="es-ES" sz="1900" dirty="0">
                <a:solidFill>
                  <a:srgbClr val="292929"/>
                </a:solidFill>
                <a:latin typeface="source-serif-pro"/>
              </a:rPr>
              <a:t>Reservada</a:t>
            </a:r>
          </a:p>
          <a:p>
            <a:r>
              <a:rPr lang="es-ES" sz="1900" dirty="0">
                <a:solidFill>
                  <a:srgbClr val="292929"/>
                </a:solidFill>
                <a:latin typeface="source-serif-pro"/>
              </a:rPr>
              <a:t>Aprovisionada</a:t>
            </a:r>
          </a:p>
          <a:p>
            <a:endParaRPr lang="es-ES" dirty="0"/>
          </a:p>
        </p:txBody>
      </p:sp>
      <p:pic>
        <p:nvPicPr>
          <p:cNvPr id="10242" name="Picture 2" descr="&#10;          Comportamiento de escalado de funciones cuando el usuario configura la simultaneidad reservada en funciones críticas.&#10;        ">
            <a:extLst>
              <a:ext uri="{FF2B5EF4-FFF2-40B4-BE49-F238E27FC236}">
                <a16:creationId xmlns:a16="http://schemas.microsoft.com/office/drawing/2014/main" id="{A1F0F991-ED5E-E84A-917D-DEB22DDCF6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9572" y="4114694"/>
            <a:ext cx="4272189" cy="248305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C907A6D2-DE41-4FDD-7C20-0868979CD3C0}"/>
              </a:ext>
            </a:extLst>
          </p:cNvPr>
          <p:cNvPicPr>
            <a:picLocks noChangeAspect="1"/>
          </p:cNvPicPr>
          <p:nvPr/>
        </p:nvPicPr>
        <p:blipFill>
          <a:blip r:embed="rId3"/>
          <a:stretch>
            <a:fillRect/>
          </a:stretch>
        </p:blipFill>
        <p:spPr>
          <a:xfrm>
            <a:off x="7417188" y="4374946"/>
            <a:ext cx="4774812" cy="2053167"/>
          </a:xfrm>
          <a:prstGeom prst="rect">
            <a:avLst/>
          </a:prstGeom>
        </p:spPr>
      </p:pic>
    </p:spTree>
    <p:extLst>
      <p:ext uri="{BB962C8B-B14F-4D97-AF65-F5344CB8AC3E}">
        <p14:creationId xmlns:p14="http://schemas.microsoft.com/office/powerpoint/2010/main" val="17220297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BF9B6-470E-FE49-4345-53064B614E25}"/>
              </a:ext>
            </a:extLst>
          </p:cNvPr>
          <p:cNvSpPr>
            <a:spLocks noGrp="1"/>
          </p:cNvSpPr>
          <p:nvPr>
            <p:ph type="title"/>
          </p:nvPr>
        </p:nvSpPr>
        <p:spPr>
          <a:xfrm>
            <a:off x="677334" y="609600"/>
            <a:ext cx="8596668" cy="642425"/>
          </a:xfrm>
        </p:spPr>
        <p:txBody>
          <a:bodyPr/>
          <a:lstStyle/>
          <a:p>
            <a:r>
              <a:rPr lang="es-ES" dirty="0"/>
              <a:t>Conceptos Clave</a:t>
            </a:r>
          </a:p>
        </p:txBody>
      </p:sp>
      <p:sp>
        <p:nvSpPr>
          <p:cNvPr id="3" name="Content Placeholder 2">
            <a:extLst>
              <a:ext uri="{FF2B5EF4-FFF2-40B4-BE49-F238E27FC236}">
                <a16:creationId xmlns:a16="http://schemas.microsoft.com/office/drawing/2014/main" id="{A19FBE13-66E0-88FE-D4DF-6F1FCA8AF744}"/>
              </a:ext>
            </a:extLst>
          </p:cNvPr>
          <p:cNvSpPr>
            <a:spLocks noGrp="1"/>
          </p:cNvSpPr>
          <p:nvPr>
            <p:ph idx="1"/>
          </p:nvPr>
        </p:nvSpPr>
        <p:spPr>
          <a:xfrm>
            <a:off x="677334" y="1252025"/>
            <a:ext cx="9310728" cy="5345723"/>
          </a:xfrm>
        </p:spPr>
        <p:txBody>
          <a:bodyPr>
            <a:normAutofit/>
          </a:bodyPr>
          <a:lstStyle/>
          <a:p>
            <a:r>
              <a:rPr lang="es-ES" b="1" dirty="0">
                <a:solidFill>
                  <a:srgbClr val="292929"/>
                </a:solidFill>
                <a:latin typeface="sohne"/>
              </a:rPr>
              <a:t> Asíncrono / Destino (</a:t>
            </a:r>
            <a:r>
              <a:rPr lang="es-ES" b="1" i="0" dirty="0" err="1">
                <a:solidFill>
                  <a:srgbClr val="292929"/>
                </a:solidFill>
                <a:effectLst/>
                <a:latin typeface="sohne"/>
              </a:rPr>
              <a:t>Asynchronous</a:t>
            </a:r>
            <a:r>
              <a:rPr lang="es-ES" b="1" i="0" dirty="0">
                <a:solidFill>
                  <a:srgbClr val="292929"/>
                </a:solidFill>
                <a:effectLst/>
                <a:latin typeface="sohne"/>
              </a:rPr>
              <a:t> / </a:t>
            </a:r>
            <a:r>
              <a:rPr lang="es-ES" b="1" i="0" dirty="0" err="1">
                <a:solidFill>
                  <a:srgbClr val="292929"/>
                </a:solidFill>
                <a:effectLst/>
                <a:latin typeface="sohne"/>
              </a:rPr>
              <a:t>Destination</a:t>
            </a:r>
            <a:r>
              <a:rPr lang="es-ES" b="1" dirty="0">
                <a:solidFill>
                  <a:srgbClr val="292929"/>
                </a:solidFill>
                <a:latin typeface="sohne"/>
              </a:rPr>
              <a:t>)</a:t>
            </a:r>
          </a:p>
          <a:p>
            <a:pPr marL="0" indent="0">
              <a:buNone/>
            </a:pPr>
            <a:r>
              <a:rPr lang="es-ES" dirty="0">
                <a:solidFill>
                  <a:srgbClr val="292929"/>
                </a:solidFill>
                <a:latin typeface="sohne"/>
              </a:rPr>
              <a:t>Es posible configurar una función Lambda para que se invoque de forma síncrona (el cliente espera la respuesta de la función) o asíncrona (donde Lambda pone en cola los eventos para que se procesen en un orden específico).</a:t>
            </a:r>
          </a:p>
          <a:p>
            <a:pPr marL="0" indent="0">
              <a:buNone/>
            </a:pPr>
            <a:r>
              <a:rPr lang="es-ES" dirty="0">
                <a:solidFill>
                  <a:srgbClr val="292929"/>
                </a:solidFill>
                <a:latin typeface="sohne"/>
              </a:rPr>
              <a:t>En escenarios de arquitectura asíncrona, Lambda usa destinos para enviar los eventos. Estos destinos se pueden usar para eventos fallidos (que deben ponerse en cola y luego reprocesarse) o procesarse correctamente (para enviarse a otros servicios de AWS).</a:t>
            </a:r>
          </a:p>
          <a:p>
            <a:r>
              <a:rPr lang="es-ES" b="1" dirty="0">
                <a:solidFill>
                  <a:srgbClr val="292929"/>
                </a:solidFill>
                <a:latin typeface="sohne"/>
              </a:rPr>
              <a:t>Asignaciones de fuentes de eventos (</a:t>
            </a:r>
            <a:r>
              <a:rPr lang="es-ES" b="1" dirty="0" err="1">
                <a:solidFill>
                  <a:srgbClr val="292929"/>
                </a:solidFill>
                <a:latin typeface="sohne"/>
              </a:rPr>
              <a:t>Event</a:t>
            </a:r>
            <a:r>
              <a:rPr lang="es-ES" b="1" dirty="0">
                <a:solidFill>
                  <a:srgbClr val="292929"/>
                </a:solidFill>
                <a:latin typeface="sohne"/>
              </a:rPr>
              <a:t> </a:t>
            </a:r>
            <a:r>
              <a:rPr lang="es-ES" b="1" dirty="0" err="1">
                <a:solidFill>
                  <a:srgbClr val="292929"/>
                </a:solidFill>
                <a:latin typeface="sohne"/>
              </a:rPr>
              <a:t>source</a:t>
            </a:r>
            <a:r>
              <a:rPr lang="es-ES" b="1" dirty="0">
                <a:solidFill>
                  <a:srgbClr val="292929"/>
                </a:solidFill>
                <a:latin typeface="sohne"/>
              </a:rPr>
              <a:t> </a:t>
            </a:r>
            <a:r>
              <a:rPr lang="es-ES" b="1" dirty="0" err="1">
                <a:solidFill>
                  <a:srgbClr val="292929"/>
                </a:solidFill>
                <a:latin typeface="sohne"/>
              </a:rPr>
              <a:t>mappings</a:t>
            </a:r>
            <a:r>
              <a:rPr lang="es-ES" b="1" dirty="0">
                <a:solidFill>
                  <a:srgbClr val="292929"/>
                </a:solidFill>
                <a:latin typeface="sohne"/>
              </a:rPr>
              <a:t>)</a:t>
            </a:r>
          </a:p>
          <a:p>
            <a:pPr marL="0" indent="0">
              <a:buNone/>
            </a:pPr>
            <a:r>
              <a:rPr lang="es-ES" dirty="0">
                <a:solidFill>
                  <a:srgbClr val="292929"/>
                </a:solidFill>
                <a:latin typeface="sohne"/>
              </a:rPr>
              <a:t>Esta es la funcionalidad que permite a Lambda procesar eventos de flujos de datos o colas mediante la lectura de elementos de Amazon SQS, Amazon </a:t>
            </a:r>
            <a:r>
              <a:rPr lang="es-ES" dirty="0" err="1">
                <a:solidFill>
                  <a:srgbClr val="292929"/>
                </a:solidFill>
                <a:latin typeface="sohne"/>
              </a:rPr>
              <a:t>Kinesis</a:t>
            </a:r>
            <a:r>
              <a:rPr lang="es-ES" dirty="0">
                <a:solidFill>
                  <a:srgbClr val="292929"/>
                </a:solidFill>
                <a:latin typeface="sohne"/>
              </a:rPr>
              <a:t>, </a:t>
            </a:r>
            <a:r>
              <a:rPr lang="es-ES" dirty="0" err="1">
                <a:solidFill>
                  <a:srgbClr val="292929"/>
                </a:solidFill>
                <a:latin typeface="sohne"/>
              </a:rPr>
              <a:t>DynamoDB</a:t>
            </a:r>
            <a:r>
              <a:rPr lang="es-ES" dirty="0">
                <a:solidFill>
                  <a:srgbClr val="292929"/>
                </a:solidFill>
                <a:latin typeface="sohne"/>
              </a:rPr>
              <a:t> u otros.</a:t>
            </a:r>
          </a:p>
          <a:p>
            <a:pPr marL="0" indent="0">
              <a:buNone/>
            </a:pPr>
            <a:r>
              <a:rPr lang="es-ES" dirty="0">
                <a:solidFill>
                  <a:srgbClr val="292929"/>
                </a:solidFill>
                <a:latin typeface="sohne"/>
              </a:rPr>
              <a:t>Los elementos de estos orígenes se pueden enviar en lotes que recibe el recurso de asignación de orígenes de eventos y cada elemento puede tener cientos o miles de elementos.</a:t>
            </a:r>
          </a:p>
          <a:p>
            <a:endParaRPr lang="es-ES" dirty="0"/>
          </a:p>
        </p:txBody>
      </p:sp>
    </p:spTree>
    <p:extLst>
      <p:ext uri="{BB962C8B-B14F-4D97-AF65-F5344CB8AC3E}">
        <p14:creationId xmlns:p14="http://schemas.microsoft.com/office/powerpoint/2010/main" val="37619608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B3BE2-F1D5-F948-FFDB-7A5129D7ECF4}"/>
              </a:ext>
            </a:extLst>
          </p:cNvPr>
          <p:cNvSpPr>
            <a:spLocks noGrp="1"/>
          </p:cNvSpPr>
          <p:nvPr>
            <p:ph type="title"/>
          </p:nvPr>
        </p:nvSpPr>
        <p:spPr/>
        <p:txBody>
          <a:bodyPr/>
          <a:lstStyle/>
          <a:p>
            <a:r>
              <a:rPr lang="es-ES" dirty="0"/>
              <a:t>Links</a:t>
            </a:r>
          </a:p>
        </p:txBody>
      </p:sp>
      <p:sp>
        <p:nvSpPr>
          <p:cNvPr id="3" name="Content Placeholder 2">
            <a:extLst>
              <a:ext uri="{FF2B5EF4-FFF2-40B4-BE49-F238E27FC236}">
                <a16:creationId xmlns:a16="http://schemas.microsoft.com/office/drawing/2014/main" id="{EA48507A-401B-D49A-4964-380F1127E609}"/>
              </a:ext>
            </a:extLst>
          </p:cNvPr>
          <p:cNvSpPr>
            <a:spLocks noGrp="1"/>
          </p:cNvSpPr>
          <p:nvPr>
            <p:ph idx="1"/>
          </p:nvPr>
        </p:nvSpPr>
        <p:spPr/>
        <p:txBody>
          <a:bodyPr/>
          <a:lstStyle/>
          <a:p>
            <a:r>
              <a:rPr lang="es-ES"/>
              <a:t>https://aws-sdk-pandas.readthedocs.io/en/2.14.0/install.html#aws-lambda-layer</a:t>
            </a:r>
            <a:endParaRPr lang="es-ES" dirty="0"/>
          </a:p>
        </p:txBody>
      </p:sp>
    </p:spTree>
    <p:extLst>
      <p:ext uri="{BB962C8B-B14F-4D97-AF65-F5344CB8AC3E}">
        <p14:creationId xmlns:p14="http://schemas.microsoft.com/office/powerpoint/2010/main" val="15092087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6590C-A6C6-1558-4E40-2C9EDC5764A2}"/>
              </a:ext>
            </a:extLst>
          </p:cNvPr>
          <p:cNvSpPr>
            <a:spLocks noGrp="1"/>
          </p:cNvSpPr>
          <p:nvPr>
            <p:ph type="title"/>
          </p:nvPr>
        </p:nvSpPr>
        <p:spPr/>
        <p:txBody>
          <a:bodyPr/>
          <a:lstStyle/>
          <a:p>
            <a:endParaRPr lang="es-ES"/>
          </a:p>
        </p:txBody>
      </p:sp>
      <p:sp>
        <p:nvSpPr>
          <p:cNvPr id="3" name="Content Placeholder 2">
            <a:extLst>
              <a:ext uri="{FF2B5EF4-FFF2-40B4-BE49-F238E27FC236}">
                <a16:creationId xmlns:a16="http://schemas.microsoft.com/office/drawing/2014/main" id="{D15194EA-63BF-F057-965C-F38B433CCCF4}"/>
              </a:ext>
            </a:extLst>
          </p:cNvPr>
          <p:cNvSpPr>
            <a:spLocks noGrp="1"/>
          </p:cNvSpPr>
          <p:nvPr>
            <p:ph idx="1"/>
          </p:nvPr>
        </p:nvSpPr>
        <p:spPr/>
        <p:txBody>
          <a:bodyPr/>
          <a:lstStyle/>
          <a:p>
            <a:endParaRPr lang="es-ES"/>
          </a:p>
        </p:txBody>
      </p:sp>
    </p:spTree>
    <p:extLst>
      <p:ext uri="{BB962C8B-B14F-4D97-AF65-F5344CB8AC3E}">
        <p14:creationId xmlns:p14="http://schemas.microsoft.com/office/powerpoint/2010/main" val="3360559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CEBD2-46C3-D3D2-D8CC-CA42AD6980F2}"/>
              </a:ext>
            </a:extLst>
          </p:cNvPr>
          <p:cNvSpPr>
            <a:spLocks noGrp="1"/>
          </p:cNvSpPr>
          <p:nvPr>
            <p:ph type="title"/>
          </p:nvPr>
        </p:nvSpPr>
        <p:spPr/>
        <p:txBody>
          <a:bodyPr vert="horz" lIns="91440" tIns="45720" rIns="91440" bIns="45720" rtlCol="0" anchor="t">
            <a:normAutofit/>
          </a:bodyPr>
          <a:lstStyle/>
          <a:p>
            <a:r>
              <a:rPr lang="en-US" dirty="0"/>
              <a:t>QUE ES CLOUD COMPUTING?</a:t>
            </a:r>
            <a:br>
              <a:rPr lang="ru-RU" dirty="0"/>
            </a:br>
            <a:endParaRPr lang="es-ES" dirty="0"/>
          </a:p>
        </p:txBody>
      </p:sp>
      <p:sp>
        <p:nvSpPr>
          <p:cNvPr id="3" name="Content Placeholder 2">
            <a:extLst>
              <a:ext uri="{FF2B5EF4-FFF2-40B4-BE49-F238E27FC236}">
                <a16:creationId xmlns:a16="http://schemas.microsoft.com/office/drawing/2014/main" id="{0ED70BCB-8695-4686-D543-49A37559C88F}"/>
              </a:ext>
            </a:extLst>
          </p:cNvPr>
          <p:cNvSpPr>
            <a:spLocks noGrp="1"/>
          </p:cNvSpPr>
          <p:nvPr>
            <p:ph idx="1"/>
          </p:nvPr>
        </p:nvSpPr>
        <p:spPr>
          <a:xfrm>
            <a:off x="508522" y="1488613"/>
            <a:ext cx="8596668" cy="3880773"/>
          </a:xfrm>
        </p:spPr>
        <p:txBody>
          <a:bodyPr/>
          <a:lstStyle/>
          <a:p>
            <a:r>
              <a:rPr lang="es-ES" dirty="0"/>
              <a:t>La computación en la nube es la entrega bajo demanda de servicios como cómputo y almacenamiento a través de Internet con precios de pago por uso.</a:t>
            </a:r>
          </a:p>
          <a:p>
            <a:r>
              <a:rPr lang="es-ES" dirty="0"/>
              <a:t>En pocas palabras, en lugar de comprar un servidor físico o una computadora, ¡puede alquilarlo!</a:t>
            </a:r>
          </a:p>
          <a:p>
            <a:r>
              <a:rPr lang="es-ES" dirty="0"/>
              <a:t>Puede aprovechar el poder de cómputo, el almacenamiento y las bases de datos, según sea necesario, de un proveedor de nube como Amazon Web </a:t>
            </a:r>
            <a:r>
              <a:rPr lang="es-ES" dirty="0" err="1"/>
              <a:t>Services</a:t>
            </a:r>
            <a:r>
              <a:rPr lang="es-ES" dirty="0"/>
              <a:t> (AWS).</a:t>
            </a:r>
          </a:p>
        </p:txBody>
      </p:sp>
    </p:spTree>
    <p:extLst>
      <p:ext uri="{BB962C8B-B14F-4D97-AF65-F5344CB8AC3E}">
        <p14:creationId xmlns:p14="http://schemas.microsoft.com/office/powerpoint/2010/main" val="2743091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CEBD2-46C3-D3D2-D8CC-CA42AD6980F2}"/>
              </a:ext>
            </a:extLst>
          </p:cNvPr>
          <p:cNvSpPr>
            <a:spLocks noGrp="1"/>
          </p:cNvSpPr>
          <p:nvPr>
            <p:ph type="title"/>
          </p:nvPr>
        </p:nvSpPr>
        <p:spPr/>
        <p:txBody>
          <a:bodyPr vert="horz" lIns="91440" tIns="45720" rIns="91440" bIns="45720" rtlCol="0" anchor="t">
            <a:normAutofit/>
          </a:bodyPr>
          <a:lstStyle/>
          <a:p>
            <a:r>
              <a:rPr lang="en-US" dirty="0"/>
              <a:t>QUE ES CLOUD COMPUTING?</a:t>
            </a:r>
            <a:br>
              <a:rPr lang="ru-RU" dirty="0"/>
            </a:br>
            <a:endParaRPr lang="es-ES" dirty="0"/>
          </a:p>
        </p:txBody>
      </p:sp>
      <p:sp>
        <p:nvSpPr>
          <p:cNvPr id="3" name="Content Placeholder 2">
            <a:extLst>
              <a:ext uri="{FF2B5EF4-FFF2-40B4-BE49-F238E27FC236}">
                <a16:creationId xmlns:a16="http://schemas.microsoft.com/office/drawing/2014/main" id="{0ED70BCB-8695-4686-D543-49A37559C88F}"/>
              </a:ext>
            </a:extLst>
          </p:cNvPr>
          <p:cNvSpPr>
            <a:spLocks noGrp="1"/>
          </p:cNvSpPr>
          <p:nvPr>
            <p:ph idx="1"/>
          </p:nvPr>
        </p:nvSpPr>
        <p:spPr>
          <a:xfrm>
            <a:off x="508522" y="1488613"/>
            <a:ext cx="8596668" cy="3880773"/>
          </a:xfrm>
        </p:spPr>
        <p:txBody>
          <a:bodyPr/>
          <a:lstStyle/>
          <a:p>
            <a:r>
              <a:rPr lang="es-ES" dirty="0"/>
              <a:t>Muchas empresas de varios tamaños confían en la computación en la nube para muchas aplicaciones, tales como:</a:t>
            </a:r>
          </a:p>
          <a:p>
            <a:pPr lvl="1"/>
            <a:r>
              <a:rPr lang="es-ES" dirty="0"/>
              <a:t>Escritorios virtuales</a:t>
            </a:r>
          </a:p>
          <a:p>
            <a:pPr lvl="1"/>
            <a:r>
              <a:rPr lang="es-ES" dirty="0"/>
              <a:t>Almacenamiento y respaldo de datos</a:t>
            </a:r>
          </a:p>
          <a:p>
            <a:pPr lvl="1"/>
            <a:r>
              <a:rPr lang="es-ES" dirty="0"/>
              <a:t>Análisis de grandes datos</a:t>
            </a:r>
          </a:p>
          <a:p>
            <a:pPr lvl="1"/>
            <a:r>
              <a:rPr lang="es-ES" dirty="0"/>
              <a:t>Recuperación de desastres</a:t>
            </a:r>
          </a:p>
          <a:p>
            <a:pPr lvl="1"/>
            <a:r>
              <a:rPr lang="es-ES" dirty="0"/>
              <a:t>Correo electrónico</a:t>
            </a:r>
          </a:p>
          <a:p>
            <a:pPr lvl="1"/>
            <a:r>
              <a:rPr lang="es-ES" dirty="0"/>
              <a:t>Machine </a:t>
            </a:r>
            <a:r>
              <a:rPr lang="es-ES" dirty="0" err="1"/>
              <a:t>Learning</a:t>
            </a:r>
            <a:r>
              <a:rPr lang="es-ES" dirty="0"/>
              <a:t> para pronósticos y predicciones</a:t>
            </a:r>
          </a:p>
          <a:p>
            <a:pPr lvl="1"/>
            <a:endParaRPr lang="es-ES" dirty="0"/>
          </a:p>
          <a:p>
            <a:pPr marL="457200" lvl="1" indent="0">
              <a:buNone/>
            </a:pPr>
            <a:r>
              <a:rPr lang="es-ES" dirty="0"/>
              <a:t>Ejemplo: Los bancos y las instituciones financieras confían en la computación en la nube para evitar transacciones fraudulentas en tiempo real.</a:t>
            </a:r>
          </a:p>
        </p:txBody>
      </p:sp>
    </p:spTree>
    <p:extLst>
      <p:ext uri="{BB962C8B-B14F-4D97-AF65-F5344CB8AC3E}">
        <p14:creationId xmlns:p14="http://schemas.microsoft.com/office/powerpoint/2010/main" val="4167434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a:extLst>
              <a:ext uri="{FF2B5EF4-FFF2-40B4-BE49-F238E27FC236}">
                <a16:creationId xmlns:a16="http://schemas.microsoft.com/office/drawing/2014/main" id="{1E3AF767-6738-0E2C-5240-EE2C2BCAAC1D}"/>
              </a:ext>
            </a:extLst>
          </p:cNvPr>
          <p:cNvGraphicFramePr/>
          <p:nvPr>
            <p:extLst>
              <p:ext uri="{D42A27DB-BD31-4B8C-83A1-F6EECF244321}">
                <p14:modId xmlns:p14="http://schemas.microsoft.com/office/powerpoint/2010/main" val="4035493499"/>
              </p:ext>
            </p:extLst>
          </p:nvPr>
        </p:nvGraphicFramePr>
        <p:xfrm>
          <a:off x="153459" y="1118538"/>
          <a:ext cx="11792464"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F3EF107A-903E-88E5-A5E8-971DFCB6FE6B}"/>
              </a:ext>
            </a:extLst>
          </p:cNvPr>
          <p:cNvSpPr>
            <a:spLocks noGrp="1"/>
          </p:cNvSpPr>
          <p:nvPr>
            <p:ph type="title"/>
          </p:nvPr>
        </p:nvSpPr>
        <p:spPr>
          <a:xfrm>
            <a:off x="153459" y="0"/>
            <a:ext cx="8596668" cy="1320800"/>
          </a:xfrm>
        </p:spPr>
        <p:txBody>
          <a:bodyPr vert="horz" lIns="91440" tIns="45720" rIns="91440" bIns="45720" rtlCol="0" anchor="t">
            <a:normAutofit/>
          </a:bodyPr>
          <a:lstStyle/>
          <a:p>
            <a:r>
              <a:rPr lang="es-ES" dirty="0"/>
              <a:t>¿CUÁLES SON LOS BENEFICIOS DE LA</a:t>
            </a:r>
            <a:r>
              <a:rPr lang="en-US" dirty="0"/>
              <a:t> CLOUD COMPUTING</a:t>
            </a:r>
            <a:r>
              <a:rPr lang="es-ES" dirty="0"/>
              <a:t>?</a:t>
            </a:r>
          </a:p>
        </p:txBody>
      </p:sp>
    </p:spTree>
    <p:extLst>
      <p:ext uri="{BB962C8B-B14F-4D97-AF65-F5344CB8AC3E}">
        <p14:creationId xmlns:p14="http://schemas.microsoft.com/office/powerpoint/2010/main" val="3746424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F107A-903E-88E5-A5E8-971DFCB6FE6B}"/>
              </a:ext>
            </a:extLst>
          </p:cNvPr>
          <p:cNvSpPr>
            <a:spLocks noGrp="1"/>
          </p:cNvSpPr>
          <p:nvPr>
            <p:ph type="title"/>
          </p:nvPr>
        </p:nvSpPr>
        <p:spPr>
          <a:xfrm>
            <a:off x="142762" y="156238"/>
            <a:ext cx="11111392" cy="1320800"/>
          </a:xfrm>
        </p:spPr>
        <p:txBody>
          <a:bodyPr>
            <a:normAutofit/>
          </a:bodyPr>
          <a:lstStyle/>
          <a:p>
            <a:r>
              <a:rPr lang="es-ES" dirty="0"/>
              <a:t>¿CUÁLES SON LOS MODELOS DE SERVICIOS EN </a:t>
            </a:r>
            <a:r>
              <a:rPr lang="es-ES" dirty="0" err="1"/>
              <a:t>EN</a:t>
            </a:r>
            <a:r>
              <a:rPr lang="es-ES" dirty="0"/>
              <a:t> LA NUBE ?</a:t>
            </a:r>
          </a:p>
        </p:txBody>
      </p:sp>
      <p:sp>
        <p:nvSpPr>
          <p:cNvPr id="3" name="Content Placeholder 2">
            <a:extLst>
              <a:ext uri="{FF2B5EF4-FFF2-40B4-BE49-F238E27FC236}">
                <a16:creationId xmlns:a16="http://schemas.microsoft.com/office/drawing/2014/main" id="{A1B6B140-8AF6-74F1-54E8-CFBF1A1C5DB6}"/>
              </a:ext>
            </a:extLst>
          </p:cNvPr>
          <p:cNvSpPr>
            <a:spLocks noGrp="1"/>
          </p:cNvSpPr>
          <p:nvPr>
            <p:ph idx="1"/>
          </p:nvPr>
        </p:nvSpPr>
        <p:spPr>
          <a:xfrm>
            <a:off x="255304" y="1488613"/>
            <a:ext cx="10576820" cy="3880773"/>
          </a:xfrm>
        </p:spPr>
        <p:txBody>
          <a:bodyPr>
            <a:normAutofit/>
          </a:bodyPr>
          <a:lstStyle/>
          <a:p>
            <a:pPr algn="just" fontAlgn="base"/>
            <a:r>
              <a:rPr lang="es-ES" sz="2400" b="0" i="0" dirty="0">
                <a:solidFill>
                  <a:srgbClr val="444444"/>
                </a:solidFill>
                <a:effectLst/>
                <a:latin typeface="Open Sans" panose="020B0604020202020204" pitchFamily="34" charset="0"/>
              </a:rPr>
              <a:t>Los principales términos que encontrará con respecto a la computación en la nube son:</a:t>
            </a:r>
          </a:p>
          <a:p>
            <a:pPr lvl="1" algn="just" fontAlgn="base">
              <a:buFont typeface="Arial" panose="020B0604020202020204" pitchFamily="34" charset="0"/>
              <a:buChar char="•"/>
            </a:pPr>
            <a:r>
              <a:rPr lang="es-ES" sz="2000" b="0" i="0" dirty="0">
                <a:solidFill>
                  <a:srgbClr val="444444"/>
                </a:solidFill>
                <a:effectLst/>
                <a:latin typeface="inherit"/>
              </a:rPr>
              <a:t>IaaS, </a:t>
            </a:r>
            <a:r>
              <a:rPr lang="es-ES" sz="2000" b="0" i="0" dirty="0" err="1">
                <a:solidFill>
                  <a:srgbClr val="444444"/>
                </a:solidFill>
                <a:effectLst/>
                <a:latin typeface="inherit"/>
              </a:rPr>
              <a:t>Infrastructure</a:t>
            </a:r>
            <a:r>
              <a:rPr lang="es-ES" sz="2000" b="0" i="0" dirty="0">
                <a:solidFill>
                  <a:srgbClr val="444444"/>
                </a:solidFill>
                <a:effectLst/>
                <a:latin typeface="inherit"/>
              </a:rPr>
              <a:t>-as-a-</a:t>
            </a:r>
            <a:r>
              <a:rPr lang="es-ES" sz="2000" b="0" i="0" dirty="0" err="1">
                <a:solidFill>
                  <a:srgbClr val="444444"/>
                </a:solidFill>
                <a:effectLst/>
                <a:latin typeface="inherit"/>
              </a:rPr>
              <a:t>Service</a:t>
            </a:r>
            <a:r>
              <a:rPr lang="es-ES" sz="2000" b="0" i="0" dirty="0">
                <a:solidFill>
                  <a:srgbClr val="444444"/>
                </a:solidFill>
                <a:effectLst/>
                <a:latin typeface="inherit"/>
              </a:rPr>
              <a:t> (Infraestructura como servicio)</a:t>
            </a:r>
          </a:p>
          <a:p>
            <a:pPr lvl="1" algn="just" fontAlgn="base">
              <a:buFont typeface="Arial" panose="020B0604020202020204" pitchFamily="34" charset="0"/>
              <a:buChar char="•"/>
            </a:pPr>
            <a:r>
              <a:rPr lang="es-ES" sz="2000" b="0" i="0" dirty="0">
                <a:solidFill>
                  <a:srgbClr val="444444"/>
                </a:solidFill>
                <a:effectLst/>
                <a:latin typeface="inherit"/>
              </a:rPr>
              <a:t>PaaS, </a:t>
            </a:r>
            <a:r>
              <a:rPr lang="es-ES" sz="2000" b="0" i="0" dirty="0" err="1">
                <a:solidFill>
                  <a:srgbClr val="444444"/>
                </a:solidFill>
                <a:effectLst/>
                <a:latin typeface="inherit"/>
              </a:rPr>
              <a:t>Platform</a:t>
            </a:r>
            <a:r>
              <a:rPr lang="es-ES" sz="2000" b="0" i="0" dirty="0">
                <a:solidFill>
                  <a:srgbClr val="444444"/>
                </a:solidFill>
                <a:effectLst/>
                <a:latin typeface="inherit"/>
              </a:rPr>
              <a:t>-as-a-</a:t>
            </a:r>
            <a:r>
              <a:rPr lang="es-ES" sz="2000" b="0" i="0" dirty="0" err="1">
                <a:solidFill>
                  <a:srgbClr val="444444"/>
                </a:solidFill>
                <a:effectLst/>
                <a:latin typeface="inherit"/>
              </a:rPr>
              <a:t>Service</a:t>
            </a:r>
            <a:r>
              <a:rPr lang="es-ES" sz="2000" b="0" i="0" dirty="0">
                <a:solidFill>
                  <a:srgbClr val="444444"/>
                </a:solidFill>
                <a:effectLst/>
                <a:latin typeface="inherit"/>
              </a:rPr>
              <a:t> (Plataforma como servicio)</a:t>
            </a:r>
          </a:p>
          <a:p>
            <a:pPr lvl="1" algn="just" fontAlgn="base">
              <a:buFont typeface="Arial" panose="020B0604020202020204" pitchFamily="34" charset="0"/>
              <a:buChar char="•"/>
            </a:pPr>
            <a:r>
              <a:rPr lang="es-ES" sz="2000" b="0" i="0" dirty="0">
                <a:solidFill>
                  <a:srgbClr val="444444"/>
                </a:solidFill>
                <a:effectLst/>
                <a:latin typeface="inherit"/>
              </a:rPr>
              <a:t>SaaS, Software-as-a-</a:t>
            </a:r>
            <a:r>
              <a:rPr lang="es-ES" sz="2000" b="0" i="0" dirty="0" err="1">
                <a:solidFill>
                  <a:srgbClr val="444444"/>
                </a:solidFill>
                <a:effectLst/>
                <a:latin typeface="inherit"/>
              </a:rPr>
              <a:t>Service</a:t>
            </a:r>
            <a:r>
              <a:rPr lang="es-ES" sz="2000" b="0" i="0" dirty="0">
                <a:solidFill>
                  <a:srgbClr val="444444"/>
                </a:solidFill>
                <a:effectLst/>
                <a:latin typeface="inherit"/>
              </a:rPr>
              <a:t> (Software como servicio)</a:t>
            </a:r>
          </a:p>
          <a:p>
            <a:endParaRPr lang="es-ES" sz="2400" dirty="0"/>
          </a:p>
        </p:txBody>
      </p:sp>
    </p:spTree>
    <p:extLst>
      <p:ext uri="{BB962C8B-B14F-4D97-AF65-F5344CB8AC3E}">
        <p14:creationId xmlns:p14="http://schemas.microsoft.com/office/powerpoint/2010/main" val="4141545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F107A-903E-88E5-A5E8-971DFCB6FE6B}"/>
              </a:ext>
            </a:extLst>
          </p:cNvPr>
          <p:cNvSpPr>
            <a:spLocks noGrp="1"/>
          </p:cNvSpPr>
          <p:nvPr>
            <p:ph type="title"/>
          </p:nvPr>
        </p:nvSpPr>
        <p:spPr>
          <a:xfrm>
            <a:off x="142762" y="156238"/>
            <a:ext cx="11111392" cy="1320800"/>
          </a:xfrm>
        </p:spPr>
        <p:txBody>
          <a:bodyPr>
            <a:normAutofit/>
          </a:bodyPr>
          <a:lstStyle/>
          <a:p>
            <a:r>
              <a:rPr lang="es-ES" dirty="0"/>
              <a:t>¿CUÁLES SON LOS MODELOS DE SERVICIOS EN </a:t>
            </a:r>
            <a:r>
              <a:rPr lang="es-ES" dirty="0" err="1"/>
              <a:t>EN</a:t>
            </a:r>
            <a:r>
              <a:rPr lang="es-ES" dirty="0"/>
              <a:t> LA NUBE ?</a:t>
            </a:r>
          </a:p>
        </p:txBody>
      </p:sp>
      <p:sp>
        <p:nvSpPr>
          <p:cNvPr id="5" name="Content Placeholder 4">
            <a:extLst>
              <a:ext uri="{FF2B5EF4-FFF2-40B4-BE49-F238E27FC236}">
                <a16:creationId xmlns:a16="http://schemas.microsoft.com/office/drawing/2014/main" id="{CB27F7CC-E95F-1AA6-5A47-00F068234B78}"/>
              </a:ext>
            </a:extLst>
          </p:cNvPr>
          <p:cNvSpPr>
            <a:spLocks noGrp="1"/>
          </p:cNvSpPr>
          <p:nvPr>
            <p:ph idx="1"/>
          </p:nvPr>
        </p:nvSpPr>
        <p:spPr/>
        <p:txBody>
          <a:bodyPr/>
          <a:lstStyle/>
          <a:p>
            <a:endParaRPr lang="es-ES"/>
          </a:p>
        </p:txBody>
      </p:sp>
      <p:pic>
        <p:nvPicPr>
          <p:cNvPr id="7" name="Picture 6">
            <a:extLst>
              <a:ext uri="{FF2B5EF4-FFF2-40B4-BE49-F238E27FC236}">
                <a16:creationId xmlns:a16="http://schemas.microsoft.com/office/drawing/2014/main" id="{EB60435F-1F5A-0B85-8C30-C28F180033E0}"/>
              </a:ext>
            </a:extLst>
          </p:cNvPr>
          <p:cNvPicPr>
            <a:picLocks noChangeAspect="1"/>
          </p:cNvPicPr>
          <p:nvPr/>
        </p:nvPicPr>
        <p:blipFill>
          <a:blip r:embed="rId2"/>
          <a:stretch>
            <a:fillRect/>
          </a:stretch>
        </p:blipFill>
        <p:spPr>
          <a:xfrm>
            <a:off x="439283" y="1477038"/>
            <a:ext cx="11111392" cy="4943475"/>
          </a:xfrm>
          <a:prstGeom prst="rect">
            <a:avLst/>
          </a:prstGeom>
        </p:spPr>
      </p:pic>
    </p:spTree>
    <p:extLst>
      <p:ext uri="{BB962C8B-B14F-4D97-AF65-F5344CB8AC3E}">
        <p14:creationId xmlns:p14="http://schemas.microsoft.com/office/powerpoint/2010/main" val="1672275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B27F7CC-E95F-1AA6-5A47-00F068234B78}"/>
              </a:ext>
            </a:extLst>
          </p:cNvPr>
          <p:cNvSpPr>
            <a:spLocks noGrp="1"/>
          </p:cNvSpPr>
          <p:nvPr>
            <p:ph idx="1"/>
          </p:nvPr>
        </p:nvSpPr>
        <p:spPr/>
        <p:txBody>
          <a:bodyPr/>
          <a:lstStyle/>
          <a:p>
            <a:endParaRPr lang="es-ES"/>
          </a:p>
        </p:txBody>
      </p:sp>
      <p:pic>
        <p:nvPicPr>
          <p:cNvPr id="4098" name="Picture 2">
            <a:extLst>
              <a:ext uri="{FF2B5EF4-FFF2-40B4-BE49-F238E27FC236}">
                <a16:creationId xmlns:a16="http://schemas.microsoft.com/office/drawing/2014/main" id="{18F2AD86-98AE-0D2B-959C-77280168F4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085" y="367183"/>
            <a:ext cx="12017829" cy="6178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593121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18184</TotalTime>
  <Words>2920</Words>
  <Application>Microsoft Office PowerPoint</Application>
  <PresentationFormat>Widescreen</PresentationFormat>
  <Paragraphs>212</Paragraphs>
  <Slides>37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37</vt:i4>
      </vt:variant>
    </vt:vector>
  </HeadingPairs>
  <TitlesOfParts>
    <vt:vector size="48" baseType="lpstr">
      <vt:lpstr>Arial</vt:lpstr>
      <vt:lpstr>Calibri</vt:lpstr>
      <vt:lpstr>inherit</vt:lpstr>
      <vt:lpstr>Montserrat</vt:lpstr>
      <vt:lpstr>Open Sans</vt:lpstr>
      <vt:lpstr>sohne</vt:lpstr>
      <vt:lpstr>source-code-pro</vt:lpstr>
      <vt:lpstr>source-serif-pro</vt:lpstr>
      <vt:lpstr>Trebuchet MS</vt:lpstr>
      <vt:lpstr>Wingdings 3</vt:lpstr>
      <vt:lpstr>Facet</vt:lpstr>
      <vt:lpstr>AWS CONCEPTOS</vt:lpstr>
      <vt:lpstr>QUE ES AWS?</vt:lpstr>
      <vt:lpstr>PowerPoint Presentation</vt:lpstr>
      <vt:lpstr>QUE ES CLOUD COMPUTING? </vt:lpstr>
      <vt:lpstr>QUE ES CLOUD COMPUTING? </vt:lpstr>
      <vt:lpstr>¿CUÁLES SON LOS BENEFICIOS DE LA CLOUD COMPUTING?</vt:lpstr>
      <vt:lpstr>¿CUÁLES SON LOS MODELOS DE SERVICIOS EN EN LA NUBE ?</vt:lpstr>
      <vt:lpstr>¿CUÁLES SON LOS MODELOS DE SERVICIOS EN EN LA NUBE ?</vt:lpstr>
      <vt:lpstr>PowerPoint Presentation</vt:lpstr>
      <vt:lpstr>¿CUÁLES SON LOS MODELOS DE SERVICIOS EN EN LA NUBE ?</vt:lpstr>
      <vt:lpstr>¿Modelo de responsabilidad compartida?</vt:lpstr>
      <vt:lpstr>AWS Well-Architected Framework</vt:lpstr>
      <vt:lpstr>¿QUÉ ES UNA REGIÓN?</vt:lpstr>
      <vt:lpstr>¿QUÉ ES UNA ZONA DE DISPONIBILIDAD?</vt:lpstr>
      <vt:lpstr>PowerPoint Presentation</vt:lpstr>
      <vt:lpstr>PowerPoint Presentation</vt:lpstr>
      <vt:lpstr>MODELO DE PRECIOS AWS</vt:lpstr>
      <vt:lpstr> Identity and Access Management (IAM)</vt:lpstr>
      <vt:lpstr> Identity and Access Management (IAM)</vt:lpstr>
      <vt:lpstr> Identity and Access Management (IAM)</vt:lpstr>
      <vt:lpstr> Identity and Access Management (IAM)</vt:lpstr>
      <vt:lpstr> Identity and Access Management (IAM)</vt:lpstr>
      <vt:lpstr> Identity and Access Management (IAM)</vt:lpstr>
      <vt:lpstr>¿Qué es Amazon Simple Storage Service (S3)?</vt:lpstr>
      <vt:lpstr>¿Qué es Amazon Simple Storage Service (S3)?</vt:lpstr>
      <vt:lpstr>¿Qué es Amazon Simple Storage Service (S3)?</vt:lpstr>
      <vt:lpstr>Precios S3</vt:lpstr>
      <vt:lpstr>PowerPoint Presentation</vt:lpstr>
      <vt:lpstr>PowerPoint Presentation</vt:lpstr>
      <vt:lpstr>AWS LAMBDA</vt:lpstr>
      <vt:lpstr>Conceptos Clave</vt:lpstr>
      <vt:lpstr>Conceptos Clave</vt:lpstr>
      <vt:lpstr>Conceptos Clave</vt:lpstr>
      <vt:lpstr>Conceptos Clave</vt:lpstr>
      <vt:lpstr>Conceptos Clave</vt:lpstr>
      <vt:lpstr>Links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CONCEPTOS</dc:title>
  <dc:creator>Amanda Romero</dc:creator>
  <cp:lastModifiedBy>Amanda Romero</cp:lastModifiedBy>
  <cp:revision>28</cp:revision>
  <dcterms:created xsi:type="dcterms:W3CDTF">2023-06-15T00:57:17Z</dcterms:created>
  <dcterms:modified xsi:type="dcterms:W3CDTF">2023-06-27T16:01:40Z</dcterms:modified>
</cp:coreProperties>
</file>