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QuattrocentoSans-boldItalic.fntdata"/><Relationship Id="rId6" Type="http://schemas.openxmlformats.org/officeDocument/2006/relationships/slide" Target="slides/slide1.xml"/><Relationship Id="rId18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dfd409b3f_0_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dfd409b3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dfd409b3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dfd409b3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dfd409b3f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dfd409b3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dfd409b3f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dfd409b3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3dfd409b3f_0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3dfd409b3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e08fde935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3e08fde935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dfd409b3f_0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dfd409b3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dfd409b3f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dfd409b3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3dfd409b3f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3dfd409b3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9715500" y="4749800"/>
            <a:ext cx="2476500" cy="210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063671"/>
            <a:ext cx="9753600" cy="18750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5486400" y="3240578"/>
            <a:ext cx="5791200" cy="2042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  <a:defRPr sz="2400">
                <a:solidFill>
                  <a:srgbClr val="E9F7F6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54864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914400" y="3089628"/>
            <a:ext cx="1036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534784"/>
            <a:ext cx="3014164" cy="16588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3703449" y="-1477140"/>
            <a:ext cx="4798956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7133431" y="1951831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799431" y="-600869"/>
            <a:ext cx="5811837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8724900" y="370119"/>
            <a:ext cx="0" cy="5806281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914399" y="1381181"/>
            <a:ext cx="5112328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6244770" y="1381181"/>
            <a:ext cx="5105400" cy="4798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914399" y="1262291"/>
            <a:ext cx="5086928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914399" y="2154891"/>
            <a:ext cx="5086928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6230257" y="1262288"/>
            <a:ext cx="5105400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6230257" y="2154891"/>
            <a:ext cx="5105400" cy="4033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841248" y="2191660"/>
            <a:ext cx="3931920" cy="3675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841248" y="457200"/>
            <a:ext cx="3931920" cy="14877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>
                <a:solidFill>
                  <a:srgbClr val="3EADA7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3715859" y="-1496477"/>
            <a:ext cx="4767210" cy="105225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45127" y="1381182"/>
            <a:ext cx="10515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"/>
          <p:cNvSpPr txBox="1"/>
          <p:nvPr>
            <p:ph type="title"/>
          </p:nvPr>
        </p:nvSpPr>
        <p:spPr>
          <a:xfrm>
            <a:off x="831850" y="1712423"/>
            <a:ext cx="10515600" cy="2851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6000"/>
              <a:buFont typeface="Quattrocento Sans"/>
              <a:buNone/>
              <a:defRPr b="0"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31850" y="455263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45127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6172200" y="1381182"/>
            <a:ext cx="5181600" cy="4798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5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5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idx="1" type="body"/>
          </p:nvPr>
        </p:nvSpPr>
        <p:spPr>
          <a:xfrm>
            <a:off x="845127" y="1381181"/>
            <a:ext cx="5156200" cy="8256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845127" y="2206880"/>
            <a:ext cx="5156200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172200" y="1381182"/>
            <a:ext cx="5181601" cy="825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172200" y="2206880"/>
            <a:ext cx="5181601" cy="3981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845127" y="365760"/>
            <a:ext cx="9445502" cy="826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845127" y="1191932"/>
            <a:ext cx="105156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841248" y="457200"/>
            <a:ext cx="393192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841248" y="2057399"/>
            <a:ext cx="393192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9694748" y="4789714"/>
            <a:ext cx="2497252" cy="20682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841248" y="457200"/>
            <a:ext cx="3931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200"/>
              <a:buFont typeface="Quattrocento San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5181600" y="990600"/>
            <a:ext cx="61722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841248" y="2057400"/>
            <a:ext cx="393192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860600" y="2061029"/>
            <a:ext cx="393192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627" y="555008"/>
            <a:ext cx="800100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400"/>
              <a:buFont typeface="Quattrocento Sans"/>
              <a:buNone/>
              <a:defRPr b="0" i="0" sz="44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7.png"/><Relationship Id="rId5" Type="http://schemas.openxmlformats.org/officeDocument/2006/relationships/image" Target="../media/image14.png"/><Relationship Id="rId6" Type="http://schemas.openxmlformats.org/officeDocument/2006/relationships/image" Target="../media/image8.png"/><Relationship Id="rId7" Type="http://schemas.openxmlformats.org/officeDocument/2006/relationships/image" Target="../media/image18.png"/><Relationship Id="rId8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ctrTitle"/>
          </p:nvPr>
        </p:nvSpPr>
        <p:spPr>
          <a:xfrm>
            <a:off x="803100" y="1057475"/>
            <a:ext cx="10585800" cy="218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-US" sz="4000"/>
              <a:t>Hyperspectral Vision: A Lightweight 2D-to-3D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-US" sz="4000"/>
              <a:t>Reconstruction and Skinning Pipeline</a:t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b="1"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b="1" sz="4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-US" sz="4000"/>
              <a:t>(Research Track)</a:t>
            </a:r>
            <a:endParaRPr b="1"/>
          </a:p>
        </p:txBody>
      </p:sp>
      <p:sp>
        <p:nvSpPr>
          <p:cNvPr id="169" name="Google Shape;169;p19"/>
          <p:cNvSpPr txBox="1"/>
          <p:nvPr>
            <p:ph idx="1" type="subTitle"/>
          </p:nvPr>
        </p:nvSpPr>
        <p:spPr>
          <a:xfrm>
            <a:off x="5486400" y="3240578"/>
            <a:ext cx="5791200" cy="20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Aditya Aggarwal (2022028)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Aditya Upadhyay (2022040)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Arpan Verma (2022105)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9F7F6"/>
              </a:buClr>
              <a:buSzPts val="2400"/>
              <a:buNone/>
            </a:pPr>
            <a:r>
              <a:rPr lang="en-US"/>
              <a:t>Chandan Shah (2022140)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Next? </a:t>
            </a:r>
            <a:endParaRPr b="1"/>
          </a:p>
        </p:txBody>
      </p:sp>
      <p:sp>
        <p:nvSpPr>
          <p:cNvPr id="239" name="Google Shape;239;p28"/>
          <p:cNvSpPr txBox="1"/>
          <p:nvPr/>
        </p:nvSpPr>
        <p:spPr>
          <a:xfrm>
            <a:off x="408175" y="2017000"/>
            <a:ext cx="55374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Real-World Validation: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Collect a small set of real world images, reconstruct corresponding 3D poses, and evaluate against ground-truth data to assess practical performance.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Adversarial Extensions (Future Work):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Investigate the development of an end-to-end adversarial or other learned architecture to unify the reconstruction and inverse skinning steps, aiming for a single streamlined process beyond the current project scope.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Improvements in the Bone Generation model for complex movements.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automated connection of all the tasks making it one streamline process.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200" y="1309852"/>
            <a:ext cx="4909225" cy="25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5200" y="4114722"/>
            <a:ext cx="4909225" cy="2556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Introduction</a:t>
            </a:r>
            <a:endParaRPr b="1"/>
          </a:p>
        </p:txBody>
      </p:sp>
      <p:sp>
        <p:nvSpPr>
          <p:cNvPr id="175" name="Google Shape;175;p20"/>
          <p:cNvSpPr txBox="1"/>
          <p:nvPr>
            <p:ph idx="1" type="body"/>
          </p:nvPr>
        </p:nvSpPr>
        <p:spPr>
          <a:xfrm>
            <a:off x="845125" y="1381175"/>
            <a:ext cx="46650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Problem Statement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US" sz="1800"/>
              <a:t>3D Mesh Reconstruction:</a:t>
            </a:r>
            <a:r>
              <a:rPr lang="en-US" sz="1800"/>
              <a:t> Develop a method to reconstruct accurate 3D meshes from 2D images by learning template-based deformations.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US" sz="1800"/>
              <a:t>Skinning Weight Estimation:</a:t>
            </a:r>
            <a:r>
              <a:rPr lang="en-US" sz="1800"/>
              <a:t> Estimate per-vertex skinning weights and transformations to replicate observed deformations.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US" sz="1800"/>
              <a:t>Skeleton Generation:</a:t>
            </a:r>
            <a:r>
              <a:rPr lang="en-US" sz="1800"/>
              <a:t> Generate plausible bone structures to support realistic animation and further motion analysis</a:t>
            </a:r>
            <a:endParaRPr sz="1800"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5694275" y="1381175"/>
            <a:ext cx="48963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Motivation and Relevance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US" sz="1800"/>
              <a:t>Applications:</a:t>
            </a:r>
            <a:r>
              <a:rPr lang="en-US" sz="1800"/>
              <a:t> The proposed approach has practical applications in </a:t>
            </a:r>
            <a:r>
              <a:rPr b="1" lang="en-US" sz="1800"/>
              <a:t>animation compression</a:t>
            </a:r>
            <a:r>
              <a:rPr lang="en-US" sz="1800"/>
              <a:t>, </a:t>
            </a:r>
            <a:r>
              <a:rPr b="1" lang="en-US" sz="1800"/>
              <a:t>real-time character control</a:t>
            </a:r>
            <a:r>
              <a:rPr lang="en-US" sz="1800"/>
              <a:t>, and creating lifelike </a:t>
            </a:r>
            <a:r>
              <a:rPr b="1" lang="en-US" sz="1800"/>
              <a:t>AR/VR avatars</a:t>
            </a:r>
            <a:r>
              <a:rPr lang="en-US" sz="1800"/>
              <a:t>.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US" sz="1800"/>
              <a:t>Challenges:</a:t>
            </a:r>
            <a:r>
              <a:rPr lang="en-US" sz="1800"/>
              <a:t> Addressing challenges such as </a:t>
            </a:r>
            <a:r>
              <a:rPr b="1" lang="en-US" sz="1800"/>
              <a:t>limited 2D views</a:t>
            </a:r>
            <a:r>
              <a:rPr lang="en-US" sz="1800"/>
              <a:t>, </a:t>
            </a:r>
            <a:r>
              <a:rPr b="1" lang="en-US" sz="1800"/>
              <a:t>unsupervised learning</a:t>
            </a:r>
            <a:r>
              <a:rPr lang="en-US" sz="1800"/>
              <a:t>, and the need for </a:t>
            </a:r>
            <a:r>
              <a:rPr b="1" lang="en-US" sz="1800"/>
              <a:t>high-fidelity 3D reconstructions</a:t>
            </a:r>
            <a:r>
              <a:rPr lang="en-US" sz="1800"/>
              <a:t>.</a:t>
            </a:r>
            <a:br>
              <a:rPr lang="en-US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US" sz="1800"/>
              <a:t>Importance:</a:t>
            </a:r>
            <a:r>
              <a:rPr lang="en-US" sz="1800"/>
              <a:t> By minimizing the need for </a:t>
            </a:r>
            <a:r>
              <a:rPr b="1" lang="en-US" sz="1800"/>
              <a:t>manual rigging</a:t>
            </a:r>
            <a:r>
              <a:rPr lang="en-US" sz="1800"/>
              <a:t>, this method facilitates accessible and efficient </a:t>
            </a:r>
            <a:r>
              <a:rPr b="1" lang="en-US" sz="1800"/>
              <a:t>3D modeling</a:t>
            </a:r>
            <a:r>
              <a:rPr lang="en-US" sz="1800"/>
              <a:t> from commonly available 2D data.</a:t>
            </a:r>
            <a:endParaRPr sz="1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Baseline</a:t>
            </a:r>
            <a:endParaRPr b="1"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845125" y="1259350"/>
            <a:ext cx="9651900" cy="221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DACA7"/>
                </a:solidFill>
              </a:rPr>
              <a:t>3D Reconstruction</a:t>
            </a:r>
            <a:endParaRPr b="1" sz="2000">
              <a:solidFill>
                <a:srgbClr val="3DACA7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US" sz="1800"/>
              <a:t>Pixel2Mesh:</a:t>
            </a:r>
            <a:r>
              <a:rPr lang="en-US" sz="1800"/>
              <a:t> Uses graph convolutional networks to progressively deform an initial ellipsoid into a 3D mesh. We adopt this as our </a:t>
            </a:r>
            <a:r>
              <a:rPr b="1" lang="en-US" sz="1800"/>
              <a:t>primary baseline (Implemented) </a:t>
            </a:r>
            <a:r>
              <a:rPr lang="en-US" sz="1800"/>
              <a:t>for 2D-to-3D reconstruction.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b="1" lang="en-US" sz="1800"/>
              <a:t>Learning Free-Form Deformations for 3D Object Reconstruction:</a:t>
            </a:r>
            <a:r>
              <a:rPr lang="en-US" sz="1800"/>
              <a:t> Employs a MobileNet backbone with free-form deformation (FFD) to deform a template mesh from a single image, influencing our design choices.</a:t>
            </a:r>
            <a:endParaRPr b="1" sz="1800">
              <a:solidFill>
                <a:srgbClr val="3DACA7"/>
              </a:solidFill>
            </a:endParaRPr>
          </a:p>
        </p:txBody>
      </p:sp>
      <p:sp>
        <p:nvSpPr>
          <p:cNvPr id="183" name="Google Shape;183;p21"/>
          <p:cNvSpPr txBox="1"/>
          <p:nvPr/>
        </p:nvSpPr>
        <p:spPr>
          <a:xfrm>
            <a:off x="845125" y="3373625"/>
            <a:ext cx="8604000" cy="1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DACA7"/>
                </a:solidFill>
                <a:latin typeface="Calibri"/>
                <a:ea typeface="Calibri"/>
                <a:cs typeface="Calibri"/>
                <a:sym typeface="Calibri"/>
              </a:rPr>
              <a:t>Inverse Skinning Methods</a:t>
            </a:r>
            <a:endParaRPr b="1" sz="2000">
              <a:solidFill>
                <a:srgbClr val="3DAC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Hyperspectral Inverse Skinning: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reformulates as a minimum-volume simplex problem to extract skinning weights and transformations from a set of deformed meshes.</a:t>
            </a:r>
            <a:endParaRPr/>
          </a:p>
        </p:txBody>
      </p:sp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875" y="4661825"/>
            <a:ext cx="6325699" cy="21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Potential Research Gaps</a:t>
            </a:r>
            <a:endParaRPr b="1"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45125" y="1381175"/>
            <a:ext cx="9511500" cy="47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Unified Pipeline: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Lack of an integrated, minimally supervised approach that combines 2D-to-3D reconstruction with inverse skinning.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Better Information: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Preserving face connectivity on 1-ring neighbour’s 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graph and preventing feature bleeding.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Balanced Performance: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Need for improved reconstruction fidelity while ensuring computational efficiency, particularly for mobile and embedded platforms.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Bone Generation Mechanism plugged after LBS to have a defined bone structure.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 Analysis and Eval Metrics</a:t>
            </a:r>
            <a:endParaRPr b="1"/>
          </a:p>
        </p:txBody>
      </p:sp>
      <p:sp>
        <p:nvSpPr>
          <p:cNvPr id="196" name="Google Shape;196;p23"/>
          <p:cNvSpPr txBox="1"/>
          <p:nvPr/>
        </p:nvSpPr>
        <p:spPr>
          <a:xfrm>
            <a:off x="845125" y="1381175"/>
            <a:ext cx="9502200" cy="54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3DACA7"/>
                </a:solidFill>
                <a:latin typeface="Calibri"/>
                <a:ea typeface="Calibri"/>
                <a:cs typeface="Calibri"/>
                <a:sym typeface="Calibri"/>
              </a:rPr>
              <a:t>Data Analysis</a:t>
            </a:r>
            <a:endParaRPr b="1" sz="4200">
              <a:solidFill>
                <a:srgbClr val="3DAC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66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US" sz="32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Synthetic Data:</a:t>
            </a:r>
            <a:r>
              <a:rPr lang="en-US" sz="32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Rendered images generated from ShapeNet objects.</a:t>
            </a:r>
            <a:endParaRPr sz="32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6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US" sz="32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Ground Truth Meshes:</a:t>
            </a:r>
            <a:r>
              <a:rPr lang="en-US" sz="32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Sourced from previous works like Pixel2Mesh and hyperspectral inverse skinning datasets.</a:t>
            </a:r>
            <a:endParaRPr b="1" sz="32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3DACA7"/>
                </a:solidFill>
                <a:latin typeface="Calibri"/>
                <a:ea typeface="Calibri"/>
                <a:cs typeface="Calibri"/>
                <a:sym typeface="Calibri"/>
              </a:rPr>
              <a:t>Evaluation Metrics</a:t>
            </a:r>
            <a:endParaRPr b="1" sz="4200">
              <a:solidFill>
                <a:srgbClr val="3DACA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66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AutoNum type="arabicPeriod"/>
            </a:pPr>
            <a:r>
              <a:rPr b="1" lang="en-US" sz="32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2D-to-3D Reconstruction:</a:t>
            </a:r>
            <a:endParaRPr b="1" sz="32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6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b="1" lang="en-US" sz="32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Chamfer Distance (CD):</a:t>
            </a:r>
            <a:r>
              <a:rPr lang="en-US" sz="32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Measures the average distance between predicted and ground-truth point clouds.</a:t>
            </a:r>
            <a:endParaRPr sz="32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6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lphaLcPeriod"/>
            </a:pPr>
            <a:r>
              <a:rPr b="1" lang="en-US" sz="32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F-Score:</a:t>
            </a:r>
            <a:r>
              <a:rPr lang="en-US" sz="32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Evaluates surface reconstruction accuracy based on the overlap between predicted and actual meshes.</a:t>
            </a:r>
            <a:endParaRPr sz="32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6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US" sz="32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Pose Reconstruction Error: </a:t>
            </a:r>
            <a:r>
              <a:rPr lang="en-US" sz="32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Computes the distance between predicted and ground-truth vertex positions to assess pose accuracy.</a:t>
            </a:r>
            <a:endParaRPr sz="32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6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b="1" lang="en-US" sz="32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Bone Structure Consistency: </a:t>
            </a:r>
            <a:r>
              <a:rPr lang="en-US" sz="32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Conducts a qualitative comparison of the generated bone structures to evaluate realism and alignment with ground truth.</a:t>
            </a:r>
            <a:br>
              <a:rPr lang="en-US" sz="32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32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Pipeline</a:t>
            </a:r>
            <a:endParaRPr b="1"/>
          </a:p>
        </p:txBody>
      </p:sp>
      <p:pic>
        <p:nvPicPr>
          <p:cNvPr id="202" name="Google Shape;20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00" y="1487125"/>
            <a:ext cx="8691576" cy="22819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50" y="4116825"/>
            <a:ext cx="7789275" cy="22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 txBox="1"/>
          <p:nvPr/>
        </p:nvSpPr>
        <p:spPr>
          <a:xfrm>
            <a:off x="8563200" y="1191950"/>
            <a:ext cx="3568500" cy="34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Point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Connecting the 3-dimensional Reconstruction module with the Hyperspectral Inverse Skinning module introduces the challenge of error propagation, where inaccuracies in 3D reconstruction can affect skinning results.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5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Proposed 2D-to-3D Architecture</a:t>
            </a:r>
            <a:endParaRPr b="1"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502800" y="1381175"/>
            <a:ext cx="5593200" cy="521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Refinement Stage Process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5" title="Architectural Diagram for CNN Backbone and Refinement Stages - visual selection (1).png"/>
          <p:cNvPicPr preferRelativeResize="0"/>
          <p:nvPr/>
        </p:nvPicPr>
        <p:blipFill rotWithShape="1">
          <a:blip r:embed="rId3">
            <a:alphaModFix/>
          </a:blip>
          <a:srcRect b="0" l="0" r="0" t="23500"/>
          <a:stretch/>
        </p:blipFill>
        <p:spPr>
          <a:xfrm>
            <a:off x="600050" y="4123400"/>
            <a:ext cx="9445500" cy="24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5"/>
          <p:cNvPicPr preferRelativeResize="0"/>
          <p:nvPr/>
        </p:nvPicPr>
        <p:blipFill rotWithShape="1">
          <a:blip r:embed="rId4">
            <a:alphaModFix/>
          </a:blip>
          <a:srcRect b="0" l="0" r="0" t="19146"/>
          <a:stretch/>
        </p:blipFill>
        <p:spPr>
          <a:xfrm>
            <a:off x="620750" y="1191950"/>
            <a:ext cx="4900575" cy="312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5"/>
          <p:cNvSpPr txBox="1"/>
          <p:nvPr/>
        </p:nvSpPr>
        <p:spPr>
          <a:xfrm>
            <a:off x="6096000" y="1822725"/>
            <a:ext cx="36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←</a:t>
            </a:r>
            <a:r>
              <a:rPr lang="en-US"/>
              <a:t>Image to Vertex Feature Extraction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Rationale and Benefits</a:t>
            </a:r>
            <a:endParaRPr b="1"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1040250" y="1513400"/>
            <a:ext cx="10111500" cy="484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Mesh topology awareness</a:t>
            </a:r>
            <a:r>
              <a:rPr lang="en-US" sz="2000"/>
              <a:t>: Unlike voxel or point–cloud decoders, a GCN operates directly on the mesh’s 1-ring neighbourhood graph, preserving face connectivity by construction. This lets the network predict vertex offsets that respect local manifold structure, eliminating post-processing to recover a watertight surface.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Dynamic neighbourhood recomputation</a:t>
            </a:r>
            <a:r>
              <a:rPr lang="en-US" sz="2000"/>
              <a:t>: Rebuilding the k-NN graph after each refinement stage adapts information flow to the current geometry, preventing feature “bleeding” when vertices slide across curved surfaces.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 sz="2000"/>
              <a:t>Hierarchical refinement</a:t>
            </a:r>
            <a:r>
              <a:rPr lang="en-US" sz="2000"/>
              <a:t>: Progressive unpooling (coarse → fine) mirrors classical subdivision modelling: coarse layers capture global silhouette while later layers refine high-frequency details.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type="title"/>
          </p:nvPr>
        </p:nvSpPr>
        <p:spPr>
          <a:xfrm>
            <a:off x="845127" y="365760"/>
            <a:ext cx="9445500" cy="826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Results continued and Inference</a:t>
            </a:r>
            <a:endParaRPr b="1"/>
          </a:p>
        </p:txBody>
      </p:sp>
      <p:sp>
        <p:nvSpPr>
          <p:cNvPr id="225" name="Google Shape;225;p27"/>
          <p:cNvSpPr txBox="1"/>
          <p:nvPr>
            <p:ph idx="1" type="body"/>
          </p:nvPr>
        </p:nvSpPr>
        <p:spPr>
          <a:xfrm>
            <a:off x="851038" y="1191950"/>
            <a:ext cx="7180800" cy="246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/>
              <a:t>Preliminary experiments show promising progress in building and validating the pipeline. Key observations include: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-US" sz="1600"/>
              <a:t>Pixel2Mesh Baseline:</a:t>
            </a:r>
            <a:r>
              <a:rPr lang="en-US" sz="1600"/>
              <a:t> It serves as a foundation for mesh deformation, demonstrating effective and visually accurate results.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-US" sz="1600"/>
              <a:t>Attention augmented graph convo: </a:t>
            </a:r>
            <a:r>
              <a:rPr lang="en-US" sz="1600"/>
              <a:t>The </a:t>
            </a:r>
            <a:r>
              <a:rPr lang="en-US" sz="1600"/>
              <a:t>implementation</a:t>
            </a:r>
            <a:r>
              <a:rPr lang="en-US" sz="1600"/>
              <a:t> of our proposed model.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AutoNum type="arabicPeriod"/>
            </a:pPr>
            <a:r>
              <a:rPr b="1" lang="en-US" sz="1600"/>
              <a:t>Hyperspectral Inverse Skinning and Bone Rig:</a:t>
            </a:r>
            <a:r>
              <a:rPr lang="en-US" sz="1600"/>
              <a:t> Delivers results closely resembling input meshes, validating its accuracy in capturing realistic deformations. The Bone rigs are also qualitatively good.</a:t>
            </a:r>
            <a:endParaRPr b="1" sz="1600">
              <a:solidFill>
                <a:srgbClr val="3DACA7"/>
              </a:solidFill>
            </a:endParaRPr>
          </a:p>
        </p:txBody>
      </p:sp>
      <p:pic>
        <p:nvPicPr>
          <p:cNvPr id="226" name="Google Shape;226;p27"/>
          <p:cNvPicPr preferRelativeResize="0"/>
          <p:nvPr/>
        </p:nvPicPr>
        <p:blipFill rotWithShape="1">
          <a:blip r:embed="rId3">
            <a:alphaModFix/>
          </a:blip>
          <a:srcRect b="65382" l="0" r="7347" t="0"/>
          <a:stretch/>
        </p:blipFill>
        <p:spPr>
          <a:xfrm>
            <a:off x="3202953" y="3657662"/>
            <a:ext cx="2622347" cy="119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425" y="5120763"/>
            <a:ext cx="2996500" cy="1451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7"/>
          <p:cNvPicPr preferRelativeResize="0"/>
          <p:nvPr/>
        </p:nvPicPr>
        <p:blipFill rotWithShape="1">
          <a:blip r:embed="rId5">
            <a:alphaModFix/>
          </a:blip>
          <a:srcRect b="0" l="5988" r="5812" t="0"/>
          <a:stretch/>
        </p:blipFill>
        <p:spPr>
          <a:xfrm>
            <a:off x="59300" y="3771949"/>
            <a:ext cx="2932477" cy="134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 rotWithShape="1">
          <a:blip r:embed="rId6">
            <a:alphaModFix/>
          </a:blip>
          <a:srcRect b="0" l="3059" r="4492" t="0"/>
          <a:stretch/>
        </p:blipFill>
        <p:spPr>
          <a:xfrm>
            <a:off x="211112" y="5486328"/>
            <a:ext cx="2899313" cy="1085972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8025900" y="1191950"/>
            <a:ext cx="4166100" cy="302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/>
              <a:t>Error Analysis:</a:t>
            </a:r>
            <a:endParaRPr b="1"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1600"/>
              <a:t>Hyperspectral Inverse Skinning: </a:t>
            </a:r>
            <a:r>
              <a:rPr lang="en-US" sz="1600"/>
              <a:t>Even though this is not learnable module, error occurs due to subjectivity in choice of number of handles and maximum number of iterations run before convergence.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-US" sz="1600"/>
              <a:t>3D Reconstruction: </a:t>
            </a:r>
            <a:r>
              <a:rPr lang="en-US" sz="1600"/>
              <a:t>For complex images, it is possible that the model finds it challenging to map the corresponding features to mesh outputs.</a:t>
            </a:r>
            <a:endParaRPr sz="1600"/>
          </a:p>
        </p:txBody>
      </p:sp>
      <p:pic>
        <p:nvPicPr>
          <p:cNvPr id="231" name="Google Shape;231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99800" y="3657646"/>
            <a:ext cx="2193160" cy="119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25575" y="5066575"/>
            <a:ext cx="3319496" cy="145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829771" y="4354825"/>
            <a:ext cx="1905713" cy="233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