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101" d="100"/>
          <a:sy n="101" d="100"/>
        </p:scale>
        <p:origin x="-88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2/16/18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2/16/18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2/16/18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2/16/18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2/16/18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2/16/18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2/16/18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2/16/18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2/16/18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2/16/18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BLOCKCHAIN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BLOCKCHAIN and CRYPTOCURRENCIES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global </a:t>
            </a:r>
            <a:r>
              <a:rPr lang="en-US" sz="2000" dirty="0" err="1"/>
              <a:t>bitcoin</a:t>
            </a:r>
            <a:r>
              <a:rPr lang="en-US" sz="2000" dirty="0"/>
              <a:t> mining activity </a:t>
            </a:r>
            <a:r>
              <a:rPr lang="en-US" sz="2000" dirty="0" smtClean="0"/>
              <a:t>consumes </a:t>
            </a:r>
            <a:r>
              <a:rPr lang="en-US" sz="2000" dirty="0"/>
              <a:t>between 1 and 4 </a:t>
            </a:r>
            <a:r>
              <a:rPr lang="en-US" sz="2000" dirty="0" smtClean="0"/>
              <a:t>GW </a:t>
            </a:r>
            <a:r>
              <a:rPr lang="en-US" sz="2000" dirty="0"/>
              <a:t>of </a:t>
            </a:r>
            <a:r>
              <a:rPr lang="en-US" sz="2000" dirty="0" smtClean="0"/>
              <a:t>electricity which is comparable to the total capacity of the Hoover Dam</a:t>
            </a:r>
          </a:p>
          <a:p>
            <a:r>
              <a:rPr lang="en-US" sz="2000" dirty="0" smtClean="0"/>
              <a:t>Slow transaction speeds (about 10 min) make real world applications difficult</a:t>
            </a:r>
          </a:p>
          <a:p>
            <a:r>
              <a:rPr lang="en-US" sz="2000" dirty="0" smtClean="0"/>
              <a:t>Trusted third parties are still required for BTC to USD exchange</a:t>
            </a:r>
          </a:p>
          <a:p>
            <a:r>
              <a:rPr lang="en-US" sz="2000" dirty="0" smtClean="0"/>
              <a:t>Transaction fees will raise over time and may reach 1-2</a:t>
            </a:r>
            <a:r>
              <a:rPr lang="en-US" sz="2000" dirty="0" smtClean="0"/>
              <a:t>%</a:t>
            </a:r>
          </a:p>
          <a:p>
            <a:r>
              <a:rPr lang="en-US" sz="2000" dirty="0" smtClean="0"/>
              <a:t>Loans are not possible</a:t>
            </a:r>
            <a:endParaRPr lang="en-US" sz="2000" dirty="0" smtClean="0"/>
          </a:p>
          <a:p>
            <a:r>
              <a:rPr lang="en-US" sz="2000" dirty="0" smtClean="0"/>
              <a:t>Susceptible for deflation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8288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Copyrights</a:t>
            </a:r>
          </a:p>
          <a:p>
            <a:r>
              <a:rPr lang="en-US" sz="2000" dirty="0" smtClean="0"/>
              <a:t>Royalty</a:t>
            </a:r>
          </a:p>
          <a:p>
            <a:r>
              <a:rPr lang="en-US" sz="2000" dirty="0" smtClean="0"/>
              <a:t>Notary</a:t>
            </a:r>
          </a:p>
          <a:p>
            <a:r>
              <a:rPr lang="en-US" sz="2000" dirty="0"/>
              <a:t>Smart </a:t>
            </a:r>
            <a:r>
              <a:rPr lang="en-US" sz="2000" dirty="0" smtClean="0"/>
              <a:t>contracts</a:t>
            </a:r>
          </a:p>
          <a:p>
            <a:r>
              <a:rPr lang="en-US" sz="2000" dirty="0" smtClean="0"/>
              <a:t>Digital voting</a:t>
            </a:r>
          </a:p>
          <a:p>
            <a:r>
              <a:rPr lang="en-US" sz="2000" dirty="0" smtClean="0"/>
              <a:t>Real world example: </a:t>
            </a:r>
            <a:r>
              <a:rPr lang="en-US" sz="2000" dirty="0" err="1" smtClean="0"/>
              <a:t>KodakOne</a:t>
            </a:r>
            <a:r>
              <a:rPr lang="en-US" sz="2000" dirty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an image </a:t>
            </a:r>
            <a:r>
              <a:rPr lang="en-US" sz="2000" dirty="0"/>
              <a:t>management </a:t>
            </a:r>
            <a:r>
              <a:rPr lang="en-US" sz="2000" dirty="0" smtClean="0"/>
              <a:t>platform with proprietary </a:t>
            </a:r>
            <a:r>
              <a:rPr lang="en-US" sz="2000" dirty="0" err="1"/>
              <a:t>KODAKCoin</a:t>
            </a:r>
            <a:r>
              <a:rPr lang="en-US" sz="2000" dirty="0"/>
              <a:t> </a:t>
            </a:r>
            <a:r>
              <a:rPr lang="en-US" sz="2000" dirty="0" err="1" smtClean="0"/>
              <a:t>cryptocurrency</a:t>
            </a:r>
            <a:r>
              <a:rPr lang="en-US" sz="2000" dirty="0" smtClean="0"/>
              <a:t>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976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7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Cash vs. electronic payments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2971799"/>
          </a:xfrm>
        </p:spPr>
        <p:txBody>
          <a:bodyPr>
            <a:normAutofit/>
          </a:bodyPr>
          <a:lstStyle>
            <a:extLst/>
          </a:lstStyle>
          <a:p>
            <a:r>
              <a:rPr lang="en-US" sz="2000" dirty="0" smtClean="0"/>
              <a:t>Parties can transact directly</a:t>
            </a:r>
          </a:p>
          <a:p>
            <a:r>
              <a:rPr lang="en-US" sz="2000" dirty="0"/>
              <a:t>No double spending problem</a:t>
            </a:r>
          </a:p>
          <a:p>
            <a:r>
              <a:rPr lang="en-US" sz="2000" dirty="0" smtClean="0"/>
              <a:t>Transactions are non-reversible</a:t>
            </a:r>
          </a:p>
          <a:p>
            <a:r>
              <a:rPr lang="en-US" sz="2000" dirty="0" smtClean="0"/>
              <a:t>No trusted third party is needed</a:t>
            </a:r>
          </a:p>
          <a:p>
            <a:r>
              <a:rPr lang="en-US" sz="2000" dirty="0" smtClean="0"/>
              <a:t>No </a:t>
            </a:r>
            <a:r>
              <a:rPr lang="en-US" sz="2000" dirty="0"/>
              <a:t>transaction </a:t>
            </a:r>
            <a:r>
              <a:rPr lang="en-US" sz="2000" dirty="0" smtClean="0"/>
              <a:t>costs</a:t>
            </a:r>
          </a:p>
          <a:p>
            <a:r>
              <a:rPr lang="en-US" sz="2000" dirty="0" smtClean="0"/>
              <a:t>Anonymity is possible</a:t>
            </a:r>
            <a:endParaRPr lang="en-US" sz="2000" dirty="0"/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2895601"/>
          </a:xfrm>
        </p:spPr>
        <p:txBody>
          <a:bodyPr>
            <a:normAutofit/>
          </a:bodyPr>
          <a:lstStyle>
            <a:extLst/>
          </a:lstStyle>
          <a:p>
            <a:r>
              <a:rPr lang="en-US" sz="2000" dirty="0" smtClean="0"/>
              <a:t>Third party (bank) </a:t>
            </a:r>
            <a:r>
              <a:rPr lang="en-US" sz="2000" dirty="0"/>
              <a:t>is required</a:t>
            </a:r>
          </a:p>
          <a:p>
            <a:r>
              <a:rPr lang="en-US" sz="2000" dirty="0"/>
              <a:t>Double spending problem</a:t>
            </a:r>
          </a:p>
          <a:p>
            <a:r>
              <a:rPr lang="en-US" sz="2000" dirty="0" smtClean="0"/>
              <a:t>Transactions are reversible</a:t>
            </a:r>
          </a:p>
          <a:p>
            <a:r>
              <a:rPr lang="en-US" sz="2000" dirty="0" smtClean="0"/>
              <a:t>Trust based model</a:t>
            </a:r>
          </a:p>
          <a:p>
            <a:r>
              <a:rPr lang="en-US" sz="2000" dirty="0" smtClean="0"/>
              <a:t>Transaction fees</a:t>
            </a:r>
          </a:p>
          <a:p>
            <a:r>
              <a:rPr lang="en-US" sz="2000" dirty="0" smtClean="0"/>
              <a:t>Anonymity is not possible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Peer-to-Peer Electronic Cash Systems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001000" cy="326862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Decentralized open peer-to-peer architecture</a:t>
            </a:r>
          </a:p>
          <a:p>
            <a:r>
              <a:rPr lang="en-US" sz="2000" dirty="0"/>
              <a:t>Transactions are broadcast to all nodes</a:t>
            </a:r>
          </a:p>
          <a:p>
            <a:r>
              <a:rPr lang="en-US" sz="2000" dirty="0" smtClean="0"/>
              <a:t>Nodes are timestamp servers that collect transactions and build blocks</a:t>
            </a:r>
          </a:p>
          <a:p>
            <a:r>
              <a:rPr lang="en-US" sz="2000" dirty="0" smtClean="0"/>
              <a:t>No trusted authorities</a:t>
            </a:r>
          </a:p>
          <a:p>
            <a:r>
              <a:rPr lang="en-US" sz="2000" dirty="0" smtClean="0"/>
              <a:t>Transaction becomes a part of blockchain when majority of nodes agree</a:t>
            </a:r>
          </a:p>
          <a:p>
            <a:r>
              <a:rPr lang="en-US" sz="2000" dirty="0" smtClean="0"/>
              <a:t>Transaction cannot be altered once it becomes a part of blockchain</a:t>
            </a:r>
          </a:p>
          <a:p>
            <a:r>
              <a:rPr lang="en-US" sz="2000" dirty="0" smtClean="0"/>
              <a:t>Double </a:t>
            </a:r>
            <a:r>
              <a:rPr lang="en-US" sz="2000" dirty="0"/>
              <a:t>spending problem is solved though the use of blockchain</a:t>
            </a:r>
          </a:p>
          <a:p>
            <a:r>
              <a:rPr lang="en-US" sz="2000" dirty="0" smtClean="0"/>
              <a:t>Transactions are public but yet anonymous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7924800" cy="350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 blockchain is </a:t>
            </a:r>
            <a:r>
              <a:rPr lang="en-US" sz="2000" dirty="0"/>
              <a:t>a continuously growing list of records, called blocks, which are linked and secured using cryptography</a:t>
            </a:r>
            <a:r>
              <a:rPr lang="en-US" sz="2000" dirty="0" smtClean="0"/>
              <a:t>. Each </a:t>
            </a:r>
            <a:r>
              <a:rPr lang="en-US" sz="2000" dirty="0"/>
              <a:t>block </a:t>
            </a:r>
            <a:r>
              <a:rPr lang="en-US" sz="2000" dirty="0" smtClean="0"/>
              <a:t>contains: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cryptographic </a:t>
            </a:r>
            <a:r>
              <a:rPr lang="en-US" sz="2000" dirty="0" smtClean="0"/>
              <a:t>hash (SHA 256) of </a:t>
            </a:r>
            <a:r>
              <a:rPr lang="en-US" sz="2000" dirty="0"/>
              <a:t>the previous </a:t>
            </a:r>
            <a:r>
              <a:rPr lang="en-US" sz="2000" dirty="0" smtClean="0"/>
              <a:t>block</a:t>
            </a:r>
          </a:p>
          <a:p>
            <a:r>
              <a:rPr lang="en-US" sz="2000" dirty="0" smtClean="0"/>
              <a:t>A timestamp</a:t>
            </a:r>
          </a:p>
          <a:p>
            <a:r>
              <a:rPr lang="en-US" sz="2000" dirty="0" smtClean="0"/>
              <a:t>Transaction data (each block has multiple transactions)</a:t>
            </a:r>
          </a:p>
          <a:p>
            <a:pPr marL="0" indent="0">
              <a:buNone/>
            </a:pPr>
            <a:r>
              <a:rPr lang="en-US" sz="2000" dirty="0" smtClean="0"/>
              <a:t>Each transaction contains:</a:t>
            </a:r>
          </a:p>
          <a:p>
            <a:r>
              <a:rPr lang="en-US" sz="2000" dirty="0" smtClean="0"/>
              <a:t>Input transactions identified by their hashes</a:t>
            </a:r>
          </a:p>
          <a:p>
            <a:r>
              <a:rPr lang="en-US" sz="2000" dirty="0" smtClean="0"/>
              <a:t>A cryptographic signature of the previous owner</a:t>
            </a:r>
          </a:p>
          <a:p>
            <a:r>
              <a:rPr lang="en-US" sz="2000" dirty="0" smtClean="0"/>
              <a:t>Public key of the next owner</a:t>
            </a:r>
          </a:p>
          <a:p>
            <a:pPr lvl="1"/>
            <a:endParaRPr lang="en-US" sz="17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6098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ansactio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61950"/>
            <a:ext cx="785552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1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Proof-of-work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352550"/>
            <a:ext cx="8305800" cy="3276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work </a:t>
            </a:r>
            <a:r>
              <a:rPr lang="en-US" sz="2000" dirty="0" smtClean="0"/>
              <a:t>should be moderately hard </a:t>
            </a:r>
            <a:r>
              <a:rPr lang="en-US" sz="2000" dirty="0"/>
              <a:t>(but feasible</a:t>
            </a:r>
            <a:r>
              <a:rPr lang="en-US" sz="2000" dirty="0" smtClean="0"/>
              <a:t>) but easy </a:t>
            </a:r>
            <a:r>
              <a:rPr lang="en-US" sz="2000" dirty="0"/>
              <a:t>to </a:t>
            </a:r>
            <a:r>
              <a:rPr lang="en-US" sz="2000" dirty="0" smtClean="0"/>
              <a:t>verify</a:t>
            </a:r>
          </a:p>
          <a:p>
            <a:r>
              <a:rPr lang="en-US" sz="2000" dirty="0" smtClean="0"/>
              <a:t>Can also be proof of space, bandwidth, memory, stake, etc.</a:t>
            </a:r>
          </a:p>
          <a:p>
            <a:r>
              <a:rPr lang="en-US" sz="2000" dirty="0" err="1" smtClean="0"/>
              <a:t>Bitcoin’s</a:t>
            </a:r>
            <a:r>
              <a:rPr lang="en-US" sz="2000" dirty="0" smtClean="0"/>
              <a:t> proof-of-work system is hash-based</a:t>
            </a:r>
          </a:p>
          <a:p>
            <a:r>
              <a:rPr lang="en-US" sz="2000" dirty="0" smtClean="0"/>
              <a:t>The hash of a block must start with a number of leading zero bits</a:t>
            </a:r>
          </a:p>
          <a:p>
            <a:r>
              <a:rPr lang="en-US" sz="2000" dirty="0" smtClean="0"/>
              <a:t>Nonce is incremented until the hash of required difficulty is found</a:t>
            </a:r>
            <a:endParaRPr lang="en-US" sz="2000" dirty="0"/>
          </a:p>
          <a:p>
            <a:r>
              <a:rPr lang="en-US" sz="2000" dirty="0"/>
              <a:t>Difficulty is adjusted every 2016 blocks (about 2 weeks)</a:t>
            </a:r>
          </a:p>
          <a:p>
            <a:r>
              <a:rPr lang="en-US" sz="2000" dirty="0" smtClean="0"/>
              <a:t>Block is broadcast to other nodes when proof-of-work is found</a:t>
            </a:r>
          </a:p>
          <a:p>
            <a:r>
              <a:rPr lang="en-US" sz="2000" dirty="0" smtClean="0"/>
              <a:t>The proof-of-work concept was originally invented to stop spam</a:t>
            </a:r>
          </a:p>
        </p:txBody>
      </p:sp>
    </p:spTree>
    <p:extLst>
      <p:ext uri="{BB962C8B-B14F-4D97-AF65-F5344CB8AC3E}">
        <p14:creationId xmlns:p14="http://schemas.microsoft.com/office/powerpoint/2010/main" val="316631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ockcha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71550"/>
            <a:ext cx="8504903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0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tcoin-mining-farm-in-Chin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5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first transaction in a block is a 12.5 BTC reward to the creator of the block</a:t>
            </a:r>
          </a:p>
          <a:p>
            <a:r>
              <a:rPr lang="en-US" sz="2000" dirty="0" smtClean="0"/>
              <a:t>This allows to initially distribute coins to circulation</a:t>
            </a:r>
          </a:p>
          <a:p>
            <a:r>
              <a:rPr lang="en-US" sz="2000" dirty="0" smtClean="0"/>
              <a:t>The difference between the input values and the output values is a transaction fee</a:t>
            </a:r>
          </a:p>
          <a:p>
            <a:r>
              <a:rPr lang="en-US" sz="2000" dirty="0"/>
              <a:t>All </a:t>
            </a:r>
            <a:r>
              <a:rPr lang="en-US" sz="2000" dirty="0" err="1"/>
              <a:t>bitcoins</a:t>
            </a:r>
            <a:r>
              <a:rPr lang="en-US" sz="2000" dirty="0"/>
              <a:t> will be distributed by </a:t>
            </a:r>
            <a:r>
              <a:rPr lang="en-US" sz="2000" dirty="0" smtClean="0"/>
              <a:t>2024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6792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Presentation.potx</Template>
  <TotalTime>0</TotalTime>
  <Words>453</Words>
  <Application>Microsoft Macintosh PowerPoint</Application>
  <PresentationFormat>On-screen Show (16:9)</PresentationFormat>
  <Paragraphs>65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WidescreenPresentation</vt:lpstr>
      <vt:lpstr>BLOCKCHAIN</vt:lpstr>
      <vt:lpstr>Cash vs. electronic payments</vt:lpstr>
      <vt:lpstr>Peer-to-Peer Electronic Cash Systems</vt:lpstr>
      <vt:lpstr>Blockchain</vt:lpstr>
      <vt:lpstr>PowerPoint Presentation</vt:lpstr>
      <vt:lpstr>Proof-of-work</vt:lpstr>
      <vt:lpstr>PowerPoint Presentation</vt:lpstr>
      <vt:lpstr>PowerPoint Presentation</vt:lpstr>
      <vt:lpstr>Incentives</vt:lpstr>
      <vt:lpstr>Criticism</vt:lpstr>
      <vt:lpstr>Other use cases</vt:lpstr>
      <vt:lpstr>Demo.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2010-04-19T20:53:40Z</dcterms:created>
  <dcterms:modified xsi:type="dcterms:W3CDTF">2018-02-16T18:23:01Z</dcterms:modified>
</cp:coreProperties>
</file>