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8" r:id="rId4"/>
    <p:sldId id="269" r:id="rId5"/>
    <p:sldId id="270" r:id="rId6"/>
    <p:sldId id="271" r:id="rId7"/>
    <p:sldId id="272" r:id="rId8"/>
    <p:sldId id="257" r:id="rId9"/>
    <p:sldId id="258" r:id="rId10"/>
    <p:sldId id="259" r:id="rId11"/>
    <p:sldId id="261" r:id="rId12"/>
    <p:sldId id="262" r:id="rId13"/>
    <p:sldId id="264" r:id="rId14"/>
    <p:sldId id="273" r:id="rId15"/>
    <p:sldId id="274" r:id="rId16"/>
    <p:sldId id="275" r:id="rId17"/>
    <p:sldId id="279" r:id="rId18"/>
    <p:sldId id="278" r:id="rId19"/>
    <p:sldId id="276" r:id="rId20"/>
    <p:sldId id="277" r:id="rId21"/>
    <p:sldId id="265" r:id="rId22"/>
    <p:sldId id="26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 Ingram" initials="MI" lastIdx="1" clrIdx="0">
    <p:extLst>
      <p:ext uri="{19B8F6BF-5375-455C-9EA6-DF929625EA0E}">
        <p15:presenceInfo xmlns:p15="http://schemas.microsoft.com/office/powerpoint/2012/main" userId="S::matt.ingram@ent0.com::2a7e0afb-13b0-49bc-be2d-4e2cf52f3c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41" d="100"/>
          <a:sy n="141" d="100"/>
        </p:scale>
        <p:origin x="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04T08:30:16.448"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6/4/21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6/4/21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tackoverflow.com/questions/52409579/protocol-buffer-vs-json-when-to-choose-one-over-anoth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dotnet/core/additional-tools/wcf-web-service-reference-guid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icrosoft.com/en-us/dotnet/architecture/grpc-for-wcf-developer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grpc/grpc-dotnet" TargetMode="External"/><Relationship Id="rId2" Type="http://schemas.openxmlformats.org/officeDocument/2006/relationships/hyperlink" Target="https://github.com/grpc/grp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www.ben-morris.com/why-isnt-wcf-supported-in-net-cor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protobuf-net.github.io/protobuf-net.Grpc/gettingstarted.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codeburst.io/json-vs-protocol-buffers-vs-flatbuffers-a4247f8bda6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codeclimate.com/blog/choose-protocol-buffers/" TargetMode="External"/><Relationship Id="rId2" Type="http://schemas.openxmlformats.org/officeDocument/2006/relationships/hyperlink" Target="https://stackoverflow.com/questions/14028293/google-protocol-buffers-vs-json-vs-xml" TargetMode="External"/><Relationship Id="rId1" Type="http://schemas.openxmlformats.org/officeDocument/2006/relationships/slideLayout" Target="../slideLayouts/slideLayout2.xml"/><Relationship Id="rId4" Type="http://schemas.openxmlformats.org/officeDocument/2006/relationships/hyperlink" Target="https://codeburst.io/json-vs-protocol-buffers-vs-flatbuffers-a4247f8bda6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birojnayak" TargetMode="External"/><Relationship Id="rId2" Type="http://schemas.openxmlformats.org/officeDocument/2006/relationships/hyperlink" Target="https://github.com/mconnew" TargetMode="External"/><Relationship Id="rId1" Type="http://schemas.openxmlformats.org/officeDocument/2006/relationships/slideLayout" Target="../slideLayouts/slideLayout2.xml"/><Relationship Id="rId4" Type="http://schemas.openxmlformats.org/officeDocument/2006/relationships/hyperlink" Target="https://corewcf.github.io/blog/2021/02/19/corewcf-ga-release"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oreWCF/CoreWCF/blob/main/Documentation/roadmap.m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aspnet/core/grpc/why-migrate-wcf-to-dotnet-grpc?view=aspnetcore-5.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rpc.io/" TargetMode="External"/><Relationship Id="rId2" Type="http://schemas.openxmlformats.org/officeDocument/2006/relationships/hyperlink" Target="https://github.com/grpc/grpc-we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0D20B-2EBC-2F49-A592-D5B0C3C15581}"/>
              </a:ext>
            </a:extLst>
          </p:cNvPr>
          <p:cNvSpPr>
            <a:spLocks noGrp="1"/>
          </p:cNvSpPr>
          <p:nvPr>
            <p:ph type="ctrTitle"/>
          </p:nvPr>
        </p:nvSpPr>
        <p:spPr/>
        <p:txBody>
          <a:bodyPr/>
          <a:lstStyle/>
          <a:p>
            <a:r>
              <a:rPr lang="en-US" cap="none" dirty="0"/>
              <a:t>The Future Of Remote Communication In .NET</a:t>
            </a:r>
          </a:p>
        </p:txBody>
      </p:sp>
      <p:sp>
        <p:nvSpPr>
          <p:cNvPr id="3" name="Subtitle 2">
            <a:extLst>
              <a:ext uri="{FF2B5EF4-FFF2-40B4-BE49-F238E27FC236}">
                <a16:creationId xmlns:a16="http://schemas.microsoft.com/office/drawing/2014/main" id="{7189D576-A0A9-C541-841E-12477ED4090C}"/>
              </a:ext>
            </a:extLst>
          </p:cNvPr>
          <p:cNvSpPr>
            <a:spLocks noGrp="1"/>
          </p:cNvSpPr>
          <p:nvPr>
            <p:ph type="subTitle" idx="1"/>
          </p:nvPr>
        </p:nvSpPr>
        <p:spPr/>
        <p:txBody>
          <a:bodyPr/>
          <a:lstStyle/>
          <a:p>
            <a:r>
              <a:rPr lang="en-US" cap="none" dirty="0"/>
              <a:t>Helping Machines Communicate With Each Other</a:t>
            </a:r>
          </a:p>
        </p:txBody>
      </p:sp>
      <p:sp>
        <p:nvSpPr>
          <p:cNvPr id="4" name="TextBox 3">
            <a:extLst>
              <a:ext uri="{FF2B5EF4-FFF2-40B4-BE49-F238E27FC236}">
                <a16:creationId xmlns:a16="http://schemas.microsoft.com/office/drawing/2014/main" id="{1A17AF0A-74C4-134B-B205-369347638E8D}"/>
              </a:ext>
            </a:extLst>
          </p:cNvPr>
          <p:cNvSpPr txBox="1"/>
          <p:nvPr/>
        </p:nvSpPr>
        <p:spPr>
          <a:xfrm>
            <a:off x="11767930" y="629147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84552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F775-D911-CF4B-A619-BD73804D524C}"/>
              </a:ext>
            </a:extLst>
          </p:cNvPr>
          <p:cNvSpPr>
            <a:spLocks noGrp="1"/>
          </p:cNvSpPr>
          <p:nvPr>
            <p:ph type="title"/>
          </p:nvPr>
        </p:nvSpPr>
        <p:spPr/>
        <p:txBody>
          <a:bodyPr/>
          <a:lstStyle/>
          <a:p>
            <a:r>
              <a:rPr lang="en-US" cap="none" dirty="0"/>
              <a:t>What Is It Good For?</a:t>
            </a:r>
          </a:p>
        </p:txBody>
      </p:sp>
      <p:sp>
        <p:nvSpPr>
          <p:cNvPr id="3" name="Content Placeholder 2">
            <a:extLst>
              <a:ext uri="{FF2B5EF4-FFF2-40B4-BE49-F238E27FC236}">
                <a16:creationId xmlns:a16="http://schemas.microsoft.com/office/drawing/2014/main" id="{8E3C74CA-C230-F84C-9547-3193323317CC}"/>
              </a:ext>
            </a:extLst>
          </p:cNvPr>
          <p:cNvSpPr>
            <a:spLocks noGrp="1"/>
          </p:cNvSpPr>
          <p:nvPr>
            <p:ph idx="1"/>
          </p:nvPr>
        </p:nvSpPr>
        <p:spPr/>
        <p:txBody>
          <a:bodyPr>
            <a:normAutofit fontScale="85000" lnSpcReduction="20000"/>
          </a:bodyPr>
          <a:lstStyle/>
          <a:p>
            <a:r>
              <a:rPr lang="en-US" dirty="0"/>
              <a:t>Sending data over the wire between </a:t>
            </a:r>
            <a:r>
              <a:rPr lang="en-US" b="1" dirty="0"/>
              <a:t>internal services</a:t>
            </a:r>
            <a:endParaRPr lang="en-US" dirty="0"/>
          </a:p>
          <a:p>
            <a:r>
              <a:rPr lang="en-US" b="1" dirty="0"/>
              <a:t>cross-language</a:t>
            </a:r>
            <a:r>
              <a:rPr lang="en-US" dirty="0"/>
              <a:t> schema definition for data exchange</a:t>
            </a:r>
          </a:p>
          <a:p>
            <a:r>
              <a:rPr lang="en-US" dirty="0"/>
              <a:t>Allows you to write several microservices in different languages that can talk to each other via the same schema</a:t>
            </a:r>
          </a:p>
          <a:p>
            <a:r>
              <a:rPr lang="en-US" dirty="0"/>
              <a:t>You define the schema once and use code generators to generate the interfaces for your language</a:t>
            </a:r>
          </a:p>
          <a:p>
            <a:r>
              <a:rPr lang="en-US" dirty="0"/>
              <a:t>Protocol Buffers are widely used at Google for storing and interchanging all kinds of structured information. The method serves as a basis for a custom remote procedure call (RPC) system that is used for nearly all inter-machine communication at Google</a:t>
            </a:r>
          </a:p>
          <a:p>
            <a:endParaRPr lang="en-US" dirty="0"/>
          </a:p>
        </p:txBody>
      </p:sp>
    </p:spTree>
    <p:extLst>
      <p:ext uri="{BB962C8B-B14F-4D97-AF65-F5344CB8AC3E}">
        <p14:creationId xmlns:p14="http://schemas.microsoft.com/office/powerpoint/2010/main" val="2574517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8C64-CFAE-7942-A4C5-31F298C0B769}"/>
              </a:ext>
            </a:extLst>
          </p:cNvPr>
          <p:cNvSpPr>
            <a:spLocks noGrp="1"/>
          </p:cNvSpPr>
          <p:nvPr>
            <p:ph type="title"/>
          </p:nvPr>
        </p:nvSpPr>
        <p:spPr/>
        <p:txBody>
          <a:bodyPr/>
          <a:lstStyle/>
          <a:p>
            <a:r>
              <a:rPr lang="en-US" cap="none" dirty="0"/>
              <a:t>Advantages Of </a:t>
            </a:r>
            <a:r>
              <a:rPr lang="en-US" cap="none" dirty="0" err="1"/>
              <a:t>Protobuf</a:t>
            </a:r>
            <a:endParaRPr lang="en-US" cap="none" dirty="0"/>
          </a:p>
        </p:txBody>
      </p:sp>
      <p:sp>
        <p:nvSpPr>
          <p:cNvPr id="3" name="Content Placeholder 2">
            <a:extLst>
              <a:ext uri="{FF2B5EF4-FFF2-40B4-BE49-F238E27FC236}">
                <a16:creationId xmlns:a16="http://schemas.microsoft.com/office/drawing/2014/main" id="{0EF273B1-462E-6240-819E-8381C8429F97}"/>
              </a:ext>
            </a:extLst>
          </p:cNvPr>
          <p:cNvSpPr>
            <a:spLocks noGrp="1"/>
          </p:cNvSpPr>
          <p:nvPr>
            <p:ph idx="1"/>
          </p:nvPr>
        </p:nvSpPr>
        <p:spPr>
          <a:xfrm>
            <a:off x="1141412" y="1848678"/>
            <a:ext cx="9905999" cy="4390804"/>
          </a:xfrm>
        </p:spPr>
        <p:txBody>
          <a:bodyPr>
            <a:normAutofit fontScale="85000" lnSpcReduction="20000"/>
          </a:bodyPr>
          <a:lstStyle/>
          <a:p>
            <a:r>
              <a:rPr lang="en-US" dirty="0"/>
              <a:t>Guarantees type-safety</a:t>
            </a:r>
          </a:p>
          <a:p>
            <a:r>
              <a:rPr lang="en-US" dirty="0"/>
              <a:t>Prevents schema-violations</a:t>
            </a:r>
          </a:p>
          <a:p>
            <a:r>
              <a:rPr lang="en-US" dirty="0"/>
              <a:t>Gives you simple accessors</a:t>
            </a:r>
          </a:p>
          <a:p>
            <a:r>
              <a:rPr lang="en-US" dirty="0"/>
              <a:t>Fast serialization/deserialization</a:t>
            </a:r>
          </a:p>
          <a:p>
            <a:r>
              <a:rPr lang="en-US" dirty="0"/>
              <a:t>Easier to bind to objects and faster</a:t>
            </a:r>
          </a:p>
          <a:p>
            <a:r>
              <a:rPr lang="en-US" dirty="0"/>
              <a:t>Less boilerplate code</a:t>
            </a:r>
          </a:p>
          <a:p>
            <a:r>
              <a:rPr lang="en-US" dirty="0"/>
              <a:t>Has more data types than JSON, such as enumerates and methods</a:t>
            </a:r>
          </a:p>
          <a:p>
            <a:r>
              <a:rPr lang="en-US" dirty="0"/>
              <a:t>JSON is not designed for numbers. As JSON is textual, its integers and floats can be slow to encode and decode.</a:t>
            </a:r>
          </a:p>
          <a:p>
            <a:r>
              <a:rPr lang="en-US" dirty="0"/>
              <a:t>Backwards </a:t>
            </a:r>
            <a:r>
              <a:rPr lang="en-US" dirty="0" err="1"/>
              <a:t>compatiblity</a:t>
            </a:r>
            <a:r>
              <a:rPr lang="en-US" dirty="0"/>
              <a:t> through numbered fields</a:t>
            </a:r>
          </a:p>
          <a:p>
            <a:endParaRPr lang="en-US" dirty="0"/>
          </a:p>
          <a:p>
            <a:endParaRPr lang="en-US" dirty="0"/>
          </a:p>
        </p:txBody>
      </p:sp>
    </p:spTree>
    <p:extLst>
      <p:ext uri="{BB962C8B-B14F-4D97-AF65-F5344CB8AC3E}">
        <p14:creationId xmlns:p14="http://schemas.microsoft.com/office/powerpoint/2010/main" val="122607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FCA3-9039-CE4F-8E00-9BDE5DEA2D56}"/>
              </a:ext>
            </a:extLst>
          </p:cNvPr>
          <p:cNvSpPr>
            <a:spLocks noGrp="1"/>
          </p:cNvSpPr>
          <p:nvPr>
            <p:ph type="title"/>
          </p:nvPr>
        </p:nvSpPr>
        <p:spPr/>
        <p:txBody>
          <a:bodyPr/>
          <a:lstStyle/>
          <a:p>
            <a:r>
              <a:rPr lang="en-US" cap="none" dirty="0"/>
              <a:t>When To Use JSON</a:t>
            </a:r>
          </a:p>
        </p:txBody>
      </p:sp>
      <p:sp>
        <p:nvSpPr>
          <p:cNvPr id="3" name="Content Placeholder 2">
            <a:extLst>
              <a:ext uri="{FF2B5EF4-FFF2-40B4-BE49-F238E27FC236}">
                <a16:creationId xmlns:a16="http://schemas.microsoft.com/office/drawing/2014/main" id="{A909241D-7D36-CB42-8ABC-653D99EA6398}"/>
              </a:ext>
            </a:extLst>
          </p:cNvPr>
          <p:cNvSpPr>
            <a:spLocks noGrp="1"/>
          </p:cNvSpPr>
          <p:nvPr>
            <p:ph idx="1"/>
          </p:nvPr>
        </p:nvSpPr>
        <p:spPr>
          <a:xfrm>
            <a:off x="1141412" y="1808922"/>
            <a:ext cx="9905999" cy="4333461"/>
          </a:xfrm>
        </p:spPr>
        <p:txBody>
          <a:bodyPr>
            <a:normAutofit fontScale="85000" lnSpcReduction="20000"/>
          </a:bodyPr>
          <a:lstStyle/>
          <a:p>
            <a:r>
              <a:rPr lang="en-US" dirty="0"/>
              <a:t>You need or want data to be human readable</a:t>
            </a:r>
          </a:p>
          <a:p>
            <a:r>
              <a:rPr lang="en-US" dirty="0"/>
              <a:t>For storing data in DB or in filesystems such as S3, JSON should be the obvious choice. This is because it allows you to query these systems without writing additional code using already available tools.</a:t>
            </a:r>
          </a:p>
          <a:p>
            <a:r>
              <a:rPr lang="en-US" dirty="0"/>
              <a:t>Data from the service is directly consumed by a web browser</a:t>
            </a:r>
          </a:p>
          <a:p>
            <a:r>
              <a:rPr lang="en-US" dirty="0"/>
              <a:t>Your server side application is written in JavaScript</a:t>
            </a:r>
          </a:p>
          <a:p>
            <a:r>
              <a:rPr lang="en-US" dirty="0"/>
              <a:t>You aren’t prepared to tie the data model to a schema</a:t>
            </a:r>
          </a:p>
          <a:p>
            <a:r>
              <a:rPr lang="en-US" dirty="0"/>
              <a:t>You don’t have the bandwidth to add another tool to your arsenal</a:t>
            </a:r>
          </a:p>
          <a:p>
            <a:r>
              <a:rPr lang="en-US" dirty="0"/>
              <a:t>The operational burden of running a different kind of network service is too great</a:t>
            </a:r>
          </a:p>
          <a:p>
            <a:r>
              <a:rPr lang="en-US" u="sng" dirty="0">
                <a:hlinkClick r:id="rId2"/>
              </a:rPr>
              <a:t>https://stackoverflow.com/questions/52409579/protocol-buffer-vs-json-when-to-choose-one-over-another</a:t>
            </a:r>
            <a:endParaRPr lang="en-US" dirty="0"/>
          </a:p>
        </p:txBody>
      </p:sp>
    </p:spTree>
    <p:extLst>
      <p:ext uri="{BB962C8B-B14F-4D97-AF65-F5344CB8AC3E}">
        <p14:creationId xmlns:p14="http://schemas.microsoft.com/office/powerpoint/2010/main" val="3617847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D2681AB-0B1F-C441-BFFC-07FFDE2609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05280" y="1106489"/>
            <a:ext cx="4722282" cy="35417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63A8B95-6CEB-194E-98AA-FE6B451DDD6F}"/>
              </a:ext>
            </a:extLst>
          </p:cNvPr>
          <p:cNvSpPr txBox="1"/>
          <p:nvPr/>
        </p:nvSpPr>
        <p:spPr>
          <a:xfrm>
            <a:off x="1003852" y="5218043"/>
            <a:ext cx="9978887" cy="923330"/>
          </a:xfrm>
          <a:prstGeom prst="rect">
            <a:avLst/>
          </a:prstGeom>
          <a:noFill/>
        </p:spPr>
        <p:txBody>
          <a:bodyPr wrap="square" rtlCol="0">
            <a:spAutoFit/>
          </a:bodyPr>
          <a:lstStyle/>
          <a:p>
            <a:r>
              <a:rPr lang="en-US" dirty="0"/>
              <a:t>For inter-communications between various REST services or streaming systems (e.g. Kafka) , you should prefer protocol buffers or flat buffers. This is because of the significant difference between the serialization/deserialization performance of these two vs JSON</a:t>
            </a:r>
          </a:p>
        </p:txBody>
      </p:sp>
    </p:spTree>
    <p:extLst>
      <p:ext uri="{BB962C8B-B14F-4D97-AF65-F5344CB8AC3E}">
        <p14:creationId xmlns:p14="http://schemas.microsoft.com/office/powerpoint/2010/main" val="409169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DC99-6E38-5B46-9B15-1978FE79550B}"/>
              </a:ext>
            </a:extLst>
          </p:cNvPr>
          <p:cNvSpPr>
            <a:spLocks noGrp="1"/>
          </p:cNvSpPr>
          <p:nvPr>
            <p:ph type="title"/>
          </p:nvPr>
        </p:nvSpPr>
        <p:spPr/>
        <p:txBody>
          <a:bodyPr>
            <a:normAutofit/>
          </a:bodyPr>
          <a:lstStyle/>
          <a:p>
            <a:r>
              <a:rPr lang="en-US" cap="none" dirty="0" err="1"/>
              <a:t>gRPC</a:t>
            </a:r>
            <a:r>
              <a:rPr lang="en-US" cap="none" dirty="0"/>
              <a:t> As A Migration Path For WCF To .NET Core And .NET 5</a:t>
            </a:r>
          </a:p>
        </p:txBody>
      </p:sp>
      <p:sp>
        <p:nvSpPr>
          <p:cNvPr id="3" name="Content Placeholder 2">
            <a:extLst>
              <a:ext uri="{FF2B5EF4-FFF2-40B4-BE49-F238E27FC236}">
                <a16:creationId xmlns:a16="http://schemas.microsoft.com/office/drawing/2014/main" id="{EF4A5091-33D3-FC4E-AE71-7494595BBE39}"/>
              </a:ext>
            </a:extLst>
          </p:cNvPr>
          <p:cNvSpPr>
            <a:spLocks noGrp="1"/>
          </p:cNvSpPr>
          <p:nvPr>
            <p:ph idx="1"/>
          </p:nvPr>
        </p:nvSpPr>
        <p:spPr/>
        <p:txBody>
          <a:bodyPr>
            <a:normAutofit fontScale="92500" lnSpcReduction="20000"/>
          </a:bodyPr>
          <a:lstStyle/>
          <a:p>
            <a:r>
              <a:rPr lang="en-US" dirty="0"/>
              <a:t>.NET Core and .NET 5 marks a shift in the way that Microsoft delivers remote communication solutions to developers who want to deliver services across a range of platforms.</a:t>
            </a:r>
          </a:p>
          <a:p>
            <a:r>
              <a:rPr lang="en-US" dirty="0"/>
              <a:t>.NET Core and .NET 5 support </a:t>
            </a:r>
            <a:r>
              <a:rPr lang="en-US" u="sng" dirty="0">
                <a:hlinkClick r:id="rId2"/>
              </a:rPr>
              <a:t>calling WCF services</a:t>
            </a:r>
            <a:r>
              <a:rPr lang="en-US" dirty="0"/>
              <a:t>, but won't offer server-side support for hosting WCF.</a:t>
            </a:r>
          </a:p>
          <a:p>
            <a:r>
              <a:rPr lang="en-US" dirty="0"/>
              <a:t>Migrating WCF services to use </a:t>
            </a:r>
            <a:r>
              <a:rPr lang="en-US" dirty="0" err="1"/>
              <a:t>gRPC</a:t>
            </a:r>
            <a:r>
              <a:rPr lang="en-US" dirty="0"/>
              <a:t> helps provide the RPC features, performance, an interoperability needed in modern apps.</a:t>
            </a:r>
          </a:p>
          <a:p>
            <a:r>
              <a:rPr lang="en-US" b="1" dirty="0" err="1"/>
              <a:t>CoreWCF</a:t>
            </a:r>
            <a:r>
              <a:rPr lang="en-US" b="1" dirty="0"/>
              <a:t> is a good choice if an app has to maintain compatibility with existing clients that call WCF services.</a:t>
            </a:r>
            <a:endParaRPr lang="en-US" dirty="0"/>
          </a:p>
        </p:txBody>
      </p:sp>
    </p:spTree>
    <p:extLst>
      <p:ext uri="{BB962C8B-B14F-4D97-AF65-F5344CB8AC3E}">
        <p14:creationId xmlns:p14="http://schemas.microsoft.com/office/powerpoint/2010/main" val="2706772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1EC0-1EF8-3F47-8EDF-BB0804E2FF07}"/>
              </a:ext>
            </a:extLst>
          </p:cNvPr>
          <p:cNvSpPr>
            <a:spLocks noGrp="1"/>
          </p:cNvSpPr>
          <p:nvPr>
            <p:ph type="title"/>
          </p:nvPr>
        </p:nvSpPr>
        <p:spPr/>
        <p:txBody>
          <a:bodyPr/>
          <a:lstStyle/>
          <a:p>
            <a:r>
              <a:rPr lang="en-US" cap="none" dirty="0"/>
              <a:t>ASP.NET Core </a:t>
            </a:r>
            <a:r>
              <a:rPr lang="en-US" cap="none" dirty="0" err="1"/>
              <a:t>gRPC</a:t>
            </a:r>
            <a:r>
              <a:rPr lang="en-US" cap="none" dirty="0"/>
              <a:t> For WCF Developers</a:t>
            </a:r>
          </a:p>
        </p:txBody>
      </p:sp>
      <p:sp>
        <p:nvSpPr>
          <p:cNvPr id="3" name="Content Placeholder 2">
            <a:extLst>
              <a:ext uri="{FF2B5EF4-FFF2-40B4-BE49-F238E27FC236}">
                <a16:creationId xmlns:a16="http://schemas.microsoft.com/office/drawing/2014/main" id="{A4246BE0-CD31-6B4E-9075-CA2D7CADD479}"/>
              </a:ext>
            </a:extLst>
          </p:cNvPr>
          <p:cNvSpPr>
            <a:spLocks noGrp="1"/>
          </p:cNvSpPr>
          <p:nvPr>
            <p:ph idx="1"/>
          </p:nvPr>
        </p:nvSpPr>
        <p:spPr>
          <a:xfrm>
            <a:off x="1141412" y="1669775"/>
            <a:ext cx="9905999" cy="4283764"/>
          </a:xfrm>
        </p:spPr>
        <p:txBody>
          <a:bodyPr>
            <a:normAutofit fontScale="85000" lnSpcReduction="10000"/>
          </a:bodyPr>
          <a:lstStyle/>
          <a:p>
            <a:pPr marL="0" indent="0">
              <a:buNone/>
            </a:pPr>
            <a:r>
              <a:rPr lang="en-US" sz="3200" dirty="0"/>
              <a:t>History</a:t>
            </a:r>
          </a:p>
          <a:p>
            <a:r>
              <a:rPr lang="en-US" dirty="0"/>
              <a:t>TCP/IP became the gold standard for communication between computers.</a:t>
            </a:r>
          </a:p>
          <a:p>
            <a:r>
              <a:rPr lang="en-US" dirty="0"/>
              <a:t>The development of </a:t>
            </a:r>
            <a:r>
              <a:rPr lang="en-US" i="1" dirty="0"/>
              <a:t>web services</a:t>
            </a:r>
            <a:r>
              <a:rPr lang="en-US" dirty="0"/>
              <a:t> occurred when all major platforms could access the internet, but they still couldn't interact with each other. Web services have open standards and protocols, including:</a:t>
            </a:r>
          </a:p>
          <a:p>
            <a:pPr lvl="1"/>
            <a:r>
              <a:rPr lang="en-US" dirty="0"/>
              <a:t>XML to tag and code data.</a:t>
            </a:r>
          </a:p>
          <a:p>
            <a:pPr lvl="1"/>
            <a:r>
              <a:rPr lang="en-US" dirty="0"/>
              <a:t>Simple Object Access Protocol (SOAP) to transfer data.</a:t>
            </a:r>
          </a:p>
          <a:p>
            <a:pPr lvl="1"/>
            <a:r>
              <a:rPr lang="en-US" dirty="0"/>
              <a:t>Web Services Definition Language (WSDL) to describe and connect web services to client applications.</a:t>
            </a:r>
          </a:p>
          <a:p>
            <a:pPr lvl="1"/>
            <a:r>
              <a:rPr lang="en-US" dirty="0"/>
              <a:t>Universal Description, Discovery, and Integration (UDDI) to make web services discoverable by other services.</a:t>
            </a:r>
          </a:p>
          <a:p>
            <a:r>
              <a:rPr lang="en-US" dirty="0" err="1"/>
              <a:t>gRPC</a:t>
            </a:r>
            <a:r>
              <a:rPr lang="en-US" dirty="0"/>
              <a:t> was launched, 10 years after Microsoft first released WCF</a:t>
            </a:r>
          </a:p>
          <a:p>
            <a:endParaRPr lang="en-US" dirty="0"/>
          </a:p>
        </p:txBody>
      </p:sp>
      <p:sp>
        <p:nvSpPr>
          <p:cNvPr id="4" name="TextBox 3">
            <a:extLst>
              <a:ext uri="{FF2B5EF4-FFF2-40B4-BE49-F238E27FC236}">
                <a16:creationId xmlns:a16="http://schemas.microsoft.com/office/drawing/2014/main" id="{3592D67C-DE46-214F-A464-D61AB9F24F2C}"/>
              </a:ext>
            </a:extLst>
          </p:cNvPr>
          <p:cNvSpPr txBox="1"/>
          <p:nvPr/>
        </p:nvSpPr>
        <p:spPr>
          <a:xfrm>
            <a:off x="1141413" y="5953539"/>
            <a:ext cx="9761813" cy="646331"/>
          </a:xfrm>
          <a:prstGeom prst="rect">
            <a:avLst/>
          </a:prstGeom>
          <a:noFill/>
        </p:spPr>
        <p:txBody>
          <a:bodyPr wrap="square" rtlCol="0">
            <a:spAutoFit/>
          </a:bodyPr>
          <a:lstStyle/>
          <a:p>
            <a:r>
              <a:rPr lang="en-US" dirty="0"/>
              <a:t>01/06/2021</a:t>
            </a:r>
          </a:p>
          <a:p>
            <a:r>
              <a:rPr lang="en-US" u="sng" dirty="0">
                <a:hlinkClick r:id="rId2"/>
              </a:rPr>
              <a:t>https://docs.microsoft.com/en-us/dotnet/architecture/grpc-for-wcf-developers/</a:t>
            </a:r>
            <a:endParaRPr lang="en-US" dirty="0"/>
          </a:p>
        </p:txBody>
      </p:sp>
    </p:spTree>
    <p:extLst>
      <p:ext uri="{BB962C8B-B14F-4D97-AF65-F5344CB8AC3E}">
        <p14:creationId xmlns:p14="http://schemas.microsoft.com/office/powerpoint/2010/main" val="87756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4EC1FD-C90B-BB45-B00E-772FB68190CF}"/>
              </a:ext>
            </a:extLst>
          </p:cNvPr>
          <p:cNvSpPr>
            <a:spLocks noGrp="1"/>
          </p:cNvSpPr>
          <p:nvPr>
            <p:ph idx="1"/>
          </p:nvPr>
        </p:nvSpPr>
        <p:spPr>
          <a:xfrm>
            <a:off x="1141412" y="1451113"/>
            <a:ext cx="9905999" cy="5098774"/>
          </a:xfrm>
        </p:spPr>
        <p:txBody>
          <a:bodyPr>
            <a:normAutofit fontScale="92500"/>
          </a:bodyPr>
          <a:lstStyle/>
          <a:p>
            <a:r>
              <a:rPr lang="en-US" dirty="0"/>
              <a:t>WCF uses WSDL to expose metadata about services.</a:t>
            </a:r>
          </a:p>
          <a:p>
            <a:r>
              <a:rPr lang="en-US" dirty="0" err="1"/>
              <a:t>gRPC</a:t>
            </a:r>
            <a:r>
              <a:rPr lang="en-US" dirty="0"/>
              <a:t> uses the Interface Definition Language (IDL) from Protocol Buffers.</a:t>
            </a:r>
          </a:p>
          <a:p>
            <a:r>
              <a:rPr lang="en-US" dirty="0"/>
              <a:t>The Protocol Buffers IDL is a custom, platform-neutral language with an open specification.</a:t>
            </a:r>
          </a:p>
          <a:p>
            <a:r>
              <a:rPr lang="en-US" dirty="0"/>
              <a:t>Developers author .proto files to describe services, along with their inputs and outputs.</a:t>
            </a:r>
          </a:p>
          <a:p>
            <a:r>
              <a:rPr lang="en-US" dirty="0"/>
              <a:t>These .proto files can then be used to generate language- or platform-specific stubs for clients and servers, allowing multiple different platforms to communicate.</a:t>
            </a:r>
          </a:p>
          <a:p>
            <a:r>
              <a:rPr lang="en-US" dirty="0"/>
              <a:t>By sharing .proto files, teams can generate code to use each others' services, </a:t>
            </a:r>
            <a:r>
              <a:rPr lang="en-US" b="1" dirty="0"/>
              <a:t>without needing to take a code dependency</a:t>
            </a:r>
            <a:r>
              <a:rPr lang="en-US" dirty="0"/>
              <a:t>.</a:t>
            </a:r>
          </a:p>
          <a:p>
            <a:endParaRPr lang="en-US" dirty="0"/>
          </a:p>
        </p:txBody>
      </p:sp>
      <p:sp>
        <p:nvSpPr>
          <p:cNvPr id="4" name="Title 1">
            <a:extLst>
              <a:ext uri="{FF2B5EF4-FFF2-40B4-BE49-F238E27FC236}">
                <a16:creationId xmlns:a16="http://schemas.microsoft.com/office/drawing/2014/main" id="{7177EBA2-5E5C-A148-866F-283CF9C9ACBD}"/>
              </a:ext>
            </a:extLst>
          </p:cNvPr>
          <p:cNvSpPr>
            <a:spLocks noGrp="1"/>
          </p:cNvSpPr>
          <p:nvPr>
            <p:ph type="title"/>
          </p:nvPr>
        </p:nvSpPr>
        <p:spPr>
          <a:xfrm>
            <a:off x="1141413" y="618518"/>
            <a:ext cx="9905998" cy="663630"/>
          </a:xfrm>
        </p:spPr>
        <p:txBody>
          <a:bodyPr/>
          <a:lstStyle/>
          <a:p>
            <a:r>
              <a:rPr lang="en-US" cap="none" dirty="0"/>
              <a:t>How </a:t>
            </a:r>
            <a:r>
              <a:rPr lang="en-US" cap="none" dirty="0" err="1"/>
              <a:t>gRPC</a:t>
            </a:r>
            <a:r>
              <a:rPr lang="en-US" cap="none" dirty="0"/>
              <a:t> Works</a:t>
            </a:r>
          </a:p>
        </p:txBody>
      </p:sp>
    </p:spTree>
    <p:extLst>
      <p:ext uri="{BB962C8B-B14F-4D97-AF65-F5344CB8AC3E}">
        <p14:creationId xmlns:p14="http://schemas.microsoft.com/office/powerpoint/2010/main" val="3417050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51BD-A769-004E-83F9-0D96B5A09F72}"/>
              </a:ext>
            </a:extLst>
          </p:cNvPr>
          <p:cNvSpPr>
            <a:spLocks noGrp="1"/>
          </p:cNvSpPr>
          <p:nvPr>
            <p:ph type="title"/>
          </p:nvPr>
        </p:nvSpPr>
        <p:spPr/>
        <p:txBody>
          <a:bodyPr/>
          <a:lstStyle/>
          <a:p>
            <a:r>
              <a:rPr lang="en-US" cap="none" dirty="0"/>
              <a:t>Advantages of </a:t>
            </a:r>
            <a:r>
              <a:rPr lang="en-US" cap="none" dirty="0" err="1"/>
              <a:t>Protobuf</a:t>
            </a:r>
            <a:r>
              <a:rPr lang="en-US" cap="none" dirty="0"/>
              <a:t> vs. WCF</a:t>
            </a:r>
          </a:p>
        </p:txBody>
      </p:sp>
      <p:sp>
        <p:nvSpPr>
          <p:cNvPr id="3" name="Content Placeholder 2">
            <a:extLst>
              <a:ext uri="{FF2B5EF4-FFF2-40B4-BE49-F238E27FC236}">
                <a16:creationId xmlns:a16="http://schemas.microsoft.com/office/drawing/2014/main" id="{2AE3223B-13C1-5B4D-B321-F35B4FADF31A}"/>
              </a:ext>
            </a:extLst>
          </p:cNvPr>
          <p:cNvSpPr>
            <a:spLocks noGrp="1"/>
          </p:cNvSpPr>
          <p:nvPr>
            <p:ph idx="1"/>
          </p:nvPr>
        </p:nvSpPr>
        <p:spPr>
          <a:xfrm>
            <a:off x="1141412" y="1679713"/>
            <a:ext cx="9905999" cy="4661452"/>
          </a:xfrm>
        </p:spPr>
        <p:txBody>
          <a:bodyPr>
            <a:normAutofit fontScale="85000" lnSpcReduction="10000"/>
          </a:bodyPr>
          <a:lstStyle/>
          <a:p>
            <a:r>
              <a:rPr lang="en-US" dirty="0"/>
              <a:t>One of the advantages of the </a:t>
            </a:r>
            <a:r>
              <a:rPr lang="en-US" dirty="0" err="1"/>
              <a:t>Protobuf</a:t>
            </a:r>
            <a:r>
              <a:rPr lang="en-US" dirty="0"/>
              <a:t> IDL is that as a custom language, it enables </a:t>
            </a:r>
            <a:r>
              <a:rPr lang="en-US" dirty="0" err="1"/>
              <a:t>gRPC</a:t>
            </a:r>
            <a:r>
              <a:rPr lang="en-US" dirty="0"/>
              <a:t> to be completely language and platform agnostic, not favoring any technology over another.</a:t>
            </a:r>
          </a:p>
          <a:p>
            <a:r>
              <a:rPr lang="en-US" dirty="0"/>
              <a:t>The </a:t>
            </a:r>
            <a:r>
              <a:rPr lang="en-US" dirty="0" err="1"/>
              <a:t>Protobuf</a:t>
            </a:r>
            <a:r>
              <a:rPr lang="en-US" dirty="0"/>
              <a:t> IDL is also designed for humans to both read and write, whereas WSDL is intended as a machine-readable/writable format.</a:t>
            </a:r>
          </a:p>
          <a:p>
            <a:r>
              <a:rPr lang="en-US" dirty="0"/>
              <a:t>Changing the WSDL of a WCF service typically requires changing the service, running the service, and regenerating the WSDL file from the server. By contrast, with a .proto file, changes are simple to apply with a text editor, and automatically flow through the generated code. </a:t>
            </a:r>
          </a:p>
          <a:p>
            <a:r>
              <a:rPr lang="en-US" dirty="0" err="1"/>
              <a:t>Protobuf</a:t>
            </a:r>
            <a:r>
              <a:rPr lang="en-US" dirty="0"/>
              <a:t> messages tend to be smaller than the same data serialized as SOAP XML, and encoding, decoding, and transmitting them over a network can be faster.</a:t>
            </a:r>
          </a:p>
          <a:p>
            <a:r>
              <a:rPr lang="en-US" dirty="0"/>
              <a:t>The potential disadvantage of </a:t>
            </a:r>
            <a:r>
              <a:rPr lang="en-US" dirty="0" err="1"/>
              <a:t>Protobuf</a:t>
            </a:r>
            <a:r>
              <a:rPr lang="en-US" dirty="0"/>
              <a:t> compared to SOAP is that, because the messages aren't readable by humans, additional tooling is required to debug message content.</a:t>
            </a:r>
          </a:p>
          <a:p>
            <a:endParaRPr lang="en-US" dirty="0"/>
          </a:p>
        </p:txBody>
      </p:sp>
    </p:spTree>
    <p:extLst>
      <p:ext uri="{BB962C8B-B14F-4D97-AF65-F5344CB8AC3E}">
        <p14:creationId xmlns:p14="http://schemas.microsoft.com/office/powerpoint/2010/main" val="1689423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EB1990A-13CA-C149-828E-B6A48A95EC00}"/>
              </a:ext>
            </a:extLst>
          </p:cNvPr>
          <p:cNvGraphicFramePr>
            <a:graphicFrameLocks noGrp="1"/>
          </p:cNvGraphicFramePr>
          <p:nvPr>
            <p:ph idx="1"/>
            <p:extLst>
              <p:ext uri="{D42A27DB-BD31-4B8C-83A1-F6EECF244321}">
                <p14:modId xmlns:p14="http://schemas.microsoft.com/office/powerpoint/2010/main" val="733403971"/>
              </p:ext>
            </p:extLst>
          </p:nvPr>
        </p:nvGraphicFramePr>
        <p:xfrm>
          <a:off x="1218166" y="477077"/>
          <a:ext cx="9752495" cy="5791008"/>
        </p:xfrm>
        <a:graphic>
          <a:graphicData uri="http://schemas.openxmlformats.org/drawingml/2006/table">
            <a:tbl>
              <a:tblPr/>
              <a:tblGrid>
                <a:gridCol w="1931278">
                  <a:extLst>
                    <a:ext uri="{9D8B030D-6E8A-4147-A177-3AD203B41FA5}">
                      <a16:colId xmlns:a16="http://schemas.microsoft.com/office/drawing/2014/main" val="4213823392"/>
                    </a:ext>
                  </a:extLst>
                </a:gridCol>
                <a:gridCol w="3870148">
                  <a:extLst>
                    <a:ext uri="{9D8B030D-6E8A-4147-A177-3AD203B41FA5}">
                      <a16:colId xmlns:a16="http://schemas.microsoft.com/office/drawing/2014/main" val="2174421150"/>
                    </a:ext>
                  </a:extLst>
                </a:gridCol>
                <a:gridCol w="3951069">
                  <a:extLst>
                    <a:ext uri="{9D8B030D-6E8A-4147-A177-3AD203B41FA5}">
                      <a16:colId xmlns:a16="http://schemas.microsoft.com/office/drawing/2014/main" val="1213095624"/>
                    </a:ext>
                  </a:extLst>
                </a:gridCol>
              </a:tblGrid>
              <a:tr h="400084">
                <a:tc>
                  <a:txBody>
                    <a:bodyPr/>
                    <a:lstStyle/>
                    <a:p>
                      <a:pPr algn="l" fontAlgn="t"/>
                      <a:r>
                        <a:rPr lang="en-US" sz="1600" b="1">
                          <a:solidFill>
                            <a:schemeClr val="bg1"/>
                          </a:solidFill>
                          <a:effectLst/>
                        </a:rPr>
                        <a:t>Features</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tc>
                  <a:txBody>
                    <a:bodyPr/>
                    <a:lstStyle/>
                    <a:p>
                      <a:pPr algn="l" fontAlgn="t"/>
                      <a:r>
                        <a:rPr lang="en-US" sz="1600" b="1">
                          <a:solidFill>
                            <a:schemeClr val="bg1"/>
                          </a:solidFill>
                          <a:effectLst/>
                        </a:rPr>
                        <a:t>WCF</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tc>
                  <a:txBody>
                    <a:bodyPr/>
                    <a:lstStyle/>
                    <a:p>
                      <a:pPr algn="l" fontAlgn="t"/>
                      <a:r>
                        <a:rPr lang="en-US" sz="1600" b="1" dirty="0" err="1">
                          <a:solidFill>
                            <a:schemeClr val="bg1"/>
                          </a:solidFill>
                          <a:effectLst/>
                        </a:rPr>
                        <a:t>gRPC</a:t>
                      </a:r>
                      <a:endParaRPr lang="en-US" sz="1600" b="1" dirty="0">
                        <a:solidFill>
                          <a:schemeClr val="bg1"/>
                        </a:solidFill>
                        <a:effectLst/>
                      </a:endParaRP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extLst>
                  <a:ext uri="{0D108BD9-81ED-4DB2-BD59-A6C34878D82A}">
                    <a16:rowId xmlns:a16="http://schemas.microsoft.com/office/drawing/2014/main" val="3496591862"/>
                  </a:ext>
                </a:extLst>
              </a:tr>
              <a:tr h="672301">
                <a:tc>
                  <a:txBody>
                    <a:bodyPr/>
                    <a:lstStyle/>
                    <a:p>
                      <a:pPr algn="l" fontAlgn="t"/>
                      <a:r>
                        <a:rPr lang="en-US" sz="1600">
                          <a:effectLst/>
                        </a:rPr>
                        <a:t>Objective</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tc>
                  <a:txBody>
                    <a:bodyPr/>
                    <a:lstStyle/>
                    <a:p>
                      <a:pPr algn="l" fontAlgn="t"/>
                      <a:r>
                        <a:rPr lang="en-US" sz="1600">
                          <a:effectLst/>
                        </a:rPr>
                        <a:t>Separate business code from networking implementation.</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tc>
                  <a:txBody>
                    <a:bodyPr/>
                    <a:lstStyle/>
                    <a:p>
                      <a:pPr algn="l" fontAlgn="t"/>
                      <a:r>
                        <a:rPr lang="en-US" sz="1600">
                          <a:effectLst/>
                        </a:rPr>
                        <a:t>Separate business code from interface definition and networking implementation.</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extLst>
                  <a:ext uri="{0D108BD9-81ED-4DB2-BD59-A6C34878D82A}">
                    <a16:rowId xmlns:a16="http://schemas.microsoft.com/office/drawing/2014/main" val="93213347"/>
                  </a:ext>
                </a:extLst>
              </a:tr>
              <a:tr h="672301">
                <a:tc>
                  <a:txBody>
                    <a:bodyPr/>
                    <a:lstStyle/>
                    <a:p>
                      <a:pPr algn="l" fontAlgn="t"/>
                      <a:r>
                        <a:rPr lang="en-US" sz="1600" dirty="0">
                          <a:effectLst/>
                        </a:rPr>
                        <a:t>Define services and messages</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tc>
                  <a:txBody>
                    <a:bodyPr/>
                    <a:lstStyle/>
                    <a:p>
                      <a:pPr algn="l" fontAlgn="t"/>
                      <a:r>
                        <a:rPr lang="en-US" sz="1600" dirty="0">
                          <a:effectLst/>
                        </a:rPr>
                        <a:t>Service Contract, Operation Contract, and Data Contract.</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tc>
                  <a:txBody>
                    <a:bodyPr/>
                    <a:lstStyle/>
                    <a:p>
                      <a:pPr algn="l" fontAlgn="t"/>
                      <a:r>
                        <a:rPr lang="en-US" sz="1600">
                          <a:effectLst/>
                        </a:rPr>
                        <a:t>Uses proto file to declare services and messages.</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extLst>
                  <a:ext uri="{0D108BD9-81ED-4DB2-BD59-A6C34878D82A}">
                    <a16:rowId xmlns:a16="http://schemas.microsoft.com/office/drawing/2014/main" val="1750258906"/>
                  </a:ext>
                </a:extLst>
              </a:tr>
              <a:tr h="400084">
                <a:tc>
                  <a:txBody>
                    <a:bodyPr/>
                    <a:lstStyle/>
                    <a:p>
                      <a:pPr algn="l" fontAlgn="t"/>
                      <a:r>
                        <a:rPr lang="en-US" sz="1600" dirty="0">
                          <a:effectLst/>
                        </a:rPr>
                        <a:t>Language</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tc>
                  <a:txBody>
                    <a:bodyPr/>
                    <a:lstStyle/>
                    <a:p>
                      <a:pPr algn="l" fontAlgn="t"/>
                      <a:r>
                        <a:rPr lang="en-US" sz="1600">
                          <a:effectLst/>
                        </a:rPr>
                        <a:t>Contracts written in C# or Visual Basic.</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tc>
                  <a:txBody>
                    <a:bodyPr/>
                    <a:lstStyle/>
                    <a:p>
                      <a:pPr algn="l" fontAlgn="t"/>
                      <a:r>
                        <a:rPr lang="en-US" sz="1600">
                          <a:effectLst/>
                        </a:rPr>
                        <a:t>Protocol Buffer language.</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extLst>
                  <a:ext uri="{0D108BD9-81ED-4DB2-BD59-A6C34878D82A}">
                    <a16:rowId xmlns:a16="http://schemas.microsoft.com/office/drawing/2014/main" val="3866572379"/>
                  </a:ext>
                </a:extLst>
              </a:tr>
              <a:tr h="672301">
                <a:tc>
                  <a:txBody>
                    <a:bodyPr/>
                    <a:lstStyle/>
                    <a:p>
                      <a:pPr algn="l" fontAlgn="t"/>
                      <a:r>
                        <a:rPr lang="en-US" sz="1600" dirty="0">
                          <a:effectLst/>
                        </a:rPr>
                        <a:t>Wire format</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tc>
                  <a:txBody>
                    <a:bodyPr/>
                    <a:lstStyle/>
                    <a:p>
                      <a:pPr algn="l" fontAlgn="t"/>
                      <a:r>
                        <a:rPr lang="en-US" sz="1600" dirty="0">
                          <a:effectLst/>
                        </a:rPr>
                        <a:t>Configurable, including SOAP/XML, Plain XML, JSON, and .NET Binary.</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tc>
                  <a:txBody>
                    <a:bodyPr/>
                    <a:lstStyle/>
                    <a:p>
                      <a:pPr algn="l" fontAlgn="t"/>
                      <a:r>
                        <a:rPr lang="en-US" sz="1600">
                          <a:effectLst/>
                        </a:rPr>
                        <a:t>Protocol Buffer binary format (although it's possible to use other formats).</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extLst>
                  <a:ext uri="{0D108BD9-81ED-4DB2-BD59-A6C34878D82A}">
                    <a16:rowId xmlns:a16="http://schemas.microsoft.com/office/drawing/2014/main" val="3702925937"/>
                  </a:ext>
                </a:extLst>
              </a:tr>
              <a:tr h="944520">
                <a:tc>
                  <a:txBody>
                    <a:bodyPr/>
                    <a:lstStyle/>
                    <a:p>
                      <a:pPr algn="l" fontAlgn="t"/>
                      <a:r>
                        <a:rPr lang="en-US" sz="1600" dirty="0">
                          <a:effectLst/>
                        </a:rPr>
                        <a:t>Interoperability</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tc>
                  <a:txBody>
                    <a:bodyPr/>
                    <a:lstStyle/>
                    <a:p>
                      <a:pPr algn="l" fontAlgn="t"/>
                      <a:r>
                        <a:rPr lang="en-US" sz="1600" dirty="0">
                          <a:effectLst/>
                        </a:rPr>
                        <a:t>When using SOAP over HTTP.</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tc>
                  <a:txBody>
                    <a:bodyPr/>
                    <a:lstStyle/>
                    <a:p>
                      <a:pPr algn="l" fontAlgn="t"/>
                      <a:r>
                        <a:rPr lang="en-US" sz="1600">
                          <a:effectLst/>
                        </a:rPr>
                        <a:t>Official support: .NET, Java, Python, JavaScript, C/C++, Go, Rust, Ruby, Swift, Dart, PHP. Unofficial support for other languages from the community.</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extLst>
                  <a:ext uri="{0D108BD9-81ED-4DB2-BD59-A6C34878D82A}">
                    <a16:rowId xmlns:a16="http://schemas.microsoft.com/office/drawing/2014/main" val="1223420112"/>
                  </a:ext>
                </a:extLst>
              </a:tr>
              <a:tr h="672301">
                <a:tc>
                  <a:txBody>
                    <a:bodyPr/>
                    <a:lstStyle/>
                    <a:p>
                      <a:pPr algn="l" fontAlgn="t"/>
                      <a:r>
                        <a:rPr lang="en-US" sz="1600" dirty="0">
                          <a:effectLst/>
                        </a:rPr>
                        <a:t>Networking</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tc>
                  <a:txBody>
                    <a:bodyPr/>
                    <a:lstStyle/>
                    <a:p>
                      <a:pPr algn="l" fontAlgn="t"/>
                      <a:r>
                        <a:rPr lang="en-US" sz="1600">
                          <a:effectLst/>
                        </a:rPr>
                        <a:t>Configured at runtime. Switch between NetTCP, HTTP, and MSMQ.</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tc>
                  <a:txBody>
                    <a:bodyPr/>
                    <a:lstStyle/>
                    <a:p>
                      <a:pPr algn="l" fontAlgn="t"/>
                      <a:r>
                        <a:rPr lang="en-US" sz="1600">
                          <a:effectLst/>
                        </a:rPr>
                        <a:t>HTTP/2, currently over TCP only with ASP.NET Core gRPC.</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extLst>
                  <a:ext uri="{0D108BD9-81ED-4DB2-BD59-A6C34878D82A}">
                    <a16:rowId xmlns:a16="http://schemas.microsoft.com/office/drawing/2014/main" val="3627052572"/>
                  </a:ext>
                </a:extLst>
              </a:tr>
              <a:tr h="672301">
                <a:tc>
                  <a:txBody>
                    <a:bodyPr/>
                    <a:lstStyle/>
                    <a:p>
                      <a:pPr algn="l" fontAlgn="t"/>
                      <a:r>
                        <a:rPr lang="en-US" sz="1600" dirty="0">
                          <a:effectLst/>
                        </a:rPr>
                        <a:t>Approach</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tc>
                  <a:txBody>
                    <a:bodyPr/>
                    <a:lstStyle/>
                    <a:p>
                      <a:pPr algn="l" fontAlgn="t"/>
                      <a:r>
                        <a:rPr lang="en-US" sz="1600">
                          <a:effectLst/>
                        </a:rPr>
                        <a:t>Runtime generation of serialization, deserialization, and networking code in base classes.</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tc>
                  <a:txBody>
                    <a:bodyPr/>
                    <a:lstStyle/>
                    <a:p>
                      <a:pPr algn="l" fontAlgn="t"/>
                      <a:r>
                        <a:rPr lang="en-US" sz="1600">
                          <a:effectLst/>
                        </a:rPr>
                        <a:t>Build-time generation of serialization, deserialization, and networking code in base classes.</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extLst>
                  <a:ext uri="{0D108BD9-81ED-4DB2-BD59-A6C34878D82A}">
                    <a16:rowId xmlns:a16="http://schemas.microsoft.com/office/drawing/2014/main" val="3504137256"/>
                  </a:ext>
                </a:extLst>
              </a:tr>
              <a:tr h="400084">
                <a:tc>
                  <a:txBody>
                    <a:bodyPr/>
                    <a:lstStyle/>
                    <a:p>
                      <a:pPr algn="l" fontAlgn="t"/>
                      <a:r>
                        <a:rPr lang="en-US" sz="1600" dirty="0">
                          <a:effectLst/>
                        </a:rPr>
                        <a:t>Security</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tc>
                  <a:txBody>
                    <a:bodyPr/>
                    <a:lstStyle/>
                    <a:p>
                      <a:pPr algn="l" fontAlgn="t"/>
                      <a:r>
                        <a:rPr lang="en-US" sz="1600">
                          <a:effectLst/>
                        </a:rPr>
                        <a:t>Authentication, WS-Security, message encryption.</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tc>
                  <a:txBody>
                    <a:bodyPr/>
                    <a:lstStyle/>
                    <a:p>
                      <a:pPr algn="l" fontAlgn="t"/>
                      <a:r>
                        <a:rPr lang="en-US" sz="1600" dirty="0">
                          <a:effectLst/>
                        </a:rPr>
                        <a:t>Credentials, ASP.NET Core security, TLS networking.</a:t>
                      </a:r>
                    </a:p>
                  </a:txBody>
                  <a:tcPr marL="35693" marR="35693" marT="17846" marB="17846">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tcPr>
                </a:tc>
                <a:extLst>
                  <a:ext uri="{0D108BD9-81ED-4DB2-BD59-A6C34878D82A}">
                    <a16:rowId xmlns:a16="http://schemas.microsoft.com/office/drawing/2014/main" val="827952795"/>
                  </a:ext>
                </a:extLst>
              </a:tr>
            </a:tbl>
          </a:graphicData>
        </a:graphic>
      </p:graphicFrame>
    </p:spTree>
    <p:extLst>
      <p:ext uri="{BB962C8B-B14F-4D97-AF65-F5344CB8AC3E}">
        <p14:creationId xmlns:p14="http://schemas.microsoft.com/office/powerpoint/2010/main" val="3064343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DBAB-D178-484A-B1F1-301CC4BEDCE4}"/>
              </a:ext>
            </a:extLst>
          </p:cNvPr>
          <p:cNvSpPr>
            <a:spLocks noGrp="1"/>
          </p:cNvSpPr>
          <p:nvPr>
            <p:ph type="title"/>
          </p:nvPr>
        </p:nvSpPr>
        <p:spPr/>
        <p:txBody>
          <a:bodyPr/>
          <a:lstStyle/>
          <a:p>
            <a:r>
              <a:rPr lang="en-US" b="1" cap="none" dirty="0" err="1"/>
              <a:t>gRPC</a:t>
            </a:r>
            <a:r>
              <a:rPr lang="en-US" b="1" cap="none" dirty="0"/>
              <a:t> for .NET</a:t>
            </a:r>
            <a:endParaRPr lang="en-US" dirty="0"/>
          </a:p>
        </p:txBody>
      </p:sp>
      <p:sp>
        <p:nvSpPr>
          <p:cNvPr id="3" name="Content Placeholder 2">
            <a:extLst>
              <a:ext uri="{FF2B5EF4-FFF2-40B4-BE49-F238E27FC236}">
                <a16:creationId xmlns:a16="http://schemas.microsoft.com/office/drawing/2014/main" id="{E0D137A8-F5D9-5544-82EE-11413BC61845}"/>
              </a:ext>
            </a:extLst>
          </p:cNvPr>
          <p:cNvSpPr>
            <a:spLocks noGrp="1"/>
          </p:cNvSpPr>
          <p:nvPr>
            <p:ph idx="1"/>
          </p:nvPr>
        </p:nvSpPr>
        <p:spPr/>
        <p:txBody>
          <a:bodyPr>
            <a:normAutofit fontScale="92500" lnSpcReduction="20000"/>
          </a:bodyPr>
          <a:lstStyle/>
          <a:p>
            <a:r>
              <a:rPr lang="en-US" dirty="0" err="1"/>
              <a:t>Grpc.Core</a:t>
            </a:r>
            <a:r>
              <a:rPr lang="en-US" dirty="0"/>
              <a:t> – Google developed </a:t>
            </a:r>
            <a:r>
              <a:rPr lang="en-US" dirty="0" err="1"/>
              <a:t>Protobuf</a:t>
            </a:r>
            <a:r>
              <a:rPr lang="en-US" dirty="0"/>
              <a:t> for C#</a:t>
            </a:r>
          </a:p>
          <a:p>
            <a:pPr lvl="1"/>
            <a:r>
              <a:rPr lang="en-US" dirty="0"/>
              <a:t>contract-first only</a:t>
            </a:r>
          </a:p>
          <a:p>
            <a:pPr lvl="1"/>
            <a:r>
              <a:rPr lang="en-US" u="sng" dirty="0">
                <a:hlinkClick r:id="rId2"/>
              </a:rPr>
              <a:t>https://github.com/grpc/grpc</a:t>
            </a:r>
            <a:endParaRPr lang="en-US" dirty="0"/>
          </a:p>
          <a:p>
            <a:r>
              <a:rPr lang="en-US" dirty="0" err="1"/>
              <a:t>Grpc.NET</a:t>
            </a:r>
            <a:r>
              <a:rPr lang="en-US" dirty="0"/>
              <a:t> – Microsoft’s version</a:t>
            </a:r>
          </a:p>
          <a:p>
            <a:pPr lvl="1"/>
            <a:r>
              <a:rPr lang="en-US" dirty="0"/>
              <a:t>it uses the same core types as </a:t>
            </a:r>
            <a:r>
              <a:rPr lang="en-US" dirty="0" err="1"/>
              <a:t>Grpc.Core</a:t>
            </a:r>
            <a:endParaRPr lang="en-US" dirty="0"/>
          </a:p>
          <a:p>
            <a:pPr lvl="1"/>
            <a:r>
              <a:rPr lang="en-US" dirty="0"/>
              <a:t>it can use the “Kestrel” HTTP/2 server bindings</a:t>
            </a:r>
          </a:p>
          <a:p>
            <a:pPr lvl="1"/>
            <a:r>
              <a:rPr lang="en-US" u="sng" dirty="0">
                <a:hlinkClick r:id="rId3"/>
              </a:rPr>
              <a:t>https://github.com/grpc/grpc-dotnet</a:t>
            </a:r>
            <a:endParaRPr lang="en-US" dirty="0"/>
          </a:p>
          <a:p>
            <a:r>
              <a:rPr lang="en-US" dirty="0"/>
              <a:t>Starting from </a:t>
            </a:r>
            <a:r>
              <a:rPr lang="en-US" b="1" dirty="0"/>
              <a:t>May 2021</a:t>
            </a:r>
            <a:r>
              <a:rPr lang="en-US" dirty="0"/>
              <a:t>, </a:t>
            </a:r>
            <a:r>
              <a:rPr lang="en-US" dirty="0" err="1"/>
              <a:t>Grpc.NET</a:t>
            </a:r>
            <a:r>
              <a:rPr lang="en-US" dirty="0"/>
              <a:t> is the recommended </a:t>
            </a:r>
            <a:r>
              <a:rPr lang="en-US" dirty="0" err="1"/>
              <a:t>implemention</a:t>
            </a:r>
            <a:r>
              <a:rPr lang="en-US" dirty="0"/>
              <a:t> of </a:t>
            </a:r>
            <a:r>
              <a:rPr lang="en-US" dirty="0" err="1"/>
              <a:t>gRPC</a:t>
            </a:r>
            <a:r>
              <a:rPr lang="en-US" dirty="0"/>
              <a:t> for C#. (versus </a:t>
            </a:r>
            <a:r>
              <a:rPr lang="en-US" dirty="0" err="1"/>
              <a:t>Grpc.Core</a:t>
            </a:r>
            <a:r>
              <a:rPr lang="en-US" dirty="0"/>
              <a:t>)</a:t>
            </a:r>
          </a:p>
        </p:txBody>
      </p:sp>
    </p:spTree>
    <p:extLst>
      <p:ext uri="{BB962C8B-B14F-4D97-AF65-F5344CB8AC3E}">
        <p14:creationId xmlns:p14="http://schemas.microsoft.com/office/powerpoint/2010/main" val="3321017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7ACF-9141-644C-B1D8-91BDFB4715B4}"/>
              </a:ext>
            </a:extLst>
          </p:cNvPr>
          <p:cNvSpPr>
            <a:spLocks noGrp="1"/>
          </p:cNvSpPr>
          <p:nvPr>
            <p:ph type="title"/>
          </p:nvPr>
        </p:nvSpPr>
        <p:spPr/>
        <p:txBody>
          <a:bodyPr/>
          <a:lstStyle/>
          <a:p>
            <a:r>
              <a:rPr lang="en-US" cap="none" dirty="0"/>
              <a:t>Why Isn't WCF Supported In .NET Core?</a:t>
            </a:r>
          </a:p>
        </p:txBody>
      </p:sp>
      <p:sp>
        <p:nvSpPr>
          <p:cNvPr id="3" name="Content Placeholder 2">
            <a:extLst>
              <a:ext uri="{FF2B5EF4-FFF2-40B4-BE49-F238E27FC236}">
                <a16:creationId xmlns:a16="http://schemas.microsoft.com/office/drawing/2014/main" id="{6BF8227A-64E6-9E49-AEFA-5131A4B6DAC9}"/>
              </a:ext>
            </a:extLst>
          </p:cNvPr>
          <p:cNvSpPr>
            <a:spLocks noGrp="1"/>
          </p:cNvSpPr>
          <p:nvPr>
            <p:ph idx="1"/>
          </p:nvPr>
        </p:nvSpPr>
        <p:spPr>
          <a:xfrm>
            <a:off x="1141410" y="1961252"/>
            <a:ext cx="9905999" cy="3541714"/>
          </a:xfrm>
        </p:spPr>
        <p:txBody>
          <a:bodyPr>
            <a:normAutofit fontScale="92500" lnSpcReduction="20000"/>
          </a:bodyPr>
          <a:lstStyle/>
          <a:p>
            <a:r>
              <a:rPr lang="en-US" dirty="0"/>
              <a:t>WCF is not supported in .NET Core since it's a Windows specific technology and .NET Core is supposed to be cross-platform.</a:t>
            </a:r>
          </a:p>
          <a:p>
            <a:r>
              <a:rPr lang="en-US" dirty="0"/>
              <a:t>WCF has in part been undermined by the rising popularity of REST. The programming model in WCF is geared around </a:t>
            </a:r>
            <a:r>
              <a:rPr lang="en-US" b="1" dirty="0"/>
              <a:t>operations</a:t>
            </a:r>
            <a:r>
              <a:rPr lang="en-US" dirty="0"/>
              <a:t> rather than </a:t>
            </a:r>
            <a:r>
              <a:rPr lang="en-US" b="1" dirty="0"/>
              <a:t>resources</a:t>
            </a:r>
            <a:r>
              <a:rPr lang="en-US" dirty="0"/>
              <a:t> </a:t>
            </a:r>
          </a:p>
          <a:p>
            <a:r>
              <a:rPr lang="en-US" dirty="0"/>
              <a:t>Microsoft’s response to REST is </a:t>
            </a:r>
            <a:r>
              <a:rPr lang="en-US" dirty="0" err="1"/>
              <a:t>ASP.Net</a:t>
            </a:r>
            <a:r>
              <a:rPr lang="en-US" dirty="0"/>
              <a:t> </a:t>
            </a:r>
            <a:r>
              <a:rPr lang="en-US" dirty="0" err="1"/>
              <a:t>WebAPI</a:t>
            </a:r>
            <a:endParaRPr lang="en-US" dirty="0"/>
          </a:p>
          <a:p>
            <a:r>
              <a:rPr lang="en-US" dirty="0"/>
              <a:t>Growing popularity of </a:t>
            </a:r>
            <a:r>
              <a:rPr lang="en-US" b="1" dirty="0" err="1"/>
              <a:t>gRPC</a:t>
            </a:r>
            <a:r>
              <a:rPr lang="en-US" dirty="0"/>
              <a:t> as an alternative means of </a:t>
            </a:r>
            <a:r>
              <a:rPr lang="en-US" b="1" dirty="0"/>
              <a:t>contract-first development </a:t>
            </a:r>
            <a:r>
              <a:rPr lang="en-US" dirty="0"/>
              <a:t>which allows you to define genuinely </a:t>
            </a:r>
            <a:r>
              <a:rPr lang="en-US" b="1" dirty="0"/>
              <a:t>cross-platform operations and models that are tolerant to change</a:t>
            </a:r>
            <a:r>
              <a:rPr lang="en-US" dirty="0"/>
              <a:t>. Microsoft included a </a:t>
            </a:r>
            <a:r>
              <a:rPr lang="en-US" dirty="0" err="1"/>
              <a:t>gRPC</a:t>
            </a:r>
            <a:r>
              <a:rPr lang="en-US" dirty="0"/>
              <a:t> template in </a:t>
            </a:r>
            <a:r>
              <a:rPr lang="en-US" dirty="0" err="1"/>
              <a:t>.Net</a:t>
            </a:r>
            <a:r>
              <a:rPr lang="en-US" dirty="0"/>
              <a:t> Core 3.0 implying it as a preferred technology for contract-first development.</a:t>
            </a:r>
          </a:p>
        </p:txBody>
      </p:sp>
      <p:sp>
        <p:nvSpPr>
          <p:cNvPr id="4" name="TextBox 3">
            <a:extLst>
              <a:ext uri="{FF2B5EF4-FFF2-40B4-BE49-F238E27FC236}">
                <a16:creationId xmlns:a16="http://schemas.microsoft.com/office/drawing/2014/main" id="{3F6B1398-42A0-D746-977D-9F50193485D1}"/>
              </a:ext>
            </a:extLst>
          </p:cNvPr>
          <p:cNvSpPr txBox="1"/>
          <p:nvPr/>
        </p:nvSpPr>
        <p:spPr>
          <a:xfrm>
            <a:off x="1432958" y="5947094"/>
            <a:ext cx="9322905" cy="584775"/>
          </a:xfrm>
          <a:prstGeom prst="rect">
            <a:avLst/>
          </a:prstGeom>
          <a:noFill/>
        </p:spPr>
        <p:txBody>
          <a:bodyPr wrap="square" rtlCol="0">
            <a:spAutoFit/>
          </a:bodyPr>
          <a:lstStyle/>
          <a:p>
            <a:r>
              <a:rPr lang="en-US" sz="1400" dirty="0"/>
              <a:t>28 October 2018</a:t>
            </a:r>
          </a:p>
          <a:p>
            <a:r>
              <a:rPr lang="en-US" dirty="0">
                <a:hlinkClick r:id="rId2"/>
              </a:rPr>
              <a:t>https://</a:t>
            </a:r>
            <a:r>
              <a:rPr lang="en-US" dirty="0" err="1">
                <a:hlinkClick r:id="rId2"/>
              </a:rPr>
              <a:t>www.ben-morris.com</a:t>
            </a:r>
            <a:r>
              <a:rPr lang="en-US" dirty="0">
                <a:hlinkClick r:id="rId2"/>
              </a:rPr>
              <a:t>/why-</a:t>
            </a:r>
            <a:r>
              <a:rPr lang="en-US" dirty="0" err="1">
                <a:hlinkClick r:id="rId2"/>
              </a:rPr>
              <a:t>isnt</a:t>
            </a:r>
            <a:r>
              <a:rPr lang="en-US" dirty="0">
                <a:hlinkClick r:id="rId2"/>
              </a:rPr>
              <a:t>-</a:t>
            </a:r>
            <a:r>
              <a:rPr lang="en-US" dirty="0" err="1">
                <a:hlinkClick r:id="rId2"/>
              </a:rPr>
              <a:t>wcf</a:t>
            </a:r>
            <a:r>
              <a:rPr lang="en-US" dirty="0">
                <a:hlinkClick r:id="rId2"/>
              </a:rPr>
              <a:t>-supported-in-net-core/</a:t>
            </a:r>
            <a:endParaRPr lang="en-US" dirty="0"/>
          </a:p>
        </p:txBody>
      </p:sp>
    </p:spTree>
    <p:extLst>
      <p:ext uri="{BB962C8B-B14F-4D97-AF65-F5344CB8AC3E}">
        <p14:creationId xmlns:p14="http://schemas.microsoft.com/office/powerpoint/2010/main" val="77514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AF95-4480-CF45-9107-49339FF2F85C}"/>
              </a:ext>
            </a:extLst>
          </p:cNvPr>
          <p:cNvSpPr>
            <a:spLocks noGrp="1"/>
          </p:cNvSpPr>
          <p:nvPr>
            <p:ph type="title"/>
          </p:nvPr>
        </p:nvSpPr>
        <p:spPr/>
        <p:txBody>
          <a:bodyPr/>
          <a:lstStyle/>
          <a:p>
            <a:r>
              <a:rPr lang="en-US" cap="none" dirty="0" err="1"/>
              <a:t>protobuf-net.Grpc</a:t>
            </a:r>
            <a:endParaRPr lang="en-US" cap="none" dirty="0"/>
          </a:p>
        </p:txBody>
      </p:sp>
      <p:sp>
        <p:nvSpPr>
          <p:cNvPr id="3" name="Content Placeholder 2">
            <a:extLst>
              <a:ext uri="{FF2B5EF4-FFF2-40B4-BE49-F238E27FC236}">
                <a16:creationId xmlns:a16="http://schemas.microsoft.com/office/drawing/2014/main" id="{FC47A663-14D5-DA47-BF37-F158BF6DBCCF}"/>
              </a:ext>
            </a:extLst>
          </p:cNvPr>
          <p:cNvSpPr>
            <a:spLocks noGrp="1"/>
          </p:cNvSpPr>
          <p:nvPr>
            <p:ph idx="1"/>
          </p:nvPr>
        </p:nvSpPr>
        <p:spPr>
          <a:xfrm>
            <a:off x="1141412" y="2226365"/>
            <a:ext cx="7078249" cy="3498574"/>
          </a:xfrm>
        </p:spPr>
        <p:txBody>
          <a:bodyPr>
            <a:normAutofit/>
          </a:bodyPr>
          <a:lstStyle/>
          <a:p>
            <a:r>
              <a:rPr lang="en-US" dirty="0" err="1"/>
              <a:t>protobuf</a:t>
            </a:r>
            <a:r>
              <a:rPr lang="en-US" dirty="0"/>
              <a:t> is contract first</a:t>
            </a:r>
          </a:p>
          <a:p>
            <a:r>
              <a:rPr lang="en-US" b="1" dirty="0" err="1"/>
              <a:t>protobuf-net.Grpc</a:t>
            </a:r>
            <a:r>
              <a:rPr lang="en-US" b="1" dirty="0"/>
              <a:t> is code first</a:t>
            </a:r>
          </a:p>
          <a:p>
            <a:r>
              <a:rPr lang="en-US" dirty="0"/>
              <a:t>Simple </a:t>
            </a:r>
            <a:r>
              <a:rPr lang="en-US" dirty="0" err="1"/>
              <a:t>gRPC</a:t>
            </a:r>
            <a:r>
              <a:rPr lang="en-US" dirty="0"/>
              <a:t> access in .NET Core 3+ and .NET Framework 4.6.1+</a:t>
            </a:r>
            <a:endParaRPr lang="en-US" b="1" dirty="0"/>
          </a:p>
          <a:p>
            <a:pPr marL="0" indent="0">
              <a:buNone/>
            </a:pPr>
            <a:endParaRPr lang="en-US" dirty="0"/>
          </a:p>
        </p:txBody>
      </p:sp>
      <p:sp>
        <p:nvSpPr>
          <p:cNvPr id="6" name="Rectangle 5">
            <a:extLst>
              <a:ext uri="{FF2B5EF4-FFF2-40B4-BE49-F238E27FC236}">
                <a16:creationId xmlns:a16="http://schemas.microsoft.com/office/drawing/2014/main" id="{03949CAF-F8D6-9946-8CA9-2DED17EC402F}"/>
              </a:ext>
            </a:extLst>
          </p:cNvPr>
          <p:cNvSpPr/>
          <p:nvPr/>
        </p:nvSpPr>
        <p:spPr>
          <a:xfrm>
            <a:off x="8395252" y="966387"/>
            <a:ext cx="3048000" cy="4524315"/>
          </a:xfrm>
          <a:prstGeom prst="rect">
            <a:avLst/>
          </a:prstGeom>
        </p:spPr>
        <p:txBody>
          <a:bodyPr wrap="square">
            <a:spAutoFit/>
          </a:bodyPr>
          <a:lstStyle/>
          <a:p>
            <a:r>
              <a:rPr lang="en-US" dirty="0"/>
              <a:t>[</a:t>
            </a:r>
            <a:r>
              <a:rPr lang="en-US" dirty="0" err="1"/>
              <a:t>DataContract</a:t>
            </a:r>
            <a:r>
              <a:rPr lang="en-US" dirty="0"/>
              <a:t>]</a:t>
            </a:r>
          </a:p>
          <a:p>
            <a:r>
              <a:rPr lang="en-US" dirty="0"/>
              <a:t>public class </a:t>
            </a:r>
            <a:r>
              <a:rPr lang="en-US" dirty="0" err="1"/>
              <a:t>MultiplyRequest</a:t>
            </a:r>
            <a:endParaRPr lang="en-US" dirty="0"/>
          </a:p>
          <a:p>
            <a:r>
              <a:rPr lang="en-US" dirty="0"/>
              <a:t>{</a:t>
            </a:r>
          </a:p>
          <a:p>
            <a:r>
              <a:rPr lang="en-US" dirty="0"/>
              <a:t>    [</a:t>
            </a:r>
            <a:r>
              <a:rPr lang="en-US" dirty="0" err="1"/>
              <a:t>DataMember</a:t>
            </a:r>
            <a:r>
              <a:rPr lang="en-US" dirty="0"/>
              <a:t>(Order = 1)]</a:t>
            </a:r>
          </a:p>
          <a:p>
            <a:r>
              <a:rPr lang="en-US" dirty="0"/>
              <a:t>    public int X { get; set; }</a:t>
            </a:r>
          </a:p>
          <a:p>
            <a:endParaRPr lang="en-US" dirty="0"/>
          </a:p>
          <a:p>
            <a:r>
              <a:rPr lang="en-US" dirty="0"/>
              <a:t>    [</a:t>
            </a:r>
            <a:r>
              <a:rPr lang="en-US" dirty="0" err="1"/>
              <a:t>DataMember</a:t>
            </a:r>
            <a:r>
              <a:rPr lang="en-US" dirty="0"/>
              <a:t>(Order = 2)]</a:t>
            </a:r>
          </a:p>
          <a:p>
            <a:r>
              <a:rPr lang="en-US" dirty="0"/>
              <a:t>    public int Y { get; set; }</a:t>
            </a:r>
          </a:p>
          <a:p>
            <a:r>
              <a:rPr lang="en-US" dirty="0"/>
              <a:t>}</a:t>
            </a:r>
          </a:p>
          <a:p>
            <a:endParaRPr lang="en-US" dirty="0"/>
          </a:p>
          <a:p>
            <a:r>
              <a:rPr lang="en-US" dirty="0"/>
              <a:t>[</a:t>
            </a:r>
            <a:r>
              <a:rPr lang="en-US" dirty="0" err="1"/>
              <a:t>DataContract</a:t>
            </a:r>
            <a:r>
              <a:rPr lang="en-US" dirty="0"/>
              <a:t>]</a:t>
            </a:r>
          </a:p>
          <a:p>
            <a:r>
              <a:rPr lang="en-US" dirty="0"/>
              <a:t>public class </a:t>
            </a:r>
            <a:r>
              <a:rPr lang="en-US" dirty="0" err="1"/>
              <a:t>MultiplyResult</a:t>
            </a:r>
            <a:endParaRPr lang="en-US" dirty="0"/>
          </a:p>
          <a:p>
            <a:r>
              <a:rPr lang="en-US" dirty="0"/>
              <a:t>{</a:t>
            </a:r>
          </a:p>
          <a:p>
            <a:r>
              <a:rPr lang="en-US" dirty="0"/>
              <a:t>    [</a:t>
            </a:r>
            <a:r>
              <a:rPr lang="en-US" dirty="0" err="1"/>
              <a:t>DataMember</a:t>
            </a:r>
            <a:r>
              <a:rPr lang="en-US" dirty="0"/>
              <a:t>(Order = 1)]</a:t>
            </a:r>
          </a:p>
          <a:p>
            <a:r>
              <a:rPr lang="en-US" dirty="0"/>
              <a:t>    public int Result { get; set; }</a:t>
            </a:r>
          </a:p>
          <a:p>
            <a:r>
              <a:rPr lang="en-US" dirty="0"/>
              <a:t>}</a:t>
            </a:r>
          </a:p>
        </p:txBody>
      </p:sp>
      <p:sp>
        <p:nvSpPr>
          <p:cNvPr id="7" name="TextBox 6">
            <a:extLst>
              <a:ext uri="{FF2B5EF4-FFF2-40B4-BE49-F238E27FC236}">
                <a16:creationId xmlns:a16="http://schemas.microsoft.com/office/drawing/2014/main" id="{0DE2C81A-1551-B948-8D72-348567E9D3E7}"/>
              </a:ext>
            </a:extLst>
          </p:cNvPr>
          <p:cNvSpPr txBox="1"/>
          <p:nvPr/>
        </p:nvSpPr>
        <p:spPr>
          <a:xfrm>
            <a:off x="1540565" y="6013174"/>
            <a:ext cx="6520070" cy="369332"/>
          </a:xfrm>
          <a:prstGeom prst="rect">
            <a:avLst/>
          </a:prstGeom>
          <a:noFill/>
        </p:spPr>
        <p:txBody>
          <a:bodyPr wrap="square" rtlCol="0">
            <a:spAutoFit/>
          </a:bodyPr>
          <a:lstStyle/>
          <a:p>
            <a:r>
              <a:rPr lang="en-US" dirty="0">
                <a:hlinkClick r:id="rId2"/>
              </a:rPr>
              <a:t>https://</a:t>
            </a:r>
            <a:r>
              <a:rPr lang="en-US" dirty="0" err="1">
                <a:hlinkClick r:id="rId2"/>
              </a:rPr>
              <a:t>protobuf-net.github.io</a:t>
            </a:r>
            <a:r>
              <a:rPr lang="en-US" dirty="0">
                <a:hlinkClick r:id="rId2"/>
              </a:rPr>
              <a:t>/</a:t>
            </a:r>
            <a:r>
              <a:rPr lang="en-US" dirty="0" err="1">
                <a:hlinkClick r:id="rId2"/>
              </a:rPr>
              <a:t>protobuf-net.Grpc</a:t>
            </a:r>
            <a:r>
              <a:rPr lang="en-US" dirty="0">
                <a:hlinkClick r:id="rId2"/>
              </a:rPr>
              <a:t>/</a:t>
            </a:r>
            <a:r>
              <a:rPr lang="en-US" dirty="0" err="1">
                <a:hlinkClick r:id="rId2"/>
              </a:rPr>
              <a:t>gettingstarted.html</a:t>
            </a:r>
            <a:endParaRPr lang="en-US" dirty="0"/>
          </a:p>
        </p:txBody>
      </p:sp>
    </p:spTree>
    <p:extLst>
      <p:ext uri="{BB962C8B-B14F-4D97-AF65-F5344CB8AC3E}">
        <p14:creationId xmlns:p14="http://schemas.microsoft.com/office/powerpoint/2010/main" val="3760805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13948-600A-104C-B5C0-EEBCE842A1BC}"/>
              </a:ext>
            </a:extLst>
          </p:cNvPr>
          <p:cNvSpPr>
            <a:spLocks noGrp="1"/>
          </p:cNvSpPr>
          <p:nvPr>
            <p:ph type="title"/>
          </p:nvPr>
        </p:nvSpPr>
        <p:spPr/>
        <p:txBody>
          <a:bodyPr/>
          <a:lstStyle/>
          <a:p>
            <a:r>
              <a:rPr lang="en-US" cap="none" dirty="0" err="1"/>
              <a:t>Flatbuffers</a:t>
            </a:r>
            <a:endParaRPr lang="en-US" cap="none" dirty="0"/>
          </a:p>
        </p:txBody>
      </p:sp>
      <p:sp>
        <p:nvSpPr>
          <p:cNvPr id="3" name="Content Placeholder 2">
            <a:extLst>
              <a:ext uri="{FF2B5EF4-FFF2-40B4-BE49-F238E27FC236}">
                <a16:creationId xmlns:a16="http://schemas.microsoft.com/office/drawing/2014/main" id="{D2A1D567-0A2A-B147-A302-CE63091DC680}"/>
              </a:ext>
            </a:extLst>
          </p:cNvPr>
          <p:cNvSpPr>
            <a:spLocks noGrp="1"/>
          </p:cNvSpPr>
          <p:nvPr>
            <p:ph idx="1"/>
          </p:nvPr>
        </p:nvSpPr>
        <p:spPr/>
        <p:txBody>
          <a:bodyPr/>
          <a:lstStyle/>
          <a:p>
            <a:r>
              <a:rPr lang="en-US" u="sng" dirty="0">
                <a:hlinkClick r:id="rId2"/>
              </a:rPr>
              <a:t>Flatbuffers</a:t>
            </a:r>
            <a:r>
              <a:rPr lang="en-US" dirty="0"/>
              <a:t> – another Google product</a:t>
            </a:r>
          </a:p>
          <a:p>
            <a:r>
              <a:rPr lang="en-US" dirty="0"/>
              <a:t>Advantage is that you don’t need to deserialize the whole data before accessing an object.</a:t>
            </a:r>
          </a:p>
          <a:p>
            <a:r>
              <a:rPr lang="en-US" dirty="0"/>
              <a:t>Better when you have a lot of data and you are concerned with only a snippet of it</a:t>
            </a:r>
          </a:p>
          <a:p>
            <a:r>
              <a:rPr lang="en-US" dirty="0"/>
              <a:t>Consumes less memory</a:t>
            </a:r>
          </a:p>
          <a:p>
            <a:endParaRPr lang="en-US" dirty="0"/>
          </a:p>
        </p:txBody>
      </p:sp>
    </p:spTree>
    <p:extLst>
      <p:ext uri="{BB962C8B-B14F-4D97-AF65-F5344CB8AC3E}">
        <p14:creationId xmlns:p14="http://schemas.microsoft.com/office/powerpoint/2010/main" val="1429549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3F94A-B5F9-4A45-8DD4-7ED60BE17127}"/>
              </a:ext>
            </a:extLst>
          </p:cNvPr>
          <p:cNvSpPr>
            <a:spLocks noGrp="1"/>
          </p:cNvSpPr>
          <p:nvPr>
            <p:ph type="title"/>
          </p:nvPr>
        </p:nvSpPr>
        <p:spPr/>
        <p:txBody>
          <a:bodyPr/>
          <a:lstStyle/>
          <a:p>
            <a:r>
              <a:rPr lang="en-US" cap="none" dirty="0"/>
              <a:t>References</a:t>
            </a:r>
          </a:p>
        </p:txBody>
      </p:sp>
      <p:sp>
        <p:nvSpPr>
          <p:cNvPr id="3" name="Content Placeholder 2">
            <a:extLst>
              <a:ext uri="{FF2B5EF4-FFF2-40B4-BE49-F238E27FC236}">
                <a16:creationId xmlns:a16="http://schemas.microsoft.com/office/drawing/2014/main" id="{702CEF05-DD12-FD41-BA9B-08DE0D0F2729}"/>
              </a:ext>
            </a:extLst>
          </p:cNvPr>
          <p:cNvSpPr>
            <a:spLocks noGrp="1"/>
          </p:cNvSpPr>
          <p:nvPr>
            <p:ph idx="1"/>
          </p:nvPr>
        </p:nvSpPr>
        <p:spPr/>
        <p:txBody>
          <a:bodyPr>
            <a:normAutofit/>
          </a:bodyPr>
          <a:lstStyle/>
          <a:p>
            <a:r>
              <a:rPr lang="en-US" u="sng" dirty="0">
                <a:hlinkClick r:id="rId2"/>
              </a:rPr>
              <a:t>google protocol buffers vs json vs XML</a:t>
            </a:r>
            <a:endParaRPr lang="en-US" u="sng" dirty="0"/>
          </a:p>
          <a:p>
            <a:r>
              <a:rPr lang="en-US" u="sng" dirty="0">
                <a:hlinkClick r:id="rId3"/>
              </a:rPr>
              <a:t>https://codeclimate.com/blog/choose-protocol-buffers/</a:t>
            </a:r>
            <a:endParaRPr lang="en-US" dirty="0"/>
          </a:p>
          <a:p>
            <a:r>
              <a:rPr lang="en-US" u="sng" dirty="0">
                <a:hlinkClick r:id="rId4"/>
              </a:rPr>
              <a:t>https://codeburst.io/json-vs-protocol-buffers-vs-flatbuffers-a4247f8bda6f</a:t>
            </a:r>
            <a:endParaRPr lang="en-US" dirty="0"/>
          </a:p>
          <a:p>
            <a:pPr marL="0" indent="0">
              <a:buNone/>
            </a:pPr>
            <a:endParaRPr lang="en-US" dirty="0"/>
          </a:p>
        </p:txBody>
      </p:sp>
    </p:spTree>
    <p:extLst>
      <p:ext uri="{BB962C8B-B14F-4D97-AF65-F5344CB8AC3E}">
        <p14:creationId xmlns:p14="http://schemas.microsoft.com/office/powerpoint/2010/main" val="2901244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1141-8D78-5140-A8CD-6379299400F3}"/>
              </a:ext>
            </a:extLst>
          </p:cNvPr>
          <p:cNvSpPr>
            <a:spLocks noGrp="1"/>
          </p:cNvSpPr>
          <p:nvPr>
            <p:ph type="title"/>
          </p:nvPr>
        </p:nvSpPr>
        <p:spPr/>
        <p:txBody>
          <a:bodyPr/>
          <a:lstStyle/>
          <a:p>
            <a:r>
              <a:rPr lang="en-US" cap="none" dirty="0"/>
              <a:t>WCF Port for .NET Core</a:t>
            </a:r>
          </a:p>
        </p:txBody>
      </p:sp>
      <p:sp>
        <p:nvSpPr>
          <p:cNvPr id="3" name="Content Placeholder 2">
            <a:extLst>
              <a:ext uri="{FF2B5EF4-FFF2-40B4-BE49-F238E27FC236}">
                <a16:creationId xmlns:a16="http://schemas.microsoft.com/office/drawing/2014/main" id="{E852A881-5AFC-2B49-9651-C9DAF12F3336}"/>
              </a:ext>
            </a:extLst>
          </p:cNvPr>
          <p:cNvSpPr>
            <a:spLocks noGrp="1"/>
          </p:cNvSpPr>
          <p:nvPr>
            <p:ph idx="1"/>
          </p:nvPr>
        </p:nvSpPr>
        <p:spPr/>
        <p:txBody>
          <a:bodyPr>
            <a:normAutofit fontScale="85000" lnSpcReduction="20000"/>
          </a:bodyPr>
          <a:lstStyle/>
          <a:p>
            <a:r>
              <a:rPr lang="en-US" dirty="0"/>
              <a:t>A </a:t>
            </a:r>
            <a:r>
              <a:rPr lang="en-US" dirty="0" err="1"/>
              <a:t>.Net</a:t>
            </a:r>
            <a:r>
              <a:rPr lang="en-US" dirty="0"/>
              <a:t> Core port of WCF (</a:t>
            </a:r>
            <a:r>
              <a:rPr lang="en-US" dirty="0" err="1"/>
              <a:t>CoreWCF</a:t>
            </a:r>
            <a:r>
              <a:rPr lang="en-US" dirty="0"/>
              <a:t>) has been accepted into the </a:t>
            </a:r>
            <a:r>
              <a:rPr lang="en-US" dirty="0" err="1"/>
              <a:t>.Net</a:t>
            </a:r>
            <a:r>
              <a:rPr lang="en-US" dirty="0"/>
              <a:t> Foundation (organization started by Microsoft to support open-source dev of .NET Framework)</a:t>
            </a:r>
          </a:p>
          <a:p>
            <a:r>
              <a:rPr lang="en-US" dirty="0" err="1"/>
              <a:t>CoreWCF</a:t>
            </a:r>
            <a:r>
              <a:rPr lang="en-US" dirty="0"/>
              <a:t> started in June 2019. The initial version will allow creating HTTP and TCP SOAP services to be created on top of the </a:t>
            </a:r>
            <a:r>
              <a:rPr lang="en-US" dirty="0" err="1"/>
              <a:t>.Net</a:t>
            </a:r>
            <a:r>
              <a:rPr lang="en-US" dirty="0"/>
              <a:t> Core Kestrel server. Although these appear to be the most popular use case for WCF, it is not clear how easy it will be to port existing services to the </a:t>
            </a:r>
            <a:r>
              <a:rPr lang="en-US" dirty="0" err="1"/>
              <a:t>.Net</a:t>
            </a:r>
            <a:r>
              <a:rPr lang="en-US" dirty="0"/>
              <a:t> Core version.</a:t>
            </a:r>
          </a:p>
          <a:p>
            <a:r>
              <a:rPr lang="en-US" dirty="0"/>
              <a:t>Part of the problem is with the “W” in WCF, i.e. "Windows". Much of the work of porting WCF to a cross-platform paradigm will involve re-implementing operation system libraries, particularly in areas such as socket layers and cryptography. These are the areas of WCF that are never likely to make it through a </a:t>
            </a:r>
            <a:r>
              <a:rPr lang="en-US" dirty="0" err="1"/>
              <a:t>.Net</a:t>
            </a:r>
            <a:r>
              <a:rPr lang="en-US" dirty="0"/>
              <a:t> Core port.</a:t>
            </a:r>
          </a:p>
        </p:txBody>
      </p:sp>
    </p:spTree>
    <p:extLst>
      <p:ext uri="{BB962C8B-B14F-4D97-AF65-F5344CB8AC3E}">
        <p14:creationId xmlns:p14="http://schemas.microsoft.com/office/powerpoint/2010/main" val="2219114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E8B5-7784-F244-A952-1E8E03EE0332}"/>
              </a:ext>
            </a:extLst>
          </p:cNvPr>
          <p:cNvSpPr>
            <a:spLocks noGrp="1"/>
          </p:cNvSpPr>
          <p:nvPr>
            <p:ph type="title"/>
          </p:nvPr>
        </p:nvSpPr>
        <p:spPr/>
        <p:txBody>
          <a:bodyPr/>
          <a:lstStyle/>
          <a:p>
            <a:r>
              <a:rPr lang="en-US" cap="none" dirty="0" err="1"/>
              <a:t>CoreWCF</a:t>
            </a:r>
            <a:r>
              <a:rPr lang="en-US" cap="none" dirty="0"/>
              <a:t> 0.1.0 GA Release</a:t>
            </a:r>
          </a:p>
        </p:txBody>
      </p:sp>
      <p:sp>
        <p:nvSpPr>
          <p:cNvPr id="3" name="Content Placeholder 2">
            <a:extLst>
              <a:ext uri="{FF2B5EF4-FFF2-40B4-BE49-F238E27FC236}">
                <a16:creationId xmlns:a16="http://schemas.microsoft.com/office/drawing/2014/main" id="{709F8781-496A-F54F-8802-DC99711EAFF9}"/>
              </a:ext>
            </a:extLst>
          </p:cNvPr>
          <p:cNvSpPr>
            <a:spLocks noGrp="1"/>
          </p:cNvSpPr>
          <p:nvPr>
            <p:ph idx="1"/>
          </p:nvPr>
        </p:nvSpPr>
        <p:spPr>
          <a:xfrm>
            <a:off x="1141412" y="1699591"/>
            <a:ext cx="9905999" cy="4091610"/>
          </a:xfrm>
        </p:spPr>
        <p:txBody>
          <a:bodyPr>
            <a:normAutofit fontScale="62500" lnSpcReduction="20000"/>
          </a:bodyPr>
          <a:lstStyle/>
          <a:p>
            <a:r>
              <a:rPr lang="en-US" dirty="0"/>
              <a:t>Released Feb 19, </a:t>
            </a:r>
            <a:r>
              <a:rPr lang="en-US" b="1" u="sng" dirty="0"/>
              <a:t>2021</a:t>
            </a:r>
          </a:p>
          <a:p>
            <a:r>
              <a:rPr lang="en-US" dirty="0"/>
              <a:t>Major Contributors (10,000+ lines of code): </a:t>
            </a:r>
            <a:r>
              <a:rPr lang="en-US" u="sng" dirty="0">
                <a:hlinkClick r:id="rId2"/>
              </a:rPr>
              <a:t>@mconnew</a:t>
            </a:r>
            <a:r>
              <a:rPr lang="en-US" dirty="0"/>
              <a:t> (Microsoft) </a:t>
            </a:r>
            <a:r>
              <a:rPr lang="en-US" u="sng" dirty="0">
                <a:hlinkClick r:id="rId3"/>
              </a:rPr>
              <a:t>@birojnayak</a:t>
            </a:r>
            <a:r>
              <a:rPr lang="en-US" dirty="0"/>
              <a:t> (</a:t>
            </a:r>
            <a:r>
              <a:rPr lang="en-US" b="1" dirty="0"/>
              <a:t>Amazon AWS</a:t>
            </a:r>
            <a:r>
              <a:rPr lang="en-US" dirty="0"/>
              <a:t>) </a:t>
            </a:r>
          </a:p>
          <a:p>
            <a:r>
              <a:rPr lang="en-US" dirty="0"/>
              <a:t>[Microsoft] only wants one service host in .NET Core (not the WCF </a:t>
            </a:r>
            <a:r>
              <a:rPr lang="en-US" dirty="0" err="1"/>
              <a:t>ServiceHost</a:t>
            </a:r>
            <a:r>
              <a:rPr lang="en-US" dirty="0"/>
              <a:t> class)</a:t>
            </a:r>
          </a:p>
          <a:p>
            <a:r>
              <a:rPr lang="en-US" dirty="0"/>
              <a:t>WCF prototype on top of ASP.NET Core</a:t>
            </a:r>
          </a:p>
          <a:p>
            <a:r>
              <a:rPr lang="en-US" dirty="0" err="1"/>
              <a:t>CoreWCF</a:t>
            </a:r>
            <a:r>
              <a:rPr lang="en-US" dirty="0"/>
              <a:t> project caught the attention of the </a:t>
            </a:r>
            <a:r>
              <a:rPr lang="en-US" b="1" dirty="0"/>
              <a:t>Amazon AWS </a:t>
            </a:r>
            <a:r>
              <a:rPr lang="en-US" dirty="0"/>
              <a:t>team and they have been contributing significantly to help make this project a success</a:t>
            </a:r>
          </a:p>
          <a:p>
            <a:r>
              <a:rPr lang="en-US" dirty="0"/>
              <a:t>Supportability and maintainability is a high priority for </a:t>
            </a:r>
            <a:r>
              <a:rPr lang="en-US" dirty="0" err="1"/>
              <a:t>CoreWCF</a:t>
            </a:r>
            <a:r>
              <a:rPr lang="en-US" dirty="0"/>
              <a:t>.</a:t>
            </a:r>
          </a:p>
          <a:p>
            <a:r>
              <a:rPr lang="en-US" dirty="0"/>
              <a:t>Removing Asynchronous Programming Model (APM) and removing direct native system calls and IO code.</a:t>
            </a:r>
          </a:p>
          <a:p>
            <a:r>
              <a:rPr lang="en-US" dirty="0" err="1"/>
              <a:t>CoreWCF</a:t>
            </a:r>
            <a:r>
              <a:rPr lang="en-US" dirty="0"/>
              <a:t> now uses async/await Task based asynchronous programming throughout. </a:t>
            </a:r>
            <a:r>
              <a:rPr lang="en-US" dirty="0" err="1"/>
              <a:t>CoreWCF</a:t>
            </a:r>
            <a:r>
              <a:rPr lang="en-US" dirty="0"/>
              <a:t> also switched to a request push pipeline model adopting the ASP.NET Core middleware pattern.</a:t>
            </a:r>
          </a:p>
          <a:p>
            <a:r>
              <a:rPr lang="en-US" dirty="0" err="1"/>
              <a:t>CoreWCF</a:t>
            </a:r>
            <a:r>
              <a:rPr lang="en-US" dirty="0"/>
              <a:t> doesn’t even know what a Socket is and yet supports </a:t>
            </a:r>
            <a:r>
              <a:rPr lang="en-US" dirty="0" err="1"/>
              <a:t>NetTcp</a:t>
            </a:r>
            <a:r>
              <a:rPr lang="en-US" dirty="0"/>
              <a:t>. ASP.NET Core handles all of that for </a:t>
            </a:r>
            <a:r>
              <a:rPr lang="en-US" dirty="0" err="1"/>
              <a:t>CoreWCF</a:t>
            </a:r>
            <a:r>
              <a:rPr lang="en-US" dirty="0"/>
              <a:t>. It just reads and writes to pipes or streams.</a:t>
            </a:r>
          </a:p>
          <a:p>
            <a:endParaRPr lang="en-US" dirty="0"/>
          </a:p>
        </p:txBody>
      </p:sp>
      <p:sp>
        <p:nvSpPr>
          <p:cNvPr id="4" name="TextBox 3">
            <a:extLst>
              <a:ext uri="{FF2B5EF4-FFF2-40B4-BE49-F238E27FC236}">
                <a16:creationId xmlns:a16="http://schemas.microsoft.com/office/drawing/2014/main" id="{01F6DED0-98C6-374F-A0AD-4E7BD6F00FC7}"/>
              </a:ext>
            </a:extLst>
          </p:cNvPr>
          <p:cNvSpPr txBox="1"/>
          <p:nvPr/>
        </p:nvSpPr>
        <p:spPr>
          <a:xfrm>
            <a:off x="1141413" y="5933661"/>
            <a:ext cx="9905998" cy="646331"/>
          </a:xfrm>
          <a:prstGeom prst="rect">
            <a:avLst/>
          </a:prstGeom>
          <a:noFill/>
        </p:spPr>
        <p:txBody>
          <a:bodyPr wrap="square" rtlCol="0">
            <a:spAutoFit/>
          </a:bodyPr>
          <a:lstStyle/>
          <a:p>
            <a:r>
              <a:rPr lang="en-US" dirty="0"/>
              <a:t>Feb 19, 2021 • Matt </a:t>
            </a:r>
            <a:r>
              <a:rPr lang="en-US" dirty="0" err="1"/>
              <a:t>Connew</a:t>
            </a:r>
            <a:endParaRPr lang="en-US" dirty="0"/>
          </a:p>
          <a:p>
            <a:r>
              <a:rPr lang="en-US" u="sng" dirty="0">
                <a:hlinkClick r:id="rId4"/>
              </a:rPr>
              <a:t>https://corewcf.github.io/blog/2021/02/19/corewcf-ga-release</a:t>
            </a:r>
            <a:endParaRPr lang="en-US" dirty="0"/>
          </a:p>
        </p:txBody>
      </p:sp>
    </p:spTree>
    <p:extLst>
      <p:ext uri="{BB962C8B-B14F-4D97-AF65-F5344CB8AC3E}">
        <p14:creationId xmlns:p14="http://schemas.microsoft.com/office/powerpoint/2010/main" val="2782662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51B3-AEC8-A740-AE1B-A99C9204D007}"/>
              </a:ext>
            </a:extLst>
          </p:cNvPr>
          <p:cNvSpPr>
            <a:spLocks noGrp="1"/>
          </p:cNvSpPr>
          <p:nvPr>
            <p:ph type="title"/>
          </p:nvPr>
        </p:nvSpPr>
        <p:spPr/>
        <p:txBody>
          <a:bodyPr/>
          <a:lstStyle/>
          <a:p>
            <a:r>
              <a:rPr lang="en-US" cap="none" dirty="0" err="1"/>
              <a:t>CoreWCF</a:t>
            </a:r>
            <a:r>
              <a:rPr lang="en-US" cap="none" dirty="0"/>
              <a:t> Road Map</a:t>
            </a:r>
          </a:p>
        </p:txBody>
      </p:sp>
      <p:sp>
        <p:nvSpPr>
          <p:cNvPr id="3" name="Content Placeholder 2">
            <a:extLst>
              <a:ext uri="{FF2B5EF4-FFF2-40B4-BE49-F238E27FC236}">
                <a16:creationId xmlns:a16="http://schemas.microsoft.com/office/drawing/2014/main" id="{0255182E-DDE8-314F-8E5A-71D739807089}"/>
              </a:ext>
            </a:extLst>
          </p:cNvPr>
          <p:cNvSpPr>
            <a:spLocks noGrp="1"/>
          </p:cNvSpPr>
          <p:nvPr>
            <p:ph idx="1"/>
          </p:nvPr>
        </p:nvSpPr>
        <p:spPr/>
        <p:txBody>
          <a:bodyPr>
            <a:normAutofit lnSpcReduction="10000"/>
          </a:bodyPr>
          <a:lstStyle/>
          <a:p>
            <a:r>
              <a:rPr lang="en-US" dirty="0"/>
              <a:t>Depends on ASP.NET Core 2.1</a:t>
            </a:r>
          </a:p>
          <a:p>
            <a:r>
              <a:rPr lang="en-US" dirty="0"/>
              <a:t>This enables still running on .NET Framework through the porting process</a:t>
            </a:r>
          </a:p>
          <a:p>
            <a:r>
              <a:rPr lang="en-US" dirty="0"/>
              <a:t>The major version being 0 is a reflection of some core features not currently available which would enable justification of a 1.0 release version.</a:t>
            </a:r>
          </a:p>
          <a:p>
            <a:r>
              <a:rPr lang="en-US" b="1" dirty="0"/>
              <a:t>An example of a feature required for 1.0 is support for WSDL generation.</a:t>
            </a:r>
          </a:p>
          <a:p>
            <a:r>
              <a:rPr lang="en-US" u="sng" dirty="0">
                <a:hlinkClick r:id="rId2"/>
              </a:rPr>
              <a:t>https://github.com/CoreWCF/CoreWCF/blob/main/Documentation/roadmap.md</a:t>
            </a:r>
            <a:endParaRPr lang="en-US" dirty="0"/>
          </a:p>
          <a:p>
            <a:endParaRPr lang="en-US" dirty="0"/>
          </a:p>
          <a:p>
            <a:endParaRPr lang="en-US" dirty="0"/>
          </a:p>
        </p:txBody>
      </p:sp>
    </p:spTree>
    <p:extLst>
      <p:ext uri="{BB962C8B-B14F-4D97-AF65-F5344CB8AC3E}">
        <p14:creationId xmlns:p14="http://schemas.microsoft.com/office/powerpoint/2010/main" val="37379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903D-95F1-6647-A4AF-92B68233B165}"/>
              </a:ext>
            </a:extLst>
          </p:cNvPr>
          <p:cNvSpPr>
            <a:spLocks noGrp="1"/>
          </p:cNvSpPr>
          <p:nvPr>
            <p:ph type="title"/>
          </p:nvPr>
        </p:nvSpPr>
        <p:spPr/>
        <p:txBody>
          <a:bodyPr>
            <a:normAutofit/>
          </a:bodyPr>
          <a:lstStyle/>
          <a:p>
            <a:r>
              <a:rPr lang="en-US" b="1" cap="none" dirty="0" err="1"/>
              <a:t>gRPC</a:t>
            </a:r>
            <a:r>
              <a:rPr lang="en-US" b="1" cap="none" dirty="0"/>
              <a:t> for WCF Developers</a:t>
            </a:r>
            <a:endParaRPr lang="en-US" cap="none" dirty="0"/>
          </a:p>
        </p:txBody>
      </p:sp>
      <p:sp>
        <p:nvSpPr>
          <p:cNvPr id="3" name="Content Placeholder 2">
            <a:extLst>
              <a:ext uri="{FF2B5EF4-FFF2-40B4-BE49-F238E27FC236}">
                <a16:creationId xmlns:a16="http://schemas.microsoft.com/office/drawing/2014/main" id="{7AD69EE4-D37B-AE4F-B0D2-86F3E4B5009D}"/>
              </a:ext>
            </a:extLst>
          </p:cNvPr>
          <p:cNvSpPr>
            <a:spLocks noGrp="1"/>
          </p:cNvSpPr>
          <p:nvPr>
            <p:ph idx="1"/>
          </p:nvPr>
        </p:nvSpPr>
        <p:spPr>
          <a:xfrm>
            <a:off x="1141412" y="1898374"/>
            <a:ext cx="9905999" cy="3892827"/>
          </a:xfrm>
        </p:spPr>
        <p:txBody>
          <a:bodyPr>
            <a:normAutofit fontScale="92500"/>
          </a:bodyPr>
          <a:lstStyle/>
          <a:p>
            <a:r>
              <a:rPr lang="en-US" dirty="0"/>
              <a:t>WCF and </a:t>
            </a:r>
            <a:r>
              <a:rPr lang="en-US" dirty="0" err="1"/>
              <a:t>gRPC</a:t>
            </a:r>
            <a:r>
              <a:rPr lang="en-US" dirty="0"/>
              <a:t> are RPC (remote procedure call) frameworks with the same goals:</a:t>
            </a:r>
          </a:p>
          <a:p>
            <a:pPr lvl="1"/>
            <a:r>
              <a:rPr lang="en-US" dirty="0"/>
              <a:t>Make it possible to code as though the client and server are on the same platform.</a:t>
            </a:r>
          </a:p>
          <a:p>
            <a:pPr lvl="1"/>
            <a:r>
              <a:rPr lang="en-US" dirty="0"/>
              <a:t>Provide a simplified portable networking API.</a:t>
            </a:r>
          </a:p>
          <a:p>
            <a:r>
              <a:rPr lang="en-US" dirty="0"/>
              <a:t>Both platforms share the requirement of declaring and implementing an interface.</a:t>
            </a:r>
          </a:p>
          <a:p>
            <a:r>
              <a:rPr lang="en-US" dirty="0"/>
              <a:t>The many types of RPC calls that </a:t>
            </a:r>
            <a:r>
              <a:rPr lang="en-US" dirty="0" err="1"/>
              <a:t>gRPC</a:t>
            </a:r>
            <a:r>
              <a:rPr lang="en-US" dirty="0"/>
              <a:t> supports map well to the bindings available to WCF services. </a:t>
            </a:r>
          </a:p>
          <a:p>
            <a:r>
              <a:rPr lang="en-US" u="sng" dirty="0">
                <a:hlinkClick r:id="rId2"/>
              </a:rPr>
              <a:t>https://docs.microsoft.com/en-us/aspnet/core/grpc/why-migrate-wcf-to-dotnet-grpc?view=aspnetcore-5.0</a:t>
            </a:r>
            <a:endParaRPr lang="en-US" dirty="0"/>
          </a:p>
          <a:p>
            <a:endParaRPr lang="en-US" dirty="0"/>
          </a:p>
        </p:txBody>
      </p:sp>
    </p:spTree>
    <p:extLst>
      <p:ext uri="{BB962C8B-B14F-4D97-AF65-F5344CB8AC3E}">
        <p14:creationId xmlns:p14="http://schemas.microsoft.com/office/powerpoint/2010/main" val="3753968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89EE-A5BD-344D-B7FC-7337591879A9}"/>
              </a:ext>
            </a:extLst>
          </p:cNvPr>
          <p:cNvSpPr>
            <a:spLocks noGrp="1"/>
          </p:cNvSpPr>
          <p:nvPr>
            <p:ph type="title"/>
          </p:nvPr>
        </p:nvSpPr>
        <p:spPr/>
        <p:txBody>
          <a:bodyPr/>
          <a:lstStyle/>
          <a:p>
            <a:r>
              <a:rPr lang="en-US" cap="none" dirty="0" err="1"/>
              <a:t>gRPC</a:t>
            </a:r>
            <a:endParaRPr lang="en-US" cap="none" dirty="0"/>
          </a:p>
        </p:txBody>
      </p:sp>
      <p:sp>
        <p:nvSpPr>
          <p:cNvPr id="3" name="Content Placeholder 2">
            <a:extLst>
              <a:ext uri="{FF2B5EF4-FFF2-40B4-BE49-F238E27FC236}">
                <a16:creationId xmlns:a16="http://schemas.microsoft.com/office/drawing/2014/main" id="{C45440F3-2671-ED4C-898C-486CF97FFB80}"/>
              </a:ext>
            </a:extLst>
          </p:cNvPr>
          <p:cNvSpPr>
            <a:spLocks noGrp="1"/>
          </p:cNvSpPr>
          <p:nvPr>
            <p:ph idx="1"/>
          </p:nvPr>
        </p:nvSpPr>
        <p:spPr>
          <a:xfrm>
            <a:off x="1141412" y="1818860"/>
            <a:ext cx="9905999" cy="4333461"/>
          </a:xfrm>
        </p:spPr>
        <p:txBody>
          <a:bodyPr>
            <a:normAutofit fontScale="92500" lnSpcReduction="20000"/>
          </a:bodyPr>
          <a:lstStyle/>
          <a:p>
            <a:r>
              <a:rPr lang="en-US" dirty="0" err="1"/>
              <a:t>gRPC</a:t>
            </a:r>
            <a:r>
              <a:rPr lang="en-US" dirty="0"/>
              <a:t> uses HTTP/2</a:t>
            </a:r>
          </a:p>
          <a:p>
            <a:pPr lvl="1"/>
            <a:r>
              <a:rPr lang="en-US" dirty="0"/>
              <a:t>Is a smaller, faster binary protocol.</a:t>
            </a:r>
          </a:p>
          <a:p>
            <a:r>
              <a:rPr lang="en-US" dirty="0" err="1"/>
              <a:t>gRPC</a:t>
            </a:r>
            <a:r>
              <a:rPr lang="en-US" dirty="0"/>
              <a:t> uses </a:t>
            </a:r>
            <a:r>
              <a:rPr lang="en-US" dirty="0" err="1"/>
              <a:t>Protobuf</a:t>
            </a:r>
            <a:r>
              <a:rPr lang="en-US" dirty="0"/>
              <a:t>, an efficient binary format, to serialize messages. </a:t>
            </a:r>
            <a:r>
              <a:rPr lang="en-US" dirty="0" err="1"/>
              <a:t>Protobuf</a:t>
            </a:r>
            <a:r>
              <a:rPr lang="en-US" dirty="0"/>
              <a:t> messages are:</a:t>
            </a:r>
          </a:p>
          <a:p>
            <a:pPr lvl="1"/>
            <a:r>
              <a:rPr lang="en-US" dirty="0"/>
              <a:t>Fast to serialize and deserialize.</a:t>
            </a:r>
          </a:p>
          <a:p>
            <a:pPr lvl="1"/>
            <a:r>
              <a:rPr lang="en-US" dirty="0"/>
              <a:t>Use less bandwidth than text-based formats.</a:t>
            </a:r>
          </a:p>
          <a:p>
            <a:r>
              <a:rPr lang="en-US" dirty="0"/>
              <a:t>Like WCF, </a:t>
            </a:r>
            <a:r>
              <a:rPr lang="en-US" dirty="0" err="1"/>
              <a:t>gRPC</a:t>
            </a:r>
            <a:r>
              <a:rPr lang="en-US" dirty="0"/>
              <a:t> automatically generates messages and a strongly typed client.</a:t>
            </a:r>
          </a:p>
          <a:p>
            <a:r>
              <a:rPr lang="en-US" dirty="0" err="1"/>
              <a:t>gRPC</a:t>
            </a:r>
            <a:r>
              <a:rPr lang="en-US" dirty="0"/>
              <a:t> for Web Clients</a:t>
            </a:r>
          </a:p>
          <a:p>
            <a:pPr lvl="1"/>
            <a:r>
              <a:rPr lang="en-US" dirty="0" err="1"/>
              <a:t>gRPC</a:t>
            </a:r>
            <a:r>
              <a:rPr lang="en-US" dirty="0"/>
              <a:t> </a:t>
            </a:r>
            <a:r>
              <a:rPr lang="en-US" b="1" dirty="0"/>
              <a:t>CAN</a:t>
            </a:r>
            <a:r>
              <a:rPr lang="en-US" dirty="0"/>
              <a:t> be used over HTTP/1.1 on the web via </a:t>
            </a:r>
            <a:r>
              <a:rPr lang="en-US" u="sng" dirty="0">
                <a:hlinkClick r:id="rId2"/>
              </a:rPr>
              <a:t>https://github.com/grpc/grpc-web</a:t>
            </a:r>
            <a:endParaRPr lang="en-US" u="sng" dirty="0"/>
          </a:p>
          <a:p>
            <a:pPr lvl="1"/>
            <a:r>
              <a:rPr lang="en-US" dirty="0"/>
              <a:t>A JavaScript implementation of </a:t>
            </a:r>
            <a:r>
              <a:rPr lang="en-US" u="sng" dirty="0">
                <a:hlinkClick r:id="rId3"/>
              </a:rPr>
              <a:t>gRPC</a:t>
            </a:r>
            <a:r>
              <a:rPr lang="en-US" dirty="0"/>
              <a:t> for browser clients</a:t>
            </a:r>
          </a:p>
          <a:p>
            <a:pPr lvl="1"/>
            <a:r>
              <a:rPr lang="en-US" dirty="0" err="1"/>
              <a:t>gRPC</a:t>
            </a:r>
            <a:r>
              <a:rPr lang="en-US" dirty="0"/>
              <a:t>-web clients connect to </a:t>
            </a:r>
            <a:r>
              <a:rPr lang="en-US" dirty="0" err="1"/>
              <a:t>gRPC</a:t>
            </a:r>
            <a:r>
              <a:rPr lang="en-US" dirty="0"/>
              <a:t> services via a special proxy</a:t>
            </a:r>
          </a:p>
          <a:p>
            <a:endParaRPr lang="en-US" dirty="0"/>
          </a:p>
          <a:p>
            <a:endParaRPr lang="en-US" dirty="0"/>
          </a:p>
        </p:txBody>
      </p:sp>
    </p:spTree>
    <p:extLst>
      <p:ext uri="{BB962C8B-B14F-4D97-AF65-F5344CB8AC3E}">
        <p14:creationId xmlns:p14="http://schemas.microsoft.com/office/powerpoint/2010/main" val="1179039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55BF-4D56-DF4B-89C2-2A4C59A75159}"/>
              </a:ext>
            </a:extLst>
          </p:cNvPr>
          <p:cNvSpPr>
            <a:spLocks noGrp="1"/>
          </p:cNvSpPr>
          <p:nvPr>
            <p:ph type="title"/>
          </p:nvPr>
        </p:nvSpPr>
        <p:spPr/>
        <p:txBody>
          <a:bodyPr/>
          <a:lstStyle/>
          <a:p>
            <a:r>
              <a:rPr lang="en-US" cap="none" dirty="0"/>
              <a:t>What Is </a:t>
            </a:r>
            <a:r>
              <a:rPr lang="en-US" cap="none" dirty="0" err="1"/>
              <a:t>Protobuf</a:t>
            </a:r>
            <a:r>
              <a:rPr lang="en-US" cap="none" dirty="0"/>
              <a:t>?</a:t>
            </a:r>
          </a:p>
        </p:txBody>
      </p:sp>
      <p:sp>
        <p:nvSpPr>
          <p:cNvPr id="3" name="Content Placeholder 2">
            <a:extLst>
              <a:ext uri="{FF2B5EF4-FFF2-40B4-BE49-F238E27FC236}">
                <a16:creationId xmlns:a16="http://schemas.microsoft.com/office/drawing/2014/main" id="{EC4DE3C7-38F4-104A-84C4-DA10B705BBBE}"/>
              </a:ext>
            </a:extLst>
          </p:cNvPr>
          <p:cNvSpPr>
            <a:spLocks noGrp="1"/>
          </p:cNvSpPr>
          <p:nvPr>
            <p:ph idx="1"/>
          </p:nvPr>
        </p:nvSpPr>
        <p:spPr/>
        <p:txBody>
          <a:bodyPr/>
          <a:lstStyle/>
          <a:p>
            <a:r>
              <a:rPr lang="en-US" dirty="0"/>
              <a:t>Protocol buffers are a language-neutral, platform-neutral extensible mechanism for serializing structured data</a:t>
            </a:r>
          </a:p>
          <a:p>
            <a:r>
              <a:rPr lang="en-US" dirty="0"/>
              <a:t>Google developed it</a:t>
            </a:r>
          </a:p>
          <a:p>
            <a:r>
              <a:rPr lang="en-US" dirty="0"/>
              <a:t>Like JSON, but binary so smaller/faster</a:t>
            </a:r>
          </a:p>
          <a:p>
            <a:r>
              <a:rPr lang="en-US" dirty="0"/>
              <a:t>You define how you want your data to be structured once, then you can use special generated source code to easily write and read your structured data to and from a variety of data streams and using a variety of languages.</a:t>
            </a:r>
          </a:p>
        </p:txBody>
      </p:sp>
      <p:pic>
        <p:nvPicPr>
          <p:cNvPr id="6" name="Picture 5">
            <a:extLst>
              <a:ext uri="{FF2B5EF4-FFF2-40B4-BE49-F238E27FC236}">
                <a16:creationId xmlns:a16="http://schemas.microsoft.com/office/drawing/2014/main" id="{FE7A987A-BEF3-734A-A224-2C32778C0249}"/>
              </a:ext>
            </a:extLst>
          </p:cNvPr>
          <p:cNvPicPr>
            <a:picLocks noChangeAspect="1"/>
          </p:cNvPicPr>
          <p:nvPr/>
        </p:nvPicPr>
        <p:blipFill>
          <a:blip r:embed="rId2"/>
          <a:stretch>
            <a:fillRect/>
          </a:stretch>
        </p:blipFill>
        <p:spPr>
          <a:xfrm>
            <a:off x="6470373" y="5310"/>
            <a:ext cx="4383157" cy="2244177"/>
          </a:xfrm>
          <a:prstGeom prst="rect">
            <a:avLst/>
          </a:prstGeom>
        </p:spPr>
      </p:pic>
    </p:spTree>
    <p:extLst>
      <p:ext uri="{BB962C8B-B14F-4D97-AF65-F5344CB8AC3E}">
        <p14:creationId xmlns:p14="http://schemas.microsoft.com/office/powerpoint/2010/main" val="2418700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0F024-E574-694B-8969-7E0F77A32C25}"/>
              </a:ext>
            </a:extLst>
          </p:cNvPr>
          <p:cNvSpPr>
            <a:spLocks noGrp="1"/>
          </p:cNvSpPr>
          <p:nvPr>
            <p:ph type="title"/>
          </p:nvPr>
        </p:nvSpPr>
        <p:spPr/>
        <p:txBody>
          <a:bodyPr/>
          <a:lstStyle/>
          <a:p>
            <a:r>
              <a:rPr lang="en-US" cap="none" dirty="0" err="1"/>
              <a:t>Protobuf</a:t>
            </a:r>
            <a:r>
              <a:rPr lang="en-US" cap="none" dirty="0"/>
              <a:t> Language Support</a:t>
            </a:r>
          </a:p>
        </p:txBody>
      </p:sp>
      <p:sp>
        <p:nvSpPr>
          <p:cNvPr id="3" name="Content Placeholder 2">
            <a:extLst>
              <a:ext uri="{FF2B5EF4-FFF2-40B4-BE49-F238E27FC236}">
                <a16:creationId xmlns:a16="http://schemas.microsoft.com/office/drawing/2014/main" id="{F738E1D5-B38C-6C48-8964-1278EE7D7239}"/>
              </a:ext>
            </a:extLst>
          </p:cNvPr>
          <p:cNvSpPr>
            <a:spLocks noGrp="1"/>
          </p:cNvSpPr>
          <p:nvPr>
            <p:ph idx="1"/>
          </p:nvPr>
        </p:nvSpPr>
        <p:spPr/>
        <p:txBody>
          <a:bodyPr>
            <a:normAutofit/>
          </a:bodyPr>
          <a:lstStyle/>
          <a:p>
            <a:r>
              <a:rPr lang="en-US" dirty="0"/>
              <a:t>Protocol buffers currently support generated code in Java, Python, Objective-C, and C++.</a:t>
            </a:r>
          </a:p>
          <a:p>
            <a:r>
              <a:rPr lang="en-US" dirty="0"/>
              <a:t>proto3 works with Dart, Go, Ruby, and C#, with more languages to come.</a:t>
            </a:r>
          </a:p>
          <a:p>
            <a:r>
              <a:rPr lang="en-US" dirty="0"/>
              <a:t>Other 3</a:t>
            </a:r>
            <a:r>
              <a:rPr lang="en-US" baseline="30000" dirty="0"/>
              <a:t>rd</a:t>
            </a:r>
            <a:r>
              <a:rPr lang="en-US" dirty="0"/>
              <a:t> party schema compilers are available to create language-dependent output for over 20 other languages.</a:t>
            </a:r>
          </a:p>
          <a:p>
            <a:r>
              <a:rPr lang="en-US" dirty="0"/>
              <a:t>Third-party implementations are also available for Ballerina, C, Elixir, Erlang, Haskell, JavaScript, Perl, PHP, R, Rust, Scala, Swift, Julia, and </a:t>
            </a:r>
            <a:r>
              <a:rPr lang="en-US" dirty="0" err="1"/>
              <a:t>Nim</a:t>
            </a:r>
            <a:r>
              <a:rPr lang="en-US" dirty="0"/>
              <a:t>.</a:t>
            </a:r>
          </a:p>
        </p:txBody>
      </p:sp>
    </p:spTree>
    <p:extLst>
      <p:ext uri="{BB962C8B-B14F-4D97-AF65-F5344CB8AC3E}">
        <p14:creationId xmlns:p14="http://schemas.microsoft.com/office/powerpoint/2010/main" val="803140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959</TotalTime>
  <Words>2269</Words>
  <Application>Microsoft Macintosh PowerPoint</Application>
  <PresentationFormat>Widescreen</PresentationFormat>
  <Paragraphs>180</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Tw Cen MT</vt:lpstr>
      <vt:lpstr>Circuit</vt:lpstr>
      <vt:lpstr>The Future Of Remote Communication In .NET</vt:lpstr>
      <vt:lpstr>Why Isn't WCF Supported In .NET Core?</vt:lpstr>
      <vt:lpstr>WCF Port for .NET Core</vt:lpstr>
      <vt:lpstr>CoreWCF 0.1.0 GA Release</vt:lpstr>
      <vt:lpstr>CoreWCF Road Map</vt:lpstr>
      <vt:lpstr>gRPC for WCF Developers</vt:lpstr>
      <vt:lpstr>gRPC</vt:lpstr>
      <vt:lpstr>What Is Protobuf?</vt:lpstr>
      <vt:lpstr>Protobuf Language Support</vt:lpstr>
      <vt:lpstr>What Is It Good For?</vt:lpstr>
      <vt:lpstr>Advantages Of Protobuf</vt:lpstr>
      <vt:lpstr>When To Use JSON</vt:lpstr>
      <vt:lpstr>PowerPoint Presentation</vt:lpstr>
      <vt:lpstr>gRPC As A Migration Path For WCF To .NET Core And .NET 5</vt:lpstr>
      <vt:lpstr>ASP.NET Core gRPC For WCF Developers</vt:lpstr>
      <vt:lpstr>How gRPC Works</vt:lpstr>
      <vt:lpstr>Advantages of Protobuf vs. WCF</vt:lpstr>
      <vt:lpstr>PowerPoint Presentation</vt:lpstr>
      <vt:lpstr>gRPC for .NET</vt:lpstr>
      <vt:lpstr>protobuf-net.Grpc</vt:lpstr>
      <vt:lpstr>Flatbuffers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Protobuf vs json</dc:title>
  <dc:creator>Matt Ingram</dc:creator>
  <cp:lastModifiedBy>Matt Ingram</cp:lastModifiedBy>
  <cp:revision>28</cp:revision>
  <dcterms:created xsi:type="dcterms:W3CDTF">2021-05-14T12:40:29Z</dcterms:created>
  <dcterms:modified xsi:type="dcterms:W3CDTF">2021-06-04T18:19:43Z</dcterms:modified>
</cp:coreProperties>
</file>