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1" r:id="rId8"/>
    <p:sldId id="273" r:id="rId9"/>
    <p:sldId id="262" r:id="rId10"/>
    <p:sldId id="274" r:id="rId11"/>
    <p:sldId id="275" r:id="rId12"/>
    <p:sldId id="276" r:id="rId13"/>
    <p:sldId id="265" r:id="rId14"/>
    <p:sldId id="267" r:id="rId15"/>
    <p:sldId id="270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9E181F-265E-D541-89FB-A258AA1CC632}">
          <p14:sldIdLst>
            <p14:sldId id="256"/>
            <p14:sldId id="257"/>
            <p14:sldId id="258"/>
            <p14:sldId id="259"/>
          </p14:sldIdLst>
        </p14:section>
        <p14:section name="Programming in Python" id="{CD924211-BCBB-DF4A-A3A0-ABAE1A0BFC1E}">
          <p14:sldIdLst>
            <p14:sldId id="268"/>
            <p14:sldId id="266"/>
            <p14:sldId id="261"/>
            <p14:sldId id="273"/>
            <p14:sldId id="262"/>
            <p14:sldId id="274"/>
            <p14:sldId id="275"/>
            <p14:sldId id="276"/>
          </p14:sldIdLst>
        </p14:section>
        <p14:section name="Using ODBC" id="{4EB31E21-4CC4-DA46-A4E0-7EB25844BC80}">
          <p14:sldIdLst>
            <p14:sldId id="265"/>
            <p14:sldId id="267"/>
            <p14:sldId id="270"/>
          </p14:sldIdLst>
        </p14:section>
        <p14:section name="Lab Time" id="{EC277637-BEEA-124D-B934-EF25167B8C8F}">
          <p14:sldIdLst>
            <p14:sldId id="272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homebrew-mssql-release" TargetMode="External"/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?dv=o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14DC-9445-6449-9F17-9AB8E537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47" y="2733709"/>
            <a:ext cx="8561809" cy="1373070"/>
          </a:xfrm>
        </p:spPr>
        <p:txBody>
          <a:bodyPr/>
          <a:lstStyle/>
          <a:p>
            <a:r>
              <a:rPr lang="en-US" sz="4800" dirty="0"/>
              <a:t>Using Python and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E1BC-BB68-4146-8EA7-658402936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Porter and Bob Flanders</a:t>
            </a:r>
          </a:p>
          <a:p>
            <a:r>
              <a:rPr lang="en-US" dirty="0"/>
              <a:t>Tech Day, April 2018</a:t>
            </a:r>
          </a:p>
        </p:txBody>
      </p:sp>
    </p:spTree>
    <p:extLst>
      <p:ext uri="{BB962C8B-B14F-4D97-AF65-F5344CB8AC3E}">
        <p14:creationId xmlns:p14="http://schemas.microsoft.com/office/powerpoint/2010/main" val="122830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4BE-79F3-C448-AC7E-70C6675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Stuff – Loops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F21A-0879-514D-856A-E0CEBF35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loops follow the structure </a:t>
            </a:r>
            <a:r>
              <a:rPr lang="en-US" b="1" dirty="0">
                <a:solidFill>
                  <a:srgbClr val="002060"/>
                </a:solidFill>
              </a:rPr>
              <a:t>for a in b: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array = 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for a in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print a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r>
              <a:rPr lang="en-US" dirty="0"/>
              <a:t>While loops follow the structure </a:t>
            </a:r>
            <a:r>
              <a:rPr lang="en-US" b="1" dirty="0">
                <a:solidFill>
                  <a:srgbClr val="002060"/>
                </a:solidFill>
              </a:rPr>
              <a:t>while expression: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while a &lt; 5: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print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a = a + 1</a:t>
            </a:r>
          </a:p>
        </p:txBody>
      </p:sp>
    </p:spTree>
    <p:extLst>
      <p:ext uri="{BB962C8B-B14F-4D97-AF65-F5344CB8AC3E}">
        <p14:creationId xmlns:p14="http://schemas.microsoft.com/office/powerpoint/2010/main" val="355399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35B4-8BE1-CD46-B3CE-66AD3B1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External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58B-DDEB-7B49-912C-EE904754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2060"/>
                </a:solidFill>
              </a:rPr>
              <a:t>import</a:t>
            </a:r>
          </a:p>
          <a:p>
            <a:r>
              <a:rPr lang="en-US" b="1" dirty="0">
                <a:solidFill>
                  <a:srgbClr val="002060"/>
                </a:solidFill>
              </a:rPr>
              <a:t>import sys </a:t>
            </a:r>
            <a:r>
              <a:rPr lang="en-US" dirty="0"/>
              <a:t>and/or </a:t>
            </a:r>
            <a:r>
              <a:rPr lang="en-US" b="1" dirty="0" err="1">
                <a:solidFill>
                  <a:srgbClr val="002060"/>
                </a:solidFill>
              </a:rPr>
              <a:t>os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system specific methods and parameters</a:t>
            </a:r>
          </a:p>
          <a:p>
            <a:r>
              <a:rPr lang="en-US" b="1" dirty="0">
                <a:solidFill>
                  <a:srgbClr val="002060"/>
                </a:solidFill>
              </a:rPr>
              <a:t>import csv </a:t>
            </a:r>
            <a:r>
              <a:rPr lang="en-US" dirty="0"/>
              <a:t>– module for working with csv files</a:t>
            </a:r>
          </a:p>
          <a:p>
            <a:r>
              <a:rPr lang="en-US" b="1" dirty="0">
                <a:solidFill>
                  <a:srgbClr val="002060"/>
                </a:solidFill>
              </a:rPr>
              <a:t>import string </a:t>
            </a:r>
            <a:r>
              <a:rPr lang="en-US" dirty="0"/>
              <a:t>– useful string methods</a:t>
            </a:r>
          </a:p>
          <a:p>
            <a:r>
              <a:rPr lang="en-US" dirty="0"/>
              <a:t>Many more can be found at 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</a:p>
        </p:txBody>
      </p:sp>
    </p:spTree>
    <p:extLst>
      <p:ext uri="{BB962C8B-B14F-4D97-AF65-F5344CB8AC3E}">
        <p14:creationId xmlns:p14="http://schemas.microsoft.com/office/powerpoint/2010/main" val="85977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AD9A-A5F8-BA45-AC64-0B80D0C5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Stuff – Methods, Complete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8AC8-A409-4D45-BE23-18154D5B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import string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def </a:t>
            </a:r>
            <a:r>
              <a:rPr lang="en-US" sz="1200" b="1" dirty="0" err="1">
                <a:solidFill>
                  <a:srgbClr val="002060"/>
                </a:solidFill>
              </a:rPr>
              <a:t>print_headers</a:t>
            </a:r>
            <a:r>
              <a:rPr lang="en-US" sz="1200" b="1" dirty="0">
                <a:solidFill>
                  <a:srgbClr val="002060"/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print "Welcome to our program"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def </a:t>
            </a:r>
            <a:r>
              <a:rPr lang="en-US" sz="1200" b="1" dirty="0" err="1">
                <a:solidFill>
                  <a:srgbClr val="002060"/>
                </a:solidFill>
              </a:rPr>
              <a:t>print_squares</a:t>
            </a:r>
            <a:r>
              <a:rPr lang="en-US" sz="1200" b="1" dirty="0">
                <a:solidFill>
                  <a:srgbClr val="002060"/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format = </a:t>
            </a:r>
            <a:r>
              <a:rPr lang="en-US" sz="1200" b="1" dirty="0" err="1">
                <a:solidFill>
                  <a:srgbClr val="002060"/>
                </a:solidFill>
              </a:rPr>
              <a:t>string.Template</a:t>
            </a:r>
            <a:r>
              <a:rPr lang="en-US" sz="1200" b="1" dirty="0">
                <a:solidFill>
                  <a:srgbClr val="002060"/>
                </a:solidFill>
              </a:rPr>
              <a:t>("$a squared is $b")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for 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 in [1,2,3,4,7,10]: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    print </a:t>
            </a:r>
            <a:r>
              <a:rPr lang="en-US" sz="1200" b="1" dirty="0" err="1">
                <a:solidFill>
                  <a:srgbClr val="002060"/>
                </a:solidFill>
              </a:rPr>
              <a:t>format.substitute</a:t>
            </a:r>
            <a:r>
              <a:rPr lang="en-US" sz="1200" b="1" dirty="0">
                <a:solidFill>
                  <a:srgbClr val="002060"/>
                </a:solidFill>
              </a:rPr>
              <a:t>(a = 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, b = pow(</a:t>
            </a:r>
            <a:r>
              <a:rPr lang="en-US" sz="1200" b="1" dirty="0" err="1">
                <a:solidFill>
                  <a:srgbClr val="002060"/>
                </a:solidFill>
              </a:rPr>
              <a:t>i</a:t>
            </a:r>
            <a:r>
              <a:rPr lang="en-US" sz="1200" b="1" dirty="0">
                <a:solidFill>
                  <a:srgbClr val="002060"/>
                </a:solidFill>
              </a:rPr>
              <a:t>, 2))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def </a:t>
            </a:r>
            <a:r>
              <a:rPr lang="en-US" sz="1200" b="1" dirty="0" err="1">
                <a:solidFill>
                  <a:srgbClr val="002060"/>
                </a:solidFill>
              </a:rPr>
              <a:t>print_goodbye</a:t>
            </a:r>
            <a:r>
              <a:rPr lang="en-US" sz="1200" b="1" dirty="0">
                <a:solidFill>
                  <a:srgbClr val="002060"/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print "Bye!"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def main():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</a:rPr>
              <a:t>print_headers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</a:rPr>
              <a:t>print_squares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   </a:t>
            </a:r>
            <a:r>
              <a:rPr lang="en-US" sz="1200" b="1" dirty="0" err="1">
                <a:solidFill>
                  <a:srgbClr val="002060"/>
                </a:solidFill>
              </a:rPr>
              <a:t>print_goodbye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57680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A01A-4277-7742-8680-FB1CD1D89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ODBC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238E9-E171-9C40-90B6-F3054BE96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C2F-9CE0-3C41-A2DF-6E24E037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A6D1-4EE0-7A46-8147-A1783706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7" y="2336873"/>
            <a:ext cx="1098068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Import </a:t>
            </a:r>
            <a:r>
              <a:rPr lang="en-US" sz="1200" b="1" dirty="0" err="1">
                <a:solidFill>
                  <a:srgbClr val="002060"/>
                </a:solidFill>
              </a:rPr>
              <a:t>pyodbc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server = '</a:t>
            </a:r>
            <a:r>
              <a:rPr lang="en-US" sz="1200" b="1" dirty="0" err="1">
                <a:solidFill>
                  <a:srgbClr val="002060"/>
                </a:solidFill>
              </a:rPr>
              <a:t>tcp:qasql.arpcdev.local</a:t>
            </a:r>
            <a:r>
              <a:rPr lang="en-US" sz="1200" b="1" dirty="0">
                <a:solidFill>
                  <a:srgbClr val="002060"/>
                </a:solidFill>
              </a:rPr>
              <a:t>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database = '</a:t>
            </a:r>
            <a:r>
              <a:rPr lang="en-US" sz="1200" b="1" dirty="0" err="1">
                <a:solidFill>
                  <a:srgbClr val="002060"/>
                </a:solidFill>
              </a:rPr>
              <a:t>toqatrunk</a:t>
            </a:r>
            <a:r>
              <a:rPr lang="en-US" sz="1200" b="1" dirty="0">
                <a:solidFill>
                  <a:srgbClr val="002060"/>
                </a:solidFill>
              </a:rPr>
              <a:t>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username = 'test'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password = 'test' 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002060"/>
                </a:solidFill>
              </a:rPr>
              <a:t>cnxn</a:t>
            </a:r>
            <a:r>
              <a:rPr lang="en-US" sz="1200" b="1" dirty="0">
                <a:solidFill>
                  <a:srgbClr val="002060"/>
                </a:solidFill>
              </a:rPr>
              <a:t> = </a:t>
            </a:r>
            <a:r>
              <a:rPr lang="en-US" sz="1200" b="1" dirty="0" err="1">
                <a:solidFill>
                  <a:srgbClr val="002060"/>
                </a:solidFill>
              </a:rPr>
              <a:t>pyodbc.connect</a:t>
            </a:r>
            <a:r>
              <a:rPr lang="en-US" sz="1200" b="1" dirty="0">
                <a:solidFill>
                  <a:srgbClr val="002060"/>
                </a:solidFill>
              </a:rPr>
              <a:t>('DRIVER={ODBC Driver 17 for SQL Server};SERVER='+server+';DATABASE='+database+';UID='+username+';PWD='+ password)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cursor = </a:t>
            </a:r>
            <a:r>
              <a:rPr lang="en-US" sz="1200" b="1" dirty="0" err="1">
                <a:solidFill>
                  <a:srgbClr val="002060"/>
                </a:solidFill>
              </a:rPr>
              <a:t>cnxn.cursor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2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B09-5C25-D243-9E38-2C948B62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Queries, Retrieving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D5EA-B7D0-4E43-AF1B-1B57A567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2336873"/>
            <a:ext cx="10641724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Import </a:t>
            </a:r>
            <a:r>
              <a:rPr lang="en-US" sz="1200" b="1" dirty="0" err="1">
                <a:solidFill>
                  <a:srgbClr val="002060"/>
                </a:solidFill>
              </a:rPr>
              <a:t>pyodbc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server = '</a:t>
            </a:r>
            <a:r>
              <a:rPr lang="en-US" sz="1200" b="1" dirty="0" err="1">
                <a:solidFill>
                  <a:srgbClr val="002060"/>
                </a:solidFill>
              </a:rPr>
              <a:t>tcp:qasql.arpcdev.local</a:t>
            </a:r>
            <a:r>
              <a:rPr lang="en-US" sz="1200" b="1" dirty="0">
                <a:solidFill>
                  <a:srgbClr val="002060"/>
                </a:solidFill>
              </a:rPr>
              <a:t>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database = '</a:t>
            </a:r>
            <a:r>
              <a:rPr lang="en-US" sz="1200" b="1" dirty="0" err="1">
                <a:solidFill>
                  <a:srgbClr val="002060"/>
                </a:solidFill>
              </a:rPr>
              <a:t>toqatrunk</a:t>
            </a:r>
            <a:r>
              <a:rPr lang="en-US" sz="1200" b="1" dirty="0">
                <a:solidFill>
                  <a:srgbClr val="002060"/>
                </a:solidFill>
              </a:rPr>
              <a:t>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username = 'test'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password = 'test' 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002060"/>
                </a:solidFill>
              </a:rPr>
              <a:t>cnxn</a:t>
            </a:r>
            <a:r>
              <a:rPr lang="en-US" sz="1200" b="1" dirty="0">
                <a:solidFill>
                  <a:srgbClr val="002060"/>
                </a:solidFill>
              </a:rPr>
              <a:t> = </a:t>
            </a:r>
            <a:r>
              <a:rPr lang="en-US" sz="1200" b="1" dirty="0" err="1">
                <a:solidFill>
                  <a:srgbClr val="002060"/>
                </a:solidFill>
              </a:rPr>
              <a:t>pyodbc.connect</a:t>
            </a:r>
            <a:r>
              <a:rPr lang="en-US" sz="1200" b="1" dirty="0">
                <a:solidFill>
                  <a:srgbClr val="002060"/>
                </a:solidFill>
              </a:rPr>
              <a:t>('DRIVER={ODBC Driver 17 for SQL Server};SERVER='+server+';DATABASE='+database+';UID='+username+';PWD='+ password)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cursor = </a:t>
            </a:r>
            <a:r>
              <a:rPr lang="en-US" sz="1200" b="1" dirty="0" err="1">
                <a:solidFill>
                  <a:srgbClr val="002060"/>
                </a:solidFill>
              </a:rPr>
              <a:t>cnxn.cursor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002060"/>
                </a:solidFill>
              </a:rPr>
              <a:t>cursor.execute</a:t>
            </a:r>
            <a:r>
              <a:rPr lang="en-US" sz="1200" b="1" dirty="0">
                <a:solidFill>
                  <a:srgbClr val="002060"/>
                </a:solidFill>
              </a:rPr>
              <a:t>("select top 1 </a:t>
            </a:r>
            <a:r>
              <a:rPr lang="en-US" sz="1200" b="1" dirty="0" err="1">
                <a:solidFill>
                  <a:srgbClr val="002060"/>
                </a:solidFill>
              </a:rPr>
              <a:t>lastname</a:t>
            </a:r>
            <a:r>
              <a:rPr lang="en-US" sz="1200" b="1" dirty="0">
                <a:solidFill>
                  <a:srgbClr val="002060"/>
                </a:solidFill>
              </a:rPr>
              <a:t> from exposed order by </a:t>
            </a:r>
            <a:r>
              <a:rPr lang="en-US" sz="1200" b="1" dirty="0" err="1">
                <a:solidFill>
                  <a:srgbClr val="002060"/>
                </a:solidFill>
              </a:rPr>
              <a:t>exposedid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 err="1">
                <a:solidFill>
                  <a:srgbClr val="002060"/>
                </a:solidFill>
              </a:rPr>
              <a:t>desc</a:t>
            </a:r>
            <a:r>
              <a:rPr lang="en-US" sz="1200" b="1" dirty="0">
                <a:solidFill>
                  <a:srgbClr val="002060"/>
                </a:solidFill>
              </a:rPr>
              <a:t>;")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row = </a:t>
            </a:r>
            <a:r>
              <a:rPr lang="en-US" sz="1200" b="1" dirty="0" err="1">
                <a:solidFill>
                  <a:srgbClr val="002060"/>
                </a:solidFill>
              </a:rPr>
              <a:t>cursor.fetchone</a:t>
            </a:r>
            <a:r>
              <a:rPr lang="en-US" sz="1200" b="1" dirty="0">
                <a:solidFill>
                  <a:srgbClr val="002060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while row: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print row[0]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row = </a:t>
            </a:r>
            <a:r>
              <a:rPr lang="en-US" sz="1200" b="1" dirty="0" err="1">
                <a:solidFill>
                  <a:srgbClr val="002060"/>
                </a:solidFill>
              </a:rPr>
              <a:t>cursor.fetchone</a:t>
            </a:r>
            <a:r>
              <a:rPr lang="en-US" sz="12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303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9EEF-390F-8B41-9BF3-4C29DC92E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F6704-21D5-6B49-B70E-000AEFFDC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1806-7291-8444-8AAC-D2D3B3B8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476F-478F-634B-AB06-57609A56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Fizzbuzz</a:t>
            </a:r>
            <a:endParaRPr lang="en-US" dirty="0"/>
          </a:p>
          <a:p>
            <a:r>
              <a:rPr lang="en-US" dirty="0"/>
              <a:t>Discover object oriented programming (on your own)</a:t>
            </a:r>
          </a:p>
          <a:p>
            <a:r>
              <a:rPr lang="en-US" dirty="0"/>
              <a:t>Discover writing subroutine libraries</a:t>
            </a:r>
          </a:p>
          <a:p>
            <a:r>
              <a:rPr lang="en-US" dirty="0"/>
              <a:t>Write the Soda Machine Emulator</a:t>
            </a:r>
          </a:p>
          <a:p>
            <a:r>
              <a:rPr lang="en-US" dirty="0"/>
              <a:t>Write a TO Report</a:t>
            </a:r>
          </a:p>
          <a:p>
            <a:r>
              <a:rPr lang="en-US" dirty="0"/>
              <a:t>Print a variable-height isosceles triangle</a:t>
            </a:r>
          </a:p>
          <a:p>
            <a:r>
              <a:rPr lang="en-US" dirty="0"/>
              <a:t>Read and write to a csv file </a:t>
            </a:r>
          </a:p>
        </p:txBody>
      </p:sp>
    </p:spTree>
    <p:extLst>
      <p:ext uri="{BB962C8B-B14F-4D97-AF65-F5344CB8AC3E}">
        <p14:creationId xmlns:p14="http://schemas.microsoft.com/office/powerpoint/2010/main" val="26290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D304-6167-A94C-94E1-B055CC76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Python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E35D-F136-D64C-A93A-4FEBC6C6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Often used for data analysis and for </a:t>
            </a:r>
            <a:r>
              <a:rPr lang="en-US" dirty="0" err="1"/>
              <a:t>devops</a:t>
            </a:r>
            <a:r>
              <a:rPr lang="en-US" dirty="0"/>
              <a:t> </a:t>
            </a:r>
          </a:p>
          <a:p>
            <a:r>
              <a:rPr lang="en-US" dirty="0"/>
              <a:t>Alternative to bash scripting</a:t>
            </a:r>
          </a:p>
          <a:p>
            <a:r>
              <a:rPr lang="en-US" dirty="0"/>
              <a:t>Simple to learn, hellish to master</a:t>
            </a:r>
          </a:p>
          <a:p>
            <a:r>
              <a:rPr lang="en-US" dirty="0"/>
              <a:t>Two version popular – 2.7 and 3.6</a:t>
            </a:r>
          </a:p>
          <a:p>
            <a:pPr lvl="1"/>
            <a:r>
              <a:rPr lang="en-US" dirty="0"/>
              <a:t>Slight incompatibilities between versions</a:t>
            </a:r>
          </a:p>
          <a:p>
            <a:r>
              <a:rPr lang="en-US" dirty="0"/>
              <a:t>We are using Python 2.7 for this class</a:t>
            </a:r>
          </a:p>
          <a:p>
            <a:r>
              <a:rPr lang="en-US" dirty="0"/>
              <a:t>Try the command: </a:t>
            </a:r>
            <a:r>
              <a:rPr lang="en-US" b="1" dirty="0">
                <a:solidFill>
                  <a:srgbClr val="002060"/>
                </a:solidFill>
              </a:rPr>
              <a:t>python --version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2BE4-95F0-CB4F-AFD7-27EDC85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and ODBC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6348-2EE8-6045-BE64-C4BF07E9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2336873"/>
            <a:ext cx="10775731" cy="3599316"/>
          </a:xfrm>
        </p:spPr>
        <p:txBody>
          <a:bodyPr>
            <a:normAutofit/>
          </a:bodyPr>
          <a:lstStyle/>
          <a:p>
            <a:r>
              <a:rPr lang="en-US" dirty="0"/>
              <a:t>In a terminal session:</a:t>
            </a: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/</a:t>
            </a:r>
            <a:r>
              <a:rPr lang="en-US" sz="1600" b="1" dirty="0" err="1">
                <a:solidFill>
                  <a:srgbClr val="002060"/>
                </a:solidFill>
              </a:rPr>
              <a:t>usr</a:t>
            </a:r>
            <a:r>
              <a:rPr lang="en-US" sz="1600" b="1" dirty="0">
                <a:solidFill>
                  <a:srgbClr val="002060"/>
                </a:solidFill>
              </a:rPr>
              <a:t>/bin/ruby -e "$(curl -</a:t>
            </a:r>
            <a:r>
              <a:rPr lang="en-US" sz="1600" b="1" dirty="0" err="1">
                <a:solidFill>
                  <a:srgbClr val="002060"/>
                </a:solidFill>
              </a:rPr>
              <a:t>fsSL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  <a:hlinkClick r:id="rId2"/>
              </a:rPr>
              <a:t>https://raw.githubusercontent.com/Homebrew/install/master/install</a:t>
            </a:r>
            <a:r>
              <a:rPr lang="en-US" sz="1600" b="1" dirty="0">
                <a:solidFill>
                  <a:srgbClr val="002060"/>
                </a:solidFill>
              </a:rPr>
              <a:t>)”</a:t>
            </a: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brew install python@2</a:t>
            </a:r>
          </a:p>
          <a:p>
            <a:pPr lvl="2" fontAlgn="base"/>
            <a:r>
              <a:rPr lang="en-US" sz="1600" dirty="0"/>
              <a:t>Test it: </a:t>
            </a:r>
            <a:r>
              <a:rPr lang="en-US" sz="1600" b="1" dirty="0">
                <a:solidFill>
                  <a:srgbClr val="002060"/>
                </a:solidFill>
              </a:rPr>
              <a:t>python --version </a:t>
            </a: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pip install –-upgrade pip</a:t>
            </a: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pip install </a:t>
            </a:r>
            <a:r>
              <a:rPr lang="en-US" sz="1600" b="1" dirty="0" err="1">
                <a:solidFill>
                  <a:srgbClr val="002060"/>
                </a:solidFill>
              </a:rPr>
              <a:t>pyodbc</a:t>
            </a:r>
            <a:endParaRPr lang="en-US" sz="1600" b="1" dirty="0">
              <a:solidFill>
                <a:srgbClr val="002060"/>
              </a:solidFill>
            </a:endParaRP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brew tap </a:t>
            </a:r>
            <a:r>
              <a:rPr lang="en-US" sz="1600" b="1" dirty="0" err="1">
                <a:solidFill>
                  <a:srgbClr val="002060"/>
                </a:solidFill>
              </a:rPr>
              <a:t>microsoft</a:t>
            </a:r>
            <a:r>
              <a:rPr lang="en-US" sz="1600" b="1" dirty="0">
                <a:solidFill>
                  <a:srgbClr val="002060"/>
                </a:solidFill>
              </a:rPr>
              <a:t>/</a:t>
            </a:r>
            <a:r>
              <a:rPr lang="en-US" sz="1600" b="1" dirty="0" err="1">
                <a:solidFill>
                  <a:srgbClr val="002060"/>
                </a:solidFill>
              </a:rPr>
              <a:t>mssql</a:t>
            </a:r>
            <a:r>
              <a:rPr lang="en-US" sz="1600" b="1" dirty="0">
                <a:solidFill>
                  <a:srgbClr val="002060"/>
                </a:solidFill>
              </a:rPr>
              <a:t>-release </a:t>
            </a:r>
            <a:r>
              <a:rPr lang="en-US" sz="1600" b="1" dirty="0">
                <a:solidFill>
                  <a:srgbClr val="002060"/>
                </a:solidFill>
                <a:hlinkClick r:id="rId3"/>
              </a:rPr>
              <a:t>https://github.com/Microsoft/homebrew-mssql-release</a:t>
            </a:r>
            <a:endParaRPr lang="en-US" sz="1600" b="1" dirty="0">
              <a:solidFill>
                <a:srgbClr val="002060"/>
              </a:solidFill>
            </a:endParaRP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brew update</a:t>
            </a:r>
          </a:p>
          <a:p>
            <a:pPr lvl="1" fontAlgn="base"/>
            <a:r>
              <a:rPr lang="en-US" sz="1600" b="1" dirty="0">
                <a:solidFill>
                  <a:srgbClr val="002060"/>
                </a:solidFill>
              </a:rPr>
              <a:t>brew install --no-sandbox msodbcsql17 </a:t>
            </a:r>
            <a:r>
              <a:rPr lang="en-US" sz="1600" b="1" dirty="0" err="1">
                <a:solidFill>
                  <a:srgbClr val="002060"/>
                </a:solidFill>
              </a:rPr>
              <a:t>mssql</a:t>
            </a:r>
            <a:r>
              <a:rPr lang="en-US" sz="1600" b="1" dirty="0">
                <a:solidFill>
                  <a:srgbClr val="002060"/>
                </a:solidFill>
              </a:rPr>
              <a:t>-tools</a:t>
            </a:r>
          </a:p>
          <a:p>
            <a:pPr marL="457200" lvl="1" indent="0" fontAlgn="base">
              <a:buNone/>
            </a:pPr>
            <a:endParaRPr lang="en-US" sz="1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55C6-9504-9242-A655-3B6370B9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1C5C-F91E-5E49-8966-F8CBAAF9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browser:</a:t>
            </a:r>
          </a:p>
          <a:p>
            <a:pPr lvl="1" fontAlgn="base"/>
            <a:r>
              <a:rPr lang="en-US" u="sng" dirty="0">
                <a:hlinkClick r:id="rId2"/>
              </a:rPr>
              <a:t>https://code.visualstudio.com/docs?dv=osx</a:t>
            </a:r>
            <a:endParaRPr lang="en-US" dirty="0"/>
          </a:p>
          <a:p>
            <a:pPr lvl="1" fontAlgn="base"/>
            <a:r>
              <a:rPr lang="en-US" dirty="0"/>
              <a:t>Open downloaded zip</a:t>
            </a:r>
          </a:p>
          <a:p>
            <a:pPr lvl="1" fontAlgn="base"/>
            <a:r>
              <a:rPr lang="en-US" dirty="0"/>
              <a:t>Drag the app to applications</a:t>
            </a:r>
          </a:p>
          <a:p>
            <a:pPr fontAlgn="base"/>
            <a:r>
              <a:rPr lang="en-US" dirty="0"/>
              <a:t>Open by typing CMD-Space and </a:t>
            </a:r>
            <a:r>
              <a:rPr lang="en-US" b="1" dirty="0">
                <a:solidFill>
                  <a:srgbClr val="002060"/>
                </a:solidFill>
              </a:rPr>
              <a:t>VS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23-E3E7-3A48-B7E6-850F8AD9E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83412-7AEF-7444-A1EE-68FEE8B9A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0EA-C1D9-4C4C-956A-AE7EBB50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– Make sure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6FB5-02C3-5F4C-AA21-B801D06F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terminal</a:t>
            </a:r>
          </a:p>
          <a:p>
            <a:r>
              <a:rPr lang="en-US" dirty="0"/>
              <a:t>Type </a:t>
            </a:r>
            <a:r>
              <a:rPr lang="en-US" b="1" dirty="0">
                <a:solidFill>
                  <a:srgbClr val="002060"/>
                </a:solidFill>
              </a:rPr>
              <a:t>python</a:t>
            </a:r>
            <a:r>
              <a:rPr lang="en-US" dirty="0"/>
              <a:t> to open the interactive python interpreter</a:t>
            </a:r>
          </a:p>
          <a:p>
            <a:r>
              <a:rPr lang="en-US" dirty="0"/>
              <a:t>Type </a:t>
            </a:r>
            <a:r>
              <a:rPr lang="en-US" b="1" dirty="0">
                <a:solidFill>
                  <a:srgbClr val="002060"/>
                </a:solidFill>
              </a:rPr>
              <a:t>print ”Hello World” </a:t>
            </a:r>
            <a:r>
              <a:rPr lang="en-US" dirty="0"/>
              <a:t>at the prompt</a:t>
            </a:r>
          </a:p>
        </p:txBody>
      </p:sp>
    </p:spTree>
    <p:extLst>
      <p:ext uri="{BB962C8B-B14F-4D97-AF65-F5344CB8AC3E}">
        <p14:creationId xmlns:p14="http://schemas.microsoft.com/office/powerpoint/2010/main" val="148962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571E-D4D0-6144-9766-9BA801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Stuff – Formatting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7B02-4363-814F-B7D9-7B7EB6B0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braces in python </a:t>
            </a:r>
          </a:p>
          <a:p>
            <a:r>
              <a:rPr lang="en-US" dirty="0"/>
              <a:t>Blocks of code are signified by indentation which is strictly enforced</a:t>
            </a:r>
          </a:p>
          <a:p>
            <a:r>
              <a:rPr lang="en-US" b="1" dirty="0">
                <a:solidFill>
                  <a:srgbClr val="002060"/>
                </a:solidFill>
              </a:rPr>
              <a:t>#</a:t>
            </a:r>
            <a:r>
              <a:rPr lang="en-US" dirty="0"/>
              <a:t> is used for comments</a:t>
            </a:r>
          </a:p>
          <a:p>
            <a:r>
              <a:rPr lang="en-US" dirty="0"/>
              <a:t>Both single quotes </a:t>
            </a:r>
            <a:r>
              <a:rPr lang="en-US" b="1" dirty="0">
                <a:solidFill>
                  <a:srgbClr val="002060"/>
                </a:solidFill>
              </a:rPr>
              <a:t>‘’</a:t>
            </a:r>
            <a:r>
              <a:rPr lang="en-US" dirty="0"/>
              <a:t> and double quotes </a:t>
            </a:r>
            <a:r>
              <a:rPr lang="en-US" b="1" dirty="0">
                <a:solidFill>
                  <a:srgbClr val="002060"/>
                </a:solidFill>
              </a:rPr>
              <a:t>“”</a:t>
            </a:r>
            <a:r>
              <a:rPr lang="en-US" dirty="0"/>
              <a:t> can be used for strings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A91B6-D054-594A-A0DF-FCDABA92399E}"/>
              </a:ext>
            </a:extLst>
          </p:cNvPr>
          <p:cNvSpPr txBox="1"/>
          <p:nvPr/>
        </p:nvSpPr>
        <p:spPr>
          <a:xfrm>
            <a:off x="1065007" y="4722607"/>
            <a:ext cx="514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#Print from 1 to 10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 in range(1, 11):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print 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2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85770-4BE3-F843-9CDF-9E906A1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Stuff – Formatting Python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93465-1C0D-9E45-BD28-FAD950D3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such as loops, conditionals, and functions start with header lines</a:t>
            </a:r>
          </a:p>
          <a:p>
            <a:r>
              <a:rPr lang="en-US" dirty="0"/>
              <a:t>A header line is signified by ending with a colon 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if a = True: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for element in array: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while True: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def </a:t>
            </a:r>
            <a:r>
              <a:rPr lang="en-US" b="1" dirty="0" err="1">
                <a:solidFill>
                  <a:srgbClr val="002060"/>
                </a:solidFill>
              </a:rPr>
              <a:t>function_name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57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4BE-79F3-C448-AC7E-70C6675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Stuff – Loops and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F21A-0879-514D-856A-E0CEBF35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else statements follow the </a:t>
            </a:r>
            <a:r>
              <a:rPr lang="en-US" dirty="0">
                <a:solidFill>
                  <a:srgbClr val="002060"/>
                </a:solidFill>
              </a:rPr>
              <a:t>if – </a:t>
            </a:r>
            <a:r>
              <a:rPr lang="en-US" dirty="0" err="1">
                <a:solidFill>
                  <a:srgbClr val="002060"/>
                </a:solidFill>
              </a:rPr>
              <a:t>elif</a:t>
            </a:r>
            <a:r>
              <a:rPr lang="en-US" dirty="0">
                <a:solidFill>
                  <a:srgbClr val="002060"/>
                </a:solidFill>
              </a:rPr>
              <a:t> - else </a:t>
            </a:r>
            <a:r>
              <a:rPr lang="en-US" dirty="0"/>
              <a:t>structure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if a: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#code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elif</a:t>
            </a:r>
            <a:r>
              <a:rPr lang="en-US" b="1" dirty="0">
                <a:solidFill>
                  <a:srgbClr val="002060"/>
                </a:solidFill>
              </a:rPr>
              <a:t> b: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#code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#code</a:t>
            </a:r>
          </a:p>
        </p:txBody>
      </p:sp>
    </p:spTree>
    <p:extLst>
      <p:ext uri="{BB962C8B-B14F-4D97-AF65-F5344CB8AC3E}">
        <p14:creationId xmlns:p14="http://schemas.microsoft.com/office/powerpoint/2010/main" val="6180334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112</TotalTime>
  <Words>716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Using Python and SQL Server</vt:lpstr>
      <vt:lpstr>Quick Python Overview</vt:lpstr>
      <vt:lpstr>Installing Python and ODBC </vt:lpstr>
      <vt:lpstr>Install VSCode</vt:lpstr>
      <vt:lpstr>Programming in Python</vt:lpstr>
      <vt:lpstr>Hello World – Make sure it works</vt:lpstr>
      <vt:lpstr>Basic Stuff – Formatting Python Code</vt:lpstr>
      <vt:lpstr>Basic Stuff – Formatting Python Code</vt:lpstr>
      <vt:lpstr>Basic Stuff – Loops and Conditionals</vt:lpstr>
      <vt:lpstr>Basic Stuff – Loops and Conditionals</vt:lpstr>
      <vt:lpstr>Using External Libraries</vt:lpstr>
      <vt:lpstr>Basic Stuff – Methods, Complete Program</vt:lpstr>
      <vt:lpstr>Using ODBC</vt:lpstr>
      <vt:lpstr>Connect to a database</vt:lpstr>
      <vt:lpstr>Executing Queries, Retrieving Data</vt:lpstr>
      <vt:lpstr>Lab Time</vt:lpstr>
      <vt:lpstr>Ideas for lab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and SQL Server</dc:title>
  <dc:creator>Microsoft Office User</dc:creator>
  <cp:lastModifiedBy>Microsoft Office User</cp:lastModifiedBy>
  <cp:revision>9</cp:revision>
  <dcterms:created xsi:type="dcterms:W3CDTF">2018-04-26T20:59:15Z</dcterms:created>
  <dcterms:modified xsi:type="dcterms:W3CDTF">2018-04-26T22:51:36Z</dcterms:modified>
</cp:coreProperties>
</file>