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59" r:id="rId6"/>
    <p:sldId id="260" r:id="rId7"/>
    <p:sldId id="263" r:id="rId8"/>
    <p:sldId id="262"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7"/>
    <p:restoredTop sz="94699"/>
  </p:normalViewPr>
  <p:slideViewPr>
    <p:cSldViewPr snapToGrid="0" snapToObjects="1">
      <p:cViewPr varScale="1">
        <p:scale>
          <a:sx n="208" d="100"/>
          <a:sy n="208" d="100"/>
        </p:scale>
        <p:origin x="2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C6108-172D-5D4B-ADAC-2B0C08754FF0}"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26C25-B84D-3746-9049-C4B8AE0E05ED}" type="slidenum">
              <a:rPr lang="en-US" smtClean="0"/>
              <a:t>‹#›</a:t>
            </a:fld>
            <a:endParaRPr lang="en-US"/>
          </a:p>
        </p:txBody>
      </p:sp>
    </p:spTree>
    <p:extLst>
      <p:ext uri="{BB962C8B-B14F-4D97-AF65-F5344CB8AC3E}">
        <p14:creationId xmlns:p14="http://schemas.microsoft.com/office/powerpoint/2010/main" val="41540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426C25-B84D-3746-9049-C4B8AE0E05ED}" type="slidenum">
              <a:rPr lang="en-US" smtClean="0"/>
              <a:t>1</a:t>
            </a:fld>
            <a:endParaRPr lang="en-US"/>
          </a:p>
        </p:txBody>
      </p:sp>
    </p:spTree>
    <p:extLst>
      <p:ext uri="{BB962C8B-B14F-4D97-AF65-F5344CB8AC3E}">
        <p14:creationId xmlns:p14="http://schemas.microsoft.com/office/powerpoint/2010/main" val="24580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https://www.usenix.org/node/184416</a:t>
            </a:r>
          </a:p>
          <a:p>
            <a:r>
              <a:rPr lang="en-US" dirty="0" smtClean="0"/>
              <a:t>https://</a:t>
            </a:r>
            <a:r>
              <a:rPr lang="en-US" dirty="0" err="1" smtClean="0"/>
              <a:t>spectreattack.com</a:t>
            </a:r>
            <a:r>
              <a:rPr lang="en-US" dirty="0" smtClean="0"/>
              <a:t>/</a:t>
            </a:r>
            <a:r>
              <a:rPr lang="en-US" dirty="0" err="1" smtClean="0"/>
              <a:t>spectre.pdf</a:t>
            </a:r>
            <a:endParaRPr lang="en-US" dirty="0" smtClean="0"/>
          </a:p>
          <a:p>
            <a:r>
              <a:rPr lang="en-US" dirty="0" smtClean="0"/>
              <a:t>https://</a:t>
            </a:r>
            <a:r>
              <a:rPr lang="en-US" dirty="0" err="1" smtClean="0"/>
              <a:t>meltdownattack.com</a:t>
            </a:r>
            <a:r>
              <a:rPr lang="en-US" dirty="0" smtClean="0"/>
              <a:t>/</a:t>
            </a:r>
            <a:r>
              <a:rPr lang="en-US" dirty="0" err="1" smtClean="0"/>
              <a:t>meltdown.pdf</a:t>
            </a:r>
            <a:endParaRPr lang="en-US" dirty="0" smtClean="0"/>
          </a:p>
          <a:p>
            <a:r>
              <a:rPr lang="en-US" dirty="0" smtClean="0"/>
              <a:t>https://</a:t>
            </a:r>
            <a:r>
              <a:rPr lang="en-US" dirty="0" err="1" smtClean="0"/>
              <a:t>danielmiessler.com</a:t>
            </a:r>
            <a:r>
              <a:rPr lang="en-US" dirty="0" smtClean="0"/>
              <a:t>/blog/simple-explanation-difference-meltdown-</a:t>
            </a:r>
            <a:r>
              <a:rPr lang="en-US" dirty="0" err="1" smtClean="0"/>
              <a:t>spectre</a:t>
            </a:r>
            <a:r>
              <a:rPr lang="en-US" dirty="0" smtClean="0"/>
              <a:t>/</a:t>
            </a:r>
          </a:p>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2</a:t>
            </a:fld>
            <a:endParaRPr lang="en-US"/>
          </a:p>
        </p:txBody>
      </p:sp>
    </p:spTree>
    <p:extLst>
      <p:ext uri="{BB962C8B-B14F-4D97-AF65-F5344CB8AC3E}">
        <p14:creationId xmlns:p14="http://schemas.microsoft.com/office/powerpoint/2010/main" val="121776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3</a:t>
            </a:fld>
            <a:endParaRPr lang="en-US"/>
          </a:p>
        </p:txBody>
      </p:sp>
    </p:spTree>
    <p:extLst>
      <p:ext uri="{BB962C8B-B14F-4D97-AF65-F5344CB8AC3E}">
        <p14:creationId xmlns:p14="http://schemas.microsoft.com/office/powerpoint/2010/main" val="83055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8</a:t>
            </a:fld>
            <a:endParaRPr lang="en-US"/>
          </a:p>
        </p:txBody>
      </p:sp>
    </p:spTree>
    <p:extLst>
      <p:ext uri="{BB962C8B-B14F-4D97-AF65-F5344CB8AC3E}">
        <p14:creationId xmlns:p14="http://schemas.microsoft.com/office/powerpoint/2010/main" val="170725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9</a:t>
            </a:fld>
            <a:endParaRPr lang="en-US"/>
          </a:p>
        </p:txBody>
      </p:sp>
    </p:spTree>
    <p:extLst>
      <p:ext uri="{BB962C8B-B14F-4D97-AF65-F5344CB8AC3E}">
        <p14:creationId xmlns:p14="http://schemas.microsoft.com/office/powerpoint/2010/main" val="92897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10</a:t>
            </a:fld>
            <a:endParaRPr lang="en-US"/>
          </a:p>
        </p:txBody>
      </p:sp>
    </p:spTree>
    <p:extLst>
      <p:ext uri="{BB962C8B-B14F-4D97-AF65-F5344CB8AC3E}">
        <p14:creationId xmlns:p14="http://schemas.microsoft.com/office/powerpoint/2010/main" val="1254119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26C25-B84D-3746-9049-C4B8AE0E05ED}" type="slidenum">
              <a:rPr lang="en-US" smtClean="0"/>
              <a:t>11</a:t>
            </a:fld>
            <a:endParaRPr lang="en-US"/>
          </a:p>
        </p:txBody>
      </p:sp>
    </p:spTree>
    <p:extLst>
      <p:ext uri="{BB962C8B-B14F-4D97-AF65-F5344CB8AC3E}">
        <p14:creationId xmlns:p14="http://schemas.microsoft.com/office/powerpoint/2010/main" val="213294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2/13/18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2/13/18</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12851027" y="1532238"/>
            <a:ext cx="184731" cy="369332"/>
          </a:xfrm>
          <a:prstGeom prst="rect">
            <a:avLst/>
          </a:prstGeom>
          <a:blipFill>
            <a:blip r:embed="rId3"/>
            <a:tile tx="0" ty="0" sx="100000" sy="100000" flip="none" algn="tl"/>
          </a:blipFill>
        </p:spPr>
        <p:txBody>
          <a:bodyPr wrap="none" rtlCol="0">
            <a:spAutoFit/>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2/13/18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Spectre</a:t>
            </a:r>
            <a:r>
              <a:rPr lang="en-US" dirty="0" smtClean="0"/>
              <a:t> and Meltdown</a:t>
            </a:r>
            <a:endParaRPr lang="en-US" dirty="0"/>
          </a:p>
        </p:txBody>
      </p:sp>
      <p:sp>
        <p:nvSpPr>
          <p:cNvPr id="3" name="Subtitle 2"/>
          <p:cNvSpPr>
            <a:spLocks noGrp="1"/>
          </p:cNvSpPr>
          <p:nvPr>
            <p:ph type="subTitle" idx="1"/>
          </p:nvPr>
        </p:nvSpPr>
        <p:spPr/>
        <p:txBody>
          <a:bodyPr>
            <a:normAutofit lnSpcReduction="10000"/>
          </a:bodyPr>
          <a:lstStyle/>
          <a:p>
            <a:r>
              <a:rPr lang="en-US" dirty="0" smtClean="0"/>
              <a:t>How they work</a:t>
            </a:r>
          </a:p>
          <a:p>
            <a:r>
              <a:rPr lang="en-US" dirty="0" smtClean="0"/>
              <a:t>Bob Flanders</a:t>
            </a:r>
          </a:p>
          <a:p>
            <a:r>
              <a:rPr lang="en-US" dirty="0" smtClean="0"/>
              <a:t>Tech Day, February 2017</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471" y="2654182"/>
            <a:ext cx="2231061" cy="1559472"/>
          </a:xfrm>
          <a:prstGeom prst="rect">
            <a:avLst/>
          </a:prstGeom>
        </p:spPr>
      </p:pic>
    </p:spTree>
    <p:extLst>
      <p:ext uri="{BB962C8B-B14F-4D97-AF65-F5344CB8AC3E}">
        <p14:creationId xmlns:p14="http://schemas.microsoft.com/office/powerpoint/2010/main" val="1489212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Covert Side Channels</a:t>
            </a:r>
            <a:endParaRPr lang="en-US" dirty="0"/>
          </a:p>
        </p:txBody>
      </p:sp>
      <p:sp>
        <p:nvSpPr>
          <p:cNvPr id="3" name="TextBox 2"/>
          <p:cNvSpPr txBox="1"/>
          <p:nvPr/>
        </p:nvSpPr>
        <p:spPr>
          <a:xfrm>
            <a:off x="407773" y="2298357"/>
            <a:ext cx="11578281" cy="4247317"/>
          </a:xfrm>
          <a:prstGeom prst="rect">
            <a:avLst/>
          </a:prstGeom>
          <a:noFill/>
        </p:spPr>
        <p:txBody>
          <a:bodyPr wrap="square" rtlCol="0">
            <a:spAutoFit/>
          </a:bodyPr>
          <a:lstStyle/>
          <a:p>
            <a:r>
              <a:rPr lang="en-US" dirty="0" smtClean="0"/>
              <a:t>Using this information about architecture, consider this scenario:</a:t>
            </a:r>
          </a:p>
          <a:p>
            <a:pPr marL="742950" lvl="1" indent="-285750">
              <a:buFont typeface="Arial" charset="0"/>
              <a:buChar char="•"/>
            </a:pPr>
            <a:r>
              <a:rPr lang="en-US" dirty="0" smtClean="0"/>
              <a:t>An application has two parts. A sender and a receiver. The point is to send a single bit of information. The sender is a forked process. </a:t>
            </a:r>
          </a:p>
          <a:p>
            <a:pPr marL="742950" lvl="1" indent="-285750">
              <a:buFont typeface="Arial" charset="0"/>
              <a:buChar char="•"/>
            </a:pPr>
            <a:r>
              <a:rPr lang="en-US" dirty="0" smtClean="0"/>
              <a:t>An application trains the CPU to run code out-of-order. It then flushes some lines of cache.</a:t>
            </a:r>
          </a:p>
          <a:p>
            <a:pPr marL="742950" lvl="1" indent="-285750">
              <a:buFont typeface="Arial" charset="0"/>
              <a:buChar char="•"/>
            </a:pPr>
            <a:r>
              <a:rPr lang="en-US" dirty="0" smtClean="0"/>
              <a:t>On behalf of the sender CPU executes the trained out-of-order code which loads a byte from kernel memory and tests a bit. (Remember, during out-of-order execution, memory access is not enforced and the kernel memory is mapped for the application.) If the bit checked is one, loads one line of cache and if zero, the other.</a:t>
            </a:r>
          </a:p>
          <a:p>
            <a:pPr marL="742950" lvl="1" indent="-285750">
              <a:buFont typeface="Arial" charset="0"/>
              <a:buChar char="•"/>
            </a:pPr>
            <a:r>
              <a:rPr lang="en-US" dirty="0" smtClean="0"/>
              <a:t>When the CPU goes to commit the results of the code, it then realizes that access was not allowed, discards the result of the code and kills the sender process. But the micro-architectural state remains: the cache line has been loaded</a:t>
            </a:r>
            <a:endParaRPr lang="en-US" dirty="0" smtClean="0"/>
          </a:p>
          <a:p>
            <a:pPr marL="742950" lvl="1" indent="-285750">
              <a:buFont typeface="Arial" charset="0"/>
              <a:buChar char="•"/>
            </a:pPr>
            <a:r>
              <a:rPr lang="en-US" dirty="0" smtClean="0"/>
              <a:t>The receiver tests which line of cache has quick access time and thereby determines if the bit was one or zero. A bit of the kernel has now been transferred to a non-kernel process. </a:t>
            </a:r>
          </a:p>
          <a:p>
            <a:r>
              <a:rPr lang="en-US" dirty="0" smtClean="0"/>
              <a:t>This methodology is known as a covert side channel. The information has been transmitted and received through normal CPU activity.</a:t>
            </a:r>
            <a:endParaRPr lang="en-US" dirty="0" smtClean="0"/>
          </a:p>
        </p:txBody>
      </p:sp>
    </p:spTree>
    <p:extLst>
      <p:ext uri="{BB962C8B-B14F-4D97-AF65-F5344CB8AC3E}">
        <p14:creationId xmlns:p14="http://schemas.microsoft.com/office/powerpoint/2010/main" val="161610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a:t>
            </a:r>
            <a:r>
              <a:rPr lang="en-US" dirty="0" smtClean="0"/>
              <a:t>are </a:t>
            </a:r>
            <a:r>
              <a:rPr lang="en-US" dirty="0" err="1" smtClean="0"/>
              <a:t>Spectre</a:t>
            </a:r>
            <a:r>
              <a:rPr lang="en-US" dirty="0" smtClean="0"/>
              <a:t> and </a:t>
            </a:r>
            <a:r>
              <a:rPr lang="en-US" dirty="0" smtClean="0"/>
              <a:t>Meltdown?</a:t>
            </a:r>
            <a:endParaRPr lang="en-US" dirty="0"/>
          </a:p>
        </p:txBody>
      </p:sp>
      <p:sp>
        <p:nvSpPr>
          <p:cNvPr id="3" name="TextBox 2"/>
          <p:cNvSpPr txBox="1"/>
          <p:nvPr/>
        </p:nvSpPr>
        <p:spPr>
          <a:xfrm>
            <a:off x="407773" y="2298357"/>
            <a:ext cx="11578281" cy="4247317"/>
          </a:xfrm>
          <a:prstGeom prst="rect">
            <a:avLst/>
          </a:prstGeom>
          <a:noFill/>
        </p:spPr>
        <p:txBody>
          <a:bodyPr wrap="square" rtlCol="0">
            <a:spAutoFit/>
          </a:bodyPr>
          <a:lstStyle/>
          <a:p>
            <a:r>
              <a:rPr lang="en-US" dirty="0" err="1" smtClean="0"/>
              <a:t>Spectre</a:t>
            </a:r>
            <a:r>
              <a:rPr lang="en-US" dirty="0" smtClean="0"/>
              <a:t> and Meltdown are attacks that use covert side channels to transmit information from one process to another.</a:t>
            </a:r>
          </a:p>
          <a:p>
            <a:pPr marL="742950" lvl="1" indent="-285750">
              <a:buFont typeface="Arial" charset="0"/>
              <a:buChar char="•"/>
            </a:pPr>
            <a:r>
              <a:rPr lang="en-US" dirty="0" smtClean="0"/>
              <a:t>Meltdown attacks the kernel. Since the kernel address space is mapped into the applications, it just has to defeat the CPU’s protections. </a:t>
            </a:r>
          </a:p>
          <a:p>
            <a:pPr marL="1200150" lvl="2" indent="-285750">
              <a:buFont typeface="Arial" charset="0"/>
              <a:buChar char="•"/>
            </a:pPr>
            <a:r>
              <a:rPr lang="en-US" dirty="0" smtClean="0"/>
              <a:t>Meltdown </a:t>
            </a:r>
            <a:r>
              <a:rPr lang="en-US" dirty="0"/>
              <a:t>most strongly affects Intel processors because of the aggressive way they handle speculative execution, though </a:t>
            </a:r>
            <a:r>
              <a:rPr lang="en-US" dirty="0" smtClean="0"/>
              <a:t>a few ARM cores</a:t>
            </a:r>
            <a:r>
              <a:rPr lang="en-US" dirty="0"/>
              <a:t> are also susceptible</a:t>
            </a:r>
            <a:r>
              <a:rPr lang="en-US" dirty="0" smtClean="0"/>
              <a:t>. AMD, so far, is not susceptible to meltdown.</a:t>
            </a:r>
          </a:p>
          <a:p>
            <a:pPr marL="1200150" lvl="2" indent="-285750">
              <a:buFont typeface="Arial" charset="0"/>
              <a:buChar char="•"/>
            </a:pPr>
            <a:r>
              <a:rPr lang="en-US" dirty="0" smtClean="0"/>
              <a:t>It is more serious because it breaks down the isolation between kernel and application.</a:t>
            </a:r>
          </a:p>
          <a:p>
            <a:pPr marL="742950" lvl="1" indent="-285750">
              <a:buFont typeface="Arial" charset="0"/>
              <a:buChar char="•"/>
            </a:pPr>
            <a:r>
              <a:rPr lang="en-US" dirty="0" smtClean="0"/>
              <a:t>“</a:t>
            </a:r>
            <a:r>
              <a:rPr lang="en-US" dirty="0" err="1" smtClean="0"/>
              <a:t>Spectre</a:t>
            </a:r>
            <a:r>
              <a:rPr lang="en-US" dirty="0" smtClean="0"/>
              <a:t> </a:t>
            </a:r>
            <a:r>
              <a:rPr lang="en-US" dirty="0"/>
              <a:t>breaks the isolation between different applications. It allows an attacker to trick error-free programs, which follow best practices, into leaking their secrets. In fact, the safety checks of said best practices actually increase the attack surface and may make applications more susceptible to </a:t>
            </a:r>
            <a:r>
              <a:rPr lang="en-US" dirty="0" err="1" smtClean="0"/>
              <a:t>Spectre</a:t>
            </a:r>
            <a:r>
              <a:rPr lang="en-US" dirty="0" smtClean="0"/>
              <a:t>” – Google Project Zero</a:t>
            </a:r>
          </a:p>
          <a:p>
            <a:pPr marL="1200150" lvl="2" indent="-285750">
              <a:buFont typeface="Arial" charset="0"/>
              <a:buChar char="•"/>
            </a:pPr>
            <a:r>
              <a:rPr lang="en-US" dirty="0" err="1" smtClean="0"/>
              <a:t>Spectre</a:t>
            </a:r>
            <a:r>
              <a:rPr lang="en-US" dirty="0" smtClean="0"/>
              <a:t> is far more difficult to implement. It must find an instruction sequence that will act as the sender on a covert channel, then trick the CPU into executing the instructions speculatively within the victim’s process.</a:t>
            </a:r>
            <a:endParaRPr lang="en-US" dirty="0" smtClean="0"/>
          </a:p>
        </p:txBody>
      </p:sp>
    </p:spTree>
    <p:extLst>
      <p:ext uri="{BB962C8B-B14F-4D97-AF65-F5344CB8AC3E}">
        <p14:creationId xmlns:p14="http://schemas.microsoft.com/office/powerpoint/2010/main" val="939128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Box 2"/>
          <p:cNvSpPr txBox="1"/>
          <p:nvPr/>
        </p:nvSpPr>
        <p:spPr>
          <a:xfrm>
            <a:off x="407773" y="2298357"/>
            <a:ext cx="11578281" cy="2308324"/>
          </a:xfrm>
          <a:prstGeom prst="rect">
            <a:avLst/>
          </a:prstGeom>
          <a:noFill/>
        </p:spPr>
        <p:txBody>
          <a:bodyPr wrap="square" rtlCol="0">
            <a:spAutoFit/>
          </a:bodyPr>
          <a:lstStyle/>
          <a:p>
            <a:r>
              <a:rPr lang="en-US" dirty="0" err="1" smtClean="0"/>
              <a:t>Spectre</a:t>
            </a:r>
            <a:r>
              <a:rPr lang="en-US" dirty="0" smtClean="0"/>
              <a:t> and Meltdown represent the culmination of findings that started as far back as 1993 where </a:t>
            </a:r>
            <a:r>
              <a:rPr lang="en-US" dirty="0" err="1" smtClean="0"/>
              <a:t>microarchitecural</a:t>
            </a:r>
            <a:r>
              <a:rPr lang="en-US" dirty="0" smtClean="0"/>
              <a:t> state was recognized as a way to indirectly note CPU activity.</a:t>
            </a:r>
          </a:p>
          <a:p>
            <a:endParaRPr lang="en-US" dirty="0" smtClean="0"/>
          </a:p>
          <a:p>
            <a:r>
              <a:rPr lang="en-US" dirty="0" smtClean="0"/>
              <a:t>This presentation only provides an overview of the information about how CPUs work and the methodologies used by Specter and Meltdown. I have many links that provide both shallow and deep presentations of these subjects.</a:t>
            </a:r>
          </a:p>
          <a:p>
            <a:endParaRPr lang="en-US" dirty="0"/>
          </a:p>
          <a:p>
            <a:r>
              <a:rPr lang="en-US" dirty="0" smtClean="0"/>
              <a:t>Thank you!</a:t>
            </a:r>
            <a:endParaRPr lang="en-US" dirty="0"/>
          </a:p>
        </p:txBody>
      </p:sp>
    </p:spTree>
    <p:extLst>
      <p:ext uri="{BB962C8B-B14F-4D97-AF65-F5344CB8AC3E}">
        <p14:creationId xmlns:p14="http://schemas.microsoft.com/office/powerpoint/2010/main" val="1351556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Spectre</a:t>
            </a:r>
            <a:r>
              <a:rPr lang="en-US" dirty="0" smtClean="0"/>
              <a:t> and Meltdown: What are they?</a:t>
            </a:r>
            <a:endParaRPr lang="en-US" dirty="0"/>
          </a:p>
        </p:txBody>
      </p:sp>
      <p:sp>
        <p:nvSpPr>
          <p:cNvPr id="5" name="TextBox 4"/>
          <p:cNvSpPr txBox="1"/>
          <p:nvPr/>
        </p:nvSpPr>
        <p:spPr>
          <a:xfrm>
            <a:off x="333632" y="2248930"/>
            <a:ext cx="11602995" cy="3693319"/>
          </a:xfrm>
          <a:prstGeom prst="rect">
            <a:avLst/>
          </a:prstGeom>
          <a:noFill/>
        </p:spPr>
        <p:txBody>
          <a:bodyPr wrap="square" rtlCol="0">
            <a:spAutoFit/>
          </a:bodyPr>
          <a:lstStyle/>
          <a:p>
            <a:pPr marL="285750" indent="-285750">
              <a:buFont typeface="Arial" charset="0"/>
              <a:buChar char="•"/>
            </a:pPr>
            <a:r>
              <a:rPr lang="en-US" dirty="0" err="1" smtClean="0"/>
              <a:t>Spectre</a:t>
            </a:r>
            <a:r>
              <a:rPr lang="en-US" dirty="0" smtClean="0"/>
              <a:t> is the name applied to attacks on a system that use speculative execution to steal information from peer processes. </a:t>
            </a:r>
          </a:p>
          <a:p>
            <a:pPr marL="742950" lvl="1" indent="-285750">
              <a:buFont typeface="Arial" charset="0"/>
              <a:buChar char="•"/>
            </a:pPr>
            <a:r>
              <a:rPr lang="en-US" dirty="0" err="1" smtClean="0"/>
              <a:t>Spectre</a:t>
            </a:r>
            <a:r>
              <a:rPr lang="en-US" dirty="0" smtClean="0"/>
              <a:t> induces a victim to speculatively execute transient instructions that would not occur during correct program execution resulting in a leak of the victim’s confidential information using a </a:t>
            </a:r>
            <a:r>
              <a:rPr lang="en-US" dirty="0" smtClean="0"/>
              <a:t>covert side </a:t>
            </a:r>
            <a:r>
              <a:rPr lang="en-US" dirty="0" smtClean="0"/>
              <a:t>channel that is read by the attacker’s software.</a:t>
            </a:r>
          </a:p>
          <a:p>
            <a:pPr marL="742950" lvl="1" indent="-285750">
              <a:buFont typeface="Arial" charset="0"/>
              <a:buChar char="•"/>
            </a:pPr>
            <a:r>
              <a:rPr lang="en-US" dirty="0" err="1" smtClean="0"/>
              <a:t>Spectre</a:t>
            </a:r>
            <a:r>
              <a:rPr lang="en-US" dirty="0" smtClean="0"/>
              <a:t> is difficult to implement because it must tailor the software environment of the victim process.</a:t>
            </a:r>
          </a:p>
          <a:p>
            <a:pPr marL="742950" lvl="1" indent="-285750">
              <a:buFont typeface="Arial" charset="0"/>
              <a:buChar char="•"/>
            </a:pPr>
            <a:endParaRPr lang="en-US" dirty="0" smtClean="0"/>
          </a:p>
          <a:p>
            <a:pPr marL="285750" indent="-285750">
              <a:buFont typeface="Arial" charset="0"/>
              <a:buChar char="•"/>
            </a:pPr>
            <a:r>
              <a:rPr lang="en-US" dirty="0" smtClean="0"/>
              <a:t>Meltdown is the name applied to attacks on systems that use out-of-order execution to steal information from an OS system kernel.</a:t>
            </a:r>
          </a:p>
          <a:p>
            <a:pPr marL="742950" lvl="1" indent="-285750">
              <a:buFont typeface="Arial" charset="0"/>
              <a:buChar char="•"/>
            </a:pPr>
            <a:r>
              <a:rPr lang="en-US" dirty="0" smtClean="0"/>
              <a:t>Meltdown executes code as a user that causes the processor to execute out-of-order instructions which cause the desired data to be loaded into the processors cache.</a:t>
            </a:r>
          </a:p>
          <a:p>
            <a:pPr marL="742950" lvl="1" indent="-285750">
              <a:buFont typeface="Arial" charset="0"/>
              <a:buChar char="•"/>
            </a:pPr>
            <a:r>
              <a:rPr lang="en-US" dirty="0" smtClean="0"/>
              <a:t>Meltdown is relatively easy to implement because it’s target is kernel memory.</a:t>
            </a:r>
          </a:p>
        </p:txBody>
      </p:sp>
    </p:spTree>
    <p:extLst>
      <p:ext uri="{BB962C8B-B14F-4D97-AF65-F5344CB8AC3E}">
        <p14:creationId xmlns:p14="http://schemas.microsoft.com/office/powerpoint/2010/main" val="99725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Spectre</a:t>
            </a:r>
            <a:r>
              <a:rPr lang="en-US" dirty="0" smtClean="0"/>
              <a:t> and Meltdown</a:t>
            </a:r>
            <a:r>
              <a:rPr lang="en-US" smtClean="0"/>
              <a:t>: Before we start</a:t>
            </a:r>
            <a:endParaRPr lang="en-US" dirty="0"/>
          </a:p>
        </p:txBody>
      </p:sp>
      <p:sp>
        <p:nvSpPr>
          <p:cNvPr id="3" name="TextBox 2"/>
          <p:cNvSpPr txBox="1"/>
          <p:nvPr/>
        </p:nvSpPr>
        <p:spPr>
          <a:xfrm>
            <a:off x="407773" y="2298357"/>
            <a:ext cx="11578281" cy="2308324"/>
          </a:xfrm>
          <a:prstGeom prst="rect">
            <a:avLst/>
          </a:prstGeom>
          <a:noFill/>
        </p:spPr>
        <p:txBody>
          <a:bodyPr wrap="square" rtlCol="0">
            <a:spAutoFit/>
          </a:bodyPr>
          <a:lstStyle/>
          <a:p>
            <a:r>
              <a:rPr lang="en-US" dirty="0" smtClean="0"/>
              <a:t>In order to discuss these attacks there are a </a:t>
            </a:r>
            <a:r>
              <a:rPr lang="en-US" dirty="0" smtClean="0"/>
              <a:t>several things you need to know:</a:t>
            </a:r>
            <a:endParaRPr lang="en-US" dirty="0" smtClean="0"/>
          </a:p>
          <a:p>
            <a:pPr marL="742950" lvl="1" indent="-285750">
              <a:buFont typeface="Arial" charset="0"/>
              <a:buChar char="•"/>
            </a:pPr>
            <a:r>
              <a:rPr lang="en-US" dirty="0" smtClean="0"/>
              <a:t>CPU privilege architecture (Rings)</a:t>
            </a:r>
          </a:p>
          <a:p>
            <a:pPr marL="742950" lvl="1" indent="-285750">
              <a:buFont typeface="Arial" charset="0"/>
              <a:buChar char="•"/>
            </a:pPr>
            <a:r>
              <a:rPr lang="en-US" dirty="0" smtClean="0"/>
              <a:t>X86 Virtual Memory Architecture</a:t>
            </a:r>
          </a:p>
          <a:p>
            <a:pPr marL="742950" lvl="1" indent="-285750">
              <a:buFont typeface="Arial" charset="0"/>
              <a:buChar char="•"/>
            </a:pPr>
            <a:r>
              <a:rPr lang="en-US" dirty="0" smtClean="0"/>
              <a:t>Memory Protection</a:t>
            </a:r>
          </a:p>
          <a:p>
            <a:pPr marL="742950" lvl="1" indent="-285750">
              <a:buFont typeface="Arial" charset="0"/>
              <a:buChar char="•"/>
            </a:pPr>
            <a:r>
              <a:rPr lang="en-US" dirty="0"/>
              <a:t>Other CPU Architectural </a:t>
            </a:r>
            <a:r>
              <a:rPr lang="en-US" dirty="0" smtClean="0"/>
              <a:t>Tidbits</a:t>
            </a:r>
          </a:p>
          <a:p>
            <a:pPr marL="742950" lvl="1" indent="-285750">
              <a:buFont typeface="Arial" charset="0"/>
              <a:buChar char="•"/>
            </a:pPr>
            <a:r>
              <a:rPr lang="en-US" dirty="0" smtClean="0"/>
              <a:t>Covert Side Channels</a:t>
            </a:r>
            <a:endParaRPr lang="en-US" dirty="0" smtClean="0"/>
          </a:p>
          <a:p>
            <a:endParaRPr lang="en-US" dirty="0" smtClean="0"/>
          </a:p>
          <a:p>
            <a:r>
              <a:rPr lang="en-US" dirty="0" smtClean="0"/>
              <a:t>Then we can talk about Meltdown and </a:t>
            </a:r>
            <a:r>
              <a:rPr lang="en-US" dirty="0" err="1" smtClean="0"/>
              <a:t>Spectre</a:t>
            </a:r>
            <a:r>
              <a:rPr lang="en-US" dirty="0" smtClean="0"/>
              <a:t>.</a:t>
            </a:r>
            <a:endParaRPr lang="is-IS" dirty="0" smtClean="0"/>
          </a:p>
        </p:txBody>
      </p:sp>
    </p:spTree>
    <p:extLst>
      <p:ext uri="{BB962C8B-B14F-4D97-AF65-F5344CB8AC3E}">
        <p14:creationId xmlns:p14="http://schemas.microsoft.com/office/powerpoint/2010/main" val="642403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privilege architecture (Rings)</a:t>
            </a:r>
          </a:p>
        </p:txBody>
      </p:sp>
      <p:sp>
        <p:nvSpPr>
          <p:cNvPr id="3" name="TextBox 2"/>
          <p:cNvSpPr txBox="1"/>
          <p:nvPr/>
        </p:nvSpPr>
        <p:spPr>
          <a:xfrm>
            <a:off x="407774" y="2298357"/>
            <a:ext cx="6343222" cy="2585323"/>
          </a:xfrm>
          <a:prstGeom prst="rect">
            <a:avLst/>
          </a:prstGeom>
          <a:noFill/>
        </p:spPr>
        <p:txBody>
          <a:bodyPr wrap="square" rtlCol="0">
            <a:spAutoFit/>
          </a:bodyPr>
          <a:lstStyle/>
          <a:p>
            <a:r>
              <a:rPr lang="en-US" dirty="0" smtClean="0"/>
              <a:t>When a program executes on an X86 CPU, it run in a “Ring”</a:t>
            </a:r>
          </a:p>
          <a:p>
            <a:pPr marL="285750" indent="-285750">
              <a:buFont typeface="Arial" charset="0"/>
              <a:buChar char="•"/>
            </a:pPr>
            <a:r>
              <a:rPr lang="en-US" dirty="0" smtClean="0"/>
              <a:t>The ring defines what instructions the program may execute</a:t>
            </a:r>
          </a:p>
          <a:p>
            <a:pPr marL="285750" indent="-285750">
              <a:buFont typeface="Arial" charset="0"/>
              <a:buChar char="•"/>
            </a:pPr>
            <a:r>
              <a:rPr lang="en-US" dirty="0" smtClean="0"/>
              <a:t>Memory access is </a:t>
            </a:r>
            <a:r>
              <a:rPr lang="en-US" dirty="0" smtClean="0"/>
              <a:t>limited </a:t>
            </a:r>
            <a:r>
              <a:rPr lang="en-US" dirty="0" smtClean="0"/>
              <a:t>by the </a:t>
            </a:r>
            <a:r>
              <a:rPr lang="en-US" dirty="0" smtClean="0"/>
              <a:t>current process’ ring.</a:t>
            </a:r>
            <a:endParaRPr lang="en-US" dirty="0" smtClean="0"/>
          </a:p>
          <a:p>
            <a:pPr marL="285750" indent="-285750">
              <a:buFont typeface="Arial" charset="0"/>
              <a:buChar char="•"/>
            </a:pPr>
            <a:r>
              <a:rPr lang="en-US" dirty="0" smtClean="0"/>
              <a:t>Your applications run in Ring 3 with the least privilege (from a CPU point of view). </a:t>
            </a:r>
          </a:p>
          <a:p>
            <a:pPr marL="285750" indent="-285750">
              <a:buFont typeface="Arial" charset="0"/>
              <a:buChar char="•"/>
            </a:pPr>
            <a:r>
              <a:rPr lang="en-US" dirty="0" smtClean="0"/>
              <a:t>Ring 3 program cannot directly access Ring 0 memory.</a:t>
            </a:r>
          </a:p>
          <a:p>
            <a:pPr marL="285750" indent="-285750">
              <a:buFont typeface="Arial" charset="0"/>
              <a:buChar char="•"/>
            </a:pPr>
            <a:r>
              <a:rPr lang="en-US" dirty="0" smtClean="0"/>
              <a:t>So why can’t one application access another application’s memory? Virtual memory!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767" y="2208179"/>
            <a:ext cx="4850319" cy="3492230"/>
          </a:xfrm>
          <a:prstGeom prst="rect">
            <a:avLst/>
          </a:prstGeom>
        </p:spPr>
      </p:pic>
    </p:spTree>
    <p:extLst>
      <p:ext uri="{BB962C8B-B14F-4D97-AF65-F5344CB8AC3E}">
        <p14:creationId xmlns:p14="http://schemas.microsoft.com/office/powerpoint/2010/main" val="758101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X86 Virtual Memory </a:t>
            </a:r>
            <a:r>
              <a:rPr lang="en-US" dirty="0" smtClean="0"/>
              <a:t>Architecture</a:t>
            </a:r>
            <a:endParaRPr lang="en-US" dirty="0"/>
          </a:p>
        </p:txBody>
      </p:sp>
      <p:sp>
        <p:nvSpPr>
          <p:cNvPr id="3" name="TextBox 2"/>
          <p:cNvSpPr txBox="1"/>
          <p:nvPr/>
        </p:nvSpPr>
        <p:spPr>
          <a:xfrm>
            <a:off x="407773" y="2298357"/>
            <a:ext cx="11578281" cy="2308324"/>
          </a:xfrm>
          <a:prstGeom prst="rect">
            <a:avLst/>
          </a:prstGeom>
          <a:noFill/>
        </p:spPr>
        <p:txBody>
          <a:bodyPr wrap="square" rtlCol="0">
            <a:spAutoFit/>
          </a:bodyPr>
          <a:lstStyle/>
          <a:p>
            <a:r>
              <a:rPr lang="en-US" dirty="0" smtClean="0"/>
              <a:t>Virtual memory is memory that appears to exist as main storage but may actually be located on disk.</a:t>
            </a:r>
          </a:p>
          <a:p>
            <a:pPr marL="742950" lvl="1" indent="-285750">
              <a:buFont typeface="Arial" charset="0"/>
              <a:buChar char="•"/>
            </a:pPr>
            <a:r>
              <a:rPr lang="en-US" dirty="0" smtClean="0"/>
              <a:t>Allows a computer to run use more than memory that is physically in the machine.</a:t>
            </a:r>
          </a:p>
          <a:p>
            <a:pPr marL="742950" lvl="1" indent="-285750">
              <a:buFont typeface="Arial" charset="0"/>
              <a:buChar char="•"/>
            </a:pPr>
            <a:r>
              <a:rPr lang="en-US" dirty="0" smtClean="0"/>
              <a:t>Works by using a set of tables that translate a virtual address to a real address. </a:t>
            </a:r>
            <a:endParaRPr lang="en-US" dirty="0"/>
          </a:p>
          <a:p>
            <a:pPr marL="742950" lvl="1" indent="-285750">
              <a:buFont typeface="Arial" charset="0"/>
              <a:buChar char="•"/>
            </a:pPr>
            <a:r>
              <a:rPr lang="en-US" dirty="0" smtClean="0"/>
              <a:t>If a page of virtual memory is not physically present, an interrupt occurs that tells the OS to load the virtual page into real memory, possibly displacing another page.</a:t>
            </a:r>
          </a:p>
          <a:p>
            <a:pPr marL="742950" lvl="1" indent="-285750">
              <a:buFont typeface="Arial" charset="0"/>
              <a:buChar char="•"/>
            </a:pPr>
            <a:r>
              <a:rPr lang="en-US" dirty="0" smtClean="0"/>
              <a:t>Each application has it’s own page tables.</a:t>
            </a:r>
          </a:p>
          <a:p>
            <a:pPr marL="742950" lvl="1" indent="-285750">
              <a:buFont typeface="Arial" charset="0"/>
              <a:buChar char="•"/>
            </a:pPr>
            <a:r>
              <a:rPr lang="en-US" dirty="0" smtClean="0"/>
              <a:t>The Kernel has it’s own page tables</a:t>
            </a:r>
            <a:r>
              <a:rPr lang="en-US" dirty="0" smtClean="0"/>
              <a:t>. These pages are mapped into Application space but marked as inaccessible.</a:t>
            </a:r>
            <a:endParaRPr lang="en-US" dirty="0"/>
          </a:p>
        </p:txBody>
      </p:sp>
    </p:spTree>
    <p:extLst>
      <p:ext uri="{BB962C8B-B14F-4D97-AF65-F5344CB8AC3E}">
        <p14:creationId xmlns:p14="http://schemas.microsoft.com/office/powerpoint/2010/main" val="423428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X86 Virtual Memory </a:t>
            </a:r>
            <a:r>
              <a:rPr lang="en-US" dirty="0" smtClean="0"/>
              <a:t>Architecture</a:t>
            </a:r>
            <a:endParaRPr lang="en-US" dirty="0"/>
          </a:p>
        </p:txBody>
      </p:sp>
      <p:sp>
        <p:nvSpPr>
          <p:cNvPr id="3" name="TextBox 2"/>
          <p:cNvSpPr txBox="1"/>
          <p:nvPr/>
        </p:nvSpPr>
        <p:spPr>
          <a:xfrm>
            <a:off x="6741268" y="2298357"/>
            <a:ext cx="5244786" cy="369332"/>
          </a:xfrm>
          <a:prstGeom prst="rect">
            <a:avLst/>
          </a:prstGeom>
          <a:noFill/>
        </p:spPr>
        <p:txBody>
          <a:bodyPr wrap="square" rtlCol="0">
            <a:spAutoFit/>
          </a:bodyPr>
          <a:lstStyle/>
          <a:p>
            <a:r>
              <a:rPr lang="en-US" dirty="0"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10" y="2483023"/>
            <a:ext cx="5994040" cy="2509466"/>
          </a:xfrm>
          <a:prstGeom prst="rect">
            <a:avLst/>
          </a:prstGeom>
        </p:spPr>
      </p:pic>
      <p:sp>
        <p:nvSpPr>
          <p:cNvPr id="7" name="TextBox 6"/>
          <p:cNvSpPr txBox="1"/>
          <p:nvPr/>
        </p:nvSpPr>
        <p:spPr>
          <a:xfrm>
            <a:off x="6935821" y="2667689"/>
            <a:ext cx="5050233" cy="3970318"/>
          </a:xfrm>
          <a:prstGeom prst="rect">
            <a:avLst/>
          </a:prstGeom>
          <a:noFill/>
        </p:spPr>
        <p:txBody>
          <a:bodyPr wrap="square" rtlCol="0">
            <a:spAutoFit/>
          </a:bodyPr>
          <a:lstStyle/>
          <a:p>
            <a:pPr marL="285750" indent="-285750">
              <a:buFont typeface="Arial" charset="0"/>
              <a:buChar char="•"/>
            </a:pPr>
            <a:r>
              <a:rPr lang="en-US" dirty="0" smtClean="0"/>
              <a:t>Hardware register CR3 points at the top-level page table</a:t>
            </a:r>
          </a:p>
          <a:p>
            <a:pPr marL="285750" indent="-285750">
              <a:buFont typeface="Arial" charset="0"/>
              <a:buChar char="•"/>
            </a:pPr>
            <a:r>
              <a:rPr lang="en-US" dirty="0" smtClean="0"/>
              <a:t>A virtual address is broken into sets of bits</a:t>
            </a:r>
          </a:p>
          <a:p>
            <a:pPr marL="285750" indent="-285750">
              <a:buFont typeface="Arial" charset="0"/>
              <a:buChar char="•"/>
            </a:pPr>
            <a:r>
              <a:rPr lang="en-US" dirty="0" smtClean="0"/>
              <a:t>The first N bits indicate the entry in the top-level table, which points to a second—level table.</a:t>
            </a:r>
          </a:p>
          <a:p>
            <a:pPr marL="285750" indent="-285750">
              <a:buFont typeface="Arial" charset="0"/>
              <a:buChar char="•"/>
            </a:pPr>
            <a:r>
              <a:rPr lang="en-US" dirty="0" smtClean="0"/>
              <a:t>Then next N bits indicate the entry in the second level table that contains a page table entry which points to the page frame in real memory.</a:t>
            </a:r>
          </a:p>
          <a:p>
            <a:pPr marL="285750" indent="-285750">
              <a:buFont typeface="Arial" charset="0"/>
              <a:buChar char="•"/>
            </a:pPr>
            <a:r>
              <a:rPr lang="en-US" dirty="0" smtClean="0"/>
              <a:t>The last N bits indicate the offset in the page frame.</a:t>
            </a:r>
          </a:p>
          <a:p>
            <a:pPr marL="285750" indent="-285750">
              <a:buFont typeface="Arial" charset="0"/>
              <a:buChar char="•"/>
            </a:pPr>
            <a:r>
              <a:rPr lang="en-US" dirty="0" smtClean="0"/>
              <a:t>There can be more levels and different page frame sizes, but this gets the idea across.</a:t>
            </a:r>
            <a:endParaRPr lang="en-US" dirty="0"/>
          </a:p>
        </p:txBody>
      </p:sp>
      <p:sp>
        <p:nvSpPr>
          <p:cNvPr id="8" name="TextBox 7"/>
          <p:cNvSpPr txBox="1"/>
          <p:nvPr/>
        </p:nvSpPr>
        <p:spPr>
          <a:xfrm>
            <a:off x="560410" y="5196207"/>
            <a:ext cx="6108408" cy="1200329"/>
          </a:xfrm>
          <a:prstGeom prst="rect">
            <a:avLst/>
          </a:prstGeom>
          <a:noFill/>
        </p:spPr>
        <p:txBody>
          <a:bodyPr wrap="square" rtlCol="0">
            <a:spAutoFit/>
          </a:bodyPr>
          <a:lstStyle/>
          <a:p>
            <a:r>
              <a:rPr lang="en-US" dirty="0" smtClean="0"/>
              <a:t>The page table entry contains bits that indicate which ring may access the page, if the page is in memory and if the page is dirty. The Ring access is most important for this discussion. </a:t>
            </a:r>
            <a:endParaRPr lang="en-US" dirty="0"/>
          </a:p>
        </p:txBody>
      </p:sp>
    </p:spTree>
    <p:extLst>
      <p:ext uri="{BB962C8B-B14F-4D97-AF65-F5344CB8AC3E}">
        <p14:creationId xmlns:p14="http://schemas.microsoft.com/office/powerpoint/2010/main" val="69847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X86 Virtual Memory </a:t>
            </a:r>
            <a:r>
              <a:rPr lang="en-US" dirty="0" smtClean="0"/>
              <a:t>Architecture</a:t>
            </a:r>
            <a:endParaRPr lang="en-US" dirty="0"/>
          </a:p>
        </p:txBody>
      </p:sp>
      <p:sp>
        <p:nvSpPr>
          <p:cNvPr id="3" name="TextBox 2"/>
          <p:cNvSpPr txBox="1"/>
          <p:nvPr/>
        </p:nvSpPr>
        <p:spPr>
          <a:xfrm>
            <a:off x="407773" y="2298357"/>
            <a:ext cx="11578281" cy="3693319"/>
          </a:xfrm>
          <a:prstGeom prst="rect">
            <a:avLst/>
          </a:prstGeom>
          <a:noFill/>
        </p:spPr>
        <p:txBody>
          <a:bodyPr wrap="square" rtlCol="0">
            <a:spAutoFit/>
          </a:bodyPr>
          <a:lstStyle/>
          <a:p>
            <a:r>
              <a:rPr lang="en-US" dirty="0" smtClean="0"/>
              <a:t>But Bob, that seems slow... Does the system have to do that address translation </a:t>
            </a:r>
            <a:r>
              <a:rPr lang="en-US" b="1" i="1" dirty="0" smtClean="0"/>
              <a:t>every time??</a:t>
            </a:r>
            <a:r>
              <a:rPr lang="en-US" dirty="0"/>
              <a:t>?</a:t>
            </a:r>
            <a:endParaRPr lang="en-US" dirty="0" smtClean="0"/>
          </a:p>
          <a:p>
            <a:pPr marL="742950" lvl="1" indent="-285750">
              <a:buFont typeface="Arial" charset="0"/>
              <a:buChar char="•"/>
            </a:pPr>
            <a:r>
              <a:rPr lang="en-US" dirty="0" smtClean="0"/>
              <a:t>Fortunately, no. There is an internal table on the CPU called the Translate Lookaside Buffer (TLB)</a:t>
            </a:r>
          </a:p>
          <a:p>
            <a:pPr marL="742950" lvl="1" indent="-285750">
              <a:buFont typeface="Arial" charset="0"/>
              <a:buChar char="•"/>
            </a:pPr>
            <a:r>
              <a:rPr lang="en-US" dirty="0" smtClean="0"/>
              <a:t>It contains virtual and real addresses from recent address </a:t>
            </a:r>
            <a:r>
              <a:rPr lang="en-US" dirty="0" smtClean="0"/>
              <a:t>translations along with the relevant page table entry.</a:t>
            </a:r>
            <a:endParaRPr lang="en-US" dirty="0" smtClean="0"/>
          </a:p>
          <a:p>
            <a:pPr marL="742950" lvl="1" indent="-285750">
              <a:buFont typeface="Arial" charset="0"/>
              <a:buChar char="•"/>
            </a:pPr>
            <a:r>
              <a:rPr lang="en-US" dirty="0" smtClean="0"/>
              <a:t>If a virtual address is in the TLB, no address translation is needed</a:t>
            </a:r>
            <a:r>
              <a:rPr lang="en-US" dirty="0" smtClean="0"/>
              <a:t>.</a:t>
            </a:r>
          </a:p>
          <a:p>
            <a:pPr marL="742950" lvl="1" indent="-285750">
              <a:buFont typeface="Arial" charset="0"/>
              <a:buChar char="•"/>
            </a:pPr>
            <a:r>
              <a:rPr lang="en-US" dirty="0" smtClean="0"/>
              <a:t>It also keeps instructions from accessing memory inside the </a:t>
            </a:r>
            <a:r>
              <a:rPr lang="en-US" dirty="0" err="1" smtClean="0"/>
              <a:t>cpu</a:t>
            </a:r>
            <a:r>
              <a:rPr lang="en-US" dirty="0" smtClean="0"/>
              <a:t>.</a:t>
            </a:r>
            <a:endParaRPr lang="en-US" dirty="0" smtClean="0"/>
          </a:p>
          <a:p>
            <a:r>
              <a:rPr lang="en-US" dirty="0" smtClean="0"/>
              <a:t>Is there anything else that speeds the process?</a:t>
            </a:r>
          </a:p>
          <a:p>
            <a:pPr marL="742950" lvl="1" indent="-285750">
              <a:buFont typeface="Arial" charset="0"/>
              <a:buChar char="•"/>
            </a:pPr>
            <a:r>
              <a:rPr lang="en-US" dirty="0" smtClean="0"/>
              <a:t>Yes. Memory caching. There are three levels of caches on x64 CPUs, L1, L2 and L3</a:t>
            </a:r>
          </a:p>
          <a:p>
            <a:pPr marL="742950" lvl="1" indent="-285750">
              <a:buFont typeface="Arial" charset="0"/>
              <a:buChar char="•"/>
            </a:pPr>
            <a:r>
              <a:rPr lang="en-US" dirty="0" smtClean="0"/>
              <a:t>L1 and L2 caches reside on each core of a </a:t>
            </a:r>
            <a:r>
              <a:rPr lang="en-US" dirty="0" err="1" smtClean="0"/>
              <a:t>cpu</a:t>
            </a:r>
            <a:r>
              <a:rPr lang="en-US" dirty="0" smtClean="0"/>
              <a:t> and are specific to that core.</a:t>
            </a:r>
          </a:p>
          <a:p>
            <a:pPr marL="742950" lvl="1" indent="-285750">
              <a:buFont typeface="Arial" charset="0"/>
              <a:buChar char="•"/>
            </a:pPr>
            <a:r>
              <a:rPr lang="en-US" dirty="0" smtClean="0"/>
              <a:t>L3 is shared by all </a:t>
            </a:r>
            <a:r>
              <a:rPr lang="en-US" dirty="0" smtClean="0"/>
              <a:t>cores and includes the contents of the core caches. </a:t>
            </a:r>
            <a:endParaRPr lang="en-US" dirty="0" smtClean="0"/>
          </a:p>
          <a:p>
            <a:pPr marL="742950" lvl="1" indent="-285750">
              <a:buFont typeface="Arial" charset="0"/>
              <a:buChar char="•"/>
            </a:pPr>
            <a:r>
              <a:rPr lang="en-US" dirty="0" smtClean="0"/>
              <a:t>These caches are very fast. For example, accessing memory can cost 200 CPU clock cycles. L3 access can may be 40 clock cycles, and L1 4 clock cycles.</a:t>
            </a:r>
          </a:p>
          <a:p>
            <a:pPr marL="742950" lvl="1" indent="-285750">
              <a:buFont typeface="Arial" charset="0"/>
              <a:buChar char="•"/>
            </a:pPr>
            <a:endParaRPr lang="en-US" dirty="0"/>
          </a:p>
        </p:txBody>
      </p:sp>
    </p:spTree>
    <p:extLst>
      <p:ext uri="{BB962C8B-B14F-4D97-AF65-F5344CB8AC3E}">
        <p14:creationId xmlns:p14="http://schemas.microsoft.com/office/powerpoint/2010/main" val="163172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a:t>
            </a:r>
            <a:endParaRPr lang="en-US" dirty="0"/>
          </a:p>
        </p:txBody>
      </p:sp>
      <p:sp>
        <p:nvSpPr>
          <p:cNvPr id="3" name="TextBox 2"/>
          <p:cNvSpPr txBox="1"/>
          <p:nvPr/>
        </p:nvSpPr>
        <p:spPr>
          <a:xfrm>
            <a:off x="407773" y="2298357"/>
            <a:ext cx="11578281" cy="3416320"/>
          </a:xfrm>
          <a:prstGeom prst="rect">
            <a:avLst/>
          </a:prstGeom>
          <a:noFill/>
        </p:spPr>
        <p:txBody>
          <a:bodyPr wrap="square" rtlCol="0">
            <a:spAutoFit/>
          </a:bodyPr>
          <a:lstStyle/>
          <a:p>
            <a:r>
              <a:rPr lang="en-US" dirty="0" smtClean="0"/>
              <a:t>How does this all work to protect memory from attacks?</a:t>
            </a:r>
          </a:p>
          <a:p>
            <a:pPr marL="742950" lvl="1" indent="-285750">
              <a:buFont typeface="Arial" charset="0"/>
              <a:buChar char="•"/>
            </a:pPr>
            <a:r>
              <a:rPr lang="en-US" dirty="0" smtClean="0"/>
              <a:t>Applications run in Ring 3. The OS kernel runs in Ring 0.</a:t>
            </a:r>
          </a:p>
          <a:p>
            <a:pPr marL="742950" lvl="1" indent="-285750">
              <a:buFont typeface="Arial" charset="0"/>
              <a:buChar char="•"/>
            </a:pPr>
            <a:r>
              <a:rPr lang="en-US" dirty="0" smtClean="0"/>
              <a:t>The kernel’s page table entries are set to only allow Ring 0 access. Ring 3 can’t read them because the CPU Hardware will get an access denied exception when it tries to access to virtual address.</a:t>
            </a:r>
          </a:p>
          <a:p>
            <a:pPr marL="742950" lvl="1" indent="-285750">
              <a:buFont typeface="Arial" charset="0"/>
              <a:buChar char="•"/>
            </a:pPr>
            <a:r>
              <a:rPr lang="en-US" dirty="0" smtClean="0"/>
              <a:t>What protects one application from reading another’s memory?</a:t>
            </a:r>
          </a:p>
          <a:p>
            <a:pPr marL="1200150" lvl="2" indent="-285750">
              <a:buFont typeface="Arial" charset="0"/>
              <a:buChar char="•"/>
            </a:pPr>
            <a:r>
              <a:rPr lang="en-US" dirty="0" smtClean="0"/>
              <a:t>Each application has it’s own set of page tables. </a:t>
            </a:r>
          </a:p>
          <a:p>
            <a:pPr marL="1200150" lvl="2" indent="-285750">
              <a:buFont typeface="Arial" charset="0"/>
              <a:buChar char="•"/>
            </a:pPr>
            <a:r>
              <a:rPr lang="en-US" dirty="0" smtClean="0"/>
              <a:t>An application cannot even attempt to read another app’s memory. </a:t>
            </a:r>
            <a:r>
              <a:rPr lang="en-US" dirty="0" smtClean="0"/>
              <a:t>There is no entry in it’s page table that “points at” the target memory address</a:t>
            </a:r>
            <a:r>
              <a:rPr lang="en-US" dirty="0" smtClean="0"/>
              <a:t>.</a:t>
            </a:r>
            <a:endParaRPr lang="en-US" dirty="0" smtClean="0"/>
          </a:p>
          <a:p>
            <a:pPr marL="1200150" lvl="2" indent="-285750">
              <a:buFont typeface="Arial" charset="0"/>
              <a:buChar char="•"/>
            </a:pPr>
            <a:endParaRPr lang="en-US" dirty="0"/>
          </a:p>
          <a:p>
            <a:r>
              <a:rPr lang="en-US" dirty="0" smtClean="0"/>
              <a:t>The </a:t>
            </a:r>
            <a:r>
              <a:rPr lang="en-US" dirty="0" smtClean="0"/>
              <a:t>privilege system and virtual memory pages protect attackers from reading your memory</a:t>
            </a:r>
            <a:r>
              <a:rPr lang="en-US" dirty="0" smtClean="0"/>
              <a:t>.</a:t>
            </a:r>
          </a:p>
          <a:p>
            <a:endParaRPr lang="en-US" dirty="0" smtClean="0"/>
          </a:p>
          <a:p>
            <a:r>
              <a:rPr lang="en-US" dirty="0" smtClean="0"/>
              <a:t>So how do these attacks occur?</a:t>
            </a:r>
            <a:endParaRPr lang="en-US" dirty="0" smtClean="0"/>
          </a:p>
        </p:txBody>
      </p:sp>
    </p:spTree>
    <p:extLst>
      <p:ext uri="{BB962C8B-B14F-4D97-AF65-F5344CB8AC3E}">
        <p14:creationId xmlns:p14="http://schemas.microsoft.com/office/powerpoint/2010/main" val="17978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CPU Architectural Tidbits</a:t>
            </a:r>
            <a:endParaRPr lang="en-US" dirty="0"/>
          </a:p>
        </p:txBody>
      </p:sp>
      <p:sp>
        <p:nvSpPr>
          <p:cNvPr id="3" name="TextBox 2"/>
          <p:cNvSpPr txBox="1"/>
          <p:nvPr/>
        </p:nvSpPr>
        <p:spPr>
          <a:xfrm>
            <a:off x="520588" y="2280543"/>
            <a:ext cx="11578281" cy="3970318"/>
          </a:xfrm>
          <a:prstGeom prst="rect">
            <a:avLst/>
          </a:prstGeom>
          <a:noFill/>
        </p:spPr>
        <p:txBody>
          <a:bodyPr wrap="square" rtlCol="0">
            <a:spAutoFit/>
          </a:bodyPr>
          <a:lstStyle/>
          <a:p>
            <a:r>
              <a:rPr lang="en-US" dirty="0" smtClean="0"/>
              <a:t>Caching and </a:t>
            </a:r>
            <a:r>
              <a:rPr lang="en-US" dirty="0" err="1" smtClean="0"/>
              <a:t>microarchitectural</a:t>
            </a:r>
            <a:r>
              <a:rPr lang="en-US" dirty="0" smtClean="0"/>
              <a:t> state</a:t>
            </a:r>
          </a:p>
          <a:p>
            <a:pPr marL="742950" lvl="1" indent="-285750">
              <a:buFont typeface="Arial" charset="0"/>
              <a:buChar char="•"/>
            </a:pPr>
            <a:r>
              <a:rPr lang="en-US" dirty="0" smtClean="0"/>
              <a:t>When code attempts to access memory, the cache is checked. If the location is cached, access is quick. If not, access is slow. The caching of memory is a change in </a:t>
            </a:r>
            <a:r>
              <a:rPr lang="en-US" dirty="0" err="1" smtClean="0"/>
              <a:t>microarchitectural</a:t>
            </a:r>
            <a:r>
              <a:rPr lang="en-US" dirty="0" smtClean="0"/>
              <a:t> state.</a:t>
            </a:r>
          </a:p>
          <a:p>
            <a:r>
              <a:rPr lang="en-US" dirty="0" smtClean="0"/>
              <a:t>Speculative and Out of Order execution</a:t>
            </a:r>
          </a:p>
          <a:p>
            <a:pPr marL="742950" lvl="1" indent="-285750">
              <a:buFont typeface="Arial" charset="0"/>
              <a:buChar char="•"/>
            </a:pPr>
            <a:r>
              <a:rPr lang="en-US" dirty="0" smtClean="0"/>
              <a:t>Modern CPUs use a pipeline architecture that allow them to make ”guesses” about what will execute next, and speculatively execute the instructions, temporarily storing the results. If the guess was good, the results are committed and become visible to the process. If not, the results are discarded.</a:t>
            </a:r>
          </a:p>
          <a:p>
            <a:pPr marL="742950" lvl="1" indent="-285750">
              <a:buFont typeface="Arial" charset="0"/>
              <a:buChar char="•"/>
            </a:pPr>
            <a:r>
              <a:rPr lang="en-US" dirty="0" smtClean="0"/>
              <a:t>During speculative or out-of-order execution, memory may be cached, changing the </a:t>
            </a:r>
            <a:r>
              <a:rPr lang="en-US" dirty="0" err="1" smtClean="0"/>
              <a:t>microarchitectural</a:t>
            </a:r>
            <a:r>
              <a:rPr lang="en-US" dirty="0" smtClean="0"/>
              <a:t> state of the CPU. This state information will not be discarded. </a:t>
            </a:r>
          </a:p>
          <a:p>
            <a:pPr marL="742950" lvl="1" indent="-285750">
              <a:buFont typeface="Arial" charset="0"/>
              <a:buChar char="•"/>
            </a:pPr>
            <a:r>
              <a:rPr lang="en-US" dirty="0" smtClean="0"/>
              <a:t>Further, during speculative execution, the protection from reading protected memory (kernel memory) is not enforced although the result of the read will be discarded when the access exception is discovered by the CPU.</a:t>
            </a:r>
          </a:p>
          <a:p>
            <a:r>
              <a:rPr lang="en-US" dirty="0" smtClean="0"/>
              <a:t>Applications can flush the cache</a:t>
            </a:r>
          </a:p>
          <a:p>
            <a:pPr marL="742950" lvl="1" indent="-285750">
              <a:buFont typeface="Arial" charset="0"/>
              <a:buChar char="•"/>
            </a:pPr>
            <a:r>
              <a:rPr lang="en-US" dirty="0" smtClean="0"/>
              <a:t>There are ways to flush cache lines from a non-privileged application.</a:t>
            </a:r>
          </a:p>
        </p:txBody>
      </p:sp>
    </p:spTree>
    <p:extLst>
      <p:ext uri="{BB962C8B-B14F-4D97-AF65-F5344CB8AC3E}">
        <p14:creationId xmlns:p14="http://schemas.microsoft.com/office/powerpoint/2010/main" val="753272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2613</TotalTime>
  <Words>1450</Words>
  <Application>Microsoft Macintosh PowerPoint</Application>
  <PresentationFormat>Widescreen</PresentationFormat>
  <Paragraphs>107</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Trebuchet MS</vt:lpstr>
      <vt:lpstr>Arial</vt:lpstr>
      <vt:lpstr>Berlin</vt:lpstr>
      <vt:lpstr>Spectre and Meltdown</vt:lpstr>
      <vt:lpstr>Spectre and Meltdown: What are they?</vt:lpstr>
      <vt:lpstr>Spectre and Meltdown: Before we start</vt:lpstr>
      <vt:lpstr>CPU privilege architecture (Rings)</vt:lpstr>
      <vt:lpstr>X86 Virtual Memory Architecture</vt:lpstr>
      <vt:lpstr>X86 Virtual Memory Architecture</vt:lpstr>
      <vt:lpstr>X86 Virtual Memory Architecture</vt:lpstr>
      <vt:lpstr>Memory Protection</vt:lpstr>
      <vt:lpstr>Other CPU Architectural Tidbits</vt:lpstr>
      <vt:lpstr>Covert Side Channels</vt:lpstr>
      <vt:lpstr>So, What are Spectre and Meltdown?</vt:lpstr>
      <vt:lpstr>Conclusions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Spectre and Meltdown</dc:title>
  <dc:creator>Microsoft Office User</dc:creator>
  <cp:lastModifiedBy>Microsoft Office User</cp:lastModifiedBy>
  <cp:revision>40</cp:revision>
  <dcterms:created xsi:type="dcterms:W3CDTF">2018-01-28T22:01:20Z</dcterms:created>
  <dcterms:modified xsi:type="dcterms:W3CDTF">2018-02-15T02:35:41Z</dcterms:modified>
</cp:coreProperties>
</file>