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1" r:id="rId6"/>
    <p:sldId id="262" r:id="rId7"/>
    <p:sldId id="260"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319" autoAdjust="0"/>
  </p:normalViewPr>
  <p:slideViewPr>
    <p:cSldViewPr snapToGrid="0">
      <p:cViewPr varScale="1">
        <p:scale>
          <a:sx n="74" d="100"/>
          <a:sy n="74" d="100"/>
        </p:scale>
        <p:origin x="72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F08A28-48AF-43CE-9380-F6D85E09422C}" type="datetimeFigureOut">
              <a:rPr lang="en-US" smtClean="0"/>
              <a:t>4/26/2018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AE3C7-CC53-41CA-A2B9-32A2E6D2EDF9}" type="slidenum">
              <a:rPr lang="en-US" smtClean="0"/>
              <a:t>‹#›</a:t>
            </a:fld>
            <a:endParaRPr lang="en-US"/>
          </a:p>
        </p:txBody>
      </p:sp>
    </p:spTree>
    <p:extLst>
      <p:ext uri="{BB962C8B-B14F-4D97-AF65-F5344CB8AC3E}">
        <p14:creationId xmlns:p14="http://schemas.microsoft.com/office/powerpoint/2010/main" val="3812123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nodejs.org/api/dns.htm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nodejs.org/api/zlib.html#zlib_threadpool_usage" TargetMode="External"/><Relationship Id="rId5" Type="http://schemas.openxmlformats.org/officeDocument/2006/relationships/hyperlink" Target="https://nodejs.org/api/crypto.html" TargetMode="External"/><Relationship Id="rId4" Type="http://schemas.openxmlformats.org/officeDocument/2006/relationships/hyperlink" Target="https://nodejs.org/api/fs.html#fs_threadpool_usag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Event Driven – This means that instead of waiting for a response before moving on, JavaScript will keep executing while listening for other events.</a:t>
            </a:r>
          </a:p>
          <a:p>
            <a:r>
              <a:rPr lang="en-US" sz="1200" b="0" i="0" kern="1200" dirty="0">
                <a:solidFill>
                  <a:schemeClr val="tx1"/>
                </a:solidFill>
                <a:effectLst/>
                <a:latin typeface="+mn-lt"/>
                <a:ea typeface="+mn-ea"/>
                <a:cs typeface="+mn-cs"/>
              </a:rPr>
              <a:t>HTTP is a first class citizen in Node, designed with streaming and low latency in mind. This makes Node well suited for the foundation of a web library or framework.</a:t>
            </a:r>
            <a:endParaRPr lang="en-US" dirty="0"/>
          </a:p>
        </p:txBody>
      </p:sp>
      <p:sp>
        <p:nvSpPr>
          <p:cNvPr id="4" name="Slide Number Placeholder 3"/>
          <p:cNvSpPr>
            <a:spLocks noGrp="1"/>
          </p:cNvSpPr>
          <p:nvPr>
            <p:ph type="sldNum" sz="quarter" idx="10"/>
          </p:nvPr>
        </p:nvSpPr>
        <p:spPr/>
        <p:txBody>
          <a:bodyPr/>
          <a:lstStyle/>
          <a:p>
            <a:fld id="{74BAE3C7-CC53-41CA-A2B9-32A2E6D2EDF9}" type="slidenum">
              <a:rPr lang="en-US" smtClean="0"/>
              <a:t>2</a:t>
            </a:fld>
            <a:endParaRPr lang="en-US"/>
          </a:p>
        </p:txBody>
      </p:sp>
    </p:spTree>
    <p:extLst>
      <p:ext uri="{BB962C8B-B14F-4D97-AF65-F5344CB8AC3E}">
        <p14:creationId xmlns:p14="http://schemas.microsoft.com/office/powerpoint/2010/main" val="262136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Node there is no such start-the-event-loop call. Node simply enters the event loop after executing the input script. Node exits the event loop when there are no more callbacks to perform. This behavior is like browser JavaScript — the event loop is hidden from the user.</a:t>
            </a:r>
            <a:endParaRPr lang="en-US" dirty="0"/>
          </a:p>
        </p:txBody>
      </p:sp>
      <p:sp>
        <p:nvSpPr>
          <p:cNvPr id="4" name="Slide Number Placeholder 3"/>
          <p:cNvSpPr>
            <a:spLocks noGrp="1"/>
          </p:cNvSpPr>
          <p:nvPr>
            <p:ph type="sldNum" sz="quarter" idx="10"/>
          </p:nvPr>
        </p:nvSpPr>
        <p:spPr/>
        <p:txBody>
          <a:bodyPr/>
          <a:lstStyle/>
          <a:p>
            <a:fld id="{74BAE3C7-CC53-41CA-A2B9-32A2E6D2EDF9}" type="slidenum">
              <a:rPr lang="en-US" smtClean="0"/>
              <a:t>3</a:t>
            </a:fld>
            <a:endParaRPr lang="en-US"/>
          </a:p>
        </p:txBody>
      </p:sp>
    </p:spTree>
    <p:extLst>
      <p:ext uri="{BB962C8B-B14F-4D97-AF65-F5344CB8AC3E}">
        <p14:creationId xmlns:p14="http://schemas.microsoft.com/office/powerpoint/2010/main" val="552864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loop is a construct of how Node.js executes </a:t>
            </a:r>
            <a:r>
              <a:rPr lang="en-US" dirty="0" err="1"/>
              <a:t>javascript</a:t>
            </a:r>
            <a:r>
              <a:rPr lang="en-US" dirty="0"/>
              <a:t> resulting in non-blocking I/O operations that allows high concurrency even though </a:t>
            </a:r>
            <a:r>
              <a:rPr lang="en-US" dirty="0" err="1"/>
              <a:t>javascript</a:t>
            </a:r>
            <a:r>
              <a:rPr lang="en-US" dirty="0"/>
              <a:t> is executed in a single thread in Node.js.</a:t>
            </a:r>
          </a:p>
        </p:txBody>
      </p:sp>
      <p:sp>
        <p:nvSpPr>
          <p:cNvPr id="4" name="Slide Number Placeholder 3"/>
          <p:cNvSpPr>
            <a:spLocks noGrp="1"/>
          </p:cNvSpPr>
          <p:nvPr>
            <p:ph type="sldNum" sz="quarter" idx="10"/>
          </p:nvPr>
        </p:nvSpPr>
        <p:spPr/>
        <p:txBody>
          <a:bodyPr/>
          <a:lstStyle/>
          <a:p>
            <a:fld id="{74BAE3C7-CC53-41CA-A2B9-32A2E6D2EDF9}" type="slidenum">
              <a:rPr lang="en-US" smtClean="0"/>
              <a:t>4</a:t>
            </a:fld>
            <a:endParaRPr lang="en-US"/>
          </a:p>
        </p:txBody>
      </p:sp>
    </p:spTree>
    <p:extLst>
      <p:ext uri="{BB962C8B-B14F-4D97-AF65-F5344CB8AC3E}">
        <p14:creationId xmlns:p14="http://schemas.microsoft.com/office/powerpoint/2010/main" val="3441628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Timers - Everything that was scheduled via </a:t>
            </a:r>
            <a:r>
              <a:rPr lang="en-US" sz="1200" b="0" i="0" kern="1200" dirty="0" err="1">
                <a:solidFill>
                  <a:schemeClr val="tx1"/>
                </a:solidFill>
                <a:effectLst/>
                <a:latin typeface="+mn-lt"/>
                <a:ea typeface="+mn-ea"/>
                <a:cs typeface="+mn-cs"/>
              </a:rPr>
              <a:t>setTimeout</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setInterval</a:t>
            </a:r>
            <a:r>
              <a:rPr lang="en-US" sz="1200" b="0" i="0" kern="1200" dirty="0">
                <a:solidFill>
                  <a:schemeClr val="tx1"/>
                </a:solidFill>
                <a:effectLst/>
                <a:latin typeface="+mn-lt"/>
                <a:ea typeface="+mn-ea"/>
                <a:cs typeface="+mn-cs"/>
              </a:rPr>
              <a:t>() will be processed here.</a:t>
            </a:r>
          </a:p>
          <a:p>
            <a:r>
              <a:rPr lang="en-US" sz="1200" b="0" i="0" kern="1200" dirty="0">
                <a:solidFill>
                  <a:schemeClr val="tx1"/>
                </a:solidFill>
                <a:effectLst/>
                <a:latin typeface="+mn-lt"/>
                <a:ea typeface="+mn-ea"/>
                <a:cs typeface="+mn-cs"/>
              </a:rPr>
              <a:t>IO Callbacks - Here most of the callbacks will be processed. As all userland code in Node.js is basically in callbacks (</a:t>
            </a:r>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a callback to an incoming http request triggers a cascade of callbacks), this is the userland code.</a:t>
            </a:r>
          </a:p>
          <a:p>
            <a:r>
              <a:rPr lang="en-US" sz="1200" b="0" i="0" kern="1200" dirty="0">
                <a:solidFill>
                  <a:schemeClr val="tx1"/>
                </a:solidFill>
                <a:effectLst/>
                <a:latin typeface="+mn-lt"/>
                <a:ea typeface="+mn-ea"/>
                <a:cs typeface="+mn-cs"/>
              </a:rPr>
              <a:t>IO Polling - Polls for new events to be processed on the next run.</a:t>
            </a:r>
          </a:p>
          <a:p>
            <a:r>
              <a:rPr lang="en-US" sz="1200" b="0" i="0" kern="1200" dirty="0">
                <a:solidFill>
                  <a:schemeClr val="tx1"/>
                </a:solidFill>
                <a:effectLst/>
                <a:latin typeface="+mn-lt"/>
                <a:ea typeface="+mn-ea"/>
                <a:cs typeface="+mn-cs"/>
              </a:rPr>
              <a:t>Set Immediate - Runs all callbacks registered via </a:t>
            </a:r>
            <a:r>
              <a:rPr lang="en-US" sz="1200" b="0" i="0" kern="1200" dirty="0" err="1">
                <a:solidFill>
                  <a:schemeClr val="tx1"/>
                </a:solidFill>
                <a:effectLst/>
                <a:latin typeface="+mn-lt"/>
                <a:ea typeface="+mn-ea"/>
                <a:cs typeface="+mn-cs"/>
              </a:rPr>
              <a:t>setImmediate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Close - Here all on(‘close’) event callbacks are processed</a:t>
            </a:r>
          </a:p>
          <a:p>
            <a:endParaRPr lang="en-US" dirty="0"/>
          </a:p>
        </p:txBody>
      </p:sp>
      <p:sp>
        <p:nvSpPr>
          <p:cNvPr id="4" name="Slide Number Placeholder 3"/>
          <p:cNvSpPr>
            <a:spLocks noGrp="1"/>
          </p:cNvSpPr>
          <p:nvPr>
            <p:ph type="sldNum" sz="quarter" idx="10"/>
          </p:nvPr>
        </p:nvSpPr>
        <p:spPr/>
        <p:txBody>
          <a:bodyPr/>
          <a:lstStyle/>
          <a:p>
            <a:fld id="{74BAE3C7-CC53-41CA-A2B9-32A2E6D2EDF9}" type="slidenum">
              <a:rPr lang="en-US" smtClean="0"/>
              <a:t>5</a:t>
            </a:fld>
            <a:endParaRPr lang="en-US"/>
          </a:p>
        </p:txBody>
      </p:sp>
    </p:spTree>
    <p:extLst>
      <p:ext uri="{BB962C8B-B14F-4D97-AF65-F5344CB8AC3E}">
        <p14:creationId xmlns:p14="http://schemas.microsoft.com/office/powerpoint/2010/main" val="2036052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AE3C7-CC53-41CA-A2B9-32A2E6D2EDF9}" type="slidenum">
              <a:rPr lang="en-US" smtClean="0"/>
              <a:t>6</a:t>
            </a:fld>
            <a:endParaRPr lang="en-US"/>
          </a:p>
        </p:txBody>
      </p:sp>
    </p:spTree>
    <p:extLst>
      <p:ext uri="{BB962C8B-B14F-4D97-AF65-F5344CB8AC3E}">
        <p14:creationId xmlns:p14="http://schemas.microsoft.com/office/powerpoint/2010/main" val="1330283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the Node module APIs that make use of this Worker Pool:</a:t>
            </a:r>
          </a:p>
          <a:p>
            <a:r>
              <a:rPr lang="en-US" sz="1200" b="0" i="0" kern="1200" dirty="0">
                <a:solidFill>
                  <a:schemeClr val="tx1"/>
                </a:solidFill>
                <a:effectLst/>
                <a:latin typeface="+mn-lt"/>
                <a:ea typeface="+mn-ea"/>
                <a:cs typeface="+mn-cs"/>
              </a:rPr>
              <a:t>I/O-intensive</a:t>
            </a:r>
          </a:p>
          <a:p>
            <a:pPr lvl="1"/>
            <a:r>
              <a:rPr lang="en-US" sz="1200" b="0" i="0" u="none" strike="noStrike" kern="1200" dirty="0">
                <a:solidFill>
                  <a:schemeClr val="tx1"/>
                </a:solidFill>
                <a:effectLst/>
                <a:latin typeface="+mn-lt"/>
                <a:ea typeface="+mn-ea"/>
                <a:cs typeface="+mn-cs"/>
                <a:hlinkClick r:id="rId3"/>
              </a:rPr>
              <a:t>DNS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dns.lookup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dns.lookupService</a:t>
            </a:r>
            <a:r>
              <a:rPr lang="en-US" sz="1200" b="0" i="0" kern="1200" dirty="0">
                <a:solidFill>
                  <a:schemeClr val="tx1"/>
                </a:solidFill>
                <a:effectLst/>
                <a:latin typeface="+mn-lt"/>
                <a:ea typeface="+mn-ea"/>
                <a:cs typeface="+mn-cs"/>
              </a:rPr>
              <a:t>().</a:t>
            </a:r>
          </a:p>
          <a:p>
            <a:pPr lvl="1"/>
            <a:r>
              <a:rPr lang="en-US" sz="1200" b="0" i="0" u="none" strike="noStrike" kern="1200" dirty="0">
                <a:solidFill>
                  <a:schemeClr val="tx1"/>
                </a:solidFill>
                <a:effectLst/>
                <a:latin typeface="+mn-lt"/>
                <a:ea typeface="+mn-ea"/>
                <a:cs typeface="+mn-cs"/>
                <a:hlinkClick r:id="rId4"/>
              </a:rPr>
              <a:t>File System</a:t>
            </a:r>
            <a:r>
              <a:rPr lang="en-US" sz="1200" b="0" i="0" kern="1200" dirty="0">
                <a:solidFill>
                  <a:schemeClr val="tx1"/>
                </a:solidFill>
                <a:effectLst/>
                <a:latin typeface="+mn-lt"/>
                <a:ea typeface="+mn-ea"/>
                <a:cs typeface="+mn-cs"/>
              </a:rPr>
              <a:t>: All file system APIs except </a:t>
            </a:r>
            <a:r>
              <a:rPr lang="en-US" sz="1200" b="0" i="0" kern="1200" dirty="0" err="1">
                <a:solidFill>
                  <a:schemeClr val="tx1"/>
                </a:solidFill>
                <a:effectLst/>
                <a:latin typeface="+mn-lt"/>
                <a:ea typeface="+mn-ea"/>
                <a:cs typeface="+mn-cs"/>
              </a:rPr>
              <a:t>fs.FSWatcher</a:t>
            </a:r>
            <a:r>
              <a:rPr lang="en-US" sz="1200" b="0" i="0" kern="1200" dirty="0">
                <a:solidFill>
                  <a:schemeClr val="tx1"/>
                </a:solidFill>
                <a:effectLst/>
                <a:latin typeface="+mn-lt"/>
                <a:ea typeface="+mn-ea"/>
                <a:cs typeface="+mn-cs"/>
              </a:rPr>
              <a:t>() and those that are explicitly synchronous use </a:t>
            </a:r>
            <a:r>
              <a:rPr lang="en-US" sz="1200" b="0" i="0" kern="1200" dirty="0" err="1">
                <a:solidFill>
                  <a:schemeClr val="tx1"/>
                </a:solidFill>
                <a:effectLst/>
                <a:latin typeface="+mn-lt"/>
                <a:ea typeface="+mn-ea"/>
                <a:cs typeface="+mn-cs"/>
              </a:rPr>
              <a:t>libuv's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threadpool</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CPU-intensive</a:t>
            </a:r>
          </a:p>
          <a:p>
            <a:pPr lvl="1"/>
            <a:r>
              <a:rPr lang="en-US" sz="1200" b="0" i="0" u="none" strike="noStrike" kern="1200" dirty="0">
                <a:solidFill>
                  <a:schemeClr val="tx1"/>
                </a:solidFill>
                <a:effectLst/>
                <a:latin typeface="+mn-lt"/>
                <a:ea typeface="+mn-ea"/>
                <a:cs typeface="+mn-cs"/>
                <a:hlinkClick r:id="rId5"/>
              </a:rPr>
              <a:t>Crypto</a:t>
            </a:r>
            <a:r>
              <a:rPr lang="en-US" sz="1200" b="0" i="0" kern="1200" dirty="0">
                <a:solidFill>
                  <a:schemeClr val="tx1"/>
                </a:solidFill>
                <a:effectLst/>
                <a:latin typeface="+mn-lt"/>
                <a:ea typeface="+mn-ea"/>
                <a:cs typeface="+mn-cs"/>
              </a:rPr>
              <a:t>: crypto.pbkdf2(), </a:t>
            </a:r>
            <a:r>
              <a:rPr lang="en-US" sz="1200" b="0" i="0" kern="1200" dirty="0" err="1">
                <a:solidFill>
                  <a:schemeClr val="tx1"/>
                </a:solidFill>
                <a:effectLst/>
                <a:latin typeface="+mn-lt"/>
                <a:ea typeface="+mn-ea"/>
                <a:cs typeface="+mn-cs"/>
              </a:rPr>
              <a:t>crypto.randomBytes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crypto.randomFill</a:t>
            </a:r>
            <a:r>
              <a:rPr lang="en-US" sz="1200" b="0" i="0" kern="1200" dirty="0">
                <a:solidFill>
                  <a:schemeClr val="tx1"/>
                </a:solidFill>
                <a:effectLst/>
                <a:latin typeface="+mn-lt"/>
                <a:ea typeface="+mn-ea"/>
                <a:cs typeface="+mn-cs"/>
              </a:rPr>
              <a:t>().</a:t>
            </a:r>
          </a:p>
          <a:p>
            <a:pPr lvl="1"/>
            <a:r>
              <a:rPr lang="en-US" sz="1200" b="0" i="0" u="none" strike="noStrike" kern="1200" dirty="0" err="1">
                <a:solidFill>
                  <a:schemeClr val="tx1"/>
                </a:solidFill>
                <a:effectLst/>
                <a:latin typeface="+mn-lt"/>
                <a:ea typeface="+mn-ea"/>
                <a:cs typeface="+mn-cs"/>
                <a:hlinkClick r:id="rId6"/>
              </a:rPr>
              <a:t>Zlib</a:t>
            </a:r>
            <a:r>
              <a:rPr lang="en-US" sz="1200" b="0" i="0" kern="1200" dirty="0">
                <a:solidFill>
                  <a:schemeClr val="tx1"/>
                </a:solidFill>
                <a:effectLst/>
                <a:latin typeface="+mn-lt"/>
                <a:ea typeface="+mn-ea"/>
                <a:cs typeface="+mn-cs"/>
              </a:rPr>
              <a:t>: All </a:t>
            </a:r>
            <a:r>
              <a:rPr lang="en-US" sz="1200" b="0" i="0" kern="1200" dirty="0" err="1">
                <a:solidFill>
                  <a:schemeClr val="tx1"/>
                </a:solidFill>
                <a:effectLst/>
                <a:latin typeface="+mn-lt"/>
                <a:ea typeface="+mn-ea"/>
                <a:cs typeface="+mn-cs"/>
              </a:rPr>
              <a:t>zlib</a:t>
            </a:r>
            <a:r>
              <a:rPr lang="en-US" sz="1200" b="0" i="0" kern="1200" dirty="0">
                <a:solidFill>
                  <a:schemeClr val="tx1"/>
                </a:solidFill>
                <a:effectLst/>
                <a:latin typeface="+mn-lt"/>
                <a:ea typeface="+mn-ea"/>
                <a:cs typeface="+mn-cs"/>
              </a:rPr>
              <a:t> APIs except those that are explicitly synchronous use </a:t>
            </a:r>
            <a:r>
              <a:rPr lang="en-US" sz="1200" b="0" i="0" kern="1200" dirty="0" err="1">
                <a:solidFill>
                  <a:schemeClr val="tx1"/>
                </a:solidFill>
                <a:effectLst/>
                <a:latin typeface="+mn-lt"/>
                <a:ea typeface="+mn-ea"/>
                <a:cs typeface="+mn-cs"/>
              </a:rPr>
              <a:t>libuv's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threadpool</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4BAE3C7-CC53-41CA-A2B9-32A2E6D2EDF9}" type="slidenum">
              <a:rPr lang="en-US" smtClean="0"/>
              <a:t>7</a:t>
            </a:fld>
            <a:endParaRPr lang="en-US"/>
          </a:p>
        </p:txBody>
      </p:sp>
    </p:spTree>
    <p:extLst>
      <p:ext uri="{BB962C8B-B14F-4D97-AF65-F5344CB8AC3E}">
        <p14:creationId xmlns:p14="http://schemas.microsoft.com/office/powerpoint/2010/main" val="2902302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tools for task automations</a:t>
            </a:r>
          </a:p>
          <a:p>
            <a:pPr lvl="1"/>
            <a:r>
              <a:rPr lang="en-US" dirty="0"/>
              <a:t>Bower</a:t>
            </a:r>
          </a:p>
          <a:p>
            <a:pPr lvl="1"/>
            <a:r>
              <a:rPr lang="en-US" dirty="0"/>
              <a:t>Gulp</a:t>
            </a:r>
          </a:p>
          <a:p>
            <a:pPr lvl="1"/>
            <a:r>
              <a:rPr lang="en-US" dirty="0"/>
              <a:t>Grunt</a:t>
            </a:r>
          </a:p>
          <a:p>
            <a:pPr lvl="1"/>
            <a:r>
              <a:rPr lang="en-US" dirty="0" err="1"/>
              <a:t>Webpack</a:t>
            </a:r>
            <a:endParaRPr lang="en-US" dirty="0"/>
          </a:p>
          <a:p>
            <a:pPr lvl="1"/>
            <a:r>
              <a:rPr lang="en-US" dirty="0"/>
              <a:t>Express</a:t>
            </a:r>
          </a:p>
          <a:p>
            <a:endParaRPr lang="en-US" dirty="0"/>
          </a:p>
        </p:txBody>
      </p:sp>
      <p:sp>
        <p:nvSpPr>
          <p:cNvPr id="4" name="Slide Number Placeholder 3"/>
          <p:cNvSpPr>
            <a:spLocks noGrp="1"/>
          </p:cNvSpPr>
          <p:nvPr>
            <p:ph type="sldNum" sz="quarter" idx="10"/>
          </p:nvPr>
        </p:nvSpPr>
        <p:spPr/>
        <p:txBody>
          <a:bodyPr/>
          <a:lstStyle/>
          <a:p>
            <a:fld id="{74BAE3C7-CC53-41CA-A2B9-32A2E6D2EDF9}" type="slidenum">
              <a:rPr lang="en-US" smtClean="0"/>
              <a:t>8</a:t>
            </a:fld>
            <a:endParaRPr lang="en-US"/>
          </a:p>
        </p:txBody>
      </p:sp>
    </p:spTree>
    <p:extLst>
      <p:ext uri="{BB962C8B-B14F-4D97-AF65-F5344CB8AC3E}">
        <p14:creationId xmlns:p14="http://schemas.microsoft.com/office/powerpoint/2010/main" val="3637589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serve more requests than ASP.NET web forms on IIS or Ruby on Rails</a:t>
            </a:r>
          </a:p>
          <a:p>
            <a:r>
              <a:rPr lang="en-US" dirty="0"/>
              <a:t>Proxy – </a:t>
            </a:r>
            <a:r>
              <a:rPr lang="en-US" sz="1200" b="0" i="0" kern="1200" dirty="0" err="1">
                <a:solidFill>
                  <a:schemeClr val="tx1"/>
                </a:solidFill>
                <a:effectLst/>
                <a:latin typeface="+mn-lt"/>
                <a:ea typeface="+mn-ea"/>
                <a:cs typeface="+mn-cs"/>
              </a:rPr>
              <a:t>nn</a:t>
            </a:r>
            <a:r>
              <a:rPr lang="en-US" sz="1200" b="0" i="0" kern="1200" dirty="0">
                <a:solidFill>
                  <a:schemeClr val="tx1"/>
                </a:solidFill>
                <a:effectLst/>
                <a:latin typeface="+mn-lt"/>
                <a:ea typeface="+mn-ea"/>
                <a:cs typeface="+mn-cs"/>
              </a:rPr>
              <a:t> example: consider a server-side application communicating with third-party resources, pulling in data from different sources, or storing assets like images and videos to third-party cloud services.</a:t>
            </a:r>
          </a:p>
          <a:p>
            <a:r>
              <a:rPr lang="en-US" sz="1200" b="0" i="0" kern="1200" dirty="0">
                <a:solidFill>
                  <a:schemeClr val="tx1"/>
                </a:solidFill>
                <a:effectLst/>
                <a:latin typeface="+mn-lt"/>
                <a:ea typeface="+mn-ea"/>
                <a:cs typeface="+mn-cs"/>
              </a:rPr>
              <a:t>Dashboard – Brokerage – </a:t>
            </a:r>
            <a:r>
              <a:rPr lang="en-US" sz="1200" b="0" i="0" kern="1200" dirty="0" err="1">
                <a:solidFill>
                  <a:schemeClr val="tx1"/>
                </a:solidFill>
                <a:effectLst/>
                <a:latin typeface="+mn-lt"/>
                <a:ea typeface="+mn-ea"/>
                <a:cs typeface="+mn-cs"/>
              </a:rPr>
              <a:t>strock</a:t>
            </a:r>
            <a:r>
              <a:rPr lang="en-US" sz="1200" b="0" i="0" kern="1200" dirty="0">
                <a:solidFill>
                  <a:schemeClr val="tx1"/>
                </a:solidFill>
                <a:effectLst/>
                <a:latin typeface="+mn-lt"/>
                <a:ea typeface="+mn-ea"/>
                <a:cs typeface="+mn-cs"/>
              </a:rPr>
              <a:t> trader’s dashboard, application monitoring dashboard, system monitoring dashboard.</a:t>
            </a:r>
            <a:endParaRPr lang="en-US" dirty="0"/>
          </a:p>
        </p:txBody>
      </p:sp>
      <p:sp>
        <p:nvSpPr>
          <p:cNvPr id="4" name="Slide Number Placeholder 3"/>
          <p:cNvSpPr>
            <a:spLocks noGrp="1"/>
          </p:cNvSpPr>
          <p:nvPr>
            <p:ph type="sldNum" sz="quarter" idx="10"/>
          </p:nvPr>
        </p:nvSpPr>
        <p:spPr/>
        <p:txBody>
          <a:bodyPr/>
          <a:lstStyle/>
          <a:p>
            <a:fld id="{74BAE3C7-CC53-41CA-A2B9-32A2E6D2EDF9}" type="slidenum">
              <a:rPr lang="en-US" smtClean="0"/>
              <a:t>10</a:t>
            </a:fld>
            <a:endParaRPr lang="en-US"/>
          </a:p>
        </p:txBody>
      </p:sp>
    </p:spTree>
    <p:extLst>
      <p:ext uri="{BB962C8B-B14F-4D97-AF65-F5344CB8AC3E}">
        <p14:creationId xmlns:p14="http://schemas.microsoft.com/office/powerpoint/2010/main" val="3045780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3DBF-FF4A-43EA-8219-FEB2A2C462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F7F700-70F3-41FD-9988-D7555782B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8F2863-093F-4BBA-93B6-DF9A6ECB57FB}"/>
              </a:ext>
            </a:extLst>
          </p:cNvPr>
          <p:cNvSpPr>
            <a:spLocks noGrp="1"/>
          </p:cNvSpPr>
          <p:nvPr>
            <p:ph type="dt" sz="half" idx="10"/>
          </p:nvPr>
        </p:nvSpPr>
        <p:spPr/>
        <p:txBody>
          <a:bodyPr/>
          <a:lstStyle/>
          <a:p>
            <a:fld id="{844E56D5-FB86-46E8-95B7-D9C362C5D450}" type="datetimeFigureOut">
              <a:rPr lang="en-US" smtClean="0"/>
              <a:t>4/26/2018</a:t>
            </a:fld>
            <a:endParaRPr lang="en-US"/>
          </a:p>
        </p:txBody>
      </p:sp>
      <p:sp>
        <p:nvSpPr>
          <p:cNvPr id="5" name="Footer Placeholder 4">
            <a:extLst>
              <a:ext uri="{FF2B5EF4-FFF2-40B4-BE49-F238E27FC236}">
                <a16:creationId xmlns:a16="http://schemas.microsoft.com/office/drawing/2014/main" id="{E334A41F-3B6F-46CC-8792-2B758D813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3568A-A3BC-4C21-87A7-E3FB98C8B302}"/>
              </a:ext>
            </a:extLst>
          </p:cNvPr>
          <p:cNvSpPr>
            <a:spLocks noGrp="1"/>
          </p:cNvSpPr>
          <p:nvPr>
            <p:ph type="sldNum" sz="quarter" idx="12"/>
          </p:nvPr>
        </p:nvSpPr>
        <p:spPr/>
        <p:txBody>
          <a:bodyPr/>
          <a:lstStyle/>
          <a:p>
            <a:fld id="{4BCA893E-63AF-49BD-9694-F08CE25FD602}" type="slidenum">
              <a:rPr lang="en-US" smtClean="0"/>
              <a:t>‹#›</a:t>
            </a:fld>
            <a:endParaRPr lang="en-US"/>
          </a:p>
        </p:txBody>
      </p:sp>
    </p:spTree>
    <p:extLst>
      <p:ext uri="{BB962C8B-B14F-4D97-AF65-F5344CB8AC3E}">
        <p14:creationId xmlns:p14="http://schemas.microsoft.com/office/powerpoint/2010/main" val="1154101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61EB-A72D-4246-B5C4-A0E78DC4D9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DF8CB8-6803-48B8-9F4A-28FEC021F4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C61D88-D281-4253-A9A4-461A5E24DAD9}"/>
              </a:ext>
            </a:extLst>
          </p:cNvPr>
          <p:cNvSpPr>
            <a:spLocks noGrp="1"/>
          </p:cNvSpPr>
          <p:nvPr>
            <p:ph type="dt" sz="half" idx="10"/>
          </p:nvPr>
        </p:nvSpPr>
        <p:spPr/>
        <p:txBody>
          <a:bodyPr/>
          <a:lstStyle/>
          <a:p>
            <a:fld id="{844E56D5-FB86-46E8-95B7-D9C362C5D450}" type="datetimeFigureOut">
              <a:rPr lang="en-US" smtClean="0"/>
              <a:t>4/26/2018</a:t>
            </a:fld>
            <a:endParaRPr lang="en-US"/>
          </a:p>
        </p:txBody>
      </p:sp>
      <p:sp>
        <p:nvSpPr>
          <p:cNvPr id="5" name="Footer Placeholder 4">
            <a:extLst>
              <a:ext uri="{FF2B5EF4-FFF2-40B4-BE49-F238E27FC236}">
                <a16:creationId xmlns:a16="http://schemas.microsoft.com/office/drawing/2014/main" id="{C2043F33-58CE-41D8-90C2-9BCF8A3EC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7BAC2-475E-40CA-B85F-FF6A0A44F454}"/>
              </a:ext>
            </a:extLst>
          </p:cNvPr>
          <p:cNvSpPr>
            <a:spLocks noGrp="1"/>
          </p:cNvSpPr>
          <p:nvPr>
            <p:ph type="sldNum" sz="quarter" idx="12"/>
          </p:nvPr>
        </p:nvSpPr>
        <p:spPr/>
        <p:txBody>
          <a:bodyPr/>
          <a:lstStyle/>
          <a:p>
            <a:fld id="{4BCA893E-63AF-49BD-9694-F08CE25FD602}" type="slidenum">
              <a:rPr lang="en-US" smtClean="0"/>
              <a:t>‹#›</a:t>
            </a:fld>
            <a:endParaRPr lang="en-US"/>
          </a:p>
        </p:txBody>
      </p:sp>
    </p:spTree>
    <p:extLst>
      <p:ext uri="{BB962C8B-B14F-4D97-AF65-F5344CB8AC3E}">
        <p14:creationId xmlns:p14="http://schemas.microsoft.com/office/powerpoint/2010/main" val="4252119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FC415-64C1-4E4F-AB95-57DF272344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ED131F-21BD-4135-B426-868E33BC692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D7C15-6DAA-45B3-A658-B4BC46CE6B72}"/>
              </a:ext>
            </a:extLst>
          </p:cNvPr>
          <p:cNvSpPr>
            <a:spLocks noGrp="1"/>
          </p:cNvSpPr>
          <p:nvPr>
            <p:ph type="dt" sz="half" idx="10"/>
          </p:nvPr>
        </p:nvSpPr>
        <p:spPr/>
        <p:txBody>
          <a:bodyPr/>
          <a:lstStyle/>
          <a:p>
            <a:fld id="{844E56D5-FB86-46E8-95B7-D9C362C5D450}" type="datetimeFigureOut">
              <a:rPr lang="en-US" smtClean="0"/>
              <a:t>4/26/2018</a:t>
            </a:fld>
            <a:endParaRPr lang="en-US"/>
          </a:p>
        </p:txBody>
      </p:sp>
      <p:sp>
        <p:nvSpPr>
          <p:cNvPr id="5" name="Footer Placeholder 4">
            <a:extLst>
              <a:ext uri="{FF2B5EF4-FFF2-40B4-BE49-F238E27FC236}">
                <a16:creationId xmlns:a16="http://schemas.microsoft.com/office/drawing/2014/main" id="{1F85C595-2F41-4958-BB6E-16BD339B46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B6542-1EBA-41D2-8008-5AC19AEDABF8}"/>
              </a:ext>
            </a:extLst>
          </p:cNvPr>
          <p:cNvSpPr>
            <a:spLocks noGrp="1"/>
          </p:cNvSpPr>
          <p:nvPr>
            <p:ph type="sldNum" sz="quarter" idx="12"/>
          </p:nvPr>
        </p:nvSpPr>
        <p:spPr/>
        <p:txBody>
          <a:bodyPr/>
          <a:lstStyle/>
          <a:p>
            <a:fld id="{4BCA893E-63AF-49BD-9694-F08CE25FD602}" type="slidenum">
              <a:rPr lang="en-US" smtClean="0"/>
              <a:t>‹#›</a:t>
            </a:fld>
            <a:endParaRPr lang="en-US"/>
          </a:p>
        </p:txBody>
      </p:sp>
    </p:spTree>
    <p:extLst>
      <p:ext uri="{BB962C8B-B14F-4D97-AF65-F5344CB8AC3E}">
        <p14:creationId xmlns:p14="http://schemas.microsoft.com/office/powerpoint/2010/main" val="76044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CBCA-A97E-45BC-B6D1-0AF045AFA8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51D5E5-23A4-4E9F-92DA-C58715E7FB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7FC84-AE11-4387-A316-265D917EE16C}"/>
              </a:ext>
            </a:extLst>
          </p:cNvPr>
          <p:cNvSpPr>
            <a:spLocks noGrp="1"/>
          </p:cNvSpPr>
          <p:nvPr>
            <p:ph type="dt" sz="half" idx="10"/>
          </p:nvPr>
        </p:nvSpPr>
        <p:spPr/>
        <p:txBody>
          <a:bodyPr/>
          <a:lstStyle/>
          <a:p>
            <a:fld id="{844E56D5-FB86-46E8-95B7-D9C362C5D450}" type="datetimeFigureOut">
              <a:rPr lang="en-US" smtClean="0"/>
              <a:t>4/26/2018</a:t>
            </a:fld>
            <a:endParaRPr lang="en-US"/>
          </a:p>
        </p:txBody>
      </p:sp>
      <p:sp>
        <p:nvSpPr>
          <p:cNvPr id="5" name="Footer Placeholder 4">
            <a:extLst>
              <a:ext uri="{FF2B5EF4-FFF2-40B4-BE49-F238E27FC236}">
                <a16:creationId xmlns:a16="http://schemas.microsoft.com/office/drawing/2014/main" id="{02EC252D-4578-4FAF-B3D7-B04D40B9D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0F807-EFD5-406A-9CF9-89F4E8CDA5F9}"/>
              </a:ext>
            </a:extLst>
          </p:cNvPr>
          <p:cNvSpPr>
            <a:spLocks noGrp="1"/>
          </p:cNvSpPr>
          <p:nvPr>
            <p:ph type="sldNum" sz="quarter" idx="12"/>
          </p:nvPr>
        </p:nvSpPr>
        <p:spPr/>
        <p:txBody>
          <a:bodyPr/>
          <a:lstStyle/>
          <a:p>
            <a:fld id="{4BCA893E-63AF-49BD-9694-F08CE25FD602}" type="slidenum">
              <a:rPr lang="en-US" smtClean="0"/>
              <a:t>‹#›</a:t>
            </a:fld>
            <a:endParaRPr lang="en-US"/>
          </a:p>
        </p:txBody>
      </p:sp>
    </p:spTree>
    <p:extLst>
      <p:ext uri="{BB962C8B-B14F-4D97-AF65-F5344CB8AC3E}">
        <p14:creationId xmlns:p14="http://schemas.microsoft.com/office/powerpoint/2010/main" val="233209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C9DA-1223-4810-A93A-9DEFC26493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28EEE0-923D-41A7-B9B4-32523E0C82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08FA60-0481-4688-A17F-33322D3A78BD}"/>
              </a:ext>
            </a:extLst>
          </p:cNvPr>
          <p:cNvSpPr>
            <a:spLocks noGrp="1"/>
          </p:cNvSpPr>
          <p:nvPr>
            <p:ph type="dt" sz="half" idx="10"/>
          </p:nvPr>
        </p:nvSpPr>
        <p:spPr/>
        <p:txBody>
          <a:bodyPr/>
          <a:lstStyle/>
          <a:p>
            <a:fld id="{844E56D5-FB86-46E8-95B7-D9C362C5D450}" type="datetimeFigureOut">
              <a:rPr lang="en-US" smtClean="0"/>
              <a:t>4/26/2018</a:t>
            </a:fld>
            <a:endParaRPr lang="en-US"/>
          </a:p>
        </p:txBody>
      </p:sp>
      <p:sp>
        <p:nvSpPr>
          <p:cNvPr id="5" name="Footer Placeholder 4">
            <a:extLst>
              <a:ext uri="{FF2B5EF4-FFF2-40B4-BE49-F238E27FC236}">
                <a16:creationId xmlns:a16="http://schemas.microsoft.com/office/drawing/2014/main" id="{10F4C476-4977-4F5D-84BC-3917D8882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B6CD3-B92C-4B77-9141-1980F80F3879}"/>
              </a:ext>
            </a:extLst>
          </p:cNvPr>
          <p:cNvSpPr>
            <a:spLocks noGrp="1"/>
          </p:cNvSpPr>
          <p:nvPr>
            <p:ph type="sldNum" sz="quarter" idx="12"/>
          </p:nvPr>
        </p:nvSpPr>
        <p:spPr/>
        <p:txBody>
          <a:bodyPr/>
          <a:lstStyle/>
          <a:p>
            <a:fld id="{4BCA893E-63AF-49BD-9694-F08CE25FD602}" type="slidenum">
              <a:rPr lang="en-US" smtClean="0"/>
              <a:t>‹#›</a:t>
            </a:fld>
            <a:endParaRPr lang="en-US"/>
          </a:p>
        </p:txBody>
      </p:sp>
    </p:spTree>
    <p:extLst>
      <p:ext uri="{BB962C8B-B14F-4D97-AF65-F5344CB8AC3E}">
        <p14:creationId xmlns:p14="http://schemas.microsoft.com/office/powerpoint/2010/main" val="2149976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E6E8-CB31-4401-B581-10D95A9D33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586CBA-8C28-4DB8-8AC2-2584FD4182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97DF94-2C6C-4397-9945-573649FBA8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AFC4FD-18E3-4F4F-9D52-838FD055E9FB}"/>
              </a:ext>
            </a:extLst>
          </p:cNvPr>
          <p:cNvSpPr>
            <a:spLocks noGrp="1"/>
          </p:cNvSpPr>
          <p:nvPr>
            <p:ph type="dt" sz="half" idx="10"/>
          </p:nvPr>
        </p:nvSpPr>
        <p:spPr/>
        <p:txBody>
          <a:bodyPr/>
          <a:lstStyle/>
          <a:p>
            <a:fld id="{844E56D5-FB86-46E8-95B7-D9C362C5D450}" type="datetimeFigureOut">
              <a:rPr lang="en-US" smtClean="0"/>
              <a:t>4/26/2018</a:t>
            </a:fld>
            <a:endParaRPr lang="en-US"/>
          </a:p>
        </p:txBody>
      </p:sp>
      <p:sp>
        <p:nvSpPr>
          <p:cNvPr id="6" name="Footer Placeholder 5">
            <a:extLst>
              <a:ext uri="{FF2B5EF4-FFF2-40B4-BE49-F238E27FC236}">
                <a16:creationId xmlns:a16="http://schemas.microsoft.com/office/drawing/2014/main" id="{6DB8D5D8-0F21-4668-997B-7063406211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FCF6B-91B6-4DC4-8210-2E29BC6B2B1A}"/>
              </a:ext>
            </a:extLst>
          </p:cNvPr>
          <p:cNvSpPr>
            <a:spLocks noGrp="1"/>
          </p:cNvSpPr>
          <p:nvPr>
            <p:ph type="sldNum" sz="quarter" idx="12"/>
          </p:nvPr>
        </p:nvSpPr>
        <p:spPr/>
        <p:txBody>
          <a:bodyPr/>
          <a:lstStyle/>
          <a:p>
            <a:fld id="{4BCA893E-63AF-49BD-9694-F08CE25FD602}" type="slidenum">
              <a:rPr lang="en-US" smtClean="0"/>
              <a:t>‹#›</a:t>
            </a:fld>
            <a:endParaRPr lang="en-US"/>
          </a:p>
        </p:txBody>
      </p:sp>
    </p:spTree>
    <p:extLst>
      <p:ext uri="{BB962C8B-B14F-4D97-AF65-F5344CB8AC3E}">
        <p14:creationId xmlns:p14="http://schemas.microsoft.com/office/powerpoint/2010/main" val="337632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697C-E575-4E5E-954D-AED8804F70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B5E33E-E266-4049-96A3-21CD8E6630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B5697B-7FBF-4EFA-A522-DB04C06E21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BF5082-6D7A-451C-9DF9-417FD80E0D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31CBCC-D60C-48AE-B78E-FA71DDCD35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FA49ED-73A6-4DE8-B9C1-346A8FF42E6F}"/>
              </a:ext>
            </a:extLst>
          </p:cNvPr>
          <p:cNvSpPr>
            <a:spLocks noGrp="1"/>
          </p:cNvSpPr>
          <p:nvPr>
            <p:ph type="dt" sz="half" idx="10"/>
          </p:nvPr>
        </p:nvSpPr>
        <p:spPr/>
        <p:txBody>
          <a:bodyPr/>
          <a:lstStyle/>
          <a:p>
            <a:fld id="{844E56D5-FB86-46E8-95B7-D9C362C5D450}" type="datetimeFigureOut">
              <a:rPr lang="en-US" smtClean="0"/>
              <a:t>4/26/2018</a:t>
            </a:fld>
            <a:endParaRPr lang="en-US"/>
          </a:p>
        </p:txBody>
      </p:sp>
      <p:sp>
        <p:nvSpPr>
          <p:cNvPr id="8" name="Footer Placeholder 7">
            <a:extLst>
              <a:ext uri="{FF2B5EF4-FFF2-40B4-BE49-F238E27FC236}">
                <a16:creationId xmlns:a16="http://schemas.microsoft.com/office/drawing/2014/main" id="{9E532B56-2013-4D72-B68D-0BD45CA9C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C6490C-ACD0-4AC8-9B5B-EF0E0986129B}"/>
              </a:ext>
            </a:extLst>
          </p:cNvPr>
          <p:cNvSpPr>
            <a:spLocks noGrp="1"/>
          </p:cNvSpPr>
          <p:nvPr>
            <p:ph type="sldNum" sz="quarter" idx="12"/>
          </p:nvPr>
        </p:nvSpPr>
        <p:spPr/>
        <p:txBody>
          <a:bodyPr/>
          <a:lstStyle/>
          <a:p>
            <a:fld id="{4BCA893E-63AF-49BD-9694-F08CE25FD602}" type="slidenum">
              <a:rPr lang="en-US" smtClean="0"/>
              <a:t>‹#›</a:t>
            </a:fld>
            <a:endParaRPr lang="en-US"/>
          </a:p>
        </p:txBody>
      </p:sp>
    </p:spTree>
    <p:extLst>
      <p:ext uri="{BB962C8B-B14F-4D97-AF65-F5344CB8AC3E}">
        <p14:creationId xmlns:p14="http://schemas.microsoft.com/office/powerpoint/2010/main" val="7145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757D-36F9-474B-8BEA-2711E2AE4D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2E2EE2-DF72-44BC-BE52-98564EBB471F}"/>
              </a:ext>
            </a:extLst>
          </p:cNvPr>
          <p:cNvSpPr>
            <a:spLocks noGrp="1"/>
          </p:cNvSpPr>
          <p:nvPr>
            <p:ph type="dt" sz="half" idx="10"/>
          </p:nvPr>
        </p:nvSpPr>
        <p:spPr/>
        <p:txBody>
          <a:bodyPr/>
          <a:lstStyle/>
          <a:p>
            <a:fld id="{844E56D5-FB86-46E8-95B7-D9C362C5D450}" type="datetimeFigureOut">
              <a:rPr lang="en-US" smtClean="0"/>
              <a:t>4/26/2018</a:t>
            </a:fld>
            <a:endParaRPr lang="en-US"/>
          </a:p>
        </p:txBody>
      </p:sp>
      <p:sp>
        <p:nvSpPr>
          <p:cNvPr id="4" name="Footer Placeholder 3">
            <a:extLst>
              <a:ext uri="{FF2B5EF4-FFF2-40B4-BE49-F238E27FC236}">
                <a16:creationId xmlns:a16="http://schemas.microsoft.com/office/drawing/2014/main" id="{F69E3FDB-2103-4A6F-8C99-B3316B64F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840066-925C-4860-912F-20BE6BA27EAF}"/>
              </a:ext>
            </a:extLst>
          </p:cNvPr>
          <p:cNvSpPr>
            <a:spLocks noGrp="1"/>
          </p:cNvSpPr>
          <p:nvPr>
            <p:ph type="sldNum" sz="quarter" idx="12"/>
          </p:nvPr>
        </p:nvSpPr>
        <p:spPr/>
        <p:txBody>
          <a:bodyPr/>
          <a:lstStyle/>
          <a:p>
            <a:fld id="{4BCA893E-63AF-49BD-9694-F08CE25FD602}" type="slidenum">
              <a:rPr lang="en-US" smtClean="0"/>
              <a:t>‹#›</a:t>
            </a:fld>
            <a:endParaRPr lang="en-US"/>
          </a:p>
        </p:txBody>
      </p:sp>
    </p:spTree>
    <p:extLst>
      <p:ext uri="{BB962C8B-B14F-4D97-AF65-F5344CB8AC3E}">
        <p14:creationId xmlns:p14="http://schemas.microsoft.com/office/powerpoint/2010/main" val="1643715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E9D2D-AA30-49D4-8B7C-24C9B34D9C99}"/>
              </a:ext>
            </a:extLst>
          </p:cNvPr>
          <p:cNvSpPr>
            <a:spLocks noGrp="1"/>
          </p:cNvSpPr>
          <p:nvPr>
            <p:ph type="dt" sz="half" idx="10"/>
          </p:nvPr>
        </p:nvSpPr>
        <p:spPr/>
        <p:txBody>
          <a:bodyPr/>
          <a:lstStyle/>
          <a:p>
            <a:fld id="{844E56D5-FB86-46E8-95B7-D9C362C5D450}" type="datetimeFigureOut">
              <a:rPr lang="en-US" smtClean="0"/>
              <a:t>4/26/2018</a:t>
            </a:fld>
            <a:endParaRPr lang="en-US"/>
          </a:p>
        </p:txBody>
      </p:sp>
      <p:sp>
        <p:nvSpPr>
          <p:cNvPr id="3" name="Footer Placeholder 2">
            <a:extLst>
              <a:ext uri="{FF2B5EF4-FFF2-40B4-BE49-F238E27FC236}">
                <a16:creationId xmlns:a16="http://schemas.microsoft.com/office/drawing/2014/main" id="{990678A9-34A3-476C-91A2-41336926D5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9F0202-38F6-4A10-8713-686BE06C4B51}"/>
              </a:ext>
            </a:extLst>
          </p:cNvPr>
          <p:cNvSpPr>
            <a:spLocks noGrp="1"/>
          </p:cNvSpPr>
          <p:nvPr>
            <p:ph type="sldNum" sz="quarter" idx="12"/>
          </p:nvPr>
        </p:nvSpPr>
        <p:spPr/>
        <p:txBody>
          <a:bodyPr/>
          <a:lstStyle/>
          <a:p>
            <a:fld id="{4BCA893E-63AF-49BD-9694-F08CE25FD602}" type="slidenum">
              <a:rPr lang="en-US" smtClean="0"/>
              <a:t>‹#›</a:t>
            </a:fld>
            <a:endParaRPr lang="en-US"/>
          </a:p>
        </p:txBody>
      </p:sp>
    </p:spTree>
    <p:extLst>
      <p:ext uri="{BB962C8B-B14F-4D97-AF65-F5344CB8AC3E}">
        <p14:creationId xmlns:p14="http://schemas.microsoft.com/office/powerpoint/2010/main" val="246702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FBF6-B45F-4139-A862-3BA5050C0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070864-0B77-4D54-8BD0-F6A4A953B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4E6F96-C60F-4560-8771-7D70AC697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2A393D-B5F1-4914-B306-442B347C4F74}"/>
              </a:ext>
            </a:extLst>
          </p:cNvPr>
          <p:cNvSpPr>
            <a:spLocks noGrp="1"/>
          </p:cNvSpPr>
          <p:nvPr>
            <p:ph type="dt" sz="half" idx="10"/>
          </p:nvPr>
        </p:nvSpPr>
        <p:spPr/>
        <p:txBody>
          <a:bodyPr/>
          <a:lstStyle/>
          <a:p>
            <a:fld id="{844E56D5-FB86-46E8-95B7-D9C362C5D450}" type="datetimeFigureOut">
              <a:rPr lang="en-US" smtClean="0"/>
              <a:t>4/26/2018</a:t>
            </a:fld>
            <a:endParaRPr lang="en-US"/>
          </a:p>
        </p:txBody>
      </p:sp>
      <p:sp>
        <p:nvSpPr>
          <p:cNvPr id="6" name="Footer Placeholder 5">
            <a:extLst>
              <a:ext uri="{FF2B5EF4-FFF2-40B4-BE49-F238E27FC236}">
                <a16:creationId xmlns:a16="http://schemas.microsoft.com/office/drawing/2014/main" id="{BE6A548D-4FE5-40B3-92BF-F7E386D43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5C8236-AA55-4B2A-B6F2-97B9CB7A3781}"/>
              </a:ext>
            </a:extLst>
          </p:cNvPr>
          <p:cNvSpPr>
            <a:spLocks noGrp="1"/>
          </p:cNvSpPr>
          <p:nvPr>
            <p:ph type="sldNum" sz="quarter" idx="12"/>
          </p:nvPr>
        </p:nvSpPr>
        <p:spPr/>
        <p:txBody>
          <a:bodyPr/>
          <a:lstStyle/>
          <a:p>
            <a:fld id="{4BCA893E-63AF-49BD-9694-F08CE25FD602}" type="slidenum">
              <a:rPr lang="en-US" smtClean="0"/>
              <a:t>‹#›</a:t>
            </a:fld>
            <a:endParaRPr lang="en-US"/>
          </a:p>
        </p:txBody>
      </p:sp>
    </p:spTree>
    <p:extLst>
      <p:ext uri="{BB962C8B-B14F-4D97-AF65-F5344CB8AC3E}">
        <p14:creationId xmlns:p14="http://schemas.microsoft.com/office/powerpoint/2010/main" val="242152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8DDC-71CA-4C95-BFCE-6B849D83D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BE600B-9569-4A34-8C07-A717CC38AF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FFF8D7-C42D-4032-82AC-CAF6E12CF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0F2D08-1714-4F13-B34B-BBD4FF240C1D}"/>
              </a:ext>
            </a:extLst>
          </p:cNvPr>
          <p:cNvSpPr>
            <a:spLocks noGrp="1"/>
          </p:cNvSpPr>
          <p:nvPr>
            <p:ph type="dt" sz="half" idx="10"/>
          </p:nvPr>
        </p:nvSpPr>
        <p:spPr/>
        <p:txBody>
          <a:bodyPr/>
          <a:lstStyle/>
          <a:p>
            <a:fld id="{844E56D5-FB86-46E8-95B7-D9C362C5D450}" type="datetimeFigureOut">
              <a:rPr lang="en-US" smtClean="0"/>
              <a:t>4/26/2018</a:t>
            </a:fld>
            <a:endParaRPr lang="en-US"/>
          </a:p>
        </p:txBody>
      </p:sp>
      <p:sp>
        <p:nvSpPr>
          <p:cNvPr id="6" name="Footer Placeholder 5">
            <a:extLst>
              <a:ext uri="{FF2B5EF4-FFF2-40B4-BE49-F238E27FC236}">
                <a16:creationId xmlns:a16="http://schemas.microsoft.com/office/drawing/2014/main" id="{D55FA262-E831-40A4-95FD-D2A36617D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356F5-85F5-4556-8B77-E576B35A0DAE}"/>
              </a:ext>
            </a:extLst>
          </p:cNvPr>
          <p:cNvSpPr>
            <a:spLocks noGrp="1"/>
          </p:cNvSpPr>
          <p:nvPr>
            <p:ph type="sldNum" sz="quarter" idx="12"/>
          </p:nvPr>
        </p:nvSpPr>
        <p:spPr/>
        <p:txBody>
          <a:bodyPr/>
          <a:lstStyle/>
          <a:p>
            <a:fld id="{4BCA893E-63AF-49BD-9694-F08CE25FD602}" type="slidenum">
              <a:rPr lang="en-US" smtClean="0"/>
              <a:t>‹#›</a:t>
            </a:fld>
            <a:endParaRPr lang="en-US"/>
          </a:p>
        </p:txBody>
      </p:sp>
    </p:spTree>
    <p:extLst>
      <p:ext uri="{BB962C8B-B14F-4D97-AF65-F5344CB8AC3E}">
        <p14:creationId xmlns:p14="http://schemas.microsoft.com/office/powerpoint/2010/main" val="1482373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E2DD1D-3FC6-4CF8-9BAB-8961A9E885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93D42C-C637-40E9-AF68-7A710AF7B5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8EB9E-D49D-4845-BD7C-4187361138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E56D5-FB86-46E8-95B7-D9C362C5D450}" type="datetimeFigureOut">
              <a:rPr lang="en-US" smtClean="0"/>
              <a:t>4/26/2018</a:t>
            </a:fld>
            <a:endParaRPr lang="en-US"/>
          </a:p>
        </p:txBody>
      </p:sp>
      <p:sp>
        <p:nvSpPr>
          <p:cNvPr id="5" name="Footer Placeholder 4">
            <a:extLst>
              <a:ext uri="{FF2B5EF4-FFF2-40B4-BE49-F238E27FC236}">
                <a16:creationId xmlns:a16="http://schemas.microsoft.com/office/drawing/2014/main" id="{0CF1B6E3-EFD5-4FF1-9754-E9BD1D5E61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182664-528D-49B4-B091-23D0FF9F2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A893E-63AF-49BD-9694-F08CE25FD602}" type="slidenum">
              <a:rPr lang="en-US" smtClean="0"/>
              <a:t>‹#›</a:t>
            </a:fld>
            <a:endParaRPr lang="en-US"/>
          </a:p>
        </p:txBody>
      </p:sp>
    </p:spTree>
    <p:extLst>
      <p:ext uri="{BB962C8B-B14F-4D97-AF65-F5344CB8AC3E}">
        <p14:creationId xmlns:p14="http://schemas.microsoft.com/office/powerpoint/2010/main" val="216710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benchmarksgame.alioth.debian.org/u64q/compare.php?lang=csharpcore&amp;lang2=nod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C1AD-6CD8-4A7A-BC61-C9CD09A2E920}"/>
              </a:ext>
            </a:extLst>
          </p:cNvPr>
          <p:cNvSpPr>
            <a:spLocks noGrp="1"/>
          </p:cNvSpPr>
          <p:nvPr>
            <p:ph type="ctrTitle"/>
          </p:nvPr>
        </p:nvSpPr>
        <p:spPr/>
        <p:txBody>
          <a:bodyPr/>
          <a:lstStyle/>
          <a:p>
            <a:r>
              <a:rPr lang="en-US" dirty="0"/>
              <a:t>Node.js</a:t>
            </a:r>
          </a:p>
        </p:txBody>
      </p:sp>
      <p:sp>
        <p:nvSpPr>
          <p:cNvPr id="3" name="Subtitle 2">
            <a:extLst>
              <a:ext uri="{FF2B5EF4-FFF2-40B4-BE49-F238E27FC236}">
                <a16:creationId xmlns:a16="http://schemas.microsoft.com/office/drawing/2014/main" id="{3509C3C3-A0F5-40CB-BA21-D942F9171112}"/>
              </a:ext>
            </a:extLst>
          </p:cNvPr>
          <p:cNvSpPr>
            <a:spLocks noGrp="1"/>
          </p:cNvSpPr>
          <p:nvPr>
            <p:ph type="subTitle" idx="1"/>
          </p:nvPr>
        </p:nvSpPr>
        <p:spPr/>
        <p:txBody>
          <a:bodyPr/>
          <a:lstStyle/>
          <a:p>
            <a:r>
              <a:rPr lang="en-US" dirty="0"/>
              <a:t>Current Version – 8.11.1</a:t>
            </a:r>
          </a:p>
          <a:p>
            <a:r>
              <a:rPr lang="en-US" dirty="0"/>
              <a:t>4/27/2018</a:t>
            </a:r>
          </a:p>
        </p:txBody>
      </p:sp>
    </p:spTree>
    <p:extLst>
      <p:ext uri="{BB962C8B-B14F-4D97-AF65-F5344CB8AC3E}">
        <p14:creationId xmlns:p14="http://schemas.microsoft.com/office/powerpoint/2010/main" val="1496457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A5C1-05D5-45F6-BB64-869EAEC04EA0}"/>
              </a:ext>
            </a:extLst>
          </p:cNvPr>
          <p:cNvSpPr>
            <a:spLocks noGrp="1"/>
          </p:cNvSpPr>
          <p:nvPr>
            <p:ph type="title"/>
          </p:nvPr>
        </p:nvSpPr>
        <p:spPr/>
        <p:txBody>
          <a:bodyPr/>
          <a:lstStyle/>
          <a:p>
            <a:r>
              <a:rPr lang="en-US" dirty="0"/>
              <a:t>Node.js - yay</a:t>
            </a:r>
          </a:p>
        </p:txBody>
      </p:sp>
      <p:sp>
        <p:nvSpPr>
          <p:cNvPr id="3" name="Content Placeholder 2">
            <a:extLst>
              <a:ext uri="{FF2B5EF4-FFF2-40B4-BE49-F238E27FC236}">
                <a16:creationId xmlns:a16="http://schemas.microsoft.com/office/drawing/2014/main" id="{D7625FD8-0F75-4A4E-87BF-74EC4805E106}"/>
              </a:ext>
            </a:extLst>
          </p:cNvPr>
          <p:cNvSpPr>
            <a:spLocks noGrp="1"/>
          </p:cNvSpPr>
          <p:nvPr>
            <p:ph idx="1"/>
          </p:nvPr>
        </p:nvSpPr>
        <p:spPr/>
        <p:txBody>
          <a:bodyPr>
            <a:normAutofit fontScale="70000" lnSpcReduction="20000"/>
          </a:bodyPr>
          <a:lstStyle/>
          <a:p>
            <a:r>
              <a:rPr lang="en-US" dirty="0"/>
              <a:t>One language to rule them all</a:t>
            </a:r>
          </a:p>
          <a:p>
            <a:r>
              <a:rPr lang="en-US" dirty="0"/>
              <a:t>Real time applications with low latency (Uber)</a:t>
            </a:r>
          </a:p>
          <a:p>
            <a:pPr lvl="1"/>
            <a:r>
              <a:rPr lang="en-US" dirty="0"/>
              <a:t>Live chat</a:t>
            </a:r>
          </a:p>
          <a:p>
            <a:pPr lvl="1"/>
            <a:r>
              <a:rPr lang="en-US" dirty="0"/>
              <a:t>Real time collaborative document editing</a:t>
            </a:r>
          </a:p>
          <a:p>
            <a:pPr lvl="1"/>
            <a:r>
              <a:rPr lang="en-US" dirty="0"/>
              <a:t>Online gaming</a:t>
            </a:r>
          </a:p>
          <a:p>
            <a:pPr lvl="1"/>
            <a:r>
              <a:rPr lang="en-US" dirty="0"/>
              <a:t>E-commerce transaction (</a:t>
            </a:r>
            <a:r>
              <a:rPr lang="en-US" dirty="0" err="1"/>
              <a:t>Paypal</a:t>
            </a:r>
            <a:r>
              <a:rPr lang="en-US" dirty="0"/>
              <a:t>, </a:t>
            </a:r>
            <a:r>
              <a:rPr lang="en-US" dirty="0" err="1"/>
              <a:t>ebay</a:t>
            </a:r>
            <a:r>
              <a:rPr lang="en-US" dirty="0"/>
              <a:t>)</a:t>
            </a:r>
          </a:p>
          <a:p>
            <a:r>
              <a:rPr lang="en-US" dirty="0"/>
              <a:t>Fast and scalable environment</a:t>
            </a:r>
          </a:p>
          <a:p>
            <a:pPr lvl="1"/>
            <a:r>
              <a:rPr lang="en-US" dirty="0"/>
              <a:t>Single Page Applications</a:t>
            </a:r>
          </a:p>
          <a:p>
            <a:pPr lvl="1"/>
            <a:r>
              <a:rPr lang="en-US" dirty="0"/>
              <a:t>Process high volumes of non-CPU-intensive IO requests</a:t>
            </a:r>
          </a:p>
          <a:p>
            <a:r>
              <a:rPr lang="en-US" dirty="0"/>
              <a:t>Object DB API</a:t>
            </a:r>
          </a:p>
          <a:p>
            <a:pPr lvl="1"/>
            <a:r>
              <a:rPr lang="en-US" dirty="0"/>
              <a:t>Expose JSON data over REST API from MongoDB; MEAN stack</a:t>
            </a:r>
          </a:p>
          <a:p>
            <a:r>
              <a:rPr lang="en-US" dirty="0"/>
              <a:t>Data Streaming (Netflix)</a:t>
            </a:r>
          </a:p>
          <a:p>
            <a:r>
              <a:rPr lang="en-US" dirty="0"/>
              <a:t>Proxy</a:t>
            </a:r>
          </a:p>
          <a:p>
            <a:r>
              <a:rPr lang="en-US" dirty="0"/>
              <a:t>Dashboard</a:t>
            </a:r>
          </a:p>
        </p:txBody>
      </p:sp>
    </p:spTree>
    <p:extLst>
      <p:ext uri="{BB962C8B-B14F-4D97-AF65-F5344CB8AC3E}">
        <p14:creationId xmlns:p14="http://schemas.microsoft.com/office/powerpoint/2010/main" val="274160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A3F8-AA84-4BB7-A301-B550E1541013}"/>
              </a:ext>
            </a:extLst>
          </p:cNvPr>
          <p:cNvSpPr>
            <a:spLocks noGrp="1"/>
          </p:cNvSpPr>
          <p:nvPr>
            <p:ph type="title"/>
          </p:nvPr>
        </p:nvSpPr>
        <p:spPr/>
        <p:txBody>
          <a:bodyPr/>
          <a:lstStyle/>
          <a:p>
            <a:r>
              <a:rPr lang="en-US" dirty="0"/>
              <a:t>Node.js comparisons</a:t>
            </a:r>
          </a:p>
        </p:txBody>
      </p:sp>
      <p:sp>
        <p:nvSpPr>
          <p:cNvPr id="3" name="Content Placeholder 2">
            <a:extLst>
              <a:ext uri="{FF2B5EF4-FFF2-40B4-BE49-F238E27FC236}">
                <a16:creationId xmlns:a16="http://schemas.microsoft.com/office/drawing/2014/main" id="{0174C6BB-6735-43D2-B6F4-20E2307CEF3C}"/>
              </a:ext>
            </a:extLst>
          </p:cNvPr>
          <p:cNvSpPr>
            <a:spLocks noGrp="1"/>
          </p:cNvSpPr>
          <p:nvPr>
            <p:ph idx="1"/>
          </p:nvPr>
        </p:nvSpPr>
        <p:spPr/>
        <p:txBody>
          <a:bodyPr/>
          <a:lstStyle/>
          <a:p>
            <a:r>
              <a:rPr lang="en-US" dirty="0"/>
              <a:t>Vs ASP.NET </a:t>
            </a:r>
            <a:r>
              <a:rPr lang="en-US" dirty="0" err="1"/>
              <a:t>WebForms</a:t>
            </a:r>
            <a:r>
              <a:rPr lang="en-US" dirty="0"/>
              <a:t> in IIS</a:t>
            </a:r>
          </a:p>
          <a:p>
            <a:r>
              <a:rPr lang="en-US" dirty="0"/>
              <a:t>VS ASP.NET MVC with </a:t>
            </a:r>
            <a:r>
              <a:rPr lang="en-US" dirty="0" err="1"/>
              <a:t>async</a:t>
            </a:r>
            <a:r>
              <a:rPr lang="en-US" dirty="0"/>
              <a:t> await</a:t>
            </a:r>
          </a:p>
          <a:p>
            <a:r>
              <a:rPr lang="en-US" dirty="0"/>
              <a:t>Vs C# .NET Core</a:t>
            </a:r>
          </a:p>
          <a:p>
            <a:pPr lvl="1"/>
            <a:r>
              <a:rPr lang="en-US" dirty="0">
                <a:hlinkClick r:id="rId2"/>
              </a:rPr>
              <a:t>http://benchmarksgame.alioth.debian.org/u64q/compare.php?lang=csharpcore&amp;lang2=node</a:t>
            </a:r>
            <a:endParaRPr lang="en-US" dirty="0"/>
          </a:p>
          <a:p>
            <a:endParaRPr lang="en-US" dirty="0"/>
          </a:p>
        </p:txBody>
      </p:sp>
    </p:spTree>
    <p:extLst>
      <p:ext uri="{BB962C8B-B14F-4D97-AF65-F5344CB8AC3E}">
        <p14:creationId xmlns:p14="http://schemas.microsoft.com/office/powerpoint/2010/main" val="912706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DBD4-F29D-4D7B-AB92-FA9CC1DAE74F}"/>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29D1124A-73A9-4630-9AD1-E462BEA116DD}"/>
              </a:ext>
            </a:extLst>
          </p:cNvPr>
          <p:cNvSpPr>
            <a:spLocks noGrp="1"/>
          </p:cNvSpPr>
          <p:nvPr>
            <p:ph idx="1"/>
          </p:nvPr>
        </p:nvSpPr>
        <p:spPr/>
        <p:txBody>
          <a:bodyPr/>
          <a:lstStyle/>
          <a:p>
            <a:pPr>
              <a:buFont typeface="Wingdings" panose="05000000000000000000" pitchFamily="2" charset="2"/>
              <a:buChar char="Ø"/>
            </a:pPr>
            <a:r>
              <a:rPr lang="en-US" sz="2400" dirty="0" err="1"/>
              <a:t>npm</a:t>
            </a:r>
            <a:r>
              <a:rPr lang="en-US" sz="2400" dirty="0"/>
              <a:t> </a:t>
            </a:r>
            <a:r>
              <a:rPr lang="en-US" sz="2400" dirty="0" err="1"/>
              <a:t>init</a:t>
            </a:r>
            <a:endParaRPr lang="en-US" sz="2400" dirty="0"/>
          </a:p>
          <a:p>
            <a:pPr>
              <a:buFont typeface="Wingdings" panose="05000000000000000000" pitchFamily="2" charset="2"/>
              <a:buChar char="Ø"/>
            </a:pPr>
            <a:r>
              <a:rPr lang="en-US" sz="2400" dirty="0"/>
              <a:t>index.js</a:t>
            </a:r>
          </a:p>
          <a:p>
            <a:pPr marL="457200" lvl="1" indent="0">
              <a:buNone/>
            </a:pPr>
            <a:r>
              <a:rPr lang="en-US" altLang="en-US" sz="1400" dirty="0" err="1">
                <a:latin typeface="Courier New" panose="02070309020205020404" pitchFamily="49" charset="0"/>
                <a:cs typeface="Courier New" panose="02070309020205020404" pitchFamily="49" charset="0"/>
              </a:rPr>
              <a:t>const</a:t>
            </a:r>
            <a:r>
              <a:rPr lang="en-US" altLang="en-US" sz="1400" dirty="0">
                <a:latin typeface="Courier New" panose="02070309020205020404" pitchFamily="49" charset="0"/>
                <a:cs typeface="Courier New" panose="02070309020205020404" pitchFamily="49" charset="0"/>
              </a:rPr>
              <a:t> http = require('http’);</a:t>
            </a:r>
            <a:br>
              <a:rPr lang="en-US" altLang="en-US" sz="1400" dirty="0">
                <a:latin typeface="Courier New" panose="02070309020205020404" pitchFamily="49" charset="0"/>
                <a:cs typeface="Courier New" panose="02070309020205020404" pitchFamily="49" charset="0"/>
              </a:rPr>
            </a:br>
            <a:r>
              <a:rPr lang="en-US" altLang="en-US" sz="1400" dirty="0" err="1">
                <a:latin typeface="Courier New" panose="02070309020205020404" pitchFamily="49" charset="0"/>
                <a:cs typeface="Courier New" panose="02070309020205020404" pitchFamily="49" charset="0"/>
              </a:rPr>
              <a:t>const</a:t>
            </a:r>
            <a:r>
              <a:rPr lang="en-US" altLang="en-US" sz="1400" dirty="0">
                <a:latin typeface="Courier New" panose="02070309020205020404" pitchFamily="49" charset="0"/>
                <a:cs typeface="Courier New" panose="02070309020205020404" pitchFamily="49" charset="0"/>
              </a:rPr>
              <a:t> hostname = '127.0.0.1';</a:t>
            </a:r>
            <a:br>
              <a:rPr lang="en-US" altLang="en-US" sz="1400" dirty="0">
                <a:latin typeface="Courier New" panose="02070309020205020404" pitchFamily="49" charset="0"/>
                <a:cs typeface="Courier New" panose="02070309020205020404" pitchFamily="49" charset="0"/>
              </a:rPr>
            </a:br>
            <a:r>
              <a:rPr lang="en-US" altLang="en-US" sz="1400" dirty="0" err="1">
                <a:latin typeface="Courier New" panose="02070309020205020404" pitchFamily="49" charset="0"/>
                <a:cs typeface="Courier New" panose="02070309020205020404" pitchFamily="49" charset="0"/>
              </a:rPr>
              <a:t>const</a:t>
            </a:r>
            <a:r>
              <a:rPr lang="en-US" altLang="en-US" sz="1400" dirty="0">
                <a:latin typeface="Courier New" panose="02070309020205020404" pitchFamily="49" charset="0"/>
                <a:cs typeface="Courier New" panose="02070309020205020404" pitchFamily="49" charset="0"/>
              </a:rPr>
              <a:t> port = 8080;</a:t>
            </a:r>
            <a:br>
              <a:rPr lang="en-US" altLang="en-US" sz="1400" dirty="0">
                <a:latin typeface="Courier New" panose="02070309020205020404" pitchFamily="49" charset="0"/>
                <a:cs typeface="Courier New" panose="02070309020205020404" pitchFamily="49" charset="0"/>
              </a:rPr>
            </a:br>
            <a:r>
              <a:rPr lang="en-US" altLang="en-US" sz="1400" dirty="0" err="1">
                <a:latin typeface="Courier New" panose="02070309020205020404" pitchFamily="49" charset="0"/>
                <a:cs typeface="Courier New" panose="02070309020205020404" pitchFamily="49" charset="0"/>
              </a:rPr>
              <a:t>const</a:t>
            </a:r>
            <a:r>
              <a:rPr lang="en-US" altLang="en-US" sz="1400" dirty="0">
                <a:latin typeface="Courier New" panose="02070309020205020404" pitchFamily="49" charset="0"/>
                <a:cs typeface="Courier New" panose="02070309020205020404" pitchFamily="49" charset="0"/>
              </a:rPr>
              <a:t> server = </a:t>
            </a:r>
            <a:r>
              <a:rPr lang="en-US" altLang="en-US" sz="1400" dirty="0" err="1">
                <a:latin typeface="Courier New" panose="02070309020205020404" pitchFamily="49" charset="0"/>
                <a:cs typeface="Courier New" panose="02070309020205020404" pitchFamily="49" charset="0"/>
              </a:rPr>
              <a:t>http.createServer</a:t>
            </a:r>
            <a:r>
              <a:rPr lang="en-US" altLang="en-US" sz="1400" dirty="0">
                <a:latin typeface="Courier New" panose="02070309020205020404" pitchFamily="49" charset="0"/>
                <a:cs typeface="Courier New" panose="02070309020205020404" pitchFamily="49" charset="0"/>
              </a:rPr>
              <a:t>((request, response) =&gt; {</a:t>
            </a: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response.statusCode</a:t>
            </a:r>
            <a:r>
              <a:rPr lang="en-US" altLang="en-US" sz="1400" dirty="0">
                <a:latin typeface="Courier New" panose="02070309020205020404" pitchFamily="49" charset="0"/>
                <a:cs typeface="Courier New" panose="02070309020205020404" pitchFamily="49" charset="0"/>
              </a:rPr>
              <a:t> = 200;</a:t>
            </a: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response.setHeader</a:t>
            </a:r>
            <a:r>
              <a:rPr lang="en-US" altLang="en-US" sz="1400" dirty="0">
                <a:latin typeface="Courier New" panose="02070309020205020404" pitchFamily="49" charset="0"/>
                <a:cs typeface="Courier New" panose="02070309020205020404" pitchFamily="49" charset="0"/>
              </a:rPr>
              <a:t>(‘Content-Type’, ‘text/plain’);</a:t>
            </a: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response.end</a:t>
            </a:r>
            <a:r>
              <a:rPr lang="en-US" altLang="en-US" sz="1400" dirty="0">
                <a:latin typeface="Courier New" panose="02070309020205020404" pitchFamily="49" charset="0"/>
                <a:cs typeface="Courier New" panose="02070309020205020404" pitchFamily="49" charset="0"/>
              </a:rPr>
              <a:t>(‘Hello World\n’);</a:t>
            </a: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a:t>
            </a:r>
          </a:p>
          <a:p>
            <a:pPr marL="457200" lvl="1" indent="0">
              <a:buNone/>
            </a:pPr>
            <a:r>
              <a:rPr lang="en-US" altLang="en-US" sz="1400" dirty="0" err="1">
                <a:latin typeface="Courier New" panose="02070309020205020404" pitchFamily="49" charset="0"/>
                <a:cs typeface="Courier New" panose="02070309020205020404" pitchFamily="49" charset="0"/>
              </a:rPr>
              <a:t>server.listen</a:t>
            </a:r>
            <a:r>
              <a:rPr lang="en-US" altLang="en-US" sz="1400" dirty="0">
                <a:latin typeface="Courier New" panose="02070309020205020404" pitchFamily="49" charset="0"/>
                <a:cs typeface="Courier New" panose="02070309020205020404" pitchFamily="49" charset="0"/>
              </a:rPr>
              <a:t>(port, hostname, () =&gt; {</a:t>
            </a: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  console.log(‘Listening at </a:t>
            </a:r>
            <a:r>
              <a:rPr lang="en-US" altLang="en-US" sz="1400" u="sng" dirty="0">
                <a:latin typeface="Courier New" panose="02070309020205020404" pitchFamily="49" charset="0"/>
                <a:cs typeface="Courier New" panose="02070309020205020404" pitchFamily="49" charset="0"/>
              </a:rPr>
              <a:t>port:${port}‘</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a:t>
            </a:r>
          </a:p>
          <a:p>
            <a:pPr>
              <a:buFont typeface="Wingdings" panose="05000000000000000000" pitchFamily="2" charset="2"/>
              <a:buChar char="Ø"/>
            </a:pPr>
            <a:r>
              <a:rPr lang="en-US" sz="2400" dirty="0"/>
              <a:t>node index</a:t>
            </a:r>
          </a:p>
        </p:txBody>
      </p:sp>
    </p:spTree>
    <p:extLst>
      <p:ext uri="{BB962C8B-B14F-4D97-AF65-F5344CB8AC3E}">
        <p14:creationId xmlns:p14="http://schemas.microsoft.com/office/powerpoint/2010/main" val="1583772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B25C-6692-4DCA-A801-7EBCC4D003E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C7DAE10-35F6-471E-83ED-FAC6FE67B4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5958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A5B2-2908-4AAE-BD92-60E3404CA129}"/>
              </a:ext>
            </a:extLst>
          </p:cNvPr>
          <p:cNvSpPr>
            <a:spLocks noGrp="1"/>
          </p:cNvSpPr>
          <p:nvPr>
            <p:ph type="title"/>
          </p:nvPr>
        </p:nvSpPr>
        <p:spPr/>
        <p:txBody>
          <a:bodyPr/>
          <a:lstStyle/>
          <a:p>
            <a:r>
              <a:rPr lang="en-US" dirty="0"/>
              <a:t>Node.js?</a:t>
            </a:r>
          </a:p>
        </p:txBody>
      </p:sp>
      <p:sp>
        <p:nvSpPr>
          <p:cNvPr id="3" name="Content Placeholder 2">
            <a:extLst>
              <a:ext uri="{FF2B5EF4-FFF2-40B4-BE49-F238E27FC236}">
                <a16:creationId xmlns:a16="http://schemas.microsoft.com/office/drawing/2014/main" id="{62437EE9-603B-4CD9-BC64-D4ED23A9005C}"/>
              </a:ext>
            </a:extLst>
          </p:cNvPr>
          <p:cNvSpPr>
            <a:spLocks noGrp="1"/>
          </p:cNvSpPr>
          <p:nvPr>
            <p:ph idx="1"/>
          </p:nvPr>
        </p:nvSpPr>
        <p:spPr/>
        <p:txBody>
          <a:bodyPr>
            <a:normAutofit/>
          </a:bodyPr>
          <a:lstStyle/>
          <a:p>
            <a:r>
              <a:rPr lang="en-US" dirty="0"/>
              <a:t>An open source JavaScript runtime built on Chrome's V8 JavaScript engine</a:t>
            </a:r>
          </a:p>
          <a:p>
            <a:pPr lvl="1"/>
            <a:r>
              <a:rPr lang="en-US" dirty="0"/>
              <a:t>Asynchronous</a:t>
            </a:r>
          </a:p>
          <a:p>
            <a:pPr lvl="1"/>
            <a:r>
              <a:rPr lang="en-US" dirty="0"/>
              <a:t>Non-blocking I/O model</a:t>
            </a:r>
          </a:p>
          <a:p>
            <a:pPr lvl="1"/>
            <a:r>
              <a:rPr lang="en-US" dirty="0"/>
              <a:t>Event driven (JavaScript is event driven)</a:t>
            </a:r>
          </a:p>
          <a:p>
            <a:r>
              <a:rPr lang="en-US" dirty="0"/>
              <a:t>Designed to build scalable network applications</a:t>
            </a:r>
          </a:p>
          <a:p>
            <a:r>
              <a:rPr lang="en-US" dirty="0"/>
              <a:t>Lightweight and efficient</a:t>
            </a:r>
          </a:p>
          <a:p>
            <a:r>
              <a:rPr lang="en-US" dirty="0"/>
              <a:t>Without threads or new processes</a:t>
            </a:r>
          </a:p>
          <a:p>
            <a:r>
              <a:rPr lang="en-US" dirty="0"/>
              <a:t>HTTP is a first class citizen</a:t>
            </a:r>
          </a:p>
        </p:txBody>
      </p:sp>
    </p:spTree>
    <p:extLst>
      <p:ext uri="{BB962C8B-B14F-4D97-AF65-F5344CB8AC3E}">
        <p14:creationId xmlns:p14="http://schemas.microsoft.com/office/powerpoint/2010/main" val="1818288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F4EA-73FC-400B-B0EB-12BC380312D9}"/>
              </a:ext>
            </a:extLst>
          </p:cNvPr>
          <p:cNvSpPr>
            <a:spLocks noGrp="1"/>
          </p:cNvSpPr>
          <p:nvPr>
            <p:ph type="title"/>
          </p:nvPr>
        </p:nvSpPr>
        <p:spPr/>
        <p:txBody>
          <a:bodyPr/>
          <a:lstStyle/>
          <a:p>
            <a:r>
              <a:rPr lang="en-US" dirty="0"/>
              <a:t>JavaScript Callbacks</a:t>
            </a:r>
          </a:p>
        </p:txBody>
      </p:sp>
      <p:sp>
        <p:nvSpPr>
          <p:cNvPr id="3" name="Content Placeholder 2">
            <a:extLst>
              <a:ext uri="{FF2B5EF4-FFF2-40B4-BE49-F238E27FC236}">
                <a16:creationId xmlns:a16="http://schemas.microsoft.com/office/drawing/2014/main" id="{B1814917-737D-4D23-AAE9-75DD25D83408}"/>
              </a:ext>
            </a:extLst>
          </p:cNvPr>
          <p:cNvSpPr>
            <a:spLocks noGrp="1"/>
          </p:cNvSpPr>
          <p:nvPr>
            <p:ph idx="1"/>
          </p:nvPr>
        </p:nvSpPr>
        <p:spPr>
          <a:xfrm>
            <a:off x="838200" y="3260279"/>
            <a:ext cx="10698804" cy="2916684"/>
          </a:xfrm>
        </p:spPr>
        <p:txBody>
          <a:bodyPr/>
          <a:lstStyle/>
          <a:p>
            <a:r>
              <a:rPr lang="en-US" dirty="0"/>
              <a:t>Callbacks are functions</a:t>
            </a:r>
          </a:p>
          <a:p>
            <a:r>
              <a:rPr lang="en-US" dirty="0"/>
              <a:t>Executes after another function</a:t>
            </a:r>
          </a:p>
          <a:p>
            <a:r>
              <a:rPr lang="en-US" dirty="0"/>
              <a:t>Function argument</a:t>
            </a:r>
          </a:p>
          <a:p>
            <a:pPr lvl="1"/>
            <a:endParaRPr lang="en-US" sz="2000" dirty="0">
              <a:latin typeface="Courier New" panose="02070309020205020404" pitchFamily="49" charset="0"/>
              <a:cs typeface="Courier New" panose="02070309020205020404" pitchFamily="49" charset="0"/>
            </a:endParaRPr>
          </a:p>
          <a:p>
            <a:pPr lvl="1"/>
            <a:r>
              <a:rPr lang="en-US" sz="2000" dirty="0" err="1">
                <a:latin typeface="Courier New" panose="02070309020205020404" pitchFamily="49" charset="0"/>
                <a:cs typeface="Courier New" panose="02070309020205020404" pitchFamily="49" charset="0"/>
              </a:rPr>
              <a:t>playTennis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onWinning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onLosing</a:t>
            </a:r>
            <a:r>
              <a:rPr lang="en-US" sz="20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0E259B73-4CD9-4A2D-8124-3EC2AA29B4B6}"/>
              </a:ext>
            </a:extLst>
          </p:cNvPr>
          <p:cNvPicPr>
            <a:picLocks noChangeAspect="1"/>
          </p:cNvPicPr>
          <p:nvPr/>
        </p:nvPicPr>
        <p:blipFill>
          <a:blip r:embed="rId3"/>
          <a:stretch>
            <a:fillRect/>
          </a:stretch>
        </p:blipFill>
        <p:spPr>
          <a:xfrm>
            <a:off x="2634866" y="1967617"/>
            <a:ext cx="1184861" cy="1184861"/>
          </a:xfrm>
          <a:prstGeom prst="rect">
            <a:avLst/>
          </a:prstGeom>
          <a:noFill/>
        </p:spPr>
      </p:pic>
      <p:sp>
        <p:nvSpPr>
          <p:cNvPr id="6" name="TextBox 5">
            <a:extLst>
              <a:ext uri="{FF2B5EF4-FFF2-40B4-BE49-F238E27FC236}">
                <a16:creationId xmlns:a16="http://schemas.microsoft.com/office/drawing/2014/main" id="{A0C28881-A9A0-4857-8357-111303BCDAD8}"/>
              </a:ext>
            </a:extLst>
          </p:cNvPr>
          <p:cNvSpPr txBox="1"/>
          <p:nvPr/>
        </p:nvSpPr>
        <p:spPr>
          <a:xfrm>
            <a:off x="3819727" y="1967617"/>
            <a:ext cx="7315199" cy="1292662"/>
          </a:xfrm>
          <a:prstGeom prst="rect">
            <a:avLst/>
          </a:prstGeom>
          <a:noFill/>
        </p:spPr>
        <p:txBody>
          <a:bodyPr wrap="square" rtlCol="0">
            <a:spAutoFit/>
          </a:bodyPr>
          <a:lstStyle/>
          <a:p>
            <a:r>
              <a:rPr lang="en-US" sz="2000" dirty="0">
                <a:solidFill>
                  <a:schemeClr val="tx1">
                    <a:lumMod val="65000"/>
                    <a:lumOff val="35000"/>
                  </a:schemeClr>
                </a:solidFill>
              </a:rPr>
              <a:t>I got your message</a:t>
            </a:r>
          </a:p>
          <a:p>
            <a:r>
              <a:rPr lang="en-US" sz="2000" dirty="0">
                <a:solidFill>
                  <a:schemeClr val="tx1">
                    <a:lumMod val="65000"/>
                    <a:lumOff val="35000"/>
                  </a:schemeClr>
                </a:solidFill>
              </a:rPr>
              <a:t>I will work on your task                 </a:t>
            </a:r>
          </a:p>
          <a:p>
            <a:r>
              <a:rPr lang="en-US" sz="2000" dirty="0">
                <a:solidFill>
                  <a:schemeClr val="tx1">
                    <a:lumMod val="65000"/>
                    <a:lumOff val="35000"/>
                  </a:schemeClr>
                </a:solidFill>
              </a:rPr>
              <a:t>And I’ll call you back later</a:t>
            </a:r>
          </a:p>
          <a:p>
            <a:endParaRPr lang="en-US" dirty="0"/>
          </a:p>
        </p:txBody>
      </p:sp>
      <p:sp>
        <p:nvSpPr>
          <p:cNvPr id="7" name="TextBox 6">
            <a:extLst>
              <a:ext uri="{FF2B5EF4-FFF2-40B4-BE49-F238E27FC236}">
                <a16:creationId xmlns:a16="http://schemas.microsoft.com/office/drawing/2014/main" id="{E806923C-BEB2-4697-B5AA-D074F8C3E50F}"/>
              </a:ext>
            </a:extLst>
          </p:cNvPr>
          <p:cNvSpPr txBox="1"/>
          <p:nvPr/>
        </p:nvSpPr>
        <p:spPr>
          <a:xfrm>
            <a:off x="6605079" y="4242918"/>
            <a:ext cx="5538281" cy="2308324"/>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function </a:t>
            </a:r>
            <a:r>
              <a:rPr lang="en-US" dirty="0" err="1">
                <a:latin typeface="Courier New" panose="02070309020205020404" pitchFamily="49" charset="0"/>
                <a:cs typeface="Courier New" panose="02070309020205020404" pitchFamily="49" charset="0"/>
              </a:rPr>
              <a:t>onWinning</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console.log(‘rejoice’);</a:t>
            </a:r>
          </a:p>
          <a:p>
            <a:r>
              <a:rPr lang="en-US" dirty="0">
                <a:latin typeface="Courier New" panose="02070309020205020404" pitchFamily="49" charset="0"/>
                <a:cs typeface="Courier New" panose="02070309020205020404" pitchFamily="49" charset="0"/>
              </a:rPr>
              <a:t>  console.log(‘go back to work’);</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function </a:t>
            </a:r>
            <a:r>
              <a:rPr lang="en-US" dirty="0" err="1">
                <a:latin typeface="Courier New" panose="02070309020205020404" pitchFamily="49" charset="0"/>
                <a:cs typeface="Courier New" panose="02070309020205020404" pitchFamily="49" charset="0"/>
              </a:rPr>
              <a:t>onLosing</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console.log(‘go back to work’);</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5257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DD9C-60FF-4EE8-B904-5A662705F952}"/>
              </a:ext>
            </a:extLst>
          </p:cNvPr>
          <p:cNvSpPr>
            <a:spLocks noGrp="1"/>
          </p:cNvSpPr>
          <p:nvPr>
            <p:ph type="title"/>
          </p:nvPr>
        </p:nvSpPr>
        <p:spPr/>
        <p:txBody>
          <a:bodyPr/>
          <a:lstStyle/>
          <a:p>
            <a:r>
              <a:rPr lang="en-US" dirty="0"/>
              <a:t>Event Loop</a:t>
            </a:r>
          </a:p>
        </p:txBody>
      </p:sp>
      <p:sp>
        <p:nvSpPr>
          <p:cNvPr id="3" name="Content Placeholder 2">
            <a:extLst>
              <a:ext uri="{FF2B5EF4-FFF2-40B4-BE49-F238E27FC236}">
                <a16:creationId xmlns:a16="http://schemas.microsoft.com/office/drawing/2014/main" id="{F86B45DB-8F54-461B-84F5-4C6C15C94015}"/>
              </a:ext>
            </a:extLst>
          </p:cNvPr>
          <p:cNvSpPr>
            <a:spLocks noGrp="1"/>
          </p:cNvSpPr>
          <p:nvPr>
            <p:ph idx="1"/>
          </p:nvPr>
        </p:nvSpPr>
        <p:spPr/>
        <p:txBody>
          <a:bodyPr>
            <a:normAutofit/>
          </a:bodyPr>
          <a:lstStyle/>
          <a:p>
            <a:r>
              <a:rPr lang="en-US" dirty="0"/>
              <a:t>JavaScript is single threaded</a:t>
            </a:r>
          </a:p>
          <a:p>
            <a:r>
              <a:rPr lang="en-US" dirty="0"/>
              <a:t>Node.js supports </a:t>
            </a:r>
          </a:p>
          <a:p>
            <a:pPr lvl="1"/>
            <a:r>
              <a:rPr lang="en-US" dirty="0"/>
              <a:t>Non-blocking I/O operations</a:t>
            </a:r>
          </a:p>
          <a:p>
            <a:pPr lvl="1"/>
            <a:r>
              <a:rPr lang="en-US" dirty="0"/>
              <a:t>High concurrency to build scalable network applications</a:t>
            </a:r>
          </a:p>
          <a:p>
            <a:r>
              <a:rPr lang="en-US" dirty="0"/>
              <a:t>Event Loop</a:t>
            </a:r>
          </a:p>
          <a:p>
            <a:pPr lvl="1"/>
            <a:r>
              <a:rPr lang="en-US" dirty="0" err="1"/>
              <a:t>Libuv</a:t>
            </a:r>
            <a:r>
              <a:rPr lang="en-US" dirty="0"/>
              <a:t> library implements Event Loop</a:t>
            </a:r>
          </a:p>
          <a:p>
            <a:pPr lvl="1"/>
            <a:r>
              <a:rPr lang="en-US" dirty="0"/>
              <a:t>Runs Node.js application</a:t>
            </a:r>
          </a:p>
          <a:p>
            <a:pPr lvl="1"/>
            <a:r>
              <a:rPr lang="en-US" dirty="0"/>
              <a:t>An app is execution of one or more callbacks</a:t>
            </a:r>
          </a:p>
          <a:p>
            <a:pPr lvl="1"/>
            <a:r>
              <a:rPr lang="en-US" dirty="0"/>
              <a:t>Event Loop queues and executes callbacks</a:t>
            </a:r>
          </a:p>
        </p:txBody>
      </p:sp>
    </p:spTree>
    <p:extLst>
      <p:ext uri="{BB962C8B-B14F-4D97-AF65-F5344CB8AC3E}">
        <p14:creationId xmlns:p14="http://schemas.microsoft.com/office/powerpoint/2010/main" val="489198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0A63B-A276-4F81-8C4D-536DFBA2A51D}"/>
              </a:ext>
            </a:extLst>
          </p:cNvPr>
          <p:cNvSpPr>
            <a:spLocks noGrp="1"/>
          </p:cNvSpPr>
          <p:nvPr>
            <p:ph type="title"/>
          </p:nvPr>
        </p:nvSpPr>
        <p:spPr>
          <a:xfrm>
            <a:off x="838200" y="365125"/>
            <a:ext cx="10515600" cy="1325563"/>
          </a:xfrm>
        </p:spPr>
        <p:txBody>
          <a:bodyPr/>
          <a:lstStyle/>
          <a:p>
            <a:r>
              <a:rPr lang="en-US"/>
              <a:t>Event Loop</a:t>
            </a:r>
            <a:endParaRPr lang="en-US" dirty="0"/>
          </a:p>
        </p:txBody>
      </p:sp>
      <p:pic>
        <p:nvPicPr>
          <p:cNvPr id="6" name="Content Placeholder 5">
            <a:extLst>
              <a:ext uri="{FF2B5EF4-FFF2-40B4-BE49-F238E27FC236}">
                <a16:creationId xmlns:a16="http://schemas.microsoft.com/office/drawing/2014/main" id="{59905EAC-8400-46EA-A33A-1D94257744F1}"/>
              </a:ext>
            </a:extLst>
          </p:cNvPr>
          <p:cNvPicPr>
            <a:picLocks noGrp="1" noChangeAspect="1"/>
          </p:cNvPicPr>
          <p:nvPr>
            <p:ph idx="1"/>
          </p:nvPr>
        </p:nvPicPr>
        <p:blipFill>
          <a:blip r:embed="rId3"/>
          <a:stretch>
            <a:fillRect/>
          </a:stretch>
        </p:blipFill>
        <p:spPr>
          <a:xfrm>
            <a:off x="3502205" y="132522"/>
            <a:ext cx="7855432" cy="6589120"/>
          </a:xfrm>
          <a:prstGeom prst="rect">
            <a:avLst/>
          </a:prstGeom>
        </p:spPr>
      </p:pic>
    </p:spTree>
    <p:extLst>
      <p:ext uri="{BB962C8B-B14F-4D97-AF65-F5344CB8AC3E}">
        <p14:creationId xmlns:p14="http://schemas.microsoft.com/office/powerpoint/2010/main" val="1035816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48B7-D75E-4C5D-A921-96835E70776A}"/>
              </a:ext>
            </a:extLst>
          </p:cNvPr>
          <p:cNvSpPr>
            <a:spLocks noGrp="1"/>
          </p:cNvSpPr>
          <p:nvPr>
            <p:ph type="title"/>
          </p:nvPr>
        </p:nvSpPr>
        <p:spPr/>
        <p:txBody>
          <a:bodyPr/>
          <a:lstStyle/>
          <a:p>
            <a:r>
              <a:rPr lang="en-US" dirty="0"/>
              <a:t>Event Loop &amp; Cluster Module</a:t>
            </a:r>
          </a:p>
        </p:txBody>
      </p:sp>
      <p:sp>
        <p:nvSpPr>
          <p:cNvPr id="3" name="Content Placeholder 2">
            <a:extLst>
              <a:ext uri="{FF2B5EF4-FFF2-40B4-BE49-F238E27FC236}">
                <a16:creationId xmlns:a16="http://schemas.microsoft.com/office/drawing/2014/main" id="{97BB7AD6-DAEA-4494-84B8-E44F6DBC6A0F}"/>
              </a:ext>
            </a:extLst>
          </p:cNvPr>
          <p:cNvSpPr>
            <a:spLocks noGrp="1"/>
          </p:cNvSpPr>
          <p:nvPr>
            <p:ph idx="1"/>
          </p:nvPr>
        </p:nvSpPr>
        <p:spPr/>
        <p:txBody>
          <a:bodyPr/>
          <a:lstStyle/>
          <a:p>
            <a:r>
              <a:rPr lang="en-US" dirty="0"/>
              <a:t>The event loop and the JavaScript code runs in the same thread</a:t>
            </a:r>
          </a:p>
          <a:p>
            <a:pPr lvl="1"/>
            <a:r>
              <a:rPr lang="en-US" dirty="0"/>
              <a:t>Single-threaded!</a:t>
            </a:r>
          </a:p>
          <a:p>
            <a:r>
              <a:rPr lang="en-US" dirty="0"/>
              <a:t>Multicore processors?</a:t>
            </a:r>
          </a:p>
          <a:p>
            <a:pPr lvl="1"/>
            <a:r>
              <a:rPr lang="en-US" dirty="0"/>
              <a:t>Cluster module to spawn child processes per processor</a:t>
            </a:r>
          </a:p>
          <a:p>
            <a:pPr lvl="1"/>
            <a:r>
              <a:rPr lang="en-US" dirty="0"/>
              <a:t>Each child process has its own event loop</a:t>
            </a:r>
          </a:p>
          <a:p>
            <a:pPr lvl="1"/>
            <a:r>
              <a:rPr lang="en-US" dirty="0"/>
              <a:t>Master module distributes load</a:t>
            </a:r>
          </a:p>
        </p:txBody>
      </p:sp>
    </p:spTree>
    <p:extLst>
      <p:ext uri="{BB962C8B-B14F-4D97-AF65-F5344CB8AC3E}">
        <p14:creationId xmlns:p14="http://schemas.microsoft.com/office/powerpoint/2010/main" val="23801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63E3-7138-4B3A-A785-EECF6E1EC5DB}"/>
              </a:ext>
            </a:extLst>
          </p:cNvPr>
          <p:cNvSpPr>
            <a:spLocks noGrp="1"/>
          </p:cNvSpPr>
          <p:nvPr>
            <p:ph type="title"/>
          </p:nvPr>
        </p:nvSpPr>
        <p:spPr/>
        <p:txBody>
          <a:bodyPr/>
          <a:lstStyle/>
          <a:p>
            <a:r>
              <a:rPr lang="en-US" dirty="0"/>
              <a:t>Worker Pool</a:t>
            </a:r>
          </a:p>
        </p:txBody>
      </p:sp>
      <p:sp>
        <p:nvSpPr>
          <p:cNvPr id="3" name="Content Placeholder 2">
            <a:extLst>
              <a:ext uri="{FF2B5EF4-FFF2-40B4-BE49-F238E27FC236}">
                <a16:creationId xmlns:a16="http://schemas.microsoft.com/office/drawing/2014/main" id="{7331BFC3-35C0-4ADF-8CFB-2CCED7D9C325}"/>
              </a:ext>
            </a:extLst>
          </p:cNvPr>
          <p:cNvSpPr>
            <a:spLocks noGrp="1"/>
          </p:cNvSpPr>
          <p:nvPr>
            <p:ph idx="1"/>
          </p:nvPr>
        </p:nvSpPr>
        <p:spPr/>
        <p:txBody>
          <a:bodyPr/>
          <a:lstStyle/>
          <a:p>
            <a:r>
              <a:rPr lang="en-US" dirty="0"/>
              <a:t>Handles expensive tasks like file I/O or CPU intensive tasks.</a:t>
            </a:r>
          </a:p>
          <a:p>
            <a:r>
              <a:rPr lang="en-US" dirty="0"/>
              <a:t>Thread pool created by </a:t>
            </a:r>
            <a:r>
              <a:rPr lang="en-US" dirty="0" err="1"/>
              <a:t>Libuv</a:t>
            </a:r>
            <a:r>
              <a:rPr lang="en-US" dirty="0"/>
              <a:t> to execute asynchronous work</a:t>
            </a:r>
          </a:p>
          <a:p>
            <a:pPr lvl="1"/>
            <a:r>
              <a:rPr lang="en-US" dirty="0"/>
              <a:t>Or, also can use Operating System’s asynchronous interfaces</a:t>
            </a:r>
          </a:p>
          <a:p>
            <a:r>
              <a:rPr lang="en-US" dirty="0"/>
              <a:t>Defaults to 4 threads</a:t>
            </a:r>
          </a:p>
          <a:p>
            <a:pPr marL="0" indent="0">
              <a:buNone/>
            </a:pPr>
            <a:endParaRPr lang="en-US" dirty="0"/>
          </a:p>
          <a:p>
            <a:endParaRPr lang="en-US" dirty="0"/>
          </a:p>
        </p:txBody>
      </p:sp>
    </p:spTree>
    <p:extLst>
      <p:ext uri="{BB962C8B-B14F-4D97-AF65-F5344CB8AC3E}">
        <p14:creationId xmlns:p14="http://schemas.microsoft.com/office/powerpoint/2010/main" val="331862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990CD-4845-4F27-9865-800BC7F76FDC}"/>
              </a:ext>
            </a:extLst>
          </p:cNvPr>
          <p:cNvSpPr>
            <a:spLocks noGrp="1"/>
          </p:cNvSpPr>
          <p:nvPr>
            <p:ph type="title"/>
          </p:nvPr>
        </p:nvSpPr>
        <p:spPr/>
        <p:txBody>
          <a:bodyPr/>
          <a:lstStyle/>
          <a:p>
            <a:r>
              <a:rPr lang="en-US" dirty="0"/>
              <a:t>Node Package Manager (</a:t>
            </a:r>
            <a:r>
              <a:rPr lang="en-US" dirty="0" err="1"/>
              <a:t>npm</a:t>
            </a:r>
            <a:r>
              <a:rPr lang="en-US" dirty="0"/>
              <a:t>)</a:t>
            </a:r>
          </a:p>
        </p:txBody>
      </p:sp>
      <p:sp>
        <p:nvSpPr>
          <p:cNvPr id="3" name="Content Placeholder 2">
            <a:extLst>
              <a:ext uri="{FF2B5EF4-FFF2-40B4-BE49-F238E27FC236}">
                <a16:creationId xmlns:a16="http://schemas.microsoft.com/office/drawing/2014/main" id="{2E640072-039B-40B5-8259-7E0C698DD9DC}"/>
              </a:ext>
            </a:extLst>
          </p:cNvPr>
          <p:cNvSpPr>
            <a:spLocks noGrp="1"/>
          </p:cNvSpPr>
          <p:nvPr>
            <p:ph idx="1"/>
          </p:nvPr>
        </p:nvSpPr>
        <p:spPr/>
        <p:txBody>
          <a:bodyPr>
            <a:normAutofit/>
          </a:bodyPr>
          <a:lstStyle/>
          <a:p>
            <a:r>
              <a:rPr lang="en-US" dirty="0"/>
              <a:t>Manager for Node.js packages (or modules)</a:t>
            </a:r>
          </a:p>
          <a:p>
            <a:r>
              <a:rPr lang="en-US" dirty="0"/>
              <a:t>Separately maintained but included in Node.js installation</a:t>
            </a:r>
          </a:p>
          <a:p>
            <a:r>
              <a:rPr lang="en-US" dirty="0"/>
              <a:t>NPM website, CLI and the registry</a:t>
            </a:r>
          </a:p>
          <a:p>
            <a:r>
              <a:rPr lang="en-US" dirty="0"/>
              <a:t>Module are JavaScript library</a:t>
            </a:r>
          </a:p>
          <a:p>
            <a:pPr lvl="1"/>
            <a:r>
              <a:rPr lang="en-US" dirty="0"/>
              <a:t>Package contains all files for module</a:t>
            </a:r>
          </a:p>
          <a:p>
            <a:r>
              <a:rPr lang="en-US" dirty="0"/>
              <a:t>Global or local installation of packages</a:t>
            </a:r>
          </a:p>
          <a:p>
            <a:r>
              <a:rPr lang="en-US" dirty="0"/>
              <a:t>Largest software registry</a:t>
            </a:r>
          </a:p>
          <a:p>
            <a:pPr lvl="1"/>
            <a:r>
              <a:rPr lang="en-US" dirty="0"/>
              <a:t>3 billion package downloads per week!</a:t>
            </a:r>
          </a:p>
        </p:txBody>
      </p:sp>
    </p:spTree>
    <p:extLst>
      <p:ext uri="{BB962C8B-B14F-4D97-AF65-F5344CB8AC3E}">
        <p14:creationId xmlns:p14="http://schemas.microsoft.com/office/powerpoint/2010/main" val="644537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432A-81EE-44FA-BEF5-DC3B0A6F04BE}"/>
              </a:ext>
            </a:extLst>
          </p:cNvPr>
          <p:cNvSpPr>
            <a:spLocks noGrp="1"/>
          </p:cNvSpPr>
          <p:nvPr>
            <p:ph type="title"/>
          </p:nvPr>
        </p:nvSpPr>
        <p:spPr/>
        <p:txBody>
          <a:bodyPr/>
          <a:lstStyle/>
          <a:p>
            <a:r>
              <a:rPr lang="en-US" dirty="0"/>
              <a:t>Node.js caveat!</a:t>
            </a:r>
          </a:p>
        </p:txBody>
      </p:sp>
      <p:sp>
        <p:nvSpPr>
          <p:cNvPr id="3" name="Content Placeholder 2">
            <a:extLst>
              <a:ext uri="{FF2B5EF4-FFF2-40B4-BE49-F238E27FC236}">
                <a16:creationId xmlns:a16="http://schemas.microsoft.com/office/drawing/2014/main" id="{60077ACD-4E0B-49E1-84D0-97D0A0B6588B}"/>
              </a:ext>
            </a:extLst>
          </p:cNvPr>
          <p:cNvSpPr>
            <a:spLocks noGrp="1"/>
          </p:cNvSpPr>
          <p:nvPr>
            <p:ph idx="1"/>
          </p:nvPr>
        </p:nvSpPr>
        <p:spPr/>
        <p:txBody>
          <a:bodyPr/>
          <a:lstStyle/>
          <a:p>
            <a:r>
              <a:rPr lang="en-US" dirty="0"/>
              <a:t>It is application’s responsibility to ensure:</a:t>
            </a:r>
          </a:p>
          <a:p>
            <a:pPr lvl="1"/>
            <a:r>
              <a:rPr lang="en-US" dirty="0"/>
              <a:t>Lightweight calls</a:t>
            </a:r>
          </a:p>
          <a:p>
            <a:pPr lvl="1"/>
            <a:r>
              <a:rPr lang="en-US" dirty="0"/>
              <a:t>No blocking calls in Event Loop</a:t>
            </a:r>
          </a:p>
          <a:p>
            <a:pPr lvl="1"/>
            <a:r>
              <a:rPr lang="en-US" dirty="0"/>
              <a:t>No blocking calls in Worker Pool</a:t>
            </a:r>
          </a:p>
          <a:p>
            <a:r>
              <a:rPr lang="en-US" dirty="0"/>
              <a:t>“</a:t>
            </a:r>
            <a:r>
              <a:rPr lang="en-US" i="1" dirty="0"/>
              <a:t>Node is fast when the work associated with each client at any given time is "small”</a:t>
            </a:r>
          </a:p>
          <a:p>
            <a:pPr lvl="1"/>
            <a:r>
              <a:rPr lang="en-US" i="1" dirty="0"/>
              <a:t>Callbacks on Event Loop</a:t>
            </a:r>
          </a:p>
          <a:p>
            <a:pPr lvl="1"/>
            <a:r>
              <a:rPr lang="en-US" i="1" dirty="0"/>
              <a:t>Tasks on Worker Pool</a:t>
            </a:r>
            <a:endParaRPr lang="en-US" dirty="0"/>
          </a:p>
          <a:p>
            <a:endParaRPr lang="en-US" dirty="0"/>
          </a:p>
        </p:txBody>
      </p:sp>
    </p:spTree>
    <p:extLst>
      <p:ext uri="{BB962C8B-B14F-4D97-AF65-F5344CB8AC3E}">
        <p14:creationId xmlns:p14="http://schemas.microsoft.com/office/powerpoint/2010/main" val="308815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850</Words>
  <Application>Microsoft Office PowerPoint</Application>
  <PresentationFormat>Widescreen</PresentationFormat>
  <Paragraphs>129</Paragraphs>
  <Slides>13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Wingdings</vt:lpstr>
      <vt:lpstr>Office Theme</vt:lpstr>
      <vt:lpstr>Node.js</vt:lpstr>
      <vt:lpstr>Node.js?</vt:lpstr>
      <vt:lpstr>JavaScript Callbacks</vt:lpstr>
      <vt:lpstr>Event Loop</vt:lpstr>
      <vt:lpstr>Event Loop</vt:lpstr>
      <vt:lpstr>Event Loop &amp; Cluster Module</vt:lpstr>
      <vt:lpstr>Worker Pool</vt:lpstr>
      <vt:lpstr>Node Package Manager (npm)</vt:lpstr>
      <vt:lpstr>Node.js caveat!</vt:lpstr>
      <vt:lpstr>Node.js - yay</vt:lpstr>
      <vt:lpstr>Node.js comparisons</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Rejan Karmacharya</dc:creator>
  <cp:lastModifiedBy>Rejan Karmacharya</cp:lastModifiedBy>
  <cp:revision>27</cp:revision>
  <dcterms:created xsi:type="dcterms:W3CDTF">2018-04-26T00:41:25Z</dcterms:created>
  <dcterms:modified xsi:type="dcterms:W3CDTF">2018-04-27T04:20:50Z</dcterms:modified>
</cp:coreProperties>
</file>