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630437-3EDD-4094-80B3-8BCA0CDB1C23}" type="datetimeFigureOut">
              <a:rPr lang="en-IN" smtClean="0"/>
              <a:t>20-04-2025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44DD0E-697C-464D-91E2-E90B041D9841}" type="slidenum">
              <a:rPr lang="en-IN" smtClean="0"/>
              <a:t>‹#›</a:t>
            </a:fld>
            <a:endParaRPr lang="en-IN"/>
          </a:p>
        </p:txBody>
      </p:sp>
    </p:spTree>
    <p:extLst>
      <p:ext uri="{BB962C8B-B14F-4D97-AF65-F5344CB8AC3E}">
        <p14:creationId xmlns:p14="http://schemas.microsoft.com/office/powerpoint/2010/main" val="2643875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4/20/2025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cilab.in/hackathon/"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scilab.in/hackathon/"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scilab.in/hackathon/" TargetMode="External"/><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scilab.in/hackathon/" TargetMode="External"/><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hyperlink" Target="https://scilab.in/hackathon/"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scilab.in/hackathon/"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scilab.in/hackathon/"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scilab.in/hackathon/"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scilab.in/hackathon/" TargetMode="External"/><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wecdsbit.blogspot.com/2016/09/phising-anyone-some-great-tips-to.html" TargetMode="Externa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hyperlink" Target="https://scilab.in/hackathon/"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scilab.in/hackathon/" TargetMode="External"/><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www.pxfuel.com/en/search?q=consideration" TargetMode="Externa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hyperlink" Target="https://scilab.in/hackathon/" TargetMode="External"/><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hyperlink" Target="https://www.pxfuel.com/en/search?q=solute" TargetMode="Externa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s://en.wikipedia.org/wiki/Pandas_(software)" TargetMode="External"/><Relationship Id="rId3" Type="http://schemas.openxmlformats.org/officeDocument/2006/relationships/hyperlink" Target="https://scilab.in/hackathon/" TargetMode="External"/><Relationship Id="rId7" Type="http://schemas.openxmlformats.org/officeDocument/2006/relationships/hyperlink" Target="https://petlja.org/biblioteka/r/lekcije/jupyter-international/running-jupyter-notebooks" TargetMode="External"/><Relationship Id="rId12"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hyperlink" Target="https://r-craft.org/r-news/the-5-python-skills-you-need-before-you-study-machine-learning/" TargetMode="External"/><Relationship Id="rId5" Type="http://schemas.openxmlformats.org/officeDocument/2006/relationships/hyperlink" Target="https://www.marinedatascience.co/software/index.html" TargetMode="Externa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hyperlink" Target="https://wp-prd.let.ethz.ch/WP0-CIPRF9687/chapter/interaktivitaten-diskussion-und-illustrationen/"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scilab.in/hackathon/"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3" Type="http://schemas.openxmlformats.org/officeDocument/2006/relationships/hyperlink" Target="https://scilab.in/hackathon/"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60F32E-E12A-AB1F-9E25-89362FCBDE3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06286" y="0"/>
            <a:ext cx="2285714" cy="857143"/>
          </a:xfrm>
          <a:prstGeom prst="rect">
            <a:avLst/>
          </a:prstGeom>
        </p:spPr>
      </p:pic>
      <p:sp>
        <p:nvSpPr>
          <p:cNvPr id="7" name="TextBox 6">
            <a:extLst>
              <a:ext uri="{FF2B5EF4-FFF2-40B4-BE49-F238E27FC236}">
                <a16:creationId xmlns:a16="http://schemas.microsoft.com/office/drawing/2014/main" id="{CA32ED63-D36E-F90C-901C-F8D071946C28}"/>
              </a:ext>
            </a:extLst>
          </p:cNvPr>
          <p:cNvSpPr txBox="1"/>
          <p:nvPr/>
        </p:nvSpPr>
        <p:spPr>
          <a:xfrm>
            <a:off x="2138516" y="1750142"/>
            <a:ext cx="7914967" cy="2123658"/>
          </a:xfrm>
          <a:prstGeom prst="rect">
            <a:avLst/>
          </a:prstGeom>
          <a:noFill/>
        </p:spPr>
        <p:txBody>
          <a:bodyPr wrap="square" rtlCol="0">
            <a:spAutoFit/>
          </a:bodyPr>
          <a:lstStyle/>
          <a:p>
            <a:pPr algn="ctr"/>
            <a:r>
              <a:rPr lang="en-IN" sz="6600" dirty="0">
                <a:effectLst/>
                <a:latin typeface="Algerian" panose="04020705040A02060702" pitchFamily="82" charset="0"/>
                <a:ea typeface="Calibri" panose="020F0502020204030204" pitchFamily="34" charset="0"/>
                <a:cs typeface="Times New Roman" panose="02020603050405020304" pitchFamily="18" charset="0"/>
              </a:rPr>
              <a:t>Phishing Website Prediction Model</a:t>
            </a:r>
            <a:endParaRPr lang="en-IN" sz="6600" dirty="0">
              <a:latin typeface="Algerian" panose="04020705040A02060702" pitchFamily="82" charset="0"/>
            </a:endParaRPr>
          </a:p>
        </p:txBody>
      </p:sp>
      <p:sp>
        <p:nvSpPr>
          <p:cNvPr id="8" name="TextBox 7">
            <a:extLst>
              <a:ext uri="{FF2B5EF4-FFF2-40B4-BE49-F238E27FC236}">
                <a16:creationId xmlns:a16="http://schemas.microsoft.com/office/drawing/2014/main" id="{7A500548-8C47-9E1A-562F-3674ABF1B4E9}"/>
              </a:ext>
            </a:extLst>
          </p:cNvPr>
          <p:cNvSpPr txBox="1"/>
          <p:nvPr/>
        </p:nvSpPr>
        <p:spPr>
          <a:xfrm>
            <a:off x="491613" y="5240594"/>
            <a:ext cx="3952568" cy="646331"/>
          </a:xfrm>
          <a:prstGeom prst="rect">
            <a:avLst/>
          </a:prstGeom>
          <a:noFill/>
        </p:spPr>
        <p:txBody>
          <a:bodyPr wrap="square" rtlCol="0">
            <a:spAutoFit/>
          </a:bodyPr>
          <a:lstStyle/>
          <a:p>
            <a:r>
              <a:rPr lang="en-IN" dirty="0"/>
              <a:t>Submitted to:</a:t>
            </a:r>
          </a:p>
          <a:p>
            <a:r>
              <a:rPr lang="en-IN" dirty="0"/>
              <a:t>Ms. Madhuri Sharma</a:t>
            </a:r>
          </a:p>
        </p:txBody>
      </p:sp>
      <p:sp>
        <p:nvSpPr>
          <p:cNvPr id="9" name="TextBox 8">
            <a:extLst>
              <a:ext uri="{FF2B5EF4-FFF2-40B4-BE49-F238E27FC236}">
                <a16:creationId xmlns:a16="http://schemas.microsoft.com/office/drawing/2014/main" id="{130355FA-2C00-29D4-DE7C-1AA52A0154BB}"/>
              </a:ext>
            </a:extLst>
          </p:cNvPr>
          <p:cNvSpPr txBox="1"/>
          <p:nvPr/>
        </p:nvSpPr>
        <p:spPr>
          <a:xfrm>
            <a:off x="7354530" y="5240594"/>
            <a:ext cx="4345858" cy="923330"/>
          </a:xfrm>
          <a:prstGeom prst="rect">
            <a:avLst/>
          </a:prstGeom>
          <a:noFill/>
        </p:spPr>
        <p:txBody>
          <a:bodyPr wrap="square" rtlCol="0">
            <a:spAutoFit/>
          </a:bodyPr>
          <a:lstStyle/>
          <a:p>
            <a:r>
              <a:rPr lang="en-IN" dirty="0"/>
              <a:t>Submitted by:</a:t>
            </a:r>
          </a:p>
          <a:p>
            <a:r>
              <a:rPr lang="en-IN" dirty="0"/>
              <a:t>Sparsh Garg [RA2211003030192]</a:t>
            </a:r>
          </a:p>
          <a:p>
            <a:r>
              <a:rPr lang="en-IN" dirty="0"/>
              <a:t>Arpit Singhal [RA2211003030197]</a:t>
            </a:r>
          </a:p>
        </p:txBody>
      </p:sp>
    </p:spTree>
    <p:extLst>
      <p:ext uri="{BB962C8B-B14F-4D97-AF65-F5344CB8AC3E}">
        <p14:creationId xmlns:p14="http://schemas.microsoft.com/office/powerpoint/2010/main" val="4273008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55453-D558-1EFA-2149-6CCE3D4C9AE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470C7CD-CDE2-E22F-3F73-1945D2EB006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06286" y="0"/>
            <a:ext cx="2285714" cy="857143"/>
          </a:xfrm>
          <a:prstGeom prst="rect">
            <a:avLst/>
          </a:prstGeom>
        </p:spPr>
      </p:pic>
      <p:pic>
        <p:nvPicPr>
          <p:cNvPr id="2" name="Picture 1">
            <a:extLst>
              <a:ext uri="{FF2B5EF4-FFF2-40B4-BE49-F238E27FC236}">
                <a16:creationId xmlns:a16="http://schemas.microsoft.com/office/drawing/2014/main" id="{836BD08A-9415-A8CE-1908-EB3FB29C5B9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06286" y="0"/>
            <a:ext cx="2285714" cy="857143"/>
          </a:xfrm>
          <a:prstGeom prst="rect">
            <a:avLst/>
          </a:prstGeom>
        </p:spPr>
      </p:pic>
      <p:sp>
        <p:nvSpPr>
          <p:cNvPr id="3" name="TextBox 2">
            <a:extLst>
              <a:ext uri="{FF2B5EF4-FFF2-40B4-BE49-F238E27FC236}">
                <a16:creationId xmlns:a16="http://schemas.microsoft.com/office/drawing/2014/main" id="{264EC532-4459-0E5F-4A2E-BE7DD8F95AAA}"/>
              </a:ext>
            </a:extLst>
          </p:cNvPr>
          <p:cNvSpPr txBox="1"/>
          <p:nvPr/>
        </p:nvSpPr>
        <p:spPr>
          <a:xfrm>
            <a:off x="865239" y="137652"/>
            <a:ext cx="8701548" cy="1107996"/>
          </a:xfrm>
          <a:prstGeom prst="rect">
            <a:avLst/>
          </a:prstGeom>
          <a:noFill/>
        </p:spPr>
        <p:txBody>
          <a:bodyPr wrap="square" rtlCol="0">
            <a:spAutoFit/>
          </a:bodyPr>
          <a:lstStyle/>
          <a:p>
            <a:pPr algn="ctr"/>
            <a:r>
              <a:rPr lang="en-IN" sz="6600" dirty="0">
                <a:latin typeface="Algerian" panose="04020705040A02060702" pitchFamily="82" charset="0"/>
              </a:rPr>
              <a:t>WORKING</a:t>
            </a:r>
          </a:p>
        </p:txBody>
      </p:sp>
      <p:sp>
        <p:nvSpPr>
          <p:cNvPr id="4" name="TextBox 3">
            <a:extLst>
              <a:ext uri="{FF2B5EF4-FFF2-40B4-BE49-F238E27FC236}">
                <a16:creationId xmlns:a16="http://schemas.microsoft.com/office/drawing/2014/main" id="{575F410A-473B-7038-A687-26C0779DEE2E}"/>
              </a:ext>
            </a:extLst>
          </p:cNvPr>
          <p:cNvSpPr txBox="1"/>
          <p:nvPr/>
        </p:nvSpPr>
        <p:spPr>
          <a:xfrm>
            <a:off x="373625" y="2040816"/>
            <a:ext cx="12093677" cy="3440365"/>
          </a:xfrm>
          <a:prstGeom prst="rect">
            <a:avLst/>
          </a:prstGeom>
          <a:noFill/>
        </p:spPr>
        <p:txBody>
          <a:bodyPr wrap="square">
            <a:spAutoFit/>
          </a:bodyPr>
          <a:lstStyle/>
          <a:p>
            <a:pPr marL="0" algn="l" rtl="0" eaLnBrk="1" latinLnBrk="0" hangingPunct="1">
              <a:lnSpc>
                <a:spcPct val="107000"/>
              </a:lnSpc>
              <a:spcAft>
                <a:spcPts val="800"/>
              </a:spcAft>
              <a:buNone/>
            </a:pPr>
            <a:r>
              <a:rPr lang="en-IN" sz="3600" kern="100" dirty="0">
                <a:solidFill>
                  <a:srgbClr val="FFFFFF"/>
                </a:solidFill>
                <a:effectLst/>
                <a:ea typeface="Calibri" panose="020F0502020204030204" pitchFamily="34" charset="0"/>
                <a:cs typeface="Times New Roman" panose="02020603050405020304" pitchFamily="18" charset="0"/>
              </a:rPr>
              <a:t>3. Training and Optimization:</a:t>
            </a:r>
            <a:endParaRPr lang="en-IN" sz="3600" dirty="0">
              <a:effectLst/>
            </a:endParaRPr>
          </a:p>
          <a:p>
            <a:pPr marL="0" algn="l" rtl="0" eaLnBrk="1" latinLnBrk="0" hangingPunct="1">
              <a:lnSpc>
                <a:spcPct val="107000"/>
              </a:lnSpc>
              <a:spcAft>
                <a:spcPts val="800"/>
              </a:spcAft>
              <a:buNone/>
            </a:pPr>
            <a:r>
              <a:rPr lang="en-IN" sz="3600" kern="100" dirty="0">
                <a:solidFill>
                  <a:srgbClr val="FFFFFF"/>
                </a:solidFill>
                <a:effectLst/>
                <a:ea typeface="Calibri" panose="020F0502020204030204" pitchFamily="34" charset="0"/>
                <a:cs typeface="Times New Roman" panose="02020603050405020304" pitchFamily="18" charset="0"/>
              </a:rPr>
              <a:t>     - Splitting dataset into training and testing sets.</a:t>
            </a:r>
            <a:endParaRPr lang="en-IN" sz="3600" dirty="0">
              <a:effectLst/>
            </a:endParaRPr>
          </a:p>
          <a:p>
            <a:pPr marL="0" algn="l" rtl="0" eaLnBrk="1" latinLnBrk="0" hangingPunct="1">
              <a:lnSpc>
                <a:spcPct val="107000"/>
              </a:lnSpc>
              <a:spcAft>
                <a:spcPts val="800"/>
              </a:spcAft>
              <a:buNone/>
            </a:pPr>
            <a:r>
              <a:rPr lang="en-IN" sz="3600" kern="100" dirty="0">
                <a:solidFill>
                  <a:srgbClr val="FFFFFF"/>
                </a:solidFill>
                <a:effectLst/>
                <a:ea typeface="Calibri" panose="020F0502020204030204" pitchFamily="34" charset="0"/>
                <a:cs typeface="Times New Roman" panose="02020603050405020304" pitchFamily="18" charset="0"/>
              </a:rPr>
              <a:t>     - Measuring accuracy, precision, recall, and F1-score.</a:t>
            </a:r>
            <a:endParaRPr lang="en-IN" sz="3600" dirty="0">
              <a:effectLst/>
            </a:endParaRPr>
          </a:p>
          <a:p>
            <a:pPr marL="0" algn="l" rtl="0" eaLnBrk="1" latinLnBrk="0" hangingPunct="1">
              <a:lnSpc>
                <a:spcPct val="107000"/>
              </a:lnSpc>
              <a:spcAft>
                <a:spcPts val="800"/>
              </a:spcAft>
              <a:buNone/>
            </a:pPr>
            <a:r>
              <a:rPr lang="en-IN" sz="3600" kern="100" dirty="0">
                <a:solidFill>
                  <a:srgbClr val="FFFFFF"/>
                </a:solidFill>
                <a:effectLst/>
                <a:ea typeface="Calibri" panose="020F0502020204030204" pitchFamily="34" charset="0"/>
                <a:cs typeface="Times New Roman" panose="02020603050405020304" pitchFamily="18" charset="0"/>
              </a:rPr>
              <a:t>  4. Deployment:</a:t>
            </a:r>
            <a:endParaRPr lang="en-IN" sz="3600" dirty="0">
              <a:effectLst/>
            </a:endParaRPr>
          </a:p>
          <a:p>
            <a:pPr marL="0" algn="l" rtl="0" eaLnBrk="1" latinLnBrk="0" hangingPunct="1">
              <a:lnSpc>
                <a:spcPct val="107000"/>
              </a:lnSpc>
              <a:spcAft>
                <a:spcPts val="800"/>
              </a:spcAft>
            </a:pPr>
            <a:r>
              <a:rPr lang="en-IN" sz="3600" kern="100" dirty="0">
                <a:solidFill>
                  <a:srgbClr val="FFFFFF"/>
                </a:solidFill>
                <a:effectLst/>
                <a:ea typeface="Calibri" panose="020F0502020204030204" pitchFamily="34" charset="0"/>
                <a:cs typeface="Times New Roman" panose="02020603050405020304" pitchFamily="18" charset="0"/>
              </a:rPr>
              <a:t>     - Saving and loading model with pickle.</a:t>
            </a:r>
            <a:endParaRPr lang="en-IN" sz="3600" dirty="0">
              <a:effectLst/>
            </a:endParaRPr>
          </a:p>
        </p:txBody>
      </p:sp>
    </p:spTree>
    <p:extLst>
      <p:ext uri="{BB962C8B-B14F-4D97-AF65-F5344CB8AC3E}">
        <p14:creationId xmlns:p14="http://schemas.microsoft.com/office/powerpoint/2010/main" val="1098467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4032B-F80F-BF36-FFF1-DDE89D4FA26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312FA36-4710-60ED-EB51-4D29113FEC2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06286" y="0"/>
            <a:ext cx="2285714" cy="857143"/>
          </a:xfrm>
          <a:prstGeom prst="rect">
            <a:avLst/>
          </a:prstGeom>
        </p:spPr>
      </p:pic>
      <p:sp>
        <p:nvSpPr>
          <p:cNvPr id="2" name="TextBox 1">
            <a:extLst>
              <a:ext uri="{FF2B5EF4-FFF2-40B4-BE49-F238E27FC236}">
                <a16:creationId xmlns:a16="http://schemas.microsoft.com/office/drawing/2014/main" id="{81ED6526-6F74-1820-CA12-ED62849158EB}"/>
              </a:ext>
            </a:extLst>
          </p:cNvPr>
          <p:cNvSpPr txBox="1"/>
          <p:nvPr/>
        </p:nvSpPr>
        <p:spPr>
          <a:xfrm>
            <a:off x="1278194" y="235974"/>
            <a:ext cx="7393858" cy="1107996"/>
          </a:xfrm>
          <a:prstGeom prst="rect">
            <a:avLst/>
          </a:prstGeom>
          <a:noFill/>
        </p:spPr>
        <p:txBody>
          <a:bodyPr wrap="square" rtlCol="0">
            <a:spAutoFit/>
          </a:bodyPr>
          <a:lstStyle/>
          <a:p>
            <a:pPr algn="ctr"/>
            <a:r>
              <a:rPr lang="en-IN" sz="6600" dirty="0">
                <a:latin typeface="Algerian" panose="04020705040A02060702" pitchFamily="82" charset="0"/>
              </a:rPr>
              <a:t>RESULTS</a:t>
            </a:r>
          </a:p>
        </p:txBody>
      </p:sp>
      <p:sp>
        <p:nvSpPr>
          <p:cNvPr id="4" name="TextBox 3">
            <a:extLst>
              <a:ext uri="{FF2B5EF4-FFF2-40B4-BE49-F238E27FC236}">
                <a16:creationId xmlns:a16="http://schemas.microsoft.com/office/drawing/2014/main" id="{2C0115B3-F280-9967-8BDF-543E60C4E154}"/>
              </a:ext>
            </a:extLst>
          </p:cNvPr>
          <p:cNvSpPr txBox="1"/>
          <p:nvPr/>
        </p:nvSpPr>
        <p:spPr>
          <a:xfrm>
            <a:off x="599768" y="1641987"/>
            <a:ext cx="9527458" cy="1947008"/>
          </a:xfrm>
          <a:prstGeom prst="rect">
            <a:avLst/>
          </a:prstGeom>
          <a:noFill/>
        </p:spPr>
        <p:txBody>
          <a:bodyPr wrap="square">
            <a:spAutoFit/>
          </a:bodyPr>
          <a:lstStyle/>
          <a:p>
            <a:pPr>
              <a:lnSpc>
                <a:spcPct val="107000"/>
              </a:lnSpc>
              <a:spcAft>
                <a:spcPts val="800"/>
              </a:spcAft>
              <a:buNone/>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Accuracy: 96.4% (Logistic Regression), 95.8% (Multinomial Naive Bayes).</a:t>
            </a:r>
          </a:p>
          <a:p>
            <a:pPr>
              <a:lnSpc>
                <a:spcPct val="107000"/>
              </a:lnSpc>
              <a:spcAft>
                <a:spcPts val="800"/>
              </a:spcAft>
              <a:buNone/>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Confusion Matrix visualization.</a:t>
            </a:r>
          </a:p>
        </p:txBody>
      </p:sp>
      <p:pic>
        <p:nvPicPr>
          <p:cNvPr id="7" name="Picture 6">
            <a:extLst>
              <a:ext uri="{FF2B5EF4-FFF2-40B4-BE49-F238E27FC236}">
                <a16:creationId xmlns:a16="http://schemas.microsoft.com/office/drawing/2014/main" id="{4E6E9424-334B-EE28-BD1C-135186F0D6A1}"/>
              </a:ext>
            </a:extLst>
          </p:cNvPr>
          <p:cNvPicPr>
            <a:picLocks noChangeAspect="1"/>
          </p:cNvPicPr>
          <p:nvPr/>
        </p:nvPicPr>
        <p:blipFill>
          <a:blip r:embed="rId4"/>
          <a:stretch>
            <a:fillRect/>
          </a:stretch>
        </p:blipFill>
        <p:spPr>
          <a:xfrm>
            <a:off x="1278194" y="3971777"/>
            <a:ext cx="3594459" cy="2488472"/>
          </a:xfrm>
          <a:prstGeom prst="rect">
            <a:avLst/>
          </a:prstGeom>
        </p:spPr>
      </p:pic>
      <p:pic>
        <p:nvPicPr>
          <p:cNvPr id="9" name="Picture 8">
            <a:extLst>
              <a:ext uri="{FF2B5EF4-FFF2-40B4-BE49-F238E27FC236}">
                <a16:creationId xmlns:a16="http://schemas.microsoft.com/office/drawing/2014/main" id="{7B068D90-FE1E-3953-649F-F99A30158470}"/>
              </a:ext>
            </a:extLst>
          </p:cNvPr>
          <p:cNvPicPr>
            <a:picLocks noChangeAspect="1"/>
          </p:cNvPicPr>
          <p:nvPr/>
        </p:nvPicPr>
        <p:blipFill>
          <a:blip r:embed="rId5"/>
          <a:stretch>
            <a:fillRect/>
          </a:stretch>
        </p:blipFill>
        <p:spPr>
          <a:xfrm>
            <a:off x="6532767" y="3971778"/>
            <a:ext cx="3594459" cy="2488471"/>
          </a:xfrm>
          <a:prstGeom prst="rect">
            <a:avLst/>
          </a:prstGeom>
        </p:spPr>
      </p:pic>
    </p:spTree>
    <p:extLst>
      <p:ext uri="{BB962C8B-B14F-4D97-AF65-F5344CB8AC3E}">
        <p14:creationId xmlns:p14="http://schemas.microsoft.com/office/powerpoint/2010/main" val="291943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7E2F8-5E5F-37ED-C05A-734E34E3B5B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4065A7C-2610-1D9D-660A-7E1BE5B68AA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06286" y="0"/>
            <a:ext cx="2285714" cy="857143"/>
          </a:xfrm>
          <a:prstGeom prst="rect">
            <a:avLst/>
          </a:prstGeom>
        </p:spPr>
      </p:pic>
      <p:pic>
        <p:nvPicPr>
          <p:cNvPr id="2" name="Picture 1">
            <a:extLst>
              <a:ext uri="{FF2B5EF4-FFF2-40B4-BE49-F238E27FC236}">
                <a16:creationId xmlns:a16="http://schemas.microsoft.com/office/drawing/2014/main" id="{E51F686D-6C93-6750-0DF9-CC43D3FC0C1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06286" y="0"/>
            <a:ext cx="2285714" cy="857143"/>
          </a:xfrm>
          <a:prstGeom prst="rect">
            <a:avLst/>
          </a:prstGeom>
        </p:spPr>
      </p:pic>
      <p:sp>
        <p:nvSpPr>
          <p:cNvPr id="3" name="TextBox 2">
            <a:extLst>
              <a:ext uri="{FF2B5EF4-FFF2-40B4-BE49-F238E27FC236}">
                <a16:creationId xmlns:a16="http://schemas.microsoft.com/office/drawing/2014/main" id="{7AB9E53B-580E-C326-8AAB-F04E177D2113}"/>
              </a:ext>
            </a:extLst>
          </p:cNvPr>
          <p:cNvSpPr txBox="1"/>
          <p:nvPr/>
        </p:nvSpPr>
        <p:spPr>
          <a:xfrm>
            <a:off x="1278194" y="235974"/>
            <a:ext cx="7393858" cy="1107996"/>
          </a:xfrm>
          <a:prstGeom prst="rect">
            <a:avLst/>
          </a:prstGeom>
          <a:noFill/>
        </p:spPr>
        <p:txBody>
          <a:bodyPr wrap="square" rtlCol="0">
            <a:spAutoFit/>
          </a:bodyPr>
          <a:lstStyle/>
          <a:p>
            <a:pPr algn="ctr"/>
            <a:r>
              <a:rPr lang="en-IN" sz="6600" dirty="0">
                <a:latin typeface="Algerian" panose="04020705040A02060702" pitchFamily="82" charset="0"/>
              </a:rPr>
              <a:t>RESULTS</a:t>
            </a:r>
          </a:p>
        </p:txBody>
      </p:sp>
      <p:sp>
        <p:nvSpPr>
          <p:cNvPr id="9" name="TextBox 8">
            <a:extLst>
              <a:ext uri="{FF2B5EF4-FFF2-40B4-BE49-F238E27FC236}">
                <a16:creationId xmlns:a16="http://schemas.microsoft.com/office/drawing/2014/main" id="{DE0EB594-A7E1-D61F-D7C3-B36E9D57C6B0}"/>
              </a:ext>
            </a:extLst>
          </p:cNvPr>
          <p:cNvSpPr txBox="1"/>
          <p:nvPr/>
        </p:nvSpPr>
        <p:spPr>
          <a:xfrm>
            <a:off x="314633" y="1670799"/>
            <a:ext cx="10146890" cy="646331"/>
          </a:xfrm>
          <a:prstGeom prst="rect">
            <a:avLst/>
          </a:prstGeom>
          <a:noFill/>
        </p:spPr>
        <p:txBody>
          <a:bodyPr wrap="square">
            <a:spAutoFit/>
          </a:bodyPr>
          <a:lstStyle/>
          <a:p>
            <a:pPr>
              <a:buNone/>
            </a:pPr>
            <a:r>
              <a:rPr lang="en-IN" sz="36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 Include word clouds for "good" and "bad" URLs</a:t>
            </a:r>
            <a:endParaRPr lang="en-IN" sz="3600" dirty="0"/>
          </a:p>
        </p:txBody>
      </p:sp>
      <p:pic>
        <p:nvPicPr>
          <p:cNvPr id="11" name="Picture 10">
            <a:extLst>
              <a:ext uri="{FF2B5EF4-FFF2-40B4-BE49-F238E27FC236}">
                <a16:creationId xmlns:a16="http://schemas.microsoft.com/office/drawing/2014/main" id="{11419632-00BD-217F-8CAB-2236F8011670}"/>
              </a:ext>
            </a:extLst>
          </p:cNvPr>
          <p:cNvPicPr>
            <a:picLocks noChangeAspect="1"/>
          </p:cNvPicPr>
          <p:nvPr/>
        </p:nvPicPr>
        <p:blipFill>
          <a:blip r:embed="rId4"/>
          <a:stretch>
            <a:fillRect/>
          </a:stretch>
        </p:blipFill>
        <p:spPr>
          <a:xfrm>
            <a:off x="6297704" y="3170013"/>
            <a:ext cx="5252884" cy="2815635"/>
          </a:xfrm>
          <a:prstGeom prst="rect">
            <a:avLst/>
          </a:prstGeom>
        </p:spPr>
      </p:pic>
      <p:pic>
        <p:nvPicPr>
          <p:cNvPr id="13" name="Picture 12">
            <a:extLst>
              <a:ext uri="{FF2B5EF4-FFF2-40B4-BE49-F238E27FC236}">
                <a16:creationId xmlns:a16="http://schemas.microsoft.com/office/drawing/2014/main" id="{04172C41-151A-9D81-8251-C0CB522B8FCB}"/>
              </a:ext>
            </a:extLst>
          </p:cNvPr>
          <p:cNvPicPr>
            <a:picLocks noChangeAspect="1"/>
          </p:cNvPicPr>
          <p:nvPr/>
        </p:nvPicPr>
        <p:blipFill>
          <a:blip r:embed="rId5"/>
          <a:stretch>
            <a:fillRect/>
          </a:stretch>
        </p:blipFill>
        <p:spPr>
          <a:xfrm>
            <a:off x="498987" y="3170013"/>
            <a:ext cx="5231686" cy="2804273"/>
          </a:xfrm>
          <a:prstGeom prst="rect">
            <a:avLst/>
          </a:prstGeom>
        </p:spPr>
      </p:pic>
    </p:spTree>
    <p:extLst>
      <p:ext uri="{BB962C8B-B14F-4D97-AF65-F5344CB8AC3E}">
        <p14:creationId xmlns:p14="http://schemas.microsoft.com/office/powerpoint/2010/main" val="206311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F0D19-C5D8-ADF9-274F-2478E9123F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B28A1DF-46A8-4C76-5A62-7C872BDEBE7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06286" y="0"/>
            <a:ext cx="2285714" cy="857143"/>
          </a:xfrm>
          <a:prstGeom prst="rect">
            <a:avLst/>
          </a:prstGeom>
        </p:spPr>
      </p:pic>
      <p:sp>
        <p:nvSpPr>
          <p:cNvPr id="2" name="TextBox 1">
            <a:extLst>
              <a:ext uri="{FF2B5EF4-FFF2-40B4-BE49-F238E27FC236}">
                <a16:creationId xmlns:a16="http://schemas.microsoft.com/office/drawing/2014/main" id="{6F3E4C82-59EC-5272-A26D-6E5AEF3F7D01}"/>
              </a:ext>
            </a:extLst>
          </p:cNvPr>
          <p:cNvSpPr txBox="1"/>
          <p:nvPr/>
        </p:nvSpPr>
        <p:spPr>
          <a:xfrm>
            <a:off x="1629840" y="-42379"/>
            <a:ext cx="7973961" cy="1107996"/>
          </a:xfrm>
          <a:prstGeom prst="rect">
            <a:avLst/>
          </a:prstGeom>
          <a:noFill/>
        </p:spPr>
        <p:txBody>
          <a:bodyPr wrap="square" rtlCol="0">
            <a:spAutoFit/>
          </a:bodyPr>
          <a:lstStyle/>
          <a:p>
            <a:pPr algn="ctr"/>
            <a:r>
              <a:rPr lang="en-IN" sz="6600" dirty="0">
                <a:latin typeface="Algerian" panose="04020705040A02060702" pitchFamily="82" charset="0"/>
              </a:rPr>
              <a:t>CONCLUSION</a:t>
            </a:r>
          </a:p>
        </p:txBody>
      </p:sp>
      <p:sp>
        <p:nvSpPr>
          <p:cNvPr id="4" name="TextBox 3">
            <a:extLst>
              <a:ext uri="{FF2B5EF4-FFF2-40B4-BE49-F238E27FC236}">
                <a16:creationId xmlns:a16="http://schemas.microsoft.com/office/drawing/2014/main" id="{122083B3-CCF6-7F65-65FB-02C2FC3D0F3B}"/>
              </a:ext>
            </a:extLst>
          </p:cNvPr>
          <p:cNvSpPr txBox="1"/>
          <p:nvPr/>
        </p:nvSpPr>
        <p:spPr>
          <a:xfrm>
            <a:off x="98322" y="1065617"/>
            <a:ext cx="11995355" cy="5493170"/>
          </a:xfrm>
          <a:prstGeom prst="rect">
            <a:avLst/>
          </a:prstGeom>
          <a:noFill/>
        </p:spPr>
        <p:txBody>
          <a:bodyPr wrap="square">
            <a:spAutoFit/>
          </a:bodyPr>
          <a:lstStyle/>
          <a:p>
            <a:pPr algn="just">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1. Summary:</a:t>
            </a:r>
          </a:p>
          <a:p>
            <a:pPr algn="just">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 This project demonstrated a machine learning approach for phishing website detection using URL analysis. </a:t>
            </a:r>
          </a:p>
          <a:p>
            <a:pPr algn="just">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2. Limitations:</a:t>
            </a:r>
          </a:p>
          <a:p>
            <a:pPr algn="just">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 Reliance on </a:t>
            </a:r>
            <a:r>
              <a:rPr lang="en-IN" sz="2800" kern="100" dirty="0" err="1">
                <a:effectLst/>
                <a:latin typeface="Calibri" panose="020F0502020204030204" pitchFamily="34" charset="0"/>
                <a:ea typeface="Calibri" panose="020F0502020204030204" pitchFamily="34" charset="0"/>
                <a:cs typeface="Times New Roman" panose="02020603050405020304" pitchFamily="18" charset="0"/>
              </a:rPr>
              <a:t>labeled</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data.</a:t>
            </a:r>
          </a:p>
          <a:p>
            <a:pPr algn="just">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 Performance might drop with unseen URL formats.</a:t>
            </a:r>
          </a:p>
          <a:p>
            <a:pPr algn="just">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3. Future Work:</a:t>
            </a:r>
          </a:p>
          <a:p>
            <a:pPr algn="just">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 Expand dataset for more diverse URLs.</a:t>
            </a:r>
          </a:p>
          <a:p>
            <a:pPr algn="just">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 Explore deep learning methods for improved performance.</a:t>
            </a:r>
          </a:p>
          <a:p>
            <a:pPr algn="just">
              <a:buNone/>
            </a:pPr>
            <a:r>
              <a:rPr lang="en-IN" sz="2800" dirty="0">
                <a:effectLst/>
                <a:latin typeface="Calibri" panose="020F0502020204030204" pitchFamily="34" charset="0"/>
                <a:ea typeface="Calibri" panose="020F0502020204030204" pitchFamily="34" charset="0"/>
                <a:cs typeface="Times New Roman" panose="02020603050405020304" pitchFamily="18" charset="0"/>
              </a:rPr>
              <a:t>     - Develop a real-time monitoring system.</a:t>
            </a:r>
            <a:endParaRPr lang="en-IN" sz="2800" dirty="0"/>
          </a:p>
        </p:txBody>
      </p:sp>
    </p:spTree>
    <p:extLst>
      <p:ext uri="{BB962C8B-B14F-4D97-AF65-F5344CB8AC3E}">
        <p14:creationId xmlns:p14="http://schemas.microsoft.com/office/powerpoint/2010/main" val="2570469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07D41-B98B-7BD6-990F-D157C4B9F85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D08C18A-BA27-B7C1-FEDC-B922AF75544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06286" y="0"/>
            <a:ext cx="2285714" cy="857143"/>
          </a:xfrm>
          <a:prstGeom prst="rect">
            <a:avLst/>
          </a:prstGeom>
        </p:spPr>
      </p:pic>
      <p:sp>
        <p:nvSpPr>
          <p:cNvPr id="2" name="TextBox 1">
            <a:extLst>
              <a:ext uri="{FF2B5EF4-FFF2-40B4-BE49-F238E27FC236}">
                <a16:creationId xmlns:a16="http://schemas.microsoft.com/office/drawing/2014/main" id="{9A62D3DD-ADF3-CF3A-3648-EF8E7E482207}"/>
              </a:ext>
            </a:extLst>
          </p:cNvPr>
          <p:cNvSpPr txBox="1"/>
          <p:nvPr/>
        </p:nvSpPr>
        <p:spPr>
          <a:xfrm>
            <a:off x="1629840" y="-42379"/>
            <a:ext cx="7973961" cy="1107996"/>
          </a:xfrm>
          <a:prstGeom prst="rect">
            <a:avLst/>
          </a:prstGeom>
          <a:noFill/>
        </p:spPr>
        <p:txBody>
          <a:bodyPr wrap="square" rtlCol="0">
            <a:spAutoFit/>
          </a:bodyPr>
          <a:lstStyle/>
          <a:p>
            <a:pPr algn="ctr"/>
            <a:r>
              <a:rPr lang="en-IN" sz="6600" dirty="0">
                <a:latin typeface="Algerian" panose="04020705040A02060702" pitchFamily="82" charset="0"/>
              </a:rPr>
              <a:t>REFERENCES</a:t>
            </a:r>
          </a:p>
        </p:txBody>
      </p:sp>
      <p:sp>
        <p:nvSpPr>
          <p:cNvPr id="3" name="TextBox 2">
            <a:extLst>
              <a:ext uri="{FF2B5EF4-FFF2-40B4-BE49-F238E27FC236}">
                <a16:creationId xmlns:a16="http://schemas.microsoft.com/office/drawing/2014/main" id="{49D56612-265F-C6A5-2080-B33F5B1B502A}"/>
              </a:ext>
            </a:extLst>
          </p:cNvPr>
          <p:cNvSpPr txBox="1"/>
          <p:nvPr/>
        </p:nvSpPr>
        <p:spPr>
          <a:xfrm>
            <a:off x="1120877" y="1592826"/>
            <a:ext cx="9429136" cy="4196020"/>
          </a:xfrm>
          <a:prstGeom prst="rect">
            <a:avLst/>
          </a:prstGeom>
          <a:noFill/>
        </p:spPr>
        <p:txBody>
          <a:bodyPr wrap="square" rtlCol="0">
            <a:spAutoFit/>
          </a:bodyPr>
          <a:lstStyle/>
          <a:p>
            <a:pPr marL="285750" indent="-285750" algn="just">
              <a:lnSpc>
                <a:spcPts val="3975"/>
              </a:lnSpc>
              <a:buFont typeface="Arial" panose="020B0604020202020204" pitchFamily="34" charset="0"/>
              <a:buChar char="•"/>
            </a:pPr>
            <a:r>
              <a:rPr lang="en-US" sz="3600" b="0" i="0" dirty="0">
                <a:effectLst/>
              </a:rPr>
              <a:t>Kaggle: </a:t>
            </a:r>
            <a:r>
              <a:rPr lang="en-US" sz="3600" dirty="0" err="1"/>
              <a:t>E</a:t>
            </a:r>
            <a:r>
              <a:rPr lang="en-US" sz="3600" b="0" i="0" dirty="0" err="1">
                <a:effectLst/>
              </a:rPr>
              <a:t>swarchand</a:t>
            </a:r>
            <a:r>
              <a:rPr lang="en-US" sz="3600" dirty="0" err="1"/>
              <a:t>’s</a:t>
            </a:r>
            <a:r>
              <a:rPr lang="en-US" sz="3600" dirty="0"/>
              <a:t> </a:t>
            </a:r>
            <a:r>
              <a:rPr lang="en-US" sz="3600" b="0" i="0" dirty="0">
                <a:effectLst/>
              </a:rPr>
              <a:t>phishing-website-detector Notebook.</a:t>
            </a:r>
            <a:endParaRPr lang="en-US" sz="3600" dirty="0">
              <a:effectLst/>
            </a:endParaRPr>
          </a:p>
          <a:p>
            <a:pPr marL="285750" indent="-285750" algn="just">
              <a:lnSpc>
                <a:spcPts val="3975"/>
              </a:lnSpc>
              <a:buFont typeface="Arial" panose="020B0604020202020204" pitchFamily="34" charset="0"/>
              <a:buChar char="•"/>
            </a:pPr>
            <a:r>
              <a:rPr lang="en-US" sz="3600" dirty="0"/>
              <a:t>NLTK documentation.</a:t>
            </a:r>
          </a:p>
          <a:p>
            <a:pPr marL="285750" indent="-285750" algn="just">
              <a:lnSpc>
                <a:spcPts val="3975"/>
              </a:lnSpc>
              <a:buFont typeface="Arial" panose="020B0604020202020204" pitchFamily="34" charset="0"/>
              <a:buChar char="•"/>
            </a:pPr>
            <a:r>
              <a:rPr lang="en-US" sz="3600" dirty="0">
                <a:effectLst/>
              </a:rPr>
              <a:t>Pandas Documentati</a:t>
            </a:r>
            <a:r>
              <a:rPr lang="en-US" sz="3600" dirty="0"/>
              <a:t>on.</a:t>
            </a:r>
          </a:p>
          <a:p>
            <a:pPr marL="285750" indent="-285750" algn="just">
              <a:lnSpc>
                <a:spcPts val="3975"/>
              </a:lnSpc>
              <a:buFont typeface="Arial" panose="020B0604020202020204" pitchFamily="34" charset="0"/>
              <a:buChar char="•"/>
            </a:pPr>
            <a:r>
              <a:rPr lang="en-US" sz="3600" dirty="0" err="1">
                <a:effectLst/>
              </a:rPr>
              <a:t>Numpy</a:t>
            </a:r>
            <a:r>
              <a:rPr lang="en-US" sz="3600" dirty="0">
                <a:effectLst/>
              </a:rPr>
              <a:t> Documentation.</a:t>
            </a:r>
          </a:p>
          <a:p>
            <a:pPr marL="285750" indent="-285750" algn="just">
              <a:lnSpc>
                <a:spcPts val="3975"/>
              </a:lnSpc>
              <a:buFont typeface="Arial" panose="020B0604020202020204" pitchFamily="34" charset="0"/>
              <a:buChar char="•"/>
            </a:pPr>
            <a:r>
              <a:rPr lang="en-US" sz="3600" dirty="0"/>
              <a:t>Python Documentation.</a:t>
            </a:r>
            <a:endParaRPr lang="en-US" sz="3600" dirty="0">
              <a:effectLst/>
            </a:endParaRPr>
          </a:p>
          <a:p>
            <a:pPr marL="285750" indent="-285750" algn="just">
              <a:lnSpc>
                <a:spcPts val="3975"/>
              </a:lnSpc>
              <a:buFont typeface="Arial" panose="020B0604020202020204" pitchFamily="34" charset="0"/>
              <a:buChar char="•"/>
            </a:pPr>
            <a:r>
              <a:rPr lang="en-US" sz="3600" b="0" i="0" dirty="0">
                <a:effectLst/>
              </a:rPr>
              <a:t>Various research papers and articles available on google.</a:t>
            </a:r>
            <a:endParaRPr lang="en-US" sz="3600" dirty="0">
              <a:effectLst/>
            </a:endParaRPr>
          </a:p>
        </p:txBody>
      </p:sp>
    </p:spTree>
    <p:extLst>
      <p:ext uri="{BB962C8B-B14F-4D97-AF65-F5344CB8AC3E}">
        <p14:creationId xmlns:p14="http://schemas.microsoft.com/office/powerpoint/2010/main" val="962175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071A6-F178-4912-AB65-78D04A76BBB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2865477-8EB7-D497-36A7-0B5252CC816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06286" y="0"/>
            <a:ext cx="2285714" cy="857143"/>
          </a:xfrm>
          <a:prstGeom prst="rect">
            <a:avLst/>
          </a:prstGeom>
        </p:spPr>
      </p:pic>
      <p:sp>
        <p:nvSpPr>
          <p:cNvPr id="2" name="TextBox 1">
            <a:extLst>
              <a:ext uri="{FF2B5EF4-FFF2-40B4-BE49-F238E27FC236}">
                <a16:creationId xmlns:a16="http://schemas.microsoft.com/office/drawing/2014/main" id="{E6771CAD-9E97-40BC-0B81-560B3F4ABCF5}"/>
              </a:ext>
            </a:extLst>
          </p:cNvPr>
          <p:cNvSpPr txBox="1"/>
          <p:nvPr/>
        </p:nvSpPr>
        <p:spPr>
          <a:xfrm>
            <a:off x="2109018" y="2875002"/>
            <a:ext cx="7973961" cy="1107996"/>
          </a:xfrm>
          <a:prstGeom prst="rect">
            <a:avLst/>
          </a:prstGeom>
          <a:noFill/>
        </p:spPr>
        <p:txBody>
          <a:bodyPr wrap="square" rtlCol="0">
            <a:spAutoFit/>
          </a:bodyPr>
          <a:lstStyle/>
          <a:p>
            <a:pPr algn="ctr"/>
            <a:r>
              <a:rPr lang="en-IN" sz="6600" dirty="0">
                <a:latin typeface="Algerian" panose="04020705040A02060702" pitchFamily="82" charset="0"/>
              </a:rPr>
              <a:t>THANK YOU</a:t>
            </a:r>
          </a:p>
        </p:txBody>
      </p:sp>
    </p:spTree>
    <p:extLst>
      <p:ext uri="{BB962C8B-B14F-4D97-AF65-F5344CB8AC3E}">
        <p14:creationId xmlns:p14="http://schemas.microsoft.com/office/powerpoint/2010/main" val="196929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C81A79-29CE-BDC4-90ED-999E0AADE70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8F4CABB-1DF6-55A7-B074-7E82D909ECD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06286" y="0"/>
            <a:ext cx="2285714" cy="857143"/>
          </a:xfrm>
          <a:prstGeom prst="rect">
            <a:avLst/>
          </a:prstGeom>
        </p:spPr>
      </p:pic>
      <p:sp>
        <p:nvSpPr>
          <p:cNvPr id="3" name="TextBox 2">
            <a:extLst>
              <a:ext uri="{FF2B5EF4-FFF2-40B4-BE49-F238E27FC236}">
                <a16:creationId xmlns:a16="http://schemas.microsoft.com/office/drawing/2014/main" id="{1A839725-9E22-D89C-4396-D9BA5BC6D891}"/>
              </a:ext>
            </a:extLst>
          </p:cNvPr>
          <p:cNvSpPr txBox="1"/>
          <p:nvPr/>
        </p:nvSpPr>
        <p:spPr>
          <a:xfrm>
            <a:off x="1936955" y="164099"/>
            <a:ext cx="5919019" cy="1107996"/>
          </a:xfrm>
          <a:prstGeom prst="rect">
            <a:avLst/>
          </a:prstGeom>
          <a:noFill/>
        </p:spPr>
        <p:txBody>
          <a:bodyPr wrap="square" rtlCol="0">
            <a:spAutoFit/>
          </a:bodyPr>
          <a:lstStyle/>
          <a:p>
            <a:pPr algn="ctr"/>
            <a:r>
              <a:rPr lang="en-IN" sz="6600" u="sng" dirty="0">
                <a:latin typeface="Algerian" panose="04020705040A02060702" pitchFamily="82" charset="0"/>
              </a:rPr>
              <a:t>ABSTRACT</a:t>
            </a:r>
          </a:p>
        </p:txBody>
      </p:sp>
      <p:sp>
        <p:nvSpPr>
          <p:cNvPr id="4" name="TextBox 3">
            <a:extLst>
              <a:ext uri="{FF2B5EF4-FFF2-40B4-BE49-F238E27FC236}">
                <a16:creationId xmlns:a16="http://schemas.microsoft.com/office/drawing/2014/main" id="{0162BABC-AF2B-1A44-4644-FF8774E53E88}"/>
              </a:ext>
            </a:extLst>
          </p:cNvPr>
          <p:cNvSpPr txBox="1"/>
          <p:nvPr/>
        </p:nvSpPr>
        <p:spPr>
          <a:xfrm>
            <a:off x="678426" y="1828800"/>
            <a:ext cx="10776155" cy="3970318"/>
          </a:xfrm>
          <a:prstGeom prst="rect">
            <a:avLst/>
          </a:prstGeom>
          <a:noFill/>
        </p:spPr>
        <p:txBody>
          <a:bodyPr wrap="square" rtlCol="0">
            <a:spAutoFit/>
          </a:bodyPr>
          <a:lstStyle/>
          <a:p>
            <a:r>
              <a:rPr lang="en-IN" sz="3600" dirty="0">
                <a:effectLst/>
                <a:latin typeface="Calibri" panose="020F0502020204030204" pitchFamily="34" charset="0"/>
                <a:ea typeface="Calibri" panose="020F0502020204030204" pitchFamily="34" charset="0"/>
                <a:cs typeface="Times New Roman" panose="02020603050405020304" pitchFamily="18" charset="0"/>
              </a:rPr>
              <a:t>This project explores the application of machine learning to classify website URLs as either legitimate ('good') or malicious ('bad'). By leveraging natural language processing (NLP) techniques and supervised learning algorithms, the model achieves high accuracy in phishing detection. The saved pipeline enables easy deployment for real-time predictions</a:t>
            </a:r>
            <a:endParaRPr lang="en-IN" sz="3600" dirty="0"/>
          </a:p>
        </p:txBody>
      </p:sp>
    </p:spTree>
    <p:extLst>
      <p:ext uri="{BB962C8B-B14F-4D97-AF65-F5344CB8AC3E}">
        <p14:creationId xmlns:p14="http://schemas.microsoft.com/office/powerpoint/2010/main" val="1075767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69F9D-E467-A018-22AE-646ACD6067B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8075FA5-1484-ADD9-3EAB-B8A29CC16BE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06286" y="0"/>
            <a:ext cx="2285714" cy="857143"/>
          </a:xfrm>
          <a:prstGeom prst="rect">
            <a:avLst/>
          </a:prstGeom>
        </p:spPr>
      </p:pic>
      <p:sp>
        <p:nvSpPr>
          <p:cNvPr id="2" name="TextBox 1">
            <a:extLst>
              <a:ext uri="{FF2B5EF4-FFF2-40B4-BE49-F238E27FC236}">
                <a16:creationId xmlns:a16="http://schemas.microsoft.com/office/drawing/2014/main" id="{91352923-2FE3-39AF-1CAE-70D27D3D6268}"/>
              </a:ext>
            </a:extLst>
          </p:cNvPr>
          <p:cNvSpPr txBox="1"/>
          <p:nvPr/>
        </p:nvSpPr>
        <p:spPr>
          <a:xfrm>
            <a:off x="1297858" y="216310"/>
            <a:ext cx="7039897" cy="1107996"/>
          </a:xfrm>
          <a:prstGeom prst="rect">
            <a:avLst/>
          </a:prstGeom>
          <a:noFill/>
        </p:spPr>
        <p:txBody>
          <a:bodyPr wrap="square" rtlCol="0">
            <a:spAutoFit/>
          </a:bodyPr>
          <a:lstStyle/>
          <a:p>
            <a:pPr algn="ctr"/>
            <a:r>
              <a:rPr lang="en-IN" sz="6600" dirty="0">
                <a:latin typeface="Algerian" panose="04020705040A02060702" pitchFamily="82" charset="0"/>
              </a:rPr>
              <a:t>INTRODUCTION</a:t>
            </a:r>
          </a:p>
        </p:txBody>
      </p:sp>
      <p:sp>
        <p:nvSpPr>
          <p:cNvPr id="3" name="TextBox 2">
            <a:extLst>
              <a:ext uri="{FF2B5EF4-FFF2-40B4-BE49-F238E27FC236}">
                <a16:creationId xmlns:a16="http://schemas.microsoft.com/office/drawing/2014/main" id="{68F6BB99-7FD9-1687-BA01-A57784307AFC}"/>
              </a:ext>
            </a:extLst>
          </p:cNvPr>
          <p:cNvSpPr txBox="1"/>
          <p:nvPr/>
        </p:nvSpPr>
        <p:spPr>
          <a:xfrm>
            <a:off x="5191432" y="1691147"/>
            <a:ext cx="6636773" cy="5013552"/>
          </a:xfrm>
          <a:prstGeom prst="rect">
            <a:avLst/>
          </a:prstGeom>
          <a:noFill/>
        </p:spPr>
        <p:txBody>
          <a:bodyPr wrap="square" rtlCol="0">
            <a:spAutoFit/>
          </a:bodyPr>
          <a:lstStyle/>
          <a:p>
            <a:pPr>
              <a:lnSpc>
                <a:spcPct val="107000"/>
              </a:lnSpc>
              <a:spcAft>
                <a:spcPts val="800"/>
              </a:spcAft>
              <a:buNone/>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 Background on phishing attacks and their threats.</a:t>
            </a:r>
          </a:p>
          <a:p>
            <a:pPr>
              <a:lnSpc>
                <a:spcPct val="107000"/>
              </a:lnSpc>
              <a:spcAft>
                <a:spcPts val="800"/>
              </a:spcAft>
              <a:buNone/>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 Emphasis on the need for automated and accurate detection systems.</a:t>
            </a:r>
          </a:p>
          <a:p>
            <a:pPr>
              <a:lnSpc>
                <a:spcPct val="107000"/>
              </a:lnSpc>
              <a:spcAft>
                <a:spcPts val="800"/>
              </a:spcAft>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 Objectives of the project: Detect phishing websites based on URL patterns.</a:t>
            </a:r>
            <a:endParaRPr lang="en-IN" sz="3600" dirty="0"/>
          </a:p>
        </p:txBody>
      </p:sp>
      <p:sp>
        <p:nvSpPr>
          <p:cNvPr id="6" name="AutoShape 4" descr="The Latest Phishing Statistics (updated April 2025) | AAG IT Support">
            <a:extLst>
              <a:ext uri="{FF2B5EF4-FFF2-40B4-BE49-F238E27FC236}">
                <a16:creationId xmlns:a16="http://schemas.microsoft.com/office/drawing/2014/main" id="{B5070978-2047-CB76-16F6-16D96B9BDE9B}"/>
              </a:ext>
            </a:extLst>
          </p:cNvPr>
          <p:cNvSpPr>
            <a:spLocks noChangeAspect="1" noChangeArrowheads="1"/>
          </p:cNvSpPr>
          <p:nvPr/>
        </p:nvSpPr>
        <p:spPr bwMode="auto">
          <a:xfrm>
            <a:off x="1971367" y="3124199"/>
            <a:ext cx="2244213" cy="22442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3768CC10-5695-0459-A94E-99700FE9931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63795" y="2260476"/>
            <a:ext cx="4542502" cy="3534067"/>
          </a:xfrm>
          <a:prstGeom prst="rect">
            <a:avLst/>
          </a:prstGeom>
        </p:spPr>
      </p:pic>
    </p:spTree>
    <p:extLst>
      <p:ext uri="{BB962C8B-B14F-4D97-AF65-F5344CB8AC3E}">
        <p14:creationId xmlns:p14="http://schemas.microsoft.com/office/powerpoint/2010/main" val="167249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0A669-47F9-B217-CB42-04F931C9667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882C9AF-4CF1-664E-3B2D-1BF4A69DAD6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06286" y="0"/>
            <a:ext cx="2285714" cy="857143"/>
          </a:xfrm>
          <a:prstGeom prst="rect">
            <a:avLst/>
          </a:prstGeom>
        </p:spPr>
      </p:pic>
      <p:sp>
        <p:nvSpPr>
          <p:cNvPr id="2" name="TextBox 1">
            <a:extLst>
              <a:ext uri="{FF2B5EF4-FFF2-40B4-BE49-F238E27FC236}">
                <a16:creationId xmlns:a16="http://schemas.microsoft.com/office/drawing/2014/main" id="{D403D3A6-5BCC-5675-3EA8-6A627DA94117}"/>
              </a:ext>
            </a:extLst>
          </p:cNvPr>
          <p:cNvSpPr txBox="1"/>
          <p:nvPr/>
        </p:nvSpPr>
        <p:spPr>
          <a:xfrm>
            <a:off x="1995948" y="255639"/>
            <a:ext cx="6833420" cy="1107996"/>
          </a:xfrm>
          <a:prstGeom prst="rect">
            <a:avLst/>
          </a:prstGeom>
          <a:noFill/>
        </p:spPr>
        <p:txBody>
          <a:bodyPr wrap="square" rtlCol="0">
            <a:spAutoFit/>
          </a:bodyPr>
          <a:lstStyle/>
          <a:p>
            <a:pPr algn="ctr"/>
            <a:r>
              <a:rPr lang="en-IN" sz="6600" dirty="0">
                <a:latin typeface="Algerian" panose="04020705040A02060702" pitchFamily="82" charset="0"/>
              </a:rPr>
              <a:t>Motivation</a:t>
            </a:r>
          </a:p>
        </p:txBody>
      </p:sp>
      <p:sp>
        <p:nvSpPr>
          <p:cNvPr id="4" name="TextBox 3">
            <a:extLst>
              <a:ext uri="{FF2B5EF4-FFF2-40B4-BE49-F238E27FC236}">
                <a16:creationId xmlns:a16="http://schemas.microsoft.com/office/drawing/2014/main" id="{1D07AFAF-B33B-1305-82F1-05268A754B70}"/>
              </a:ext>
            </a:extLst>
          </p:cNvPr>
          <p:cNvSpPr txBox="1"/>
          <p:nvPr/>
        </p:nvSpPr>
        <p:spPr>
          <a:xfrm>
            <a:off x="786581" y="1810944"/>
            <a:ext cx="10510684" cy="3827971"/>
          </a:xfrm>
          <a:prstGeom prst="rect">
            <a:avLst/>
          </a:prstGeom>
          <a:noFill/>
        </p:spPr>
        <p:txBody>
          <a:bodyPr wrap="square">
            <a:spAutoFit/>
          </a:bodyPr>
          <a:lstStyle/>
          <a:p>
            <a:pPr>
              <a:lnSpc>
                <a:spcPct val="107000"/>
              </a:lnSpc>
              <a:spcAft>
                <a:spcPts val="800"/>
              </a:spcAft>
              <a:buNone/>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Highlight the increasing number of phishing attacks globally.</a:t>
            </a:r>
          </a:p>
          <a:p>
            <a:pPr>
              <a:lnSpc>
                <a:spcPct val="107000"/>
              </a:lnSpc>
              <a:spcAft>
                <a:spcPts val="800"/>
              </a:spcAft>
              <a:buNone/>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Stress the challenges in manual detection due to sophisticated phishing techniques.</a:t>
            </a:r>
          </a:p>
          <a:p>
            <a:pPr>
              <a:lnSpc>
                <a:spcPct val="107000"/>
              </a:lnSpc>
              <a:spcAft>
                <a:spcPts val="800"/>
              </a:spcAft>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Motivated by the goal of protecting users from phishing threats and minimizing cyber fraud.</a:t>
            </a:r>
          </a:p>
        </p:txBody>
      </p:sp>
    </p:spTree>
    <p:extLst>
      <p:ext uri="{BB962C8B-B14F-4D97-AF65-F5344CB8AC3E}">
        <p14:creationId xmlns:p14="http://schemas.microsoft.com/office/powerpoint/2010/main" val="3314426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4206C-D20E-0EAA-7475-0595116D469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1A62586-D7C5-F7AF-9077-C524E635FDA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06286" y="0"/>
            <a:ext cx="2285714" cy="857143"/>
          </a:xfrm>
          <a:prstGeom prst="rect">
            <a:avLst/>
          </a:prstGeom>
        </p:spPr>
      </p:pic>
      <p:sp>
        <p:nvSpPr>
          <p:cNvPr id="2" name="TextBox 1">
            <a:extLst>
              <a:ext uri="{FF2B5EF4-FFF2-40B4-BE49-F238E27FC236}">
                <a16:creationId xmlns:a16="http://schemas.microsoft.com/office/drawing/2014/main" id="{2A2759BC-080D-4252-5BE2-41352D8F4552}"/>
              </a:ext>
            </a:extLst>
          </p:cNvPr>
          <p:cNvSpPr txBox="1"/>
          <p:nvPr/>
        </p:nvSpPr>
        <p:spPr>
          <a:xfrm>
            <a:off x="1349334" y="206477"/>
            <a:ext cx="9493331" cy="1107996"/>
          </a:xfrm>
          <a:prstGeom prst="rect">
            <a:avLst/>
          </a:prstGeom>
          <a:noFill/>
        </p:spPr>
        <p:txBody>
          <a:bodyPr wrap="square" rtlCol="0">
            <a:spAutoFit/>
          </a:bodyPr>
          <a:lstStyle/>
          <a:p>
            <a:r>
              <a:rPr lang="en-IN" sz="6600" dirty="0">
                <a:latin typeface="Algerian" panose="04020705040A02060702" pitchFamily="82" charset="0"/>
              </a:rPr>
              <a:t>EXISTING PROBLEM</a:t>
            </a:r>
          </a:p>
        </p:txBody>
      </p:sp>
      <p:pic>
        <p:nvPicPr>
          <p:cNvPr id="4" name="Picture 3">
            <a:extLst>
              <a:ext uri="{FF2B5EF4-FFF2-40B4-BE49-F238E27FC236}">
                <a16:creationId xmlns:a16="http://schemas.microsoft.com/office/drawing/2014/main" id="{B11108BC-E06B-5057-8C55-193F4A1D7B8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45382" y="1958769"/>
            <a:ext cx="4186391" cy="4186391"/>
          </a:xfrm>
          <a:prstGeom prst="rect">
            <a:avLst/>
          </a:prstGeom>
        </p:spPr>
      </p:pic>
      <p:sp>
        <p:nvSpPr>
          <p:cNvPr id="6" name="TextBox 5">
            <a:extLst>
              <a:ext uri="{FF2B5EF4-FFF2-40B4-BE49-F238E27FC236}">
                <a16:creationId xmlns:a16="http://schemas.microsoft.com/office/drawing/2014/main" id="{1567038B-84D4-9F30-ECF8-4131880FAF0D}"/>
              </a:ext>
            </a:extLst>
          </p:cNvPr>
          <p:cNvSpPr txBox="1"/>
          <p:nvPr/>
        </p:nvSpPr>
        <p:spPr>
          <a:xfrm>
            <a:off x="5447071" y="1958769"/>
            <a:ext cx="5987845" cy="4510850"/>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Dependence on blacklists.</a:t>
            </a:r>
          </a:p>
          <a:p>
            <a:pPr marL="285750" indent="-285750">
              <a:lnSpc>
                <a:spcPct val="107000"/>
              </a:lnSpc>
              <a:spcAft>
                <a:spcPts val="800"/>
              </a:spcAft>
              <a:buFont typeface="Arial" panose="020B0604020202020204" pitchFamily="34" charset="0"/>
              <a:buChar char="•"/>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Delayed recognition of new phishing sites.</a:t>
            </a:r>
          </a:p>
          <a:p>
            <a:pPr marL="285750" indent="-285750">
              <a:lnSpc>
                <a:spcPct val="107000"/>
              </a:lnSpc>
              <a:spcAft>
                <a:spcPts val="800"/>
              </a:spcAft>
              <a:buFont typeface="Arial" panose="020B0604020202020204" pitchFamily="34" charset="0"/>
              <a:buChar char="•"/>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High false-positive rates in traditional detection methods.</a:t>
            </a:r>
          </a:p>
          <a:p>
            <a:pPr marL="285750" indent="-285750">
              <a:buFont typeface="Arial" panose="020B0604020202020204" pitchFamily="34" charset="0"/>
              <a:buChar char="•"/>
            </a:pPr>
            <a:endParaRPr lang="en-IN" sz="3600" dirty="0"/>
          </a:p>
        </p:txBody>
      </p:sp>
    </p:spTree>
    <p:extLst>
      <p:ext uri="{BB962C8B-B14F-4D97-AF65-F5344CB8AC3E}">
        <p14:creationId xmlns:p14="http://schemas.microsoft.com/office/powerpoint/2010/main" val="2812322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F1C15-1538-09DB-1510-18F8C5BAF85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0A06C4A-DA4F-A8F4-9AFE-A83DCEEF938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06286" y="0"/>
            <a:ext cx="2285714" cy="857143"/>
          </a:xfrm>
          <a:prstGeom prst="rect">
            <a:avLst/>
          </a:prstGeom>
        </p:spPr>
      </p:pic>
      <p:sp>
        <p:nvSpPr>
          <p:cNvPr id="2" name="TextBox 1">
            <a:extLst>
              <a:ext uri="{FF2B5EF4-FFF2-40B4-BE49-F238E27FC236}">
                <a16:creationId xmlns:a16="http://schemas.microsoft.com/office/drawing/2014/main" id="{1385EC1E-D78D-18AB-8526-B805C988778A}"/>
              </a:ext>
            </a:extLst>
          </p:cNvPr>
          <p:cNvSpPr txBox="1"/>
          <p:nvPr/>
        </p:nvSpPr>
        <p:spPr>
          <a:xfrm>
            <a:off x="1600057" y="0"/>
            <a:ext cx="8991886" cy="1107996"/>
          </a:xfrm>
          <a:prstGeom prst="rect">
            <a:avLst/>
          </a:prstGeom>
          <a:noFill/>
        </p:spPr>
        <p:txBody>
          <a:bodyPr wrap="square" rtlCol="0">
            <a:spAutoFit/>
          </a:bodyPr>
          <a:lstStyle/>
          <a:p>
            <a:r>
              <a:rPr lang="en-IN" sz="6600" dirty="0">
                <a:latin typeface="Algerian" panose="04020705040A02060702" pitchFamily="82" charset="0"/>
              </a:rPr>
              <a:t>PROPOSED SOLUTION</a:t>
            </a:r>
          </a:p>
        </p:txBody>
      </p:sp>
      <p:pic>
        <p:nvPicPr>
          <p:cNvPr id="4" name="Picture 3">
            <a:extLst>
              <a:ext uri="{FF2B5EF4-FFF2-40B4-BE49-F238E27FC236}">
                <a16:creationId xmlns:a16="http://schemas.microsoft.com/office/drawing/2014/main" id="{E6BB565D-F4A8-3CFB-31D7-C28EC1ACFD2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30750" y="1808829"/>
            <a:ext cx="4358602" cy="4159352"/>
          </a:xfrm>
          <a:prstGeom prst="rect">
            <a:avLst/>
          </a:prstGeom>
        </p:spPr>
      </p:pic>
      <p:sp>
        <p:nvSpPr>
          <p:cNvPr id="6" name="TextBox 5">
            <a:extLst>
              <a:ext uri="{FF2B5EF4-FFF2-40B4-BE49-F238E27FC236}">
                <a16:creationId xmlns:a16="http://schemas.microsoft.com/office/drawing/2014/main" id="{712799F8-D0A9-F1BC-9190-95E678BB0A7F}"/>
              </a:ext>
            </a:extLst>
          </p:cNvPr>
          <p:cNvSpPr txBox="1"/>
          <p:nvPr/>
        </p:nvSpPr>
        <p:spPr>
          <a:xfrm>
            <a:off x="4729316" y="1573160"/>
            <a:ext cx="7231934" cy="5092484"/>
          </a:xfrm>
          <a:prstGeom prst="rect">
            <a:avLst/>
          </a:prstGeom>
          <a:noFill/>
        </p:spPr>
        <p:txBody>
          <a:bodyPr wrap="square" rtlCol="0">
            <a:spAutoFit/>
          </a:bodyPr>
          <a:lstStyle/>
          <a:p>
            <a:pPr algn="just">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A machine learning-based approach to classify URLs:</a:t>
            </a:r>
          </a:p>
          <a:p>
            <a:pPr marL="457200" indent="-457200" algn="just">
              <a:lnSpc>
                <a:spcPct val="107000"/>
              </a:lnSpc>
              <a:spcAft>
                <a:spcPts val="800"/>
              </a:spcAft>
              <a:buFont typeface="Arial" panose="020B0604020202020204" pitchFamily="34" charset="0"/>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Automated preprocessing (tokenization, stemming, feature extraction).</a:t>
            </a:r>
          </a:p>
          <a:p>
            <a:pPr marL="457200" indent="-457200" algn="just">
              <a:lnSpc>
                <a:spcPct val="107000"/>
              </a:lnSpc>
              <a:spcAft>
                <a:spcPts val="800"/>
              </a:spcAft>
              <a:buFont typeface="Arial" panose="020B0604020202020204" pitchFamily="34" charset="0"/>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Supervised learning using Logistic Regression and Multinomial Naive Bayes.</a:t>
            </a:r>
          </a:p>
          <a:p>
            <a:pPr marL="457200" indent="-457200" algn="just">
              <a:lnSpc>
                <a:spcPct val="107000"/>
              </a:lnSpc>
              <a:spcAft>
                <a:spcPts val="800"/>
              </a:spcAft>
              <a:buFont typeface="Arial" panose="020B0604020202020204" pitchFamily="34" charset="0"/>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Modular pipeline for scalability and real-time predictions.</a:t>
            </a:r>
          </a:p>
          <a:p>
            <a:pPr marL="457200" indent="-457200" algn="just">
              <a:lnSpc>
                <a:spcPct val="107000"/>
              </a:lnSpc>
              <a:spcAft>
                <a:spcPts val="800"/>
              </a:spcAft>
              <a:buFont typeface="Arial" panose="020B0604020202020204" pitchFamily="34" charset="0"/>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Visualization of results for better interpretability (word clouds, charts, etc.).</a:t>
            </a:r>
          </a:p>
        </p:txBody>
      </p:sp>
    </p:spTree>
    <p:extLst>
      <p:ext uri="{BB962C8B-B14F-4D97-AF65-F5344CB8AC3E}">
        <p14:creationId xmlns:p14="http://schemas.microsoft.com/office/powerpoint/2010/main" val="3141415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30153-03F0-F91B-3C90-61FBD75A1B7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40B14F-FA14-3EDE-6073-4D24BF1A236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06286" y="0"/>
            <a:ext cx="2285714" cy="857143"/>
          </a:xfrm>
          <a:prstGeom prst="rect">
            <a:avLst/>
          </a:prstGeom>
        </p:spPr>
      </p:pic>
      <p:sp>
        <p:nvSpPr>
          <p:cNvPr id="2" name="TextBox 1">
            <a:extLst>
              <a:ext uri="{FF2B5EF4-FFF2-40B4-BE49-F238E27FC236}">
                <a16:creationId xmlns:a16="http://schemas.microsoft.com/office/drawing/2014/main" id="{25176890-D929-97B3-DBB0-5A62771A6C07}"/>
              </a:ext>
            </a:extLst>
          </p:cNvPr>
          <p:cNvSpPr txBox="1"/>
          <p:nvPr/>
        </p:nvSpPr>
        <p:spPr>
          <a:xfrm>
            <a:off x="1081549" y="137651"/>
            <a:ext cx="8691716" cy="1107996"/>
          </a:xfrm>
          <a:prstGeom prst="rect">
            <a:avLst/>
          </a:prstGeom>
          <a:noFill/>
        </p:spPr>
        <p:txBody>
          <a:bodyPr wrap="square" rtlCol="0">
            <a:spAutoFit/>
          </a:bodyPr>
          <a:lstStyle/>
          <a:p>
            <a:r>
              <a:rPr lang="en-IN" sz="6600" dirty="0">
                <a:latin typeface="Algerian" panose="04020705040A02060702" pitchFamily="82" charset="0"/>
              </a:rPr>
              <a:t>TECHNOLOGIES USED</a:t>
            </a:r>
          </a:p>
        </p:txBody>
      </p:sp>
      <p:sp>
        <p:nvSpPr>
          <p:cNvPr id="4" name="TextBox 3">
            <a:extLst>
              <a:ext uri="{FF2B5EF4-FFF2-40B4-BE49-F238E27FC236}">
                <a16:creationId xmlns:a16="http://schemas.microsoft.com/office/drawing/2014/main" id="{21827BAB-1197-9799-9A1B-B023FF4C8C29}"/>
              </a:ext>
            </a:extLst>
          </p:cNvPr>
          <p:cNvSpPr txBox="1"/>
          <p:nvPr/>
        </p:nvSpPr>
        <p:spPr>
          <a:xfrm>
            <a:off x="216310" y="1744100"/>
            <a:ext cx="9556955" cy="4478214"/>
          </a:xfrm>
          <a:prstGeom prst="rect">
            <a:avLst/>
          </a:prstGeom>
          <a:noFill/>
        </p:spPr>
        <p:txBody>
          <a:bodyPr wrap="square">
            <a:spAutoFit/>
          </a:bodyPr>
          <a:lstStyle/>
          <a:p>
            <a:pPr marL="457200" indent="-457200">
              <a:lnSpc>
                <a:spcPct val="107000"/>
              </a:lnSpc>
              <a:spcAft>
                <a:spcPts val="800"/>
              </a:spcAft>
              <a:buFont typeface="Arial" panose="020B0604020202020204" pitchFamily="34" charset="0"/>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Programming: Python</a:t>
            </a:r>
          </a:p>
          <a:p>
            <a:pPr marL="457200" indent="-457200">
              <a:lnSpc>
                <a:spcPct val="107000"/>
              </a:lnSpc>
              <a:spcAft>
                <a:spcPts val="800"/>
              </a:spcAft>
              <a:buFont typeface="Arial" panose="020B0604020202020204" pitchFamily="34" charset="0"/>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Libraries:</a:t>
            </a:r>
          </a:p>
          <a:p>
            <a:pPr>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 pandas, </a:t>
            </a:r>
            <a:r>
              <a:rPr lang="en-IN" sz="2800" kern="1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for data manipulation and analysis.</a:t>
            </a:r>
          </a:p>
          <a:p>
            <a:pPr>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 NLTK for tokenization and stemming.</a:t>
            </a:r>
          </a:p>
          <a:p>
            <a:pPr>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 scikit-learn for feature extraction and model training.</a:t>
            </a:r>
          </a:p>
          <a:p>
            <a:pPr>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 matplotlib, seaborn, </a:t>
            </a:r>
            <a:r>
              <a:rPr lang="en-IN" sz="2800" kern="100" dirty="0" err="1">
                <a:effectLst/>
                <a:latin typeface="Calibri" panose="020F0502020204030204" pitchFamily="34" charset="0"/>
                <a:ea typeface="Calibri" panose="020F0502020204030204" pitchFamily="34" charset="0"/>
                <a:cs typeface="Times New Roman" panose="02020603050405020304" pitchFamily="18" charset="0"/>
              </a:rPr>
              <a:t>WordCloud</a:t>
            </a: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for visualization.</a:t>
            </a:r>
          </a:p>
          <a:p>
            <a:pPr>
              <a:lnSpc>
                <a:spcPct val="107000"/>
              </a:lnSpc>
              <a:spcAft>
                <a:spcPts val="800"/>
              </a:spcAft>
              <a:buNone/>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 pickle for saving and loading models.</a:t>
            </a:r>
          </a:p>
          <a:p>
            <a:pPr marL="457200" indent="-457200">
              <a:lnSpc>
                <a:spcPct val="107000"/>
              </a:lnSpc>
              <a:spcAft>
                <a:spcPts val="800"/>
              </a:spcAft>
              <a:buFont typeface="Arial" panose="020B0604020202020204" pitchFamily="34" charset="0"/>
              <a:buChar char="•"/>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Tools: Jupyter Notebook, or any IDE.</a:t>
            </a:r>
          </a:p>
        </p:txBody>
      </p:sp>
      <p:pic>
        <p:nvPicPr>
          <p:cNvPr id="7" name="Picture 6">
            <a:extLst>
              <a:ext uri="{FF2B5EF4-FFF2-40B4-BE49-F238E27FC236}">
                <a16:creationId xmlns:a16="http://schemas.microsoft.com/office/drawing/2014/main" id="{A5D90B33-176D-A4D8-0099-5764B1A852E4}"/>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409039" y="1412379"/>
            <a:ext cx="1497247" cy="1497247"/>
          </a:xfrm>
          <a:prstGeom prst="rect">
            <a:avLst/>
          </a:prstGeom>
        </p:spPr>
      </p:pic>
      <p:pic>
        <p:nvPicPr>
          <p:cNvPr id="13" name="Picture 12">
            <a:extLst>
              <a:ext uri="{FF2B5EF4-FFF2-40B4-BE49-F238E27FC236}">
                <a16:creationId xmlns:a16="http://schemas.microsoft.com/office/drawing/2014/main" id="{303179A6-EEA8-6879-9C23-37088E034765}"/>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9654662" y="1494110"/>
            <a:ext cx="2714318" cy="1395935"/>
          </a:xfrm>
          <a:prstGeom prst="rect">
            <a:avLst/>
          </a:prstGeom>
        </p:spPr>
      </p:pic>
      <p:pic>
        <p:nvPicPr>
          <p:cNvPr id="16" name="Picture 15">
            <a:extLst>
              <a:ext uri="{FF2B5EF4-FFF2-40B4-BE49-F238E27FC236}">
                <a16:creationId xmlns:a16="http://schemas.microsoft.com/office/drawing/2014/main" id="{097E09D3-9F81-E2A7-9856-FF981BFFC81B}"/>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8261573" y="3087248"/>
            <a:ext cx="3824140" cy="918690"/>
          </a:xfrm>
          <a:prstGeom prst="rect">
            <a:avLst/>
          </a:prstGeom>
        </p:spPr>
      </p:pic>
      <p:pic>
        <p:nvPicPr>
          <p:cNvPr id="19" name="Picture 18">
            <a:extLst>
              <a:ext uri="{FF2B5EF4-FFF2-40B4-BE49-F238E27FC236}">
                <a16:creationId xmlns:a16="http://schemas.microsoft.com/office/drawing/2014/main" id="{DF6DCD27-4A13-1B58-C86D-CCCBA7DCEAAA}"/>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8637355" y="4183560"/>
            <a:ext cx="3448358" cy="1079133"/>
          </a:xfrm>
          <a:prstGeom prst="rect">
            <a:avLst/>
          </a:prstGeom>
        </p:spPr>
      </p:pic>
      <p:pic>
        <p:nvPicPr>
          <p:cNvPr id="22" name="Picture 21">
            <a:extLst>
              <a:ext uri="{FF2B5EF4-FFF2-40B4-BE49-F238E27FC236}">
                <a16:creationId xmlns:a16="http://schemas.microsoft.com/office/drawing/2014/main" id="{1CACEA8B-FBE0-B557-87A3-416E8A2C0B22}"/>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8885289" y="5440315"/>
            <a:ext cx="2857500" cy="1162050"/>
          </a:xfrm>
          <a:prstGeom prst="rect">
            <a:avLst/>
          </a:prstGeom>
        </p:spPr>
      </p:pic>
    </p:spTree>
    <p:extLst>
      <p:ext uri="{BB962C8B-B14F-4D97-AF65-F5344CB8AC3E}">
        <p14:creationId xmlns:p14="http://schemas.microsoft.com/office/powerpoint/2010/main" val="684171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5697E-BE3A-5908-5131-C226FD7CBE5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3462575-B8C1-D145-FCA9-5CD1B3FD178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06286" y="0"/>
            <a:ext cx="2285714" cy="857143"/>
          </a:xfrm>
          <a:prstGeom prst="rect">
            <a:avLst/>
          </a:prstGeom>
        </p:spPr>
      </p:pic>
      <p:sp>
        <p:nvSpPr>
          <p:cNvPr id="2" name="TextBox 1">
            <a:extLst>
              <a:ext uri="{FF2B5EF4-FFF2-40B4-BE49-F238E27FC236}">
                <a16:creationId xmlns:a16="http://schemas.microsoft.com/office/drawing/2014/main" id="{4465966A-4C04-3307-4FD8-A293E0B87B01}"/>
              </a:ext>
            </a:extLst>
          </p:cNvPr>
          <p:cNvSpPr txBox="1"/>
          <p:nvPr/>
        </p:nvSpPr>
        <p:spPr>
          <a:xfrm>
            <a:off x="0" y="0"/>
            <a:ext cx="10481187" cy="1107996"/>
          </a:xfrm>
          <a:prstGeom prst="rect">
            <a:avLst/>
          </a:prstGeom>
          <a:noFill/>
        </p:spPr>
        <p:txBody>
          <a:bodyPr wrap="square" rtlCol="0">
            <a:spAutoFit/>
          </a:bodyPr>
          <a:lstStyle/>
          <a:p>
            <a:r>
              <a:rPr lang="en-IN" sz="6600" dirty="0">
                <a:latin typeface="Algerian" panose="04020705040A02060702" pitchFamily="82" charset="0"/>
              </a:rPr>
              <a:t>ARCHITECTURAL DESIGN</a:t>
            </a:r>
          </a:p>
        </p:txBody>
      </p:sp>
      <p:pic>
        <p:nvPicPr>
          <p:cNvPr id="4" name="Picture 3">
            <a:extLst>
              <a:ext uri="{FF2B5EF4-FFF2-40B4-BE49-F238E27FC236}">
                <a16:creationId xmlns:a16="http://schemas.microsoft.com/office/drawing/2014/main" id="{05CDFDEC-90A5-F3CD-6678-2FDD9DFDAE62}"/>
              </a:ext>
            </a:extLst>
          </p:cNvPr>
          <p:cNvPicPr>
            <a:picLocks noChangeAspect="1"/>
          </p:cNvPicPr>
          <p:nvPr/>
        </p:nvPicPr>
        <p:blipFill>
          <a:blip r:embed="rId4"/>
          <a:stretch>
            <a:fillRect/>
          </a:stretch>
        </p:blipFill>
        <p:spPr>
          <a:xfrm>
            <a:off x="1061884" y="1461281"/>
            <a:ext cx="10353368" cy="4570041"/>
          </a:xfrm>
          <a:prstGeom prst="rect">
            <a:avLst/>
          </a:prstGeom>
        </p:spPr>
      </p:pic>
    </p:spTree>
    <p:extLst>
      <p:ext uri="{BB962C8B-B14F-4D97-AF65-F5344CB8AC3E}">
        <p14:creationId xmlns:p14="http://schemas.microsoft.com/office/powerpoint/2010/main" val="2855028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630B7-08EE-7CA7-24FA-400428A0D3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442D23F-B683-C9FC-2B17-C028D624E91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906286" y="0"/>
            <a:ext cx="2285714" cy="857143"/>
          </a:xfrm>
          <a:prstGeom prst="rect">
            <a:avLst/>
          </a:prstGeom>
        </p:spPr>
      </p:pic>
      <p:sp>
        <p:nvSpPr>
          <p:cNvPr id="2" name="TextBox 1">
            <a:extLst>
              <a:ext uri="{FF2B5EF4-FFF2-40B4-BE49-F238E27FC236}">
                <a16:creationId xmlns:a16="http://schemas.microsoft.com/office/drawing/2014/main" id="{1FA50941-A150-FA10-90C5-D90356BE2D48}"/>
              </a:ext>
            </a:extLst>
          </p:cNvPr>
          <p:cNvSpPr txBox="1"/>
          <p:nvPr/>
        </p:nvSpPr>
        <p:spPr>
          <a:xfrm>
            <a:off x="865239" y="137652"/>
            <a:ext cx="8701548" cy="1107996"/>
          </a:xfrm>
          <a:prstGeom prst="rect">
            <a:avLst/>
          </a:prstGeom>
          <a:noFill/>
        </p:spPr>
        <p:txBody>
          <a:bodyPr wrap="square" rtlCol="0">
            <a:spAutoFit/>
          </a:bodyPr>
          <a:lstStyle/>
          <a:p>
            <a:pPr algn="ctr"/>
            <a:r>
              <a:rPr lang="en-IN" sz="6600" dirty="0">
                <a:latin typeface="Algerian" panose="04020705040A02060702" pitchFamily="82" charset="0"/>
              </a:rPr>
              <a:t>WORKING</a:t>
            </a:r>
          </a:p>
        </p:txBody>
      </p:sp>
      <p:sp>
        <p:nvSpPr>
          <p:cNvPr id="4" name="TextBox 3">
            <a:extLst>
              <a:ext uri="{FF2B5EF4-FFF2-40B4-BE49-F238E27FC236}">
                <a16:creationId xmlns:a16="http://schemas.microsoft.com/office/drawing/2014/main" id="{019B0228-F8AC-2513-58CC-F83B897ED5B8}"/>
              </a:ext>
            </a:extLst>
          </p:cNvPr>
          <p:cNvSpPr txBox="1"/>
          <p:nvPr/>
        </p:nvSpPr>
        <p:spPr>
          <a:xfrm>
            <a:off x="294968" y="1500042"/>
            <a:ext cx="11434916" cy="4728539"/>
          </a:xfrm>
          <a:prstGeom prst="rect">
            <a:avLst/>
          </a:prstGeom>
          <a:noFill/>
        </p:spPr>
        <p:txBody>
          <a:bodyPr wrap="square">
            <a:spAutoFit/>
          </a:bodyPr>
          <a:lstStyle/>
          <a:p>
            <a:pPr algn="just">
              <a:lnSpc>
                <a:spcPct val="107000"/>
              </a:lnSpc>
              <a:spcAft>
                <a:spcPts val="800"/>
              </a:spcAft>
              <a:buNone/>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1. Data Preprocessing:</a:t>
            </a:r>
          </a:p>
          <a:p>
            <a:pPr algn="just">
              <a:lnSpc>
                <a:spcPct val="107000"/>
              </a:lnSpc>
              <a:spcAft>
                <a:spcPts val="800"/>
              </a:spcAft>
              <a:buNone/>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 Steps: Tokenization, Stemming, Joining Tokens.</a:t>
            </a:r>
          </a:p>
          <a:p>
            <a:pPr algn="just">
              <a:lnSpc>
                <a:spcPct val="107000"/>
              </a:lnSpc>
              <a:spcAft>
                <a:spcPts val="800"/>
              </a:spcAft>
              <a:buNone/>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 Tools: </a:t>
            </a:r>
            <a:r>
              <a:rPr lang="en-IN" sz="3600" kern="100" dirty="0" err="1">
                <a:effectLst/>
                <a:latin typeface="Calibri" panose="020F0502020204030204" pitchFamily="34" charset="0"/>
                <a:ea typeface="Calibri" panose="020F0502020204030204" pitchFamily="34" charset="0"/>
                <a:cs typeface="Times New Roman" panose="02020603050405020304" pitchFamily="18" charset="0"/>
              </a:rPr>
              <a:t>RegexpTokenizer</a:t>
            </a: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3600" kern="100" dirty="0" err="1">
                <a:effectLst/>
                <a:latin typeface="Calibri" panose="020F0502020204030204" pitchFamily="34" charset="0"/>
                <a:ea typeface="Calibri" panose="020F0502020204030204" pitchFamily="34" charset="0"/>
                <a:cs typeface="Times New Roman" panose="02020603050405020304" pitchFamily="18" charset="0"/>
              </a:rPr>
              <a:t>SnowballStemmer</a:t>
            </a: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buNone/>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2. Model Development:</a:t>
            </a:r>
          </a:p>
          <a:p>
            <a:pPr algn="just">
              <a:lnSpc>
                <a:spcPct val="107000"/>
              </a:lnSpc>
              <a:spcAft>
                <a:spcPts val="800"/>
              </a:spcAft>
              <a:buNone/>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 Algorithms used (Logistic Regression, Multinomial Naive Bayes).</a:t>
            </a:r>
          </a:p>
          <a:p>
            <a:pPr algn="just">
              <a:lnSpc>
                <a:spcPct val="107000"/>
              </a:lnSpc>
              <a:spcAft>
                <a:spcPts val="800"/>
              </a:spcAft>
              <a:buNone/>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 Pipeline creation using </a:t>
            </a:r>
            <a:r>
              <a:rPr lang="en-IN" sz="3600" kern="100" dirty="0" err="1">
                <a:effectLst/>
                <a:latin typeface="Calibri" panose="020F0502020204030204" pitchFamily="34" charset="0"/>
                <a:ea typeface="Calibri" panose="020F0502020204030204" pitchFamily="34" charset="0"/>
                <a:cs typeface="Times New Roman" panose="02020603050405020304" pitchFamily="18" charset="0"/>
              </a:rPr>
              <a:t>make_pipeline</a:t>
            </a: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48052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54</TotalTime>
  <Words>539</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Algerian</vt:lpstr>
      <vt:lpstr>Arial</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ARPIT SINGHAL</dc:creator>
  <cp:lastModifiedBy>ARPIT SINGHAL</cp:lastModifiedBy>
  <cp:revision>1</cp:revision>
  <dcterms:created xsi:type="dcterms:W3CDTF">2025-04-20T16:09:21Z</dcterms:created>
  <dcterms:modified xsi:type="dcterms:W3CDTF">2025-04-20T17:03:59Z</dcterms:modified>
</cp:coreProperties>
</file>