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71" r:id="rId5"/>
    <p:sldId id="274" r:id="rId6"/>
    <p:sldId id="275" r:id="rId7"/>
    <p:sldId id="260" r:id="rId8"/>
    <p:sldId id="262" r:id="rId9"/>
    <p:sldId id="266" r:id="rId10"/>
    <p:sldId id="263" r:id="rId11"/>
    <p:sldId id="265" r:id="rId12"/>
    <p:sldId id="261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>
        <p:scale>
          <a:sx n="66" d="100"/>
          <a:sy n="66" d="100"/>
        </p:scale>
        <p:origin x="88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0" y="0"/>
            <a:ext cx="11711120" cy="6858000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5202227" y="5463381"/>
            <a:ext cx="7010277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00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Eras Bold ITC" panose="020B0907030504020204" pitchFamily="34" charset="0"/>
              </a:rPr>
              <a:t>CHECK</a:t>
            </a:r>
            <a:r>
              <a:rPr lang="es-PE" sz="100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Forte" panose="03060902040502070203" pitchFamily="66" charset="0"/>
              </a:rPr>
              <a:t>alo</a:t>
            </a:r>
            <a:endParaRPr lang="es-PE" sz="10000" dirty="0">
              <a:ln w="28575">
                <a:solidFill>
                  <a:srgbClr val="FF0000"/>
                </a:solidFill>
              </a:ln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885" y="327286"/>
            <a:ext cx="10071277" cy="1081722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s-PE" sz="6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Requerimientos </a:t>
            </a:r>
            <a:r>
              <a:rPr lang="es-PE" sz="67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Funcionales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458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r>
              <a:rPr lang="es-PE" sz="2500" b="1" cap="small" dirty="0" smtClean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Cuarta Pantalla: Listado de Tiendas (VARIAS PÁGINAS POSIBLES)</a:t>
            </a:r>
          </a:p>
          <a:p>
            <a:pPr marL="274320" lvl="1" indent="0" algn="just" fontAlgn="base">
              <a:buNone/>
            </a:pP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RF007</a:t>
            </a: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: El sistema debe permitir visualizar </a:t>
            </a: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todas las tiendas de un determinado centro comercial</a:t>
            </a:r>
          </a:p>
          <a:p>
            <a:pPr marL="274320" lvl="1" indent="0" algn="just" fontAlgn="base">
              <a:buNone/>
            </a:pP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RF008: El sistema debe permitir marcar una tienda como favorito.</a:t>
            </a:r>
          </a:p>
          <a:p>
            <a:pPr marL="274320" lvl="1" indent="0" algn="just" fontAlgn="base">
              <a:buNone/>
            </a:pPr>
            <a:endParaRPr lang="es-PE" sz="18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18" y="2614410"/>
            <a:ext cx="2271109" cy="4037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54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885" y="327286"/>
            <a:ext cx="10071277" cy="1081722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s-PE" sz="6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Requerimientos </a:t>
            </a:r>
            <a:r>
              <a:rPr lang="es-PE" sz="67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Funcionales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11830" y="1221140"/>
            <a:ext cx="10551122" cy="2372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lvl="2" indent="0" fontAlgn="base">
              <a:buNone/>
            </a:pPr>
            <a:endParaRPr lang="es-PE" sz="25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r>
              <a:rPr lang="es-PE" sz="2500" b="1" cap="small" dirty="0" smtClean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Quinta Pantalla: Lista de Productos (VARIAS PÁGINAS POSIBLES)</a:t>
            </a:r>
          </a:p>
          <a:p>
            <a:pPr marL="274320" lvl="1" indent="0" algn="just" fontAlgn="base">
              <a:buNone/>
            </a:pP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RF009: </a:t>
            </a: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El sistema debe permitir ver una lista de productos con sus respectivos descuentos</a:t>
            </a:r>
          </a:p>
          <a:p>
            <a:pPr marL="274320" lvl="1" indent="0" algn="just" fontAlgn="base">
              <a:buNone/>
            </a:pP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RF010: </a:t>
            </a: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El sistema permite ver imágenes de los productos.</a:t>
            </a:r>
          </a:p>
          <a:p>
            <a:pPr marL="274320" lvl="1" indent="0" algn="just" fontAlgn="base">
              <a:buNone/>
            </a:pPr>
            <a:endParaRPr lang="es-PE" sz="25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endParaRPr lang="es-PE" sz="25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29" y="2459412"/>
            <a:ext cx="2281104" cy="4055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56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8812" y="237134"/>
            <a:ext cx="4106928" cy="1081722"/>
          </a:xfrm>
        </p:spPr>
        <p:txBody>
          <a:bodyPr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s-PE" sz="54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GIT</a:t>
            </a:r>
            <a:r>
              <a:rPr lang="es-PE" sz="60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HUB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0" y="1318856"/>
            <a:ext cx="9850191" cy="52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8812" y="237134"/>
            <a:ext cx="4106928" cy="1081722"/>
          </a:xfrm>
        </p:spPr>
        <p:txBody>
          <a:bodyPr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s-PE" sz="54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GIT</a:t>
            </a:r>
            <a:r>
              <a:rPr lang="es-PE" sz="60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HUB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6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6" y="1318856"/>
            <a:ext cx="9742819" cy="5217583"/>
          </a:xfrm>
        </p:spPr>
      </p:pic>
    </p:spTree>
    <p:extLst>
      <p:ext uri="{BB962C8B-B14F-4D97-AF65-F5344CB8AC3E}">
        <p14:creationId xmlns:p14="http://schemas.microsoft.com/office/powerpoint/2010/main" val="14508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8812" y="237134"/>
            <a:ext cx="4106928" cy="1081722"/>
          </a:xfrm>
        </p:spPr>
        <p:txBody>
          <a:bodyPr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s-PE" sz="54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GIT</a:t>
            </a:r>
            <a:r>
              <a:rPr lang="es-PE" sz="60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HUB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34" y="1333003"/>
            <a:ext cx="6808884" cy="5389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65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7740" y="237134"/>
            <a:ext cx="7018985" cy="1081722"/>
          </a:xfrm>
        </p:spPr>
        <p:txBody>
          <a:bodyPr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s-PE" sz="54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Lecciones </a:t>
            </a:r>
            <a:r>
              <a:rPr lang="es-PE" sz="67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Aprendidas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92854" y="1498036"/>
            <a:ext cx="10551122" cy="52247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r>
              <a:rPr lang="es-PE" sz="2500" b="1" cap="small" dirty="0" smtClean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App Inventor 2</a:t>
            </a:r>
            <a:endParaRPr lang="es-PE" sz="25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Esta herramienta nos ha permitido ir desarrollando progresivamente la aplicación que </a:t>
            </a: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planificamos al inicio del proyecto, </a:t>
            </a: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al comienzo nos costó adecuarnos al </a:t>
            </a: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IDE</a:t>
            </a: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 </a:t>
            </a: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y </a:t>
            </a: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nos resultó </a:t>
            </a: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difícil implementar las funcionalidades planteadas, pero en conclusión, App Inventor es una buena herramienta para el desarrollo de aplicaciones móviles.</a:t>
            </a:r>
            <a:endParaRPr lang="es-PE" sz="1800" dirty="0">
              <a:ln w="9525">
                <a:noFill/>
              </a:ln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endParaRPr lang="es-PE" sz="1800" b="1" cap="small" dirty="0" smtClean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r>
              <a:rPr lang="es-PE" sz="2500" b="1" cap="small" dirty="0" smtClean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Fusion Tables</a:t>
            </a:r>
            <a:endParaRPr lang="es-PE" sz="25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Nos ha permitido almacenar la información de nuestra </a:t>
            </a: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aplicación, desde el registro de los usuarios, hasta la información de los Centros Comerciales, tiendas y Productos.</a:t>
            </a:r>
          </a:p>
          <a:p>
            <a:pPr marL="274320" lvl="1" indent="0" algn="just" fontAlgn="base">
              <a:buNone/>
            </a:pPr>
            <a:endParaRPr lang="es-PE" sz="1800" dirty="0">
              <a:ln w="9525">
                <a:noFill/>
              </a:ln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lnSpc>
                <a:spcPct val="100000"/>
              </a:lnSpc>
              <a:buNone/>
            </a:pPr>
            <a:r>
              <a:rPr lang="es-PE" sz="2500" b="1" cap="small" dirty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Proyecto</a:t>
            </a:r>
          </a:p>
          <a:p>
            <a:pPr marL="274320" lvl="1" indent="0" algn="just" fontAlgn="base">
              <a:buNone/>
            </a:pP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No estimamos adecuadamente el tiempo que nos iba a tomar el desarrollo de la aplicación, para todo proyecto se debe de analizar mucho mejor los riesgos y aplicar controles.</a:t>
            </a:r>
          </a:p>
          <a:p>
            <a:pPr marL="274320" lvl="1" indent="0" algn="just" fontAlgn="base">
              <a:buNone/>
            </a:pPr>
            <a:endParaRPr lang="es-PE" sz="1800" dirty="0">
              <a:ln w="9525">
                <a:noFill/>
              </a:ln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lnSpc>
                <a:spcPct val="100000"/>
              </a:lnSpc>
              <a:buNone/>
            </a:pPr>
            <a:r>
              <a:rPr lang="es-PE" sz="2500" b="1" cap="small" dirty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CHECKalo</a:t>
            </a:r>
          </a:p>
          <a:p>
            <a:pPr marL="274320" lvl="1" indent="0" algn="just" fontAlgn="base">
              <a:buNone/>
            </a:pP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Es una buena idea de negocio, y se debería de continuar con el proyecto como una </a:t>
            </a:r>
            <a:r>
              <a:rPr lang="es-PE" sz="1800" dirty="0" err="1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StarUp</a:t>
            </a: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 para poder buscar inversionistas para un desarrollo integral.</a:t>
            </a:r>
            <a:endParaRPr lang="es-PE" sz="1800" dirty="0">
              <a:ln w="9525">
                <a:noFill/>
              </a:ln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664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9709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7829" y="5389912"/>
            <a:ext cx="10160000" cy="1081722"/>
          </a:xfrm>
        </p:spPr>
        <p:txBody>
          <a:bodyPr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PE" sz="8000" dirty="0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MUCHAS </a:t>
            </a:r>
            <a:r>
              <a:rPr lang="es-PE" sz="80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GRACIAS</a:t>
            </a:r>
            <a:endParaRPr lang="es-PE" sz="80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latin typeface="Forte" panose="03060902040502070203" pitchFamily="66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08764" y="1633264"/>
            <a:ext cx="10551122" cy="4587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29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37701" cy="685800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31494" y="4645735"/>
            <a:ext cx="5151807" cy="206062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s-ES" sz="3000" spc="-50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Eras Bold ITC" panose="020B0907030504020204" pitchFamily="34" charset="0"/>
                <a:ea typeface="+mj-ea"/>
                <a:cs typeface="+mj-cs"/>
              </a:rPr>
              <a:t>Alfredo </a:t>
            </a:r>
            <a:r>
              <a:rPr lang="es-ES" sz="3000" spc="-50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Forte" panose="03060902040502070203" pitchFamily="66" charset="0"/>
                <a:ea typeface="+mj-ea"/>
                <a:cs typeface="+mj-cs"/>
              </a:rPr>
              <a:t>Rivas Montenegro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s-ES" sz="3000" spc="-50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Eras Bold ITC" panose="020B0907030504020204" pitchFamily="34" charset="0"/>
                <a:ea typeface="+mj-ea"/>
                <a:cs typeface="+mj-cs"/>
              </a:rPr>
              <a:t>Renato </a:t>
            </a:r>
            <a:r>
              <a:rPr lang="es-ES" sz="3000" spc="-50" dirty="0" err="1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Forte" panose="03060902040502070203" pitchFamily="66" charset="0"/>
                <a:ea typeface="+mj-ea"/>
                <a:cs typeface="+mj-cs"/>
              </a:rPr>
              <a:t>Chapeyquen</a:t>
            </a:r>
            <a:r>
              <a:rPr lang="es-ES" sz="3000" spc="-50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Forte" panose="03060902040502070203" pitchFamily="66" charset="0"/>
                <a:ea typeface="+mj-ea"/>
                <a:cs typeface="+mj-cs"/>
              </a:rPr>
              <a:t> Unzueta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s-ES" sz="3000" spc="-50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Eras Bold ITC" panose="020B0907030504020204" pitchFamily="34" charset="0"/>
                <a:ea typeface="+mj-ea"/>
                <a:cs typeface="+mj-cs"/>
              </a:rPr>
              <a:t>Renzo </a:t>
            </a:r>
            <a:r>
              <a:rPr lang="es-ES" sz="3000" spc="-50" dirty="0" err="1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Forte" panose="03060902040502070203" pitchFamily="66" charset="0"/>
                <a:ea typeface="+mj-ea"/>
                <a:cs typeface="+mj-cs"/>
              </a:rPr>
              <a:t>Hohagen</a:t>
            </a:r>
            <a:r>
              <a:rPr lang="es-ES" sz="3000" spc="-50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Forte" panose="03060902040502070203" pitchFamily="66" charset="0"/>
                <a:ea typeface="+mj-ea"/>
                <a:cs typeface="+mj-cs"/>
              </a:rPr>
              <a:t> </a:t>
            </a:r>
            <a:r>
              <a:rPr lang="es-ES" sz="3000" spc="-50" dirty="0" err="1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Forte" panose="03060902040502070203" pitchFamily="66" charset="0"/>
                <a:ea typeface="+mj-ea"/>
                <a:cs typeface="+mj-cs"/>
              </a:rPr>
              <a:t>Sanchez</a:t>
            </a:r>
            <a:endParaRPr lang="es-ES" sz="3000" spc="-50" dirty="0">
              <a:ln w="12700">
                <a:solidFill>
                  <a:schemeClr val="bg1">
                    <a:lumMod val="95000"/>
                    <a:lumOff val="5000"/>
                  </a:schemeClr>
                </a:solidFill>
              </a:ln>
              <a:latin typeface="Forte" panose="03060902040502070203" pitchFamily="66" charset="0"/>
              <a:ea typeface="+mj-ea"/>
              <a:cs typeface="+mj-cs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s-ES" sz="3000" spc="-50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Eras Bold ITC" panose="020B0907030504020204" pitchFamily="34" charset="0"/>
                <a:ea typeface="+mj-ea"/>
                <a:cs typeface="+mj-cs"/>
              </a:rPr>
              <a:t>Kevin </a:t>
            </a:r>
            <a:r>
              <a:rPr lang="es-ES" sz="3000" spc="-50" dirty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latin typeface="Forte" panose="03060902040502070203" pitchFamily="66" charset="0"/>
                <a:ea typeface="+mj-ea"/>
                <a:cs typeface="+mj-cs"/>
              </a:rPr>
              <a:t>La Torre Mendo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09093" y="3320173"/>
            <a:ext cx="907130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8800" dirty="0" smtClean="0">
                <a:ln w="381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ARR &amp; </a:t>
            </a:r>
            <a:r>
              <a:rPr lang="es-PE" sz="8800" dirty="0" smtClean="0">
                <a:ln w="38100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Asociados</a:t>
            </a:r>
            <a:endParaRPr lang="es-PE" sz="8800" dirty="0">
              <a:ln w="38100"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8900" y="275771"/>
            <a:ext cx="8361099" cy="1081722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s-PE" sz="6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Objetivos</a:t>
            </a:r>
            <a:r>
              <a:rPr lang="es-PE" sz="6000" dirty="0" smtClean="0">
                <a:ln w="3175"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 </a:t>
            </a:r>
            <a:r>
              <a:rPr lang="es-PE" sz="60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del Proyecto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r>
              <a:rPr lang="es-PE" sz="2500" b="1" cap="small" dirty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Objetivo 1 – Integrar la oferta y la demanda de promociones de tiendas de centros comerciales a través de </a:t>
            </a:r>
            <a:r>
              <a:rPr lang="es-PE" sz="2500" b="1" cap="small" dirty="0" smtClean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CHECKalo</a:t>
            </a:r>
          </a:p>
          <a:p>
            <a:pPr marL="274320" lvl="1" indent="0" algn="just" fontAlgn="base">
              <a:buNone/>
            </a:pPr>
            <a:r>
              <a:rPr lang="es-PE" sz="2000" dirty="0" smtClean="0">
                <a:ln w="9525">
                  <a:noFill/>
                </a:ln>
                <a:solidFill>
                  <a:schemeClr val="tx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Ser </a:t>
            </a:r>
            <a:r>
              <a:rPr lang="es-PE" sz="2000" dirty="0">
                <a:ln w="9525">
                  <a:noFill/>
                </a:ln>
                <a:solidFill>
                  <a:schemeClr val="tx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el medio más importante y conocido a través del cual nuestros usuarios pueden conocer los descuentos y ofertas de las Tiendas de Centros Comerciales</a:t>
            </a:r>
            <a:r>
              <a:rPr lang="es-PE" sz="2000" dirty="0" smtClean="0">
                <a:ln w="9525">
                  <a:noFill/>
                </a:ln>
                <a:solidFill>
                  <a:schemeClr val="tx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.</a:t>
            </a:r>
          </a:p>
          <a:p>
            <a:pPr marL="274320" lvl="1" indent="0" algn="just" fontAlgn="base">
              <a:buNone/>
            </a:pPr>
            <a:endParaRPr lang="es-PE" sz="2000" dirty="0">
              <a:ln w="9525">
                <a:noFill/>
              </a:ln>
              <a:solidFill>
                <a:schemeClr val="tx1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r>
              <a:rPr lang="es-PE" sz="2500" b="1" cap="small" dirty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Objetivo 2 – Ser Proveedores de un servicio de publicaciones conocido y usado por las Tiendas Comerciales del medio local</a:t>
            </a:r>
          </a:p>
          <a:p>
            <a:pPr marL="274320" lvl="1" indent="0" algn="just" fontAlgn="base">
              <a:buNone/>
            </a:pPr>
            <a:r>
              <a:rPr lang="es-PE" sz="2000" dirty="0">
                <a:ln w="9525">
                  <a:noFill/>
                </a:ln>
                <a:solidFill>
                  <a:schemeClr val="tx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Las tiendas de los Centros Comerciales más conocidos de nuestra ciudad, deben de utilizar nuestra aplicación, para poder publicar sus ofertas de una manera rápida</a:t>
            </a:r>
            <a:r>
              <a:rPr lang="es-PE" sz="2000" dirty="0" smtClean="0">
                <a:ln w="9525">
                  <a:noFill/>
                </a:ln>
                <a:solidFill>
                  <a:schemeClr val="tx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.</a:t>
            </a:r>
          </a:p>
          <a:p>
            <a:pPr marL="274320" lvl="1" indent="0" algn="just" fontAlgn="base">
              <a:buNone/>
            </a:pPr>
            <a:endParaRPr lang="es-PE" sz="2000" dirty="0">
              <a:ln w="9525">
                <a:noFill/>
              </a:ln>
              <a:solidFill>
                <a:schemeClr val="tx1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lnSpc>
                <a:spcPct val="100000"/>
              </a:lnSpc>
              <a:buNone/>
            </a:pPr>
            <a:r>
              <a:rPr lang="es-PE" sz="2500" b="1" cap="small" dirty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Objetivo 3 – Ser Top de Descargas en Aplicaciones de Promociones y Ofertas</a:t>
            </a:r>
          </a:p>
          <a:p>
            <a:pPr marL="274320" lvl="1" indent="0" algn="just" fontAlgn="base">
              <a:buNone/>
            </a:pPr>
            <a:r>
              <a:rPr lang="es-PE" sz="2100" dirty="0">
                <a:ln w="9525">
                  <a:noFill/>
                </a:ln>
                <a:solidFill>
                  <a:schemeClr val="tx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Al ofrecer un servicio novedoso de ofertas para tiendas y centros comerciales, tenemos como objetivo es ser una aplicación usada y descargada en el medio local.  </a:t>
            </a:r>
          </a:p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334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127" y="759853"/>
            <a:ext cx="9968248" cy="597639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s-PE" sz="4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App Inventor 2 y Google Fusion Tables</a:t>
            </a:r>
            <a:endParaRPr lang="es-PE" sz="40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Forte" panose="03060902040502070203" pitchFamily="66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68" y="1510646"/>
            <a:ext cx="4725059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127" y="759853"/>
            <a:ext cx="9968248" cy="597639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s-PE" sz="4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App Inventor 2 y Google Fusion Tables</a:t>
            </a:r>
            <a:endParaRPr lang="es-PE" sz="40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Forte" panose="03060902040502070203" pitchFamily="66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0" y="1357492"/>
            <a:ext cx="10032641" cy="51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127" y="759853"/>
            <a:ext cx="9968248" cy="597639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s-PE" sz="4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App Inventor 2 y Google Fusion Tables</a:t>
            </a:r>
            <a:endParaRPr lang="es-PE" sz="40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Forte" panose="03060902040502070203" pitchFamily="66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50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32" y="1899676"/>
            <a:ext cx="6197185" cy="3810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83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885" y="327286"/>
            <a:ext cx="10071277" cy="1081722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s-PE" sz="6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Requerimientos </a:t>
            </a:r>
            <a:r>
              <a:rPr lang="es-PE" sz="67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Funcionales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2998425"/>
            <a:ext cx="6535980" cy="190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r>
              <a:rPr lang="es-PE" sz="2500" b="1" cap="small" dirty="0" smtClean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Primera Pantalla : Login</a:t>
            </a:r>
          </a:p>
          <a:p>
            <a:pPr marL="274320" lvl="1" indent="0" algn="just" fontAlgn="base">
              <a:buNone/>
            </a:pP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RF001</a:t>
            </a: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: El sistema debe permitir la autenticación en la aplicación por medio de un usuario y </a:t>
            </a: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contraseña.</a:t>
            </a:r>
          </a:p>
          <a:p>
            <a:pPr marL="274320" lvl="1" indent="0" algn="just" fontAlgn="base">
              <a:buNone/>
            </a:pPr>
            <a:r>
              <a:rPr lang="es-PE" sz="1800" dirty="0" smtClean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RF002</a:t>
            </a: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: El sistema debe mostrar un botón Crear Usuario que permita un Nuevo Registro de Usuario.</a:t>
            </a:r>
          </a:p>
          <a:p>
            <a:pPr marL="274320" lvl="1" indent="0" algn="just" fontAlgn="base">
              <a:buNone/>
            </a:pPr>
            <a:endParaRPr lang="es-PE" sz="18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18" y="1530232"/>
            <a:ext cx="2880138" cy="51202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84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885" y="327286"/>
            <a:ext cx="10071277" cy="1081722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s-PE" sz="6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Requerimientos </a:t>
            </a:r>
            <a:r>
              <a:rPr lang="es-PE" sz="67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Funcionales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167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r>
              <a:rPr lang="es-PE" sz="2500" b="1" cap="small" dirty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Segunda Pantalla: Registro de Usuario</a:t>
            </a:r>
          </a:p>
          <a:p>
            <a:pPr marL="274320" lvl="1" indent="0" algn="just" fontAlgn="base">
              <a:buNone/>
            </a:pP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RF003: El sistema debe mostrar los siguientes campos: “Introduce tu Nombre”, “Introduce tu Apellido”, “Introduce tu correo electrónico”, “Introduce tu contraseña”, “Vuelve a introducir tu contraseña”.</a:t>
            </a:r>
          </a:p>
          <a:p>
            <a:pPr marL="274320" lvl="1" indent="0" algn="just" fontAlgn="base">
              <a:buNone/>
            </a:pP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RF004: El sistema debe registrar el usuario a través del botón Registrar.</a:t>
            </a:r>
          </a:p>
          <a:p>
            <a:pPr marL="274320" lvl="1" indent="0" algn="just" fontAlgn="base">
              <a:buNone/>
            </a:pPr>
            <a:endParaRPr lang="es-PE" sz="18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6" y="3090930"/>
            <a:ext cx="2017555" cy="35867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52" y="3090930"/>
            <a:ext cx="2017555" cy="35867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138" y="3090929"/>
            <a:ext cx="2017555" cy="3586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32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885" y="327286"/>
            <a:ext cx="10071277" cy="1081722"/>
          </a:xfrm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s-PE" sz="6000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Eras Bold ITC" panose="020B0907030504020204" pitchFamily="34" charset="0"/>
              </a:rPr>
              <a:t>Requerimientos </a:t>
            </a:r>
            <a:r>
              <a:rPr lang="es-PE" sz="67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Forte" panose="03060902040502070203" pitchFamily="66" charset="0"/>
              </a:rPr>
              <a:t>Funcionales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08764" y="1633264"/>
            <a:ext cx="10551122" cy="16250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 fontAlgn="base">
              <a:buNone/>
            </a:pPr>
            <a:r>
              <a:rPr lang="es-PE" sz="2500" b="1" cap="small" dirty="0">
                <a:ln w="9525">
                  <a:noFill/>
                </a:ln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Berlin Sans FB" panose="020E0602020502020306" pitchFamily="34" charset="0"/>
                <a:cs typeface="Aharoni" panose="02010803020104030203" pitchFamily="2" charset="-79"/>
              </a:rPr>
              <a:t>Tercer Pantalla: Lista de Centros Comerciales (MÁS PÁGINAS POSIBLES)</a:t>
            </a:r>
          </a:p>
          <a:p>
            <a:pPr marL="274320" lvl="1" indent="0" algn="just" fontAlgn="base">
              <a:buNone/>
            </a:pP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RF005: El sistema debe permitir visualizar la lista de todos los centros comerciales, ordenado de manera alfabética.</a:t>
            </a:r>
          </a:p>
          <a:p>
            <a:pPr marL="274320" lvl="1" indent="0" algn="just" fontAlgn="base">
              <a:buNone/>
            </a:pPr>
            <a:r>
              <a:rPr lang="es-PE" sz="1800" dirty="0">
                <a:ln w="9525">
                  <a:noFill/>
                </a:ln>
                <a:latin typeface="Berlin Sans FB" panose="020E0602020502020306" pitchFamily="34" charset="0"/>
                <a:cs typeface="Aharoni" panose="02010803020104030203" pitchFamily="2" charset="-79"/>
              </a:rPr>
              <a:t>RF006: El sistema debe permitir seleccionar un centro comercial de la lista.</a:t>
            </a:r>
          </a:p>
          <a:p>
            <a:pPr marL="274320" lvl="1" indent="0" algn="just" fontAlgn="base">
              <a:buNone/>
            </a:pPr>
            <a:endParaRPr lang="es-PE" sz="1800" b="1" cap="small" dirty="0">
              <a:ln w="9525">
                <a:noFill/>
              </a:ln>
              <a:solidFill>
                <a:schemeClr val="tx1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Berlin Sans FB" panose="020E0602020502020306" pitchFamily="34" charset="0"/>
              <a:cs typeface="Aharoni" panose="02010803020104030203" pitchFamily="2" charset="-79"/>
            </a:endParaRPr>
          </a:p>
          <a:p>
            <a:pPr marL="274320" lvl="1" indent="0" algn="just" fontAlgn="base">
              <a:buNone/>
            </a:pPr>
            <a:endParaRPr lang="es-PE" sz="2000" dirty="0">
              <a:ln w="3175">
                <a:solidFill>
                  <a:srgbClr val="FFFF00"/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sz="2000" dirty="0" smtClean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 marL="274320" lvl="1" indent="0" fontAlgn="base">
              <a:buNone/>
            </a:pPr>
            <a:endParaRPr lang="es-PE" dirty="0"/>
          </a:p>
          <a:p>
            <a:pPr marL="274320" lvl="1" indent="0" fontAlgn="base">
              <a:buNone/>
            </a:pPr>
            <a:endParaRPr lang="es-PE" dirty="0"/>
          </a:p>
          <a:p>
            <a:pPr marL="0" indent="0">
              <a:buFont typeface="Arial" pitchFamily="34" charset="0"/>
              <a:buNone/>
            </a:pP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80" y="3258355"/>
            <a:ext cx="1898656" cy="3375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25" y="3258355"/>
            <a:ext cx="1898657" cy="33753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79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TC103457515[[fn=Vista]]</Template>
  <TotalTime>162</TotalTime>
  <Words>557</Words>
  <Application>Microsoft Office PowerPoint</Application>
  <PresentationFormat>Panorámica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Aharoni</vt:lpstr>
      <vt:lpstr>Arial</vt:lpstr>
      <vt:lpstr>Berlin Sans FB</vt:lpstr>
      <vt:lpstr>Berlin Sans FB Demi</vt:lpstr>
      <vt:lpstr>Century Schoolbook</vt:lpstr>
      <vt:lpstr>Eras Bold ITC</vt:lpstr>
      <vt:lpstr>Forte</vt:lpstr>
      <vt:lpstr>Wingdings 2</vt:lpstr>
      <vt:lpstr>View</vt:lpstr>
      <vt:lpstr>Presentación de PowerPoint</vt:lpstr>
      <vt:lpstr>Presentación de PowerPoint</vt:lpstr>
      <vt:lpstr>Objetivos del Proyecto</vt:lpstr>
      <vt:lpstr>App Inventor 2 y Google Fusion Tables</vt:lpstr>
      <vt:lpstr>App Inventor 2 y Google Fusion Tables</vt:lpstr>
      <vt:lpstr>App Inventor 2 y Google Fusion Tables</vt:lpstr>
      <vt:lpstr>Requerimientos Funcionales</vt:lpstr>
      <vt:lpstr>Requerimientos Funcionales</vt:lpstr>
      <vt:lpstr>Requerimientos Funcionales</vt:lpstr>
      <vt:lpstr>Requerimientos Funcionales</vt:lpstr>
      <vt:lpstr>Requerimientos Funcionales</vt:lpstr>
      <vt:lpstr>GITHUB</vt:lpstr>
      <vt:lpstr>GITHUB</vt:lpstr>
      <vt:lpstr>GITHUB</vt:lpstr>
      <vt:lpstr>Lecciones Aprendidas</vt:lpstr>
      <vt:lpstr>MUCHAS GRACIAS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Rivas Montenegro</dc:creator>
  <cp:lastModifiedBy>Alfredo Rivas Montenegro</cp:lastModifiedBy>
  <cp:revision>14</cp:revision>
  <dcterms:created xsi:type="dcterms:W3CDTF">2014-10-16T23:36:28Z</dcterms:created>
  <dcterms:modified xsi:type="dcterms:W3CDTF">2014-10-17T02:23:59Z</dcterms:modified>
</cp:coreProperties>
</file>