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65" r:id="rId3"/>
    <p:sldId id="266" r:id="rId4"/>
    <p:sldId id="304" r:id="rId5"/>
    <p:sldId id="307" r:id="rId6"/>
    <p:sldId id="308" r:id="rId7"/>
    <p:sldId id="305" r:id="rId8"/>
    <p:sldId id="267" r:id="rId9"/>
  </p:sldIdLst>
  <p:sldSz cx="12192000" cy="6858000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DAC6A-E0E1-C1E9-BB0F-943B4158F1FB}" v="72" dt="2024-10-26T02:32:4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11288" y="-8468"/>
            <a:ext cx="12226100" cy="6874935"/>
            <a:chOff x="-8466" y="-8468"/>
            <a:chExt cx="9169804" cy="6874935"/>
          </a:xfrm>
        </p:grpSpPr>
        <p:cxnSp>
          <p:nvCxnSpPr>
            <p:cNvPr id="24" name="Google Shape;24;p2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460" y="2404534"/>
            <a:ext cx="77691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460" y="4050834"/>
            <a:ext cx="77691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812800" y="4470400"/>
            <a:ext cx="84636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033180" y="609600"/>
            <a:ext cx="8096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468099" y="3632200"/>
            <a:ext cx="7226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812797" y="4470400"/>
            <a:ext cx="84636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643615" y="790378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996932" y="2886556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812797" y="1931988"/>
            <a:ext cx="84636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812797" y="4527448"/>
            <a:ext cx="84636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033180" y="609600"/>
            <a:ext cx="8096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2796" y="4013200"/>
            <a:ext cx="8463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812797" y="4527448"/>
            <a:ext cx="84636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643615" y="790378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996932" y="2886556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21131" y="609600"/>
            <a:ext cx="84552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812796" y="4013200"/>
            <a:ext cx="8463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812797" y="4527448"/>
            <a:ext cx="84636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812799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104217" y="-130810"/>
            <a:ext cx="3880800" cy="8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6582" y="2582850"/>
            <a:ext cx="52515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650400" y="-228000"/>
            <a:ext cx="5251500" cy="6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2799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2799" y="2160590"/>
            <a:ext cx="84636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812799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812797" y="2700868"/>
            <a:ext cx="84636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812797" y="4527448"/>
            <a:ext cx="84636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812800" y="2160589"/>
            <a:ext cx="41175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5158939" y="2160590"/>
            <a:ext cx="41175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812799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812799" y="2160983"/>
            <a:ext cx="4120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812799" y="2737246"/>
            <a:ext cx="41208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5155520" y="2160983"/>
            <a:ext cx="4120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5155520" y="2737246"/>
            <a:ext cx="41208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812799" y="1498604"/>
            <a:ext cx="37203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1700" y="514925"/>
            <a:ext cx="45147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812799" y="2777069"/>
            <a:ext cx="37203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12799" y="4800600"/>
            <a:ext cx="8463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812799" y="609600"/>
            <a:ext cx="84636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12799" y="5367338"/>
            <a:ext cx="84636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289" y="-8468"/>
            <a:ext cx="12226101" cy="6874935"/>
            <a:chOff x="-8467" y="-8468"/>
            <a:chExt cx="9169805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812799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812799" y="2160590"/>
            <a:ext cx="84636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91375" y="663700"/>
            <a:ext cx="10294200" cy="468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dirty="0">
                <a:solidFill>
                  <a:schemeClr val="dk1"/>
                </a:solidFill>
              </a:rPr>
              <a:t>IFN 712 Research In IT</a:t>
            </a:r>
            <a:br>
              <a:rPr lang="en-US" sz="2800" b="0" dirty="0"/>
            </a:br>
            <a:r>
              <a:rPr lang="en-US" sz="2800" b="0" dirty="0">
                <a:solidFill>
                  <a:schemeClr val="dk1"/>
                </a:solidFill>
              </a:rPr>
              <a:t> </a:t>
            </a:r>
            <a:br>
              <a:rPr lang="en-US" sz="2800" b="0" dirty="0"/>
            </a:br>
            <a:r>
              <a:rPr lang="en-US" sz="2800" b="0" dirty="0">
                <a:solidFill>
                  <a:schemeClr val="dk1"/>
                </a:solidFill>
              </a:rPr>
              <a:t>ASWIN </a:t>
            </a:r>
            <a:r>
              <a:rPr lang="en-US" sz="2800" dirty="0">
                <a:solidFill>
                  <a:schemeClr val="dk1"/>
                </a:solidFill>
              </a:rPr>
              <a:t>JAYARAMAN-COMPUTER</a:t>
            </a:r>
            <a:r>
              <a:rPr lang="en-US" sz="2800" b="0" dirty="0">
                <a:solidFill>
                  <a:schemeClr val="dk1"/>
                </a:solidFill>
              </a:rPr>
              <a:t> SCIENCE </a:t>
            </a:r>
            <a:endParaRPr sz="2800" b="0" dirty="0">
              <a:solidFill>
                <a:schemeClr val="dk1"/>
              </a:solidFill>
            </a:endParaRPr>
          </a:p>
          <a:p>
            <a:pPr algn="ctr">
              <a:lnSpc>
                <a:spcPct val="90000"/>
              </a:lnSpc>
              <a:buClr>
                <a:schemeClr val="lt1"/>
              </a:buClr>
              <a:buSzPts val="2800"/>
            </a:pPr>
            <a:r>
              <a:rPr lang="en-US" sz="2800" b="0" dirty="0">
                <a:solidFill>
                  <a:schemeClr val="dk1"/>
                </a:solidFill>
              </a:rPr>
              <a:t> A Comparative Study of Railway Infrastructure </a:t>
            </a:r>
            <a:r>
              <a:rPr lang="en-US" sz="2800" dirty="0">
                <a:solidFill>
                  <a:schemeClr val="dk1"/>
                </a:solidFill>
              </a:rPr>
              <a:t>Availability Calculation</a:t>
            </a:r>
            <a:r>
              <a:rPr lang="en-US" sz="2800" b="0" dirty="0">
                <a:solidFill>
                  <a:schemeClr val="dk1"/>
                </a:solidFill>
              </a:rPr>
              <a:t> Methodologies 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>
                <a:solidFill>
                  <a:schemeClr val="dk1"/>
                </a:solidFill>
              </a:rPr>
              <a:t>Supervisor:</a:t>
            </a:r>
            <a:r>
              <a:rPr lang="en-US" sz="2800" dirty="0">
                <a:solidFill>
                  <a:schemeClr val="dk1"/>
                </a:solidFill>
              </a:rPr>
              <a:t> Dr.</a:t>
            </a:r>
            <a:r>
              <a:rPr lang="en-US" sz="2800" b="0" dirty="0">
                <a:solidFill>
                  <a:schemeClr val="dk1"/>
                </a:solidFill>
              </a:rPr>
              <a:t> Krishna Behara</a:t>
            </a:r>
            <a:r>
              <a:rPr lang="en-US" sz="2800" dirty="0">
                <a:solidFill>
                  <a:schemeClr val="dk1"/>
                </a:solidFill>
              </a:rPr>
              <a:t> and Dennis Noble  </a:t>
            </a:r>
            <a:r>
              <a:rPr lang="en-US" sz="2800" b="0" dirty="0">
                <a:solidFill>
                  <a:schemeClr val="dk1"/>
                </a:solidFill>
              </a:rPr>
              <a:t> 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>
                <a:solidFill>
                  <a:schemeClr val="dk1"/>
                </a:solidFill>
              </a:rPr>
              <a:t>CLUSTER 3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8/26/2024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2007-B183-425E-2949-6C0CC26A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99" y="377798"/>
            <a:ext cx="8463600" cy="566359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solidFill>
                  <a:srgbClr val="2D3B45"/>
                </a:solidFill>
              </a:rPr>
              <a:t>Completed experiments and data collection work and data analysis work</a:t>
            </a:r>
            <a:endParaRPr lang="en-US" sz="2400" dirty="0"/>
          </a:p>
          <a:p>
            <a:endParaRPr lang="en-US" dirty="0"/>
          </a:p>
          <a:p>
            <a:pPr marL="594360" lvl="1" indent="0">
              <a:buNone/>
            </a:pP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err="1"/>
              <a:t>Analysed</a:t>
            </a:r>
            <a:r>
              <a:rPr lang="en-US" dirty="0"/>
              <a:t> QR dataset</a:t>
            </a:r>
          </a:p>
          <a:p>
            <a:pPr lvl="1">
              <a:buFont typeface="Courier New"/>
              <a:buChar char="o"/>
            </a:pPr>
            <a:r>
              <a:rPr lang="en-US" dirty="0"/>
              <a:t>Finding  infrastructure </a:t>
            </a:r>
            <a:r>
              <a:rPr lang="en-US" dirty="0" err="1"/>
              <a:t>availbility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ABB5-B231-2E86-F6C2-428EC24AA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584-F545-A89A-EA7F-28BA231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AVAILABILITY 2021- 2022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B0DEE-247C-B9A6-6A91-6FE964D1B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05C83EC-97CF-62F3-8AC4-8AC3061D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0" y="1269244"/>
            <a:ext cx="9544050" cy="288663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879B85-6B2D-EA04-E5C6-237E62FA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9" y="3823806"/>
            <a:ext cx="9296400" cy="27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4A46-78B8-F5B7-EFE0-BF0B773C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2021-2022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2A10-1D28-2B30-85A2-2EB951523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114BB86-0984-410D-032C-6CD5D1A3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0" y="1271540"/>
            <a:ext cx="7496175" cy="268605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10BB21C-545E-37BB-1400-68F78CC0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2" y="3960106"/>
            <a:ext cx="7210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05DB-1002-5CA9-C832-7B4B8C6E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30" y="609600"/>
            <a:ext cx="10682364" cy="1320900"/>
          </a:xfrm>
        </p:spPr>
        <p:txBody>
          <a:bodyPr/>
          <a:lstStyle/>
          <a:p>
            <a:r>
              <a:rPr lang="en-US" dirty="0"/>
              <a:t>POSESSION TYPE CAUSING LOW AVAILABILITY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30FAA-170E-B57A-DE76-6D02977571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D6B5131-99BC-94D5-0F9D-2683BB27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" y="1269484"/>
            <a:ext cx="11751609" cy="51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E43A6-96F6-2949-0538-114A4FE4B6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4" name="Picture 3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AA810AFA-CE2B-FF5B-D13A-02771DF5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8" y="1167934"/>
            <a:ext cx="11063567" cy="56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7ACA-90E1-7AFC-5566-C348C99A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2" y="609600"/>
            <a:ext cx="9259217" cy="13209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D3B45"/>
                </a:solidFill>
              </a:rPr>
              <a:t>Main findings and relation to the revised research question</a:t>
            </a:r>
            <a:endParaRPr lang="en-US" sz="24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EA6B5-37E9-2ABD-440B-07F4D9BE5C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26FD6-402A-03F0-FF7A-EA31135856CB}"/>
              </a:ext>
            </a:extLst>
          </p:cNvPr>
          <p:cNvSpPr txBox="1"/>
          <p:nvPr/>
        </p:nvSpPr>
        <p:spPr>
          <a:xfrm>
            <a:off x="1000665" y="1719532"/>
            <a:ext cx="593497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Factors Affecting Railway Availability:</a:t>
            </a:r>
          </a:p>
          <a:p>
            <a:pPr>
              <a:buFont typeface=""/>
              <a:buChar char="•"/>
            </a:pPr>
            <a:r>
              <a:rPr lang="en-US" b="1"/>
              <a:t>Maintenance Work</a:t>
            </a:r>
            <a:r>
              <a:rPr lang="en-US"/>
              <a:t>: Track repairs, bridge construction, rolling stock maintenance.</a:t>
            </a:r>
          </a:p>
          <a:p>
            <a:pPr>
              <a:buFont typeface=""/>
              <a:buChar char="•"/>
            </a:pPr>
            <a:r>
              <a:rPr lang="en-US" b="1"/>
              <a:t>Operational Shutdowns</a:t>
            </a:r>
            <a:r>
              <a:rPr lang="en-US"/>
              <a:t>: NCL/NNC shutdowns for safety or projects.</a:t>
            </a:r>
          </a:p>
          <a:p>
            <a:pPr>
              <a:buFont typeface=""/>
              <a:buChar char="•"/>
            </a:pPr>
            <a:r>
              <a:rPr lang="en-US" b="1"/>
              <a:t>Infrastructure Failures</a:t>
            </a:r>
            <a:r>
              <a:rPr lang="en-US"/>
              <a:t>: Drain renewal, reconditioning of tracks.</a:t>
            </a:r>
          </a:p>
          <a:p>
            <a:pPr>
              <a:buFont typeface=""/>
              <a:buChar char="•"/>
            </a:pPr>
            <a:r>
              <a:rPr lang="en-US" b="1"/>
              <a:t>Safety Measures</a:t>
            </a:r>
            <a:r>
              <a:rPr lang="en-US"/>
              <a:t>: Fire hazard control, vacuum truck use.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7B3BF-81BF-0850-74D5-E908B78BF476}"/>
              </a:ext>
            </a:extLst>
          </p:cNvPr>
          <p:cNvSpPr txBox="1"/>
          <p:nvPr/>
        </p:nvSpPr>
        <p:spPr>
          <a:xfrm>
            <a:off x="1000665" y="3430438"/>
            <a:ext cx="66250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2021 Analysis: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Planned and reactive maintenance involve the same possession types, indicating:</a:t>
            </a:r>
          </a:p>
          <a:p>
            <a:pPr marL="228600" lvl="1" indent="-228600">
              <a:buFont typeface=""/>
              <a:buChar char="•"/>
            </a:pPr>
            <a:r>
              <a:rPr lang="en-US" dirty="0"/>
              <a:t>Poor maintenance practices.</a:t>
            </a:r>
          </a:p>
          <a:p>
            <a:pPr marL="228600" lvl="1" indent="-228600">
              <a:buFont typeface=""/>
              <a:buChar char="•"/>
            </a:pPr>
            <a:r>
              <a:rPr lang="en-US" dirty="0"/>
              <a:t>Possession types more prone to failure.</a:t>
            </a:r>
          </a:p>
          <a:p>
            <a:pPr marL="228600" lvl="1" indent="-228600">
              <a:buFont typeface=""/>
              <a:buChar char="•"/>
            </a:pPr>
            <a:endParaRPr lang="en-US" dirty="0"/>
          </a:p>
          <a:p>
            <a:r>
              <a:rPr lang="en-US" b="1" dirty="0"/>
              <a:t>2022 Insights:</a:t>
            </a:r>
          </a:p>
          <a:p>
            <a:pPr>
              <a:buFont typeface=""/>
              <a:buChar char="•"/>
            </a:pPr>
            <a:r>
              <a:rPr lang="en-US" dirty="0"/>
              <a:t>Similar issues with possession types, but overall improvement in maintenance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34930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AE82-471C-5A94-8284-6C92F111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99" y="406947"/>
            <a:ext cx="8463600" cy="5707511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  <a:endParaRPr lang="en-US"/>
          </a:p>
          <a:p>
            <a:r>
              <a:rPr lang="en-US" sz="1400" dirty="0"/>
              <a:t>FACTORS AFFECTING AVAILABILITY</a:t>
            </a:r>
            <a:endParaRPr lang="en-US" sz="14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Burning or Control of Fire Hazards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NCL Shutdown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Drain Renewal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Bridge Construction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Rolling Stock Repair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Vacuum Truck Use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General Track Maintenance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Reconditioning of Track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Courier New,monospace"/>
              <a:buChar char="o"/>
            </a:pPr>
            <a:r>
              <a:rPr lang="en-US" sz="1100" b="1" dirty="0"/>
              <a:t>Shutdowns (e.g., NNC)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/>
              <a:t>AVAILABILITY  (2021 - 2022) </a:t>
            </a:r>
          </a:p>
          <a:p>
            <a:pPr lvl="2" indent="-319405">
              <a:buFont typeface="Wingdings"/>
              <a:buChar char="§"/>
            </a:pPr>
            <a:r>
              <a:rPr lang="en-US" dirty="0"/>
              <a:t>JAN  &amp; AUG has high availability </a:t>
            </a:r>
          </a:p>
          <a:p>
            <a:pPr lvl="1">
              <a:buFont typeface="Courier New"/>
              <a:buChar char="o"/>
            </a:pPr>
            <a:r>
              <a:rPr lang="en-US" dirty="0"/>
              <a:t>SYSTEM WISE AVAILABILITY</a:t>
            </a:r>
          </a:p>
          <a:p>
            <a:pPr lvl="2" indent="-319405">
              <a:buFont typeface="Wingdings"/>
              <a:buChar char="§"/>
            </a:pPr>
            <a:r>
              <a:rPr lang="en-US" dirty="0"/>
              <a:t> SYS 7  BEST PERFORMING</a:t>
            </a:r>
          </a:p>
          <a:p>
            <a:pPr lvl="2" indent="-319405">
              <a:buFont typeface="Wingdings"/>
              <a:buChar char="§"/>
            </a:pPr>
            <a:r>
              <a:rPr lang="en-US" dirty="0"/>
              <a:t>SYS 1 IS WORST PERFORMING</a:t>
            </a:r>
          </a:p>
          <a:p>
            <a:pPr lvl="1">
              <a:buFont typeface="Courier New,monospace"/>
              <a:buChar char="o"/>
            </a:pP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5E67-BABD-4B55-DB4E-075C1FBABF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2" name="Picture 1" descr="A screenshot of a data&#10;&#10;Description automatically generated">
            <a:extLst>
              <a:ext uri="{FF2B5EF4-FFF2-40B4-BE49-F238E27FC236}">
                <a16:creationId xmlns:a16="http://schemas.microsoft.com/office/drawing/2014/main" id="{6CE72349-11CA-AC69-73C9-930FBCE1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666" y="412540"/>
            <a:ext cx="3672516" cy="49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4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IFN 712 Research In IT   ASWIN JAYARAMAN-COMPUTER SCIENCE   A Comparative Study of Railway Infrastructure Availability Calculation Methodologies   Supervisor: Dr. Krishna Behara and Dennis Noble     CLUSTER 3</vt:lpstr>
      <vt:lpstr>PowerPoint Presentation</vt:lpstr>
      <vt:lpstr>RESULTS – AVAILABILITY 2021- 2022</vt:lpstr>
      <vt:lpstr>SYSTEM 2021-2022 </vt:lpstr>
      <vt:lpstr>POSESSION TYPE CAUSING LOW AVAILABILITY</vt:lpstr>
      <vt:lpstr>PowerPoint Presentation</vt:lpstr>
      <vt:lpstr>Main findings and relation to the revised research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616</cp:revision>
  <dcterms:modified xsi:type="dcterms:W3CDTF">2024-10-26T02:32:42Z</dcterms:modified>
</cp:coreProperties>
</file>