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5f15c67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2e5f15c6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 de testes que podem ser feitos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5f15c6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2e5f15c6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exemplos </a:t>
            </a:r>
            <a:r>
              <a:rPr lang="pt-BR"/>
              <a:t>de automação</a:t>
            </a:r>
            <a:r>
              <a:rPr lang="pt-BR"/>
              <a:t> do workflow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e5f15c6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2e5f15c6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arquivo yml que iremos fazer o teste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5f15c6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2e5f15c6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fazendo commit do workflow yml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5f15c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2e5f15c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alguns testes </a:t>
            </a:r>
            <a:r>
              <a:rPr lang="pt-BR"/>
              <a:t>não</a:t>
            </a:r>
            <a:r>
              <a:rPr lang="pt-BR"/>
              <a:t> passaram. Comentei os teste que </a:t>
            </a:r>
            <a:r>
              <a:rPr lang="pt-BR"/>
              <a:t>não</a:t>
            </a:r>
            <a:r>
              <a:rPr lang="pt-BR"/>
              <a:t> passaram e fiz o commit na master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5f15c6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2e5f15c6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roda tudo em parelelo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5f15c6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e5f15c6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windows nao rodu pq: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Some of the key features of Pytest include: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o Pytest pode descobrir e executar testes automaticamente em um diretório ou módulo. Ele oferece suporte à execução de testes em paralelo, o que pode reduzir significativamente o tempo necessário para executar um grande conjunto de testes.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Parametrização de teste flexível: Pytest permite escrever testes parametrizados que podem ser executados com vários conjuntos de valores de entrada. Isso pode ajudá-lo a testar o código com uma variedade de cenários e casos extremos.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Relatórios abrangentes: o Pytest fornece relatórios detalhados sobre os resultados dos testes, incluindo mensagens de falha, tempos de execução e cobertura de código..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integração com outras ferramentas de teste: o Pytest pode ser integrado com outras ferramentas, como coverage.py, flake8 e tox.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Tem como principal característica o teste de unidade! Um teste de unidade é um teste que verifica um único componente de código, geralmente modularizado como uma função, e garante que ele funcione conforme o esperado.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Aqui estão algumas de suas principais características: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Executores de teste: unittest vem com vários executores de teste, incluindo uma interface de linha de comando e uma interface gráfica do usuário.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Classes de casos de teste: unittest usa classes de casos de teste para agrupar testes relacionados. Classes de casos de teste podem ser subclasses para criar casos de teste mais específicos.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Assertions: o unittest fornece uma variedade de métodos de asserção para verificar o comportamento esperado do código que está sendo testado. Isso inclui assertEqual, assertTrue, assertFalse, assertRaises e muito mais.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Conjuntos de teste: unittest permite agrupar casos de teste em conjuntos de teste, que podem ser usados para organizar e executar testes relacionados juntos.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Dispositivos de teste: unittest fornece a capacidade de configurar e desmontar acessórios de teste, que são as pré-condições e pós-condições necessárias para o teste.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Descoberta de teste: o unittest pode descobrir e executar automaticamente todos os testes em um pacote ou módulo, facilitando o teste de grandes bases de código.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Captura de saída: unittest inclui funcionalidade para capturar saída gerada por testes, o que pode ser útil para depuração.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Ignorar testes e falhas esperadas: o unittest fornece mecanismos para ignorar testes que não são aplicáveis ou que devem falhar devido a problemas conhecidos.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pytest e unittest são frameworks de teste populares para Python, mas existem algumas diferenças entre eles: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Sintaxe:</a:t>
            </a:r>
            <a:r>
              <a:rPr lang="pt-BR"/>
              <a:t> unittest segue uma sintaxe mais tradicional para escrever casos de teste, enquanto pytest usa uma sintaxe mais concisa e expressiva. Isso torna os testes pytest mais legíveis e fáceis de escrever.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Descoberta de teste:</a:t>
            </a:r>
            <a:r>
              <a:rPr lang="pt-BR"/>
              <a:t> o pytest possui recursos de descoberta de teste mais avançados, o que significa que você não precisa especificar explicitamente quais arquivos ou funções de teste devem ser executados. O pytest descobrirá automaticamente todos os testes em seu projeto e os executará.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Fixtures</a:t>
            </a:r>
            <a:r>
              <a:rPr lang="pt-BR"/>
              <a:t>: o pytest possui um poderoso sistema de fixtures, que permite definir a configuração de teste reutilizável e o código de desmontagem. O unittest também possui um recurso semelhante, mas não é tão flexível quanto os </a:t>
            </a:r>
            <a:r>
              <a:rPr lang="pt-BR">
                <a:solidFill>
                  <a:schemeClr val="dk1"/>
                </a:solidFill>
              </a:rPr>
              <a:t>fixtures </a:t>
            </a:r>
            <a:r>
              <a:rPr lang="pt-BR"/>
              <a:t>do pytest.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Assertions</a:t>
            </a:r>
            <a:r>
              <a:rPr lang="pt-BR"/>
              <a:t>: o pytest fornece um rico conjunto de funções de asserção integradas, o que torna a escrita de casos de teste mais fácil e legível. unittest tem menos asserções internas, mas e possivel facilmente adicionar suas próprias asserções personalizadas, se necessário.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/>
              <a:t>Plugins</a:t>
            </a:r>
            <a:r>
              <a:rPr lang="pt-BR"/>
              <a:t>: o pytest possui uma comunidade grande e ativa de desenvolvedores de plugins, o que significa que você pode estender facilmente a funcionalidade do pytest com plugins. O unittest também oferece suporte a plug-ins, mas há menos disponíveis em comparação com o pytest.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geral, o pytest é considerado uma estrutura de teste mais moderna e flexível em comparação com o unittest, mas ambas as estruturas têm seus pontos fortes e fracos.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/>
            </a:br>
            <a:r>
              <a:rPr lang="pt-BR"/>
              <a:t>Os desenvolvedores escrevem testes simples e compactos, ao mesmo tempo em que dão suporte a testes de unidade, testes funcionais e testes de API.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Here are some of the key features of Pytest: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Easy to use: Pytest is designed to be simple and easy to use, with a minimal syntax that makes it quick to write tests.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Flexible test discovery: Pytest automatically discovers and runs tests in your codebase, making it easy to test your entire application with just a few commands.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Fixture support: Pytest provides a powerful fixture system that allows you to define reusable code snippets for setting up test data.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Parametrized tests: Pytest allows you to run the same test with multiple sets of inputs using its parametrized testing feature.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Powerful assertion introspection: Pytest provides detailed information about test failures, making it easy to diagnose and fix problems in your code.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Plugins: Pytest has a plugin system that allows you to extend its functionality with custom plugins.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Integrations: Pytest integrates with a wide range of other tools and frameworks, including Django, Flask, and Selenium.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Support for test-driven development: Pytest makes it easy to practice test-driven development, with tools for running tests continuously as you write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https://www.softwaretestinghelp.com/pytest-tutorial/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ex: toda vez que um issues eh criado ocorre um evento ativando o github actions, e nessa </a:t>
            </a:r>
            <a:r>
              <a:rPr lang="pt-BR"/>
              <a:t>ação</a:t>
            </a:r>
            <a:r>
              <a:rPr lang="pt-BR"/>
              <a:t> talvez uma </a:t>
            </a:r>
            <a:r>
              <a:rPr lang="pt-BR"/>
              <a:t>operação é</a:t>
            </a:r>
            <a:r>
              <a:rPr lang="pt-BR"/>
              <a:t> automatizada, como: organizar os erros, </a:t>
            </a:r>
            <a:r>
              <a:rPr lang="pt-BR"/>
              <a:t>categorizá-los,</a:t>
            </a:r>
            <a:r>
              <a:rPr lang="pt-BR"/>
              <a:t> designar </a:t>
            </a:r>
            <a:r>
              <a:rPr lang="pt-BR"/>
              <a:t>responsável…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5f15c6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e5f15c6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Toda</a:t>
            </a:r>
            <a:r>
              <a:rPr lang="pt-BR"/>
              <a:t> vez que ocorre um </a:t>
            </a:r>
            <a:r>
              <a:rPr lang="pt-BR"/>
              <a:t>evento no</a:t>
            </a:r>
            <a:r>
              <a:rPr lang="pt-BR"/>
              <a:t> </a:t>
            </a:r>
            <a:r>
              <a:rPr lang="pt-BR"/>
              <a:t>repo, uma ação</a:t>
            </a:r>
            <a:r>
              <a:rPr lang="pt-BR"/>
              <a:t> automatizada </a:t>
            </a:r>
            <a:r>
              <a:rPr lang="pt-BR"/>
              <a:t>é atividade</a:t>
            </a:r>
            <a:r>
              <a:rPr lang="pt-BR"/>
              <a:t> em resposta.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5f15c67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2e5f15c6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5f15c6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2e5f15c6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5f15c6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2e5f15c6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Termos</a:t>
            </a:r>
            <a:br>
              <a:rPr b="1" lang="pt-BR"/>
            </a:br>
            <a:r>
              <a:rPr b="1" lang="pt-BR"/>
              <a:t>	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Workflow: </a:t>
            </a:r>
            <a:r>
              <a:rPr b="1" lang="pt-BR"/>
              <a:t>coleção</a:t>
            </a:r>
            <a:r>
              <a:rPr b="1" lang="pt-BR"/>
              <a:t> de jobs definido por um arquivo YAML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name: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Events: qualquer atividade no repo que ativa o workflow 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On: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Runner: </a:t>
            </a:r>
            <a:r>
              <a:rPr b="1" lang="pt-BR"/>
              <a:t>versão</a:t>
            </a:r>
            <a:r>
              <a:rPr b="1" lang="pt-BR"/>
              <a:t> do </a:t>
            </a:r>
            <a:r>
              <a:rPr b="1" lang="pt-BR"/>
              <a:t>sistema,</a:t>
            </a:r>
            <a:r>
              <a:rPr b="1" lang="pt-BR"/>
              <a:t> pode rodar em todos os sistemas operacionais.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Jobs: collection of steps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jobs: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pt-BR"/>
              <a:t>Steps: </a:t>
            </a:r>
            <a:r>
              <a:rPr b="1" lang="pt-BR"/>
              <a:t>ações</a:t>
            </a:r>
            <a:r>
              <a:rPr b="1" lang="pt-BR"/>
              <a:t> a serem tomadas, </a:t>
            </a:r>
            <a:r>
              <a:rPr b="1" lang="pt-BR"/>
              <a:t>comandos,</a:t>
            </a:r>
            <a:r>
              <a:rPr b="1" lang="pt-BR"/>
              <a:t> scripts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br>
              <a:rPr b="1" lang="pt-BR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5f15c6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2e5f15c6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5f15c6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e5f15c6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integration with other technologies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 ideia</a:t>
            </a:r>
            <a:r>
              <a:rPr lang="pt-BR"/>
              <a:t> por </a:t>
            </a:r>
            <a:r>
              <a:rPr lang="pt-BR"/>
              <a:t>trás</a:t>
            </a:r>
            <a:r>
              <a:rPr lang="pt-BR"/>
              <a:t> do actions eh continuar com todo o processo de pipeline de maneira </a:t>
            </a:r>
            <a:r>
              <a:rPr lang="pt-BR"/>
              <a:t>automática,</a:t>
            </a:r>
            <a:r>
              <a:rPr lang="pt-BR"/>
              <a:t> deixando os </a:t>
            </a:r>
            <a:r>
              <a:rPr lang="pt-BR"/>
              <a:t>programadores</a:t>
            </a:r>
            <a:r>
              <a:rPr lang="pt-BR"/>
              <a:t> </a:t>
            </a:r>
            <a:r>
              <a:rPr lang="pt-BR"/>
              <a:t>focar</a:t>
            </a:r>
            <a:r>
              <a:rPr lang="pt-BR"/>
              <a:t> no que </a:t>
            </a:r>
            <a:r>
              <a:rPr lang="pt-BR"/>
              <a:t>realmente</a:t>
            </a:r>
            <a:r>
              <a:rPr lang="pt-BR"/>
              <a:t> importa. Devido a isso o github ja oferece todo esse ferramental para manter tudo funcionando.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0" name="Google Shape;40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775675"/>
            <a:ext cx="8254500" cy="20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6000"/>
              <a:t>Ferramenta de Teste</a:t>
            </a:r>
            <a:endParaRPr sz="6000"/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900"/>
              <a:t>Daniel Brito, Daniel Terra, João Fernandes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25" y="273450"/>
            <a:ext cx="8500425" cy="45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888"/>
            <a:ext cx="8839197" cy="364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00" y="152400"/>
            <a:ext cx="447760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300"/>
            <a:ext cx="8839196" cy="335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75" y="152400"/>
            <a:ext cx="69546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4675"/>
            <a:ext cx="8839199" cy="419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613" y="152400"/>
            <a:ext cx="54427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600"/>
              <a:t>Principais Frameworks </a:t>
            </a:r>
            <a:endParaRPr sz="3600"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431959" y="1304917"/>
            <a:ext cx="3704681" cy="3685954"/>
            <a:chOff x="431925" y="1304875"/>
            <a:chExt cx="2628925" cy="3416400"/>
          </a:xfrm>
        </p:grpSpPr>
        <p:sp>
          <p:nvSpPr>
            <p:cNvPr id="178" name="Google Shape;178;p2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chemeClr val="lt1"/>
                </a:solidFill>
              </a:rPr>
              <a:t>Unittest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81" name="Google Shape;181;p29"/>
          <p:cNvSpPr txBox="1"/>
          <p:nvPr>
            <p:ph idx="4294967295" type="body"/>
          </p:nvPr>
        </p:nvSpPr>
        <p:spPr>
          <a:xfrm>
            <a:off x="539600" y="1893304"/>
            <a:ext cx="34929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Test runner nativo da linguagem Python;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Código aberto (MIT License);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Conhecido, também, como PyUnit;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Tendo  o unittest2 como backport.</a:t>
            </a:r>
            <a:endParaRPr sz="2000"/>
          </a:p>
        </p:txBody>
      </p:sp>
      <p:grpSp>
        <p:nvGrpSpPr>
          <p:cNvPr id="182" name="Google Shape;182;p29"/>
          <p:cNvGrpSpPr/>
          <p:nvPr/>
        </p:nvGrpSpPr>
        <p:grpSpPr>
          <a:xfrm>
            <a:off x="4689073" y="1304877"/>
            <a:ext cx="3985605" cy="3685954"/>
            <a:chOff x="3320450" y="1304875"/>
            <a:chExt cx="2632500" cy="3416400"/>
          </a:xfrm>
        </p:grpSpPr>
        <p:sp>
          <p:nvSpPr>
            <p:cNvPr id="183" name="Google Shape;183;p2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9"/>
          <p:cNvSpPr txBox="1"/>
          <p:nvPr>
            <p:ph idx="4294967295" type="body"/>
          </p:nvPr>
        </p:nvSpPr>
        <p:spPr>
          <a:xfrm>
            <a:off x="5161293" y="1304875"/>
            <a:ext cx="3345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chemeClr val="lt1"/>
                </a:solidFill>
              </a:rPr>
              <a:t>Pytest 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86" name="Google Shape;186;p29"/>
          <p:cNvSpPr txBox="1"/>
          <p:nvPr>
            <p:ph idx="4294967295" type="body"/>
          </p:nvPr>
        </p:nvSpPr>
        <p:spPr>
          <a:xfrm>
            <a:off x="4804689" y="1893345"/>
            <a:ext cx="37527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Principal test runner utilizado;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Construído sobre o módulo unittest, que faz parte da biblioteca padrão do Python;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Código aberto (MIT License).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19087" y="1214438"/>
            <a:ext cx="83343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2600"/>
              <a:t>É um framework Python integrado para testes de unidade. Foi inspirado por uma estrutura de teste de unidade chamada JUnit da linguagem de programação Java.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463" y="1169113"/>
            <a:ext cx="2805274" cy="280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2600"/>
              <a:t>É um software de código aberto que torna mais fácil e eficiente escrever, organizar e executar testes automatizados.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800"/>
              <a:t>GitHub Actions</a:t>
            </a:r>
            <a:endParaRPr sz="4800"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Automatização</a:t>
            </a:r>
            <a:r>
              <a:rPr lang="pt-BR" sz="3600"/>
              <a:t> de teste</a:t>
            </a:r>
            <a:endParaRPr sz="3600"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muitos issues e pull requests</a:t>
            </a:r>
            <a:endParaRPr sz="3600"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distribuição</a:t>
            </a:r>
            <a:r>
              <a:rPr lang="pt-BR" sz="3600"/>
              <a:t> de tarefa </a:t>
            </a:r>
            <a:r>
              <a:rPr lang="pt-BR" sz="3600"/>
              <a:t>(contributors)</a:t>
            </a:r>
            <a:endParaRPr sz="3600"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pt-BR" sz="3600"/>
              <a:t>melhora a </a:t>
            </a:r>
            <a:r>
              <a:rPr lang="pt-BR" sz="3600"/>
              <a:t>organização</a:t>
            </a:r>
            <a:r>
              <a:rPr lang="pt-BR" sz="3600"/>
              <a:t> de tarefas </a:t>
            </a:r>
            <a:r>
              <a:rPr lang="pt-BR" sz="3600"/>
              <a:t>tediosas</a:t>
            </a:r>
            <a:r>
              <a:rPr lang="pt-BR" sz="3600"/>
              <a:t> a partir de </a:t>
            </a:r>
            <a:r>
              <a:rPr lang="pt-BR" sz="3600"/>
              <a:t>automação.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7482" l="16301" r="5512" t="22124"/>
          <a:stretch/>
        </p:blipFill>
        <p:spPr>
          <a:xfrm>
            <a:off x="5865825" y="0"/>
            <a:ext cx="3278174" cy="15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408750" y="467600"/>
            <a:ext cx="2326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300125"/>
            <a:ext cx="852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[1]	“Full pytest documentation — pytest documentation,” Pytest.org. [Online]. Available: https://docs.pytest.org/en/latest/contents.html. [Accessed: 02-Apr-2023].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[2]	R. Python, “Getting started with testing in Python,” Realpython.com, 22-Oct-2018. [Online]. Available: https://realpython.com/python-testing/. [Accessed: 02-Apr-2023].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Descrição dos desafios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lt1"/>
                </a:solidFill>
              </a:rPr>
              <a:t>Desafio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Expandir o público-alvo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pt-BR" sz="1600"/>
              <a:t>Digite seu texto aqui Digite seu texto aqui Digite seu texto aqui Digite seu texto aqui Digite seu texto aqui Digite seu texto aqui. </a:t>
            </a:r>
            <a:endParaRPr sz="1600"/>
          </a:p>
        </p:txBody>
      </p:sp>
      <p:sp>
        <p:nvSpPr>
          <p:cNvPr id="218" name="Google Shape;218;p3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lt1"/>
                </a:solidFill>
              </a:rPr>
              <a:t>Desafio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Ativos por até 30 dias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pt-BR" sz="1600"/>
              <a:t>Digite seu texto aqui Digite seu texto aqui</a:t>
            </a:r>
            <a:endParaRPr sz="1600"/>
          </a:p>
        </p:txBody>
      </p:sp>
      <p:sp>
        <p:nvSpPr>
          <p:cNvPr id="221" name="Google Shape;221;p3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lt1"/>
                </a:solidFill>
              </a:rPr>
              <a:t>Desafio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Aumentar a conversão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rPr lang="pt-BR" sz="1600"/>
              <a:t>Digite seu texto aqui Digite seu texto aqui Digite seu texto aqui Digite seu texto aqui Digite seu texto aqui.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8" name="Google Shape;228;p3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lt1"/>
                </a:solidFill>
              </a:rPr>
              <a:t>05.09.XX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0" name="Google Shape;230;p3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31" name="Google Shape;231;p3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35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234" name="Google Shape;234;p3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lt1"/>
                </a:solidFill>
              </a:rPr>
              <a:t>17.09.XX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6" name="Google Shape;236;p3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37" name="Google Shape;237;p3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" name="Google Shape;238;p3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3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240" name="Google Shape;240;p3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lt1"/>
                </a:solidFill>
              </a:rPr>
              <a:t>13.10.XX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2" name="Google Shape;242;p3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43" name="Google Shape;243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5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246" name="Google Shape;246;p3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lt1"/>
                </a:solidFill>
              </a:rPr>
              <a:t>20.10.XX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8" name="Google Shape;248;p3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49" name="Google Shape;249;p3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3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5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  <p:sp>
        <p:nvSpPr>
          <p:cNvPr descr="Background pointer shape in timeline graphic" id="252" name="Google Shape;252;p3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lt1"/>
                </a:solidFill>
              </a:rPr>
              <a:t>01.11.XX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4" name="Google Shape;254;p3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55" name="Google Shape;255;p3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3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5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1600"/>
              <a:t>Digite seu texto aqui Digite seu texto aqui Digite seu texto aqui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 equipe</a:t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CEO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68" name="Google Shape;268;p36"/>
            <p:cNvCxnSpPr>
              <a:stCxn id="263" idx="2"/>
              <a:endCxn id="269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36"/>
            <p:cNvCxnSpPr>
              <a:stCxn id="263" idx="2"/>
              <a:endCxn id="271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36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Diretor de vendas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4" name="Google Shape;274;p36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76" name="Google Shape;276;p36"/>
            <p:cNvCxnSpPr>
              <a:stCxn id="272" idx="2"/>
              <a:endCxn id="277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36"/>
            <p:cNvCxnSpPr>
              <a:stCxn id="272" idx="2"/>
              <a:endCxn id="279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36"/>
            <p:cNvCxnSpPr>
              <a:stCxn id="272" idx="2"/>
              <a:endCxn id="281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2" name="Google Shape;282;p36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Líder da América do Norte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4" name="Google Shape;284;p36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Líder da Ásia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7" name="Google Shape;287;p36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Líder da Europa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0" name="Google Shape;290;p36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Diretor de engenharia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93" name="Google Shape;293;p36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294" name="Google Shape;294;p36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95" name="Google Shape;295;p36"/>
            <p:cNvCxnSpPr>
              <a:stCxn id="291" idx="2"/>
              <a:endCxn id="296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36"/>
            <p:cNvCxnSpPr>
              <a:stCxn id="291" idx="2"/>
              <a:endCxn id="298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9" name="Google Shape;299;p36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Líder de front 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1" name="Google Shape;301;p36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000">
                <a:solidFill>
                  <a:schemeClr val="lt1"/>
                </a:solidFill>
              </a:rPr>
              <a:t>Líder de back-end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chemeClr val="dk1"/>
                </a:solidFill>
              </a:rPr>
              <a:t>Nome da pessoa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6847150" y="1577750"/>
            <a:ext cx="1869000" cy="343800"/>
          </a:xfrm>
          <a:prstGeom prst="wedgeRoundRectCallout">
            <a:avLst>
              <a:gd fmla="val -21501" name="adj1"/>
              <a:gd fmla="val 48504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7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11" name="Google Shape;311;p37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7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37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7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7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7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7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7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7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21" name="Google Shape;321;p37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Aumento de XX% nas vendas</a:t>
            </a:r>
            <a:endParaRPr/>
          </a:p>
        </p:txBody>
      </p:sp>
      <p:grpSp>
        <p:nvGrpSpPr>
          <p:cNvPr id="324" name="Google Shape;324;p37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325" name="Google Shape;325;p37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37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36" name="Google Shape;336;p37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7"/>
          <p:cNvSpPr txBox="1"/>
          <p:nvPr>
            <p:ph idx="2" type="body"/>
          </p:nvPr>
        </p:nvSpPr>
        <p:spPr>
          <a:xfrm>
            <a:off x="6847150" y="1606400"/>
            <a:ext cx="18690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300">
                <a:solidFill>
                  <a:schemeClr val="dk1"/>
                </a:solidFill>
              </a:rPr>
              <a:t>crescimento máximo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475"/>
            <a:ext cx="8839200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488"/>
            <a:ext cx="8839198" cy="43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" y="506962"/>
            <a:ext cx="8242650" cy="41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4800"/>
              <a:t>Terminologia</a:t>
            </a:r>
            <a:endParaRPr sz="4800"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311700" y="1229875"/>
            <a:ext cx="5427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Events: 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Jobs: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Steps: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t/>
            </a:r>
            <a:endParaRPr sz="36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225" y="1364136"/>
            <a:ext cx="7037220" cy="3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1228725"/>
            <a:ext cx="63912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153825" y="6648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82" y="684937"/>
            <a:ext cx="6242637" cy="3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8938"/>
            <a:ext cx="8839200" cy="178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3400"/>
              <a:t>Continuous Integration / Continuous Delivery (CI/CD) pipeline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