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Google Sans"/>
      <p:regular r:id="rId30"/>
      <p:bold r:id="rId31"/>
      <p:italic r:id="rId32"/>
      <p:boldItalic r:id="rId33"/>
    </p:embeddedFont>
    <p:embeddedFont>
      <p:font typeface="Google Sans Medium"/>
      <p:regular r:id="rId34"/>
      <p:bold r:id="rId35"/>
      <p:italic r:id="rId36"/>
      <p:boldItalic r:id="rId37"/>
    </p:embeddedFont>
    <p:embeddedFont>
      <p:font typeface="Open Sans SemiBold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Roboto Light"/>
      <p:regular r:id="rId44"/>
      <p:bold r:id="rId45"/>
      <p:italic r:id="rId46"/>
      <p:boldItalic r:id="rId47"/>
    </p:embeddedFont>
    <p:embeddedFont>
      <p:font typeface="Helvetica Neue Light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E06B8C-4656-49B4-BD9E-B88C595843B5}">
  <a:tblStyle styleId="{3BE06B8C-4656-49B4-BD9E-B88C595843B5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5AAA202-4A19-4C5D-96AF-F4F83EB3ED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italic.fntdata"/><Relationship Id="rId42" Type="http://schemas.openxmlformats.org/officeDocument/2006/relationships/font" Target="fonts/Quicksand-regular.fntdata"/><Relationship Id="rId41" Type="http://schemas.openxmlformats.org/officeDocument/2006/relationships/font" Target="fonts/OpenSansSemiBold-boldItalic.fntdata"/><Relationship Id="rId44" Type="http://schemas.openxmlformats.org/officeDocument/2006/relationships/font" Target="fonts/RobotoLight-regular.fntdata"/><Relationship Id="rId43" Type="http://schemas.openxmlformats.org/officeDocument/2006/relationships/font" Target="fonts/Quicksand-bold.fntdata"/><Relationship Id="rId46" Type="http://schemas.openxmlformats.org/officeDocument/2006/relationships/font" Target="fonts/RobotoLight-italic.fntdata"/><Relationship Id="rId45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RobotoLight-boldItalic.fntdata"/><Relationship Id="rId49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bold.fntdata"/><Relationship Id="rId30" Type="http://schemas.openxmlformats.org/officeDocument/2006/relationships/font" Target="fonts/GoogleSans-regular.fntdata"/><Relationship Id="rId33" Type="http://schemas.openxmlformats.org/officeDocument/2006/relationships/font" Target="fonts/GoogleSans-boldItalic.fntdata"/><Relationship Id="rId32" Type="http://schemas.openxmlformats.org/officeDocument/2006/relationships/font" Target="fonts/GoogleSans-italic.fntdata"/><Relationship Id="rId35" Type="http://schemas.openxmlformats.org/officeDocument/2006/relationships/font" Target="fonts/GoogleSansMedium-bold.fntdata"/><Relationship Id="rId34" Type="http://schemas.openxmlformats.org/officeDocument/2006/relationships/font" Target="fonts/GoogleSansMedium-regular.fntdata"/><Relationship Id="rId37" Type="http://schemas.openxmlformats.org/officeDocument/2006/relationships/font" Target="fonts/GoogleSansMedium-boldItalic.fntdata"/><Relationship Id="rId36" Type="http://schemas.openxmlformats.org/officeDocument/2006/relationships/font" Target="fonts/GoogleSansMedium-italic.fntdata"/><Relationship Id="rId39" Type="http://schemas.openxmlformats.org/officeDocument/2006/relationships/font" Target="fonts/OpenSansSemiBold-bold.fntdata"/><Relationship Id="rId38" Type="http://schemas.openxmlformats.org/officeDocument/2006/relationships/font" Target="fonts/OpenSansSemiBo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29" Type="http://schemas.openxmlformats.org/officeDocument/2006/relationships/font" Target="fonts/Roboto-boldItalic.fntdata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 segment!!   A lot of people think that LTV is an acquisition play, but it also a retention play.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Marketing! What can you actually do when you know the LTV of customers? Here’s an example: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say you looked at your customer base, the value it drives for your business, you measured CLV of all your users, and you identified a few (4) ‘types’ of people:</a:t>
            </a: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buckets or segments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It could look something like this + you could adjust how you treat these users through marketing efforts or inside the game (game play / monetization).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FS. Bc often if LTV isn't actionable it's bc what we need is FS!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stats and machine learning are built in!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LTV isn't actionable, it's usually bc what they actually need is feature selection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that we do not own these models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40eaf783b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40eaf783b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340c7254a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340c7254a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40c725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40c725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340c7254a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340c7254a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340c7254a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340c7254a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40c7254a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40c7254a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340c7254a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340c7254a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40eaf783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40eaf783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0eaf78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Comment here: -looking into the future -- can say oh hey burger king your goal was 150 million? With 95% accuracy, i can see that you are going to be $50 mm short of that if you keep things the same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Points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-basic output: blue box. Doing this with really high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-segments, top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-really high accuracy- about 90% accurate or higher.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-looking into the future - help with customer goal, use movies anywhere as an example</a:t>
            </a:r>
            <a:endParaRPr/>
          </a:p>
        </p:txBody>
      </p:sp>
      <p:sp>
        <p:nvSpPr>
          <p:cNvPr id="467" name="Google Shape;467;g640eaf783b_0_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eaf7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I'm calling out that you can use LTV to figure out the chance of churn. This will leave you room to segway into reegnagement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Point here: alot of ppeople think that LTV is just an acquisition play, but its also a retention play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g640eaf783b_0_1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40eaf78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Maybe also, only focusing on the top 20% of customers.</a:t>
            </a:r>
            <a:endParaRPr/>
          </a:p>
        </p:txBody>
      </p:sp>
      <p:sp>
        <p:nvSpPr>
          <p:cNvPr id="484" name="Google Shape;484;g640eaf783b_0_2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0eaf78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here: how many of you know if an app or a web user is more valuable to your client? Now you know.</a:t>
            </a:r>
            <a:endParaRPr/>
          </a:p>
        </p:txBody>
      </p:sp>
      <p:sp>
        <p:nvSpPr>
          <p:cNvPr id="492" name="Google Shape;492;g640eaf783b_0_2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eaf78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Movies anywhere is the example here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that we could also look at just app users, in addition to just looking at top 20% of customers.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see which types of movies bring in your best customers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g640eaf783b_0_3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0eaf78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Chance of churn= 1-p-alve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P-alive is their chance of coming </a:t>
            </a:r>
            <a:r>
              <a:rPr lang="en"/>
              <a:t>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call out here is that LTV can predict the chance of someone churning. Therefore we know who to retarget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Chance of churn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g640eaf783b_0_4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eaf78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Now let’s look at most often purchased</a:t>
            </a:r>
            <a:endParaRPr/>
          </a:p>
        </p:txBody>
      </p:sp>
      <p:sp>
        <p:nvSpPr>
          <p:cNvPr id="518" name="Google Shape;518;g640eaf783b_0_5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">
  <p:cSld name="Blank - Title_1_1_3_1_1_1">
    <p:bg>
      <p:bgPr>
        <a:solidFill>
          <a:srgbClr val="FBBC0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Intro/Context Slide">
  <p:cSld name="Blank - Title_1_1_3_1_1">
    <p:bg>
      <p:bgPr>
        <a:solidFill>
          <a:srgbClr val="FBBC0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header">
  <p:cSld name="Blank - Title_1_1_3_1_1_2"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idx="2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rect b="b" l="l" r="r" t="t"/>
              <a:pathLst>
                <a:path extrusionOk="0" h="63750" w="91125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rect b="b" l="l" r="r" t="t"/>
              <a:pathLst>
                <a:path extrusionOk="0" h="41438" w="24938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rect b="b" l="l" r="r" t="t"/>
              <a:pathLst>
                <a:path extrusionOk="0" h="41251" w="23813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rect b="b" l="l" r="r" t="t"/>
              <a:pathLst>
                <a:path extrusionOk="0" h="54750" w="29438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rect b="b" l="l" r="r" t="t"/>
              <a:pathLst>
                <a:path extrusionOk="0" h="54750" w="26626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rect b="b" l="l" r="r" t="t"/>
              <a:pathLst>
                <a:path extrusionOk="0" h="57376" w="25125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 1">
  <p:cSld name="Blank - Title_1_1_3_1_1_1_1">
    <p:bg>
      <p:bgPr>
        <a:solidFill>
          <a:srgbClr val="FBBC04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 1">
  <p:cSld name="CUSTOM_2_1_1"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idx="1" type="subTitle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">
  <p:cSld name="CUSTOM_2_1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Marketing Platform Cover Slide">
  <p:cSld name="CUSTOM_2_2"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 Manager Cover Slide">
  <p:cSld name="CUSTOM_2_2_1"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F" type="obj">
  <p:cSld name="OBJEC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amDavidsonPilon/lifetimes" TargetMode="External"/><Relationship Id="rId4" Type="http://schemas.openxmlformats.org/officeDocument/2006/relationships/hyperlink" Target="https://github.com/CamDavidsonPilon/lifelines" TargetMode="External"/><Relationship Id="rId5" Type="http://schemas.openxmlformats.org/officeDocument/2006/relationships/hyperlink" Target="https://github.com/scikit-learn/scikit-lear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Sarah N </a:t>
            </a: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/ November 5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75" y="201775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Demystifying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 importance of lifetime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idx="4294967295" type="title"/>
          </p:nvPr>
        </p:nvSpPr>
        <p:spPr>
          <a:xfrm>
            <a:off x="454225" y="445025"/>
            <a:ext cx="8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</a:rPr>
              <a:t>Understanding</a:t>
            </a:r>
            <a:r>
              <a:rPr lang="en" sz="2600">
                <a:solidFill>
                  <a:schemeClr val="dk2"/>
                </a:solidFill>
              </a:rPr>
              <a:t> LTV allows you to segment your customer base, and tailor your approach.</a:t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353467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374965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396463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6"/>
          <p:cNvSpPr/>
          <p:nvPr/>
        </p:nvSpPr>
        <p:spPr>
          <a:xfrm>
            <a:off x="417961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4394597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460957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482455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503953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525451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5469500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353467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6"/>
          <p:cNvSpPr/>
          <p:nvPr/>
        </p:nvSpPr>
        <p:spPr>
          <a:xfrm>
            <a:off x="374965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396463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6"/>
          <p:cNvSpPr/>
          <p:nvPr/>
        </p:nvSpPr>
        <p:spPr>
          <a:xfrm>
            <a:off x="417961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4394597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56"/>
          <p:cNvSpPr/>
          <p:nvPr/>
        </p:nvSpPr>
        <p:spPr>
          <a:xfrm>
            <a:off x="460957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6"/>
          <p:cNvSpPr/>
          <p:nvPr/>
        </p:nvSpPr>
        <p:spPr>
          <a:xfrm>
            <a:off x="482455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503953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525451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5469500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353467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374965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396463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56"/>
          <p:cNvSpPr/>
          <p:nvPr/>
        </p:nvSpPr>
        <p:spPr>
          <a:xfrm>
            <a:off x="417961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56"/>
          <p:cNvSpPr/>
          <p:nvPr/>
        </p:nvSpPr>
        <p:spPr>
          <a:xfrm>
            <a:off x="4394597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56"/>
          <p:cNvSpPr/>
          <p:nvPr/>
        </p:nvSpPr>
        <p:spPr>
          <a:xfrm>
            <a:off x="460957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6"/>
          <p:cNvSpPr/>
          <p:nvPr/>
        </p:nvSpPr>
        <p:spPr>
          <a:xfrm>
            <a:off x="482455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503953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525451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5469500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6"/>
          <p:cNvSpPr/>
          <p:nvPr/>
        </p:nvSpPr>
        <p:spPr>
          <a:xfrm>
            <a:off x="353467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6"/>
          <p:cNvSpPr/>
          <p:nvPr/>
        </p:nvSpPr>
        <p:spPr>
          <a:xfrm>
            <a:off x="374965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396463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417961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4394597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460957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482455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503953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525451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5469500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353467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374965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396463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6"/>
          <p:cNvSpPr/>
          <p:nvPr/>
        </p:nvSpPr>
        <p:spPr>
          <a:xfrm>
            <a:off x="417961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4394597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460957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482455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503953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525451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5469500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353467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374965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396463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417961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4394597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460957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482455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6"/>
          <p:cNvSpPr/>
          <p:nvPr/>
        </p:nvSpPr>
        <p:spPr>
          <a:xfrm>
            <a:off x="503953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6"/>
          <p:cNvSpPr/>
          <p:nvPr/>
        </p:nvSpPr>
        <p:spPr>
          <a:xfrm>
            <a:off x="525451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5469500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353467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374965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396463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417961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4394597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460957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482455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503953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525451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5469500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353467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374965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96463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417961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4394597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460957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482455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3953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525451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5469500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353467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374965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396463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417961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6"/>
          <p:cNvSpPr/>
          <p:nvPr/>
        </p:nvSpPr>
        <p:spPr>
          <a:xfrm>
            <a:off x="4394597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60957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6"/>
          <p:cNvSpPr/>
          <p:nvPr/>
        </p:nvSpPr>
        <p:spPr>
          <a:xfrm>
            <a:off x="482455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503953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525451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5469500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56"/>
          <p:cNvGrpSpPr/>
          <p:nvPr/>
        </p:nvGrpSpPr>
        <p:grpSpPr>
          <a:xfrm>
            <a:off x="6457200" y="1939900"/>
            <a:ext cx="2493225" cy="1779350"/>
            <a:chOff x="6457200" y="1330300"/>
            <a:chExt cx="2493225" cy="1779350"/>
          </a:xfrm>
        </p:grpSpPr>
        <p:sp>
          <p:nvSpPr>
            <p:cNvPr id="620" name="Google Shape;620;p56"/>
            <p:cNvSpPr txBox="1"/>
            <p:nvPr/>
          </p:nvSpPr>
          <p:spPr>
            <a:xfrm>
              <a:off x="6900525" y="2373450"/>
              <a:ext cx="20499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Likely to churn,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EA43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incentivise</a:t>
              </a:r>
              <a:endParaRPr sz="1800">
                <a:solidFill>
                  <a:srgbClr val="EA433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56"/>
            <p:cNvSpPr txBox="1"/>
            <p:nvPr/>
          </p:nvSpPr>
          <p:spPr>
            <a:xfrm>
              <a:off x="6457200" y="1330300"/>
              <a:ext cx="2340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Good traction,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engage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&amp;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upsell</a:t>
              </a:r>
              <a:endParaRPr sz="1800">
                <a:solidFill>
                  <a:srgbClr val="34A853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2" name="Google Shape;622;p56"/>
          <p:cNvSpPr txBox="1"/>
          <p:nvPr/>
        </p:nvSpPr>
        <p:spPr>
          <a:xfrm>
            <a:off x="785375" y="3695575"/>
            <a:ext cx="2404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800"/>
                </a:solidFill>
                <a:latin typeface="Roboto Light"/>
                <a:ea typeface="Roboto Light"/>
                <a:cs typeface="Roboto Light"/>
                <a:sym typeface="Roboto Light"/>
              </a:rPr>
              <a:t>Activate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inactive customers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56"/>
          <p:cNvSpPr txBox="1"/>
          <p:nvPr/>
        </p:nvSpPr>
        <p:spPr>
          <a:xfrm>
            <a:off x="579100" y="1965225"/>
            <a:ext cx="216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Light"/>
                <a:ea typeface="Roboto Light"/>
                <a:cs typeface="Roboto Light"/>
                <a:sym typeface="Roboto Light"/>
              </a:rPr>
              <a:t>Acquire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more 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who </a:t>
            </a:r>
            <a:r>
              <a:rPr i="1"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act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like them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24" name="Google Shape;62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501541">
            <a:off x="5994909" y="3653475"/>
            <a:ext cx="739999" cy="63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8373366">
            <a:off x="2511089" y="1755309"/>
            <a:ext cx="734388" cy="6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002501">
            <a:off x="2418272" y="3331223"/>
            <a:ext cx="590055" cy="65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682038">
            <a:off x="5842481" y="2579795"/>
            <a:ext cx="739994" cy="6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31114" y="494972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Tools for 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LTV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Modeling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34" name="Google Shape;634;p57"/>
          <p:cNvGraphicFramePr/>
          <p:nvPr/>
        </p:nvGraphicFramePr>
        <p:xfrm>
          <a:off x="371250" y="17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{35AAA202-4A19-4C5D-96AF-F4F83EB3EDE1}</a:tableStyleId>
              </a:tblPr>
              <a:tblGrid>
                <a:gridCol w="2800500"/>
                <a:gridCol w="2800500"/>
                <a:gridCol w="2800500"/>
              </a:tblGrid>
              <a:tr h="5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BTYD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Survival Analysis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Feature Selection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recency/frequency/value models to extrapolate lifetime value in non-contractual setting.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lifetimes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predictors to determine probability at time </a:t>
                      </a:r>
                      <a:r>
                        <a:rPr i="1"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 </a:t>
                      </a: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user’s subscription being “alive”.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lifelines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Determine the most important in-app actions that correlate with lifetime value.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scikit-learn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/>
        </p:nvSpPr>
        <p:spPr>
          <a:xfrm>
            <a:off x="5045275" y="101797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8"/>
          <p:cNvSpPr txBox="1"/>
          <p:nvPr/>
        </p:nvSpPr>
        <p:spPr>
          <a:xfrm>
            <a:off x="514501" y="199325"/>
            <a:ext cx="86295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AB63"/>
                </a:solidFill>
                <a:latin typeface="Roboto"/>
                <a:ea typeface="Roboto"/>
                <a:cs typeface="Roboto"/>
                <a:sym typeface="Roboto"/>
              </a:rPr>
              <a:t>What data is needed for pLTV</a:t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4" y="1430275"/>
            <a:ext cx="1535225" cy="16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400" y="1385301"/>
            <a:ext cx="1535226" cy="1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950" y="1298388"/>
            <a:ext cx="1752100" cy="1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8"/>
          <p:cNvSpPr txBox="1"/>
          <p:nvPr/>
        </p:nvSpPr>
        <p:spPr>
          <a:xfrm>
            <a:off x="304038" y="3346350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Unique identifier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7079395" y="3291538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Transaction value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465971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Date of transaction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350" y="1430275"/>
            <a:ext cx="1566425" cy="1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/>
        </p:nvSpPr>
        <p:spPr>
          <a:xfrm>
            <a:off x="246195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Date 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work worth it? </a:t>
            </a:r>
            <a:endParaRPr/>
          </a:p>
        </p:txBody>
      </p:sp>
      <p:sp>
        <p:nvSpPr>
          <p:cNvPr id="656" name="Google Shape;656;p59"/>
          <p:cNvSpPr/>
          <p:nvPr/>
        </p:nvSpPr>
        <p:spPr>
          <a:xfrm>
            <a:off x="4448250" y="2111400"/>
            <a:ext cx="8571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6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602800" y="1402950"/>
            <a:ext cx="28107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it’s not as hard as it used to be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314525" y="1378625"/>
            <a:ext cx="36603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Better decide who to target and who to exclude from targeting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Refine product/service offering to highest value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Determine most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efficient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 way to drive customer loyalty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Waste fewer marketing dollars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665" name="Google Shape;665;p60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9" name="Google Shape;669;p60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0" name="Google Shape;670;p60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0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0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0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0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0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0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0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0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0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0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0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0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0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0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0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0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0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0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0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0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Google Shape;700;p60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60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60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11" name="Google Shape;711;p61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61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61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5" name="Google Shape;715;p61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1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1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1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61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1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1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1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1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1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1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1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1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1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1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1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1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1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1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61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1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3" name="Google Shape;7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1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1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6" name="Google Shape;746;p61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61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61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9" name="Google Shape;749;p61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0" name="Google Shape;750;p61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1" name="Google Shape;751;p61"/>
          <p:cNvSpPr/>
          <p:nvPr/>
        </p:nvSpPr>
        <p:spPr>
          <a:xfrm>
            <a:off x="1188150" y="2859200"/>
            <a:ext cx="2009700" cy="18816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 solutions predict these inputs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3762175" y="28125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1"/>
          <p:cNvSpPr/>
          <p:nvPr/>
        </p:nvSpPr>
        <p:spPr>
          <a:xfrm>
            <a:off x="6469925" y="2723325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60" name="Google Shape;760;p62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62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3" name="Google Shape;763;p62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4" name="Google Shape;764;p62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5" name="Google Shape;765;p62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2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2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2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2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2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2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2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2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2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2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2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2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2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2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2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2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2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2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2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2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2" name="Google Shape;7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2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2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62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62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62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9" name="Google Shape;799;p62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0" name="Google Shape;800;p62"/>
          <p:cNvSpPr/>
          <p:nvPr/>
        </p:nvSpPr>
        <p:spPr>
          <a:xfrm>
            <a:off x="3914675" y="2866550"/>
            <a:ext cx="2009700" cy="18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behavior &amp; pre-fab ML analysis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62"/>
          <p:cNvSpPr/>
          <p:nvPr/>
        </p:nvSpPr>
        <p:spPr>
          <a:xfrm>
            <a:off x="6610175" y="2866550"/>
            <a:ext cx="2009700" cy="18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ransactional behavior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62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809" name="Google Shape;809;p63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0" name="Google Shape;810;p63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11" name="Google Shape;811;p63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3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3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3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3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3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3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3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3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3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3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3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3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3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63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3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9" name="Google Shape;8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3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3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63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63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63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5" name="Google Shape;845;p63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6" name="Google Shape;846;p63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7" name="Google Shape;847;p63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3"/>
          <p:cNvSpPr/>
          <p:nvPr/>
        </p:nvSpPr>
        <p:spPr>
          <a:xfrm>
            <a:off x="3717875" y="3072925"/>
            <a:ext cx="23850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Machine Learning Solutions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Deep Neural Net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63"/>
          <p:cNvSpPr/>
          <p:nvPr/>
        </p:nvSpPr>
        <p:spPr>
          <a:xfrm>
            <a:off x="6351900" y="3072925"/>
            <a:ext cx="25044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Probabilistic Models:</a:t>
            </a:r>
            <a:endParaRPr b="1"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Pareto/NBD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BG/BB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Survival Curves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6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you go from here?</a:t>
            </a:r>
            <a:endParaRPr/>
          </a:p>
        </p:txBody>
      </p:sp>
      <p:sp>
        <p:nvSpPr>
          <p:cNvPr id="856" name="Google Shape;856;p64"/>
          <p:cNvSpPr/>
          <p:nvPr/>
        </p:nvSpPr>
        <p:spPr>
          <a:xfrm>
            <a:off x="437600" y="1258100"/>
            <a:ext cx="22929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Today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3425550" y="1258100"/>
            <a:ext cx="2292900" cy="6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Tomorrow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64"/>
          <p:cNvSpPr/>
          <p:nvPr/>
        </p:nvSpPr>
        <p:spPr>
          <a:xfrm>
            <a:off x="6413500" y="1258100"/>
            <a:ext cx="2292900" cy="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Year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4376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your objectives, aligned to business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Investigate how customer data is stored, labeled, and formatted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4"/>
          <p:cNvSpPr/>
          <p:nvPr/>
        </p:nvSpPr>
        <p:spPr>
          <a:xfrm>
            <a:off x="342555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exploring predictions to customer behavior using pre-fab models (building from scratch only if needed)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4135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Utilize tools and partnerships to push toward automation and new insights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Evaluate customer response to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6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/>
        </p:nvSpPr>
        <p:spPr>
          <a:xfrm>
            <a:off x="179300" y="470625"/>
            <a:ext cx="83709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Top ways to 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 off of LTV</a:t>
            </a:r>
            <a:endParaRPr b="1" sz="36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Bidding (UAC for Value)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Re-engagement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Feature 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Selection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Acquire customers similar to your best customers, raising the average LTV of your whole entire customer base!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7856125" y="743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Customer Lifetime Value?</a:t>
            </a: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0" y="1084875"/>
            <a:ext cx="8581800" cy="4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A long-term prediction of the future value of your customers’ interactions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984675" y="1811400"/>
            <a:ext cx="81594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 a historical average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a long-term oriented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valued at the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individual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level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impactful across the entire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value chain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49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{3BE06B8C-4656-49B4-BD9E-B88C595843B5}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0" name="Google Shape;470;p49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71" name="Google Shape;4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9"/>
          <p:cNvSpPr/>
          <p:nvPr/>
        </p:nvSpPr>
        <p:spPr>
          <a:xfrm>
            <a:off x="4551300" y="3681075"/>
            <a:ext cx="1859700" cy="454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34300" spcFirstLastPara="1" rIns="34300" wrap="square" tIns="3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0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{3BE06B8C-4656-49B4-BD9E-B88C595843B5}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0" name="Google Shape;4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51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{3BE06B8C-4656-49B4-BD9E-B88C595843B5}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Acquisition Channel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UAC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Social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Organic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87" name="Google Shape;487;p51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Most people stop here, but you can go a lot further.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8" name="Google Shape;4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/>
          <p:nvPr/>
        </p:nvSpPr>
        <p:spPr>
          <a:xfrm>
            <a:off x="79338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52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{3BE06B8C-4656-49B4-BD9E-B88C595843B5}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App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Mobile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Desktop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95" name="Google Shape;495;p52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Learn your most valuable devices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78874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53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{3BE06B8C-4656-49B4-BD9E-B88C595843B5}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000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03" name="Google Shape;503;p53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{3BE06B8C-4656-49B4-BD9E-B88C595843B5}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12" name="Google Shape;512;p54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13" name="Google Shape;5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4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55"/>
          <p:cNvGraphicFramePr/>
          <p:nvPr/>
        </p:nvGraphicFramePr>
        <p:xfrm>
          <a:off x="817555" y="15872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{3BE06B8C-4656-49B4-BD9E-B88C595843B5}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Most often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39%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$65.73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$29,000,000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51.10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$18.40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21" name="Google Shape;521;p55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answers what product types brought your best customers coming back.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22" name="Google Shape;5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