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9" r:id="rId3"/>
    <p:sldId id="257" r:id="rId4"/>
    <p:sldId id="272" r:id="rId5"/>
    <p:sldId id="269" r:id="rId6"/>
    <p:sldId id="270" r:id="rId7"/>
    <p:sldId id="271" r:id="rId8"/>
    <p:sldId id="273" r:id="rId9"/>
    <p:sldId id="274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Liebig" initials="M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69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7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22T08:34:30.325" idx="1">
    <p:pos x="5218" y="2829"/>
    <p:text>Phrase added to #5 dealing with management priorities.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ED594-C897-4B31-A268-32077D6628A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6C189-8846-455B-B280-B08BDFFF3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8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0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0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2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0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0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6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7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2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3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28165" indent="-280064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20254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568356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16458" indent="-224051" defTabSz="910207" eaLnBrk="0" hangingPunct="0">
              <a:spcBef>
                <a:spcPct val="50000"/>
              </a:spcBef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464559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12661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360763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08865" indent="-224051" defTabSz="910207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51B9DEED-DB3D-4435-A498-CC632EC93006}" type="slidenum">
              <a:rPr lang="en-US" altLang="en-US" sz="1200" b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6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4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DF23-912A-48A2-A5EF-0A0EAAB69AD2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A880-6A6C-40DC-9D67-F4AE335DA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9200"/>
            <a:ext cx="899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Objective of meeting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Define the minimum design criteria for the Common Experiment at cropland sites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Other issues</a:t>
            </a:r>
          </a:p>
          <a:p>
            <a:pPr lvl="2"/>
            <a:r>
              <a:rPr lang="en-US" sz="2800" dirty="0" smtClean="0"/>
              <a:t>…….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981200" y="38100"/>
            <a:ext cx="480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LTAR Cropland Design Meeting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Minneapolis Nov 18-20, 2015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5649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259117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ASP Management Priorities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914400"/>
            <a:ext cx="8883942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505" y="5587087"/>
            <a:ext cx="891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Strong consensus – Production, Nutrient use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Moderate consensus – Water quality, GHG regulation, Economic performance, Soil function/health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76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9200"/>
            <a:ext cx="899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Objective of meeting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Define the minimum design criteria for the Common Experiment at cropland sites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Other issues</a:t>
            </a:r>
          </a:p>
          <a:p>
            <a:pPr lvl="2"/>
            <a:r>
              <a:rPr lang="en-US" sz="2800" dirty="0" smtClean="0"/>
              <a:t>…..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981200" y="38100"/>
            <a:ext cx="480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LTAR Cropland Design Meeting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Minneapolis Nov 19, 2016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026" name="Picture 2" descr="C:\Users\robert30\AppData\Local\Microsoft\Windows\Temporary Internet Files\Content.IE5\P3VK1NRA\1024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16" y="1143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98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259117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Next Steps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792067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Sites </a:t>
            </a:r>
            <a:r>
              <a:rPr lang="en-US" sz="2400" dirty="0"/>
              <a:t>should finalize their field designs based on minimum and preferred design criteria as designated here.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Individual site designs should be vetted by our statisticians Sara Duke and Sasha </a:t>
            </a:r>
            <a:r>
              <a:rPr lang="en-US" sz="2400" dirty="0" err="1"/>
              <a:t>Kravchenko</a:t>
            </a:r>
            <a:r>
              <a:rPr lang="en-US" sz="2400" dirty="0"/>
              <a:t>, who are available for consultation.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Final proposed designs should be reported at the February 2016 meeting.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All sites should be ready to plant their baseline year crop in Spring 2016, pending available funding, and to initiate baseline sampling activities.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preparation for deployment of BAU and ASP treatments in Fall 2016, funded sites need to define BAU and ASP </a:t>
            </a:r>
            <a:r>
              <a:rPr lang="en-US" sz="2400" dirty="0" smtClean="0"/>
              <a:t>and finalize management priorities as </a:t>
            </a:r>
            <a:r>
              <a:rPr lang="en-US" sz="2400" dirty="0"/>
              <a:t>per information and protocols above.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/>
              <a:t>Baseline </a:t>
            </a:r>
            <a:r>
              <a:rPr lang="en-US" sz="2400" dirty="0"/>
              <a:t>sampling protocols need development.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Experimental sampling protocols need to be finalized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0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26" y="1158479"/>
            <a:ext cx="877327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Guiding Principles for the Common Experiment Design</a:t>
            </a:r>
            <a:br>
              <a:rPr lang="en-US" sz="2800" dirty="0" smtClean="0"/>
            </a:br>
            <a:endParaRPr lang="en-US" sz="2800" dirty="0" smtClean="0"/>
          </a:p>
          <a:p>
            <a:pPr marL="342900" lvl="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Common Experiment is not the only experiment </a:t>
            </a:r>
            <a:endParaRPr lang="en-US" sz="2800" dirty="0"/>
          </a:p>
          <a:p>
            <a:pPr marL="342900" lvl="0" indent="-342900">
              <a:buFont typeface="+mj-lt"/>
              <a:buAutoNum type="arabicPeriod"/>
            </a:pPr>
            <a:r>
              <a:rPr lang="en-US" sz="2800" dirty="0" smtClean="0"/>
              <a:t>We </a:t>
            </a:r>
            <a:r>
              <a:rPr lang="en-US" sz="2800" dirty="0"/>
              <a:t>seek the simplest possible core design for the Common Experiment in order to maximize participation, longevity, and comparability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It can supplemented  </a:t>
            </a:r>
            <a:r>
              <a:rPr lang="en-US" sz="2800" dirty="0"/>
              <a:t>locally as you like, later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dirty="0"/>
              <a:t>minimum core design consists of 2 fully instrumented field-scale treatments at one geographic location per LTAR site (BAU, ASP</a:t>
            </a:r>
            <a:r>
              <a:rPr lang="en-US" sz="2800" dirty="0" smtClean="0"/>
              <a:t>)</a:t>
            </a:r>
            <a:endParaRPr lang="en-US" sz="2800" dirty="0"/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2800" dirty="0" smtClean="0"/>
              <a:t>It </a:t>
            </a:r>
            <a:r>
              <a:rPr lang="en-US" sz="2800" dirty="0"/>
              <a:t>hasn’t started </a:t>
            </a:r>
            <a:r>
              <a:rPr lang="en-US" sz="2800" dirty="0" smtClean="0"/>
              <a:t>yet.</a:t>
            </a:r>
            <a:endParaRPr lang="en-US" sz="2800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981200" y="38100"/>
            <a:ext cx="480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LTAR Cropland Design Meeting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Minneapolis Nov 18-20, 2015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5155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202" y="1066800"/>
            <a:ext cx="83087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2 treatments (BAU, ASP)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Field Scale</a:t>
            </a:r>
          </a:p>
          <a:p>
            <a:pPr lvl="1"/>
            <a:r>
              <a:rPr lang="en-US" sz="2800" dirty="0" smtClean="0"/>
              <a:t>___ replicates (n)</a:t>
            </a:r>
          </a:p>
          <a:p>
            <a:pPr lvl="1"/>
            <a:r>
              <a:rPr lang="en-US" sz="2800" u="sng" dirty="0" smtClean="0"/>
              <a:t>__  </a:t>
            </a:r>
            <a:r>
              <a:rPr lang="en-US" sz="2800" dirty="0" smtClean="0"/>
              <a:t>  minimum field size (ha)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Plot Scale</a:t>
            </a:r>
          </a:p>
          <a:p>
            <a:pPr lvl="1"/>
            <a:r>
              <a:rPr lang="en-US" sz="2800" dirty="0" smtClean="0"/>
              <a:t>___ replicates (n)</a:t>
            </a:r>
          </a:p>
          <a:p>
            <a:pPr lvl="1"/>
            <a:r>
              <a:rPr lang="en-US" sz="2800" dirty="0" smtClean="0"/>
              <a:t>___ minimum plot size (ha)</a:t>
            </a:r>
            <a:br>
              <a:rPr lang="en-US" sz="2800" dirty="0" smtClean="0"/>
            </a:b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Starting dates</a:t>
            </a:r>
          </a:p>
          <a:p>
            <a:pPr lvl="1"/>
            <a:r>
              <a:rPr lang="en-US" sz="2800" dirty="0" smtClean="0"/>
              <a:t>___ overall start date(s)</a:t>
            </a:r>
          </a:p>
          <a:p>
            <a:pPr lvl="1"/>
            <a:r>
              <a:rPr lang="en-US" sz="2800" dirty="0" smtClean="0"/>
              <a:t>___ treatment date(s)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399" y="259117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Minimum Design Criteria for the LTAR Common Experiment</a:t>
            </a:r>
          </a:p>
        </p:txBody>
      </p:sp>
    </p:spTree>
    <p:extLst>
      <p:ext uri="{BB962C8B-B14F-4D97-AF65-F5344CB8AC3E}">
        <p14:creationId xmlns:p14="http://schemas.microsoft.com/office/powerpoint/2010/main" val="386435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267025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Statistical Design Considerations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" y="1051855"/>
            <a:ext cx="89916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REQUIRED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True replication at both field and plot scales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Baseline sampling – both spatial and temporal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Carefully planned blocking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Relatively consistent plot sizes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8599" y="3810000"/>
            <a:ext cx="8991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DESIRED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At least 2 field replicates per treatment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At least 4 plot replicates per treatment (increase power)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Large plot sizes (&gt;50 x 50m)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Staggered start dates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All rotation phases present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16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259117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Field Scale Experiment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799" y="914400"/>
            <a:ext cx="876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Field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Preferred size is 16 ha – strong consensus</a:t>
            </a:r>
          </a:p>
          <a:p>
            <a:pPr lvl="3"/>
            <a:r>
              <a:rPr lang="en-US" sz="2800" dirty="0"/>
              <a:t>	</a:t>
            </a:r>
            <a:r>
              <a:rPr lang="en-US" sz="2800" dirty="0" smtClean="0"/>
              <a:t>		    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Minimum size is 10 ha – strong consensus</a:t>
            </a:r>
          </a:p>
          <a:p>
            <a:pPr lvl="2"/>
            <a:r>
              <a:rPr lang="en-US" sz="2800" dirty="0"/>
              <a:t>	</a:t>
            </a:r>
            <a:r>
              <a:rPr lang="en-US" sz="2800" dirty="0" smtClean="0"/>
              <a:t>		          </a:t>
            </a:r>
            <a:endParaRPr lang="en-US" sz="2800" dirty="0"/>
          </a:p>
          <a:p>
            <a:r>
              <a:rPr lang="en-US" sz="2800" dirty="0" smtClean="0"/>
              <a:t>Number of replicate fields per treatment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Preferred number is 4-6 – strong consensus</a:t>
            </a:r>
          </a:p>
          <a:p>
            <a:pPr lvl="2"/>
            <a:r>
              <a:rPr lang="en-US" sz="2800" dirty="0"/>
              <a:t>	</a:t>
            </a:r>
            <a:r>
              <a:rPr lang="en-US" sz="2800" dirty="0" smtClean="0"/>
              <a:t>			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Minimum number is 1.5 – moderate consensus</a:t>
            </a:r>
          </a:p>
          <a:p>
            <a:pPr marL="1254125" lvl="1"/>
            <a:r>
              <a:rPr lang="en-US" sz="2800" dirty="0" smtClean="0"/>
              <a:t>(1.5 means one of the two treatments is replicated; n=1 removes local but not national inference ability; 2 is better than 1.5)</a:t>
            </a:r>
          </a:p>
        </p:txBody>
      </p:sp>
    </p:spTree>
    <p:extLst>
      <p:ext uri="{BB962C8B-B14F-4D97-AF65-F5344CB8AC3E}">
        <p14:creationId xmlns:p14="http://schemas.microsoft.com/office/powerpoint/2010/main" val="2417370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259117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Plot Scale Experiment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799" y="914400"/>
            <a:ext cx="89154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Plot Size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Preferred size is 1 ha – moderate consensus</a:t>
            </a:r>
            <a:br>
              <a:rPr lang="en-US" sz="2800" dirty="0" smtClean="0"/>
            </a:br>
            <a:r>
              <a:rPr lang="en-US" sz="2800" dirty="0" smtClean="0"/>
              <a:t>				     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Minimum size is 0.1 ha – strong re-consensus</a:t>
            </a:r>
          </a:p>
          <a:p>
            <a:pPr lvl="2"/>
            <a:r>
              <a:rPr lang="en-US" sz="2800" dirty="0"/>
              <a:t>	</a:t>
            </a:r>
            <a:r>
              <a:rPr lang="en-US" sz="2800" dirty="0" smtClean="0"/>
              <a:t>		         </a:t>
            </a:r>
            <a:endParaRPr lang="en-US" sz="2800" dirty="0"/>
          </a:p>
          <a:p>
            <a:r>
              <a:rPr lang="en-US" sz="2800" dirty="0" smtClean="0"/>
              <a:t>Number of replicate plots per treatment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Preferred number is 4-6 – strong consensus</a:t>
            </a:r>
          </a:p>
          <a:p>
            <a:pPr lvl="2"/>
            <a:r>
              <a:rPr lang="en-US" sz="2800" dirty="0" smtClean="0"/>
              <a:t>				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Minimum number is 3 – strong consensus</a:t>
            </a:r>
          </a:p>
          <a:p>
            <a:pPr lvl="2"/>
            <a:r>
              <a:rPr lang="en-US" sz="2800" dirty="0"/>
              <a:t>	</a:t>
            </a:r>
            <a:r>
              <a:rPr lang="en-US" sz="2800" dirty="0" smtClean="0"/>
              <a:t>		        </a:t>
            </a:r>
          </a:p>
        </p:txBody>
      </p:sp>
    </p:spTree>
    <p:extLst>
      <p:ext uri="{BB962C8B-B14F-4D97-AF65-F5344CB8AC3E}">
        <p14:creationId xmlns:p14="http://schemas.microsoft.com/office/powerpoint/2010/main" val="716399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259117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Starting Dates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799" y="914400"/>
            <a:ext cx="85344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Number of treatment start dates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Preferred no. of start dates is &gt;1 – moderate consensus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Minimum number is 1 – strong consensus</a:t>
            </a:r>
          </a:p>
          <a:p>
            <a:pPr lvl="2"/>
            <a:r>
              <a:rPr lang="en-US" sz="2800" dirty="0"/>
              <a:t>	</a:t>
            </a:r>
            <a:r>
              <a:rPr lang="en-US" sz="2800" dirty="0" smtClean="0"/>
              <a:t>		</a:t>
            </a:r>
            <a:endParaRPr lang="en-US" sz="2800" dirty="0"/>
          </a:p>
          <a:p>
            <a:r>
              <a:rPr lang="en-US" sz="2800" dirty="0"/>
              <a:t>T</a:t>
            </a:r>
            <a:r>
              <a:rPr lang="en-US" sz="2800" dirty="0" smtClean="0"/>
              <a:t>reatment start date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/>
              <a:t>Preferred start date is after a 1 year baseline period with same crop across all experimental </a:t>
            </a:r>
            <a:r>
              <a:rPr lang="en-US" sz="2800" dirty="0" smtClean="0"/>
              <a:t>units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/>
              <a:t>Minimum start date is after a 1 growing season baseline period with same crop across all experimental units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5146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9" y="0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BAU Parameters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9517" y="457200"/>
            <a:ext cx="8915401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0" indent="-1828800"/>
            <a:r>
              <a:rPr lang="en-US" sz="2800" dirty="0" smtClean="0"/>
              <a:t>Define: Prevailing practices on a predominant cropping system in an LTAR site’s area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Source of information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Preferred: formal survey of area producers (annualized)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Minimum: Local experts (Crop consultants, extension educators, NASS &amp; satellite databases, farmers)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Types of information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Preferred: for predominant cropping system tillage, rotation, fertility, pest management, irrigation management, equipment, inputs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Minimum: same as preferred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How often </a:t>
            </a:r>
            <a:r>
              <a:rPr lang="en-US" sz="2800" dirty="0" smtClean="0"/>
              <a:t>reviewed and potentially changed</a:t>
            </a:r>
            <a:endParaRPr lang="en-US" sz="28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Preferred: </a:t>
            </a:r>
            <a:r>
              <a:rPr lang="en-US" sz="2800" dirty="0"/>
              <a:t>every 3-5 </a:t>
            </a:r>
            <a:r>
              <a:rPr lang="en-US" sz="2800" dirty="0" err="1"/>
              <a:t>yr</a:t>
            </a:r>
            <a:r>
              <a:rPr lang="en-US" sz="2800" dirty="0"/>
              <a:t> based on rolling average of survey results (</a:t>
            </a:r>
            <a:r>
              <a:rPr lang="en-US" sz="2800" dirty="0" smtClean="0"/>
              <a:t>site-specific)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6842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8" y="76200"/>
            <a:ext cx="8991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ASP Parameters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8598" y="570237"/>
            <a:ext cx="8915401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Define: site-prioritized ecosystem services 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Who informs?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Primary: Researchers, innovative farmers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Secondary</a:t>
            </a:r>
            <a:r>
              <a:rPr lang="en-US" sz="2800" dirty="0"/>
              <a:t>: stakeholders, </a:t>
            </a:r>
            <a:r>
              <a:rPr lang="en-US" sz="2800" dirty="0" smtClean="0"/>
              <a:t>federal policy, </a:t>
            </a:r>
            <a:r>
              <a:rPr lang="en-US" sz="2800" dirty="0"/>
              <a:t>climate trends and </a:t>
            </a:r>
            <a:r>
              <a:rPr lang="en-US" sz="2800" dirty="0" smtClean="0"/>
              <a:t>models			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What tools (how do you get the information?)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Primary: Exploratory experiments (action/adaptation)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 smtClean="0"/>
              <a:t>Secondary: Meta-analysis </a:t>
            </a:r>
            <a:r>
              <a:rPr lang="en-US" sz="2800" dirty="0"/>
              <a:t>&amp; modeling; </a:t>
            </a:r>
            <a:r>
              <a:rPr lang="en-US" sz="2800" dirty="0" smtClean="0"/>
              <a:t>analysis of emerging technologies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How often </a:t>
            </a:r>
            <a:r>
              <a:rPr lang="en-US" sz="2800" dirty="0" smtClean="0"/>
              <a:t>reviewed and potentially changed</a:t>
            </a:r>
            <a:endParaRPr lang="en-US" sz="28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2800" dirty="0"/>
              <a:t>Five years, based on rolling 5 </a:t>
            </a:r>
            <a:r>
              <a:rPr lang="en-US" sz="2800" dirty="0" err="1"/>
              <a:t>yr</a:t>
            </a:r>
            <a:r>
              <a:rPr lang="en-US" sz="2800" dirty="0"/>
              <a:t> average informed by BAU adoption, new technology and agronomic innovations, and socioeconomic change (e.g. markets)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163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482</Words>
  <Application>Microsoft Office PowerPoint</Application>
  <PresentationFormat>On-screen Show (4:3)</PresentationFormat>
  <Paragraphs>115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 CANR/MSUE/MAES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Trading and Offsets</dc:title>
  <dc:creator>JLS</dc:creator>
  <cp:lastModifiedBy>Mark Liebig</cp:lastModifiedBy>
  <cp:revision>52</cp:revision>
  <dcterms:created xsi:type="dcterms:W3CDTF">2015-04-15T12:19:40Z</dcterms:created>
  <dcterms:modified xsi:type="dcterms:W3CDTF">2015-11-25T13:33:18Z</dcterms:modified>
</cp:coreProperties>
</file>