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49E9D6-077D-48DE-8B64-AD5DB1DC2087}"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96FAEE-3FDC-47D4-864F-7DE13143BB15}"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714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F49E9D6-077D-48DE-8B64-AD5DB1DC2087}" type="datetimeFigureOut">
              <a:rPr lang="en-IN" smtClean="0"/>
              <a:t>25-08-2024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96FAEE-3FDC-47D4-864F-7DE13143BB15}" type="slidenum">
              <a:rPr lang="en-IN" smtClean="0"/>
              <a:t>‹#›</a:t>
            </a:fld>
            <a:endParaRPr lang="en-IN"/>
          </a:p>
        </p:txBody>
      </p:sp>
    </p:spTree>
    <p:extLst>
      <p:ext uri="{BB962C8B-B14F-4D97-AF65-F5344CB8AC3E}">
        <p14:creationId xmlns:p14="http://schemas.microsoft.com/office/powerpoint/2010/main" val="1342625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9E9D6-077D-48DE-8B64-AD5DB1DC2087}"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96FAEE-3FDC-47D4-864F-7DE13143BB15}" type="slidenum">
              <a:rPr lang="en-IN" smtClean="0"/>
              <a:t>‹#›</a:t>
            </a:fld>
            <a:endParaRPr lang="en-IN"/>
          </a:p>
        </p:txBody>
      </p:sp>
    </p:spTree>
    <p:extLst>
      <p:ext uri="{BB962C8B-B14F-4D97-AF65-F5344CB8AC3E}">
        <p14:creationId xmlns:p14="http://schemas.microsoft.com/office/powerpoint/2010/main" val="2510562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9E9D6-077D-48DE-8B64-AD5DB1DC2087}"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96FAEE-3FDC-47D4-864F-7DE13143BB15}"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97846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9E9D6-077D-48DE-8B64-AD5DB1DC2087}"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96FAEE-3FDC-47D4-864F-7DE13143BB15}" type="slidenum">
              <a:rPr lang="en-IN" smtClean="0"/>
              <a:t>‹#›</a:t>
            </a:fld>
            <a:endParaRPr lang="en-IN"/>
          </a:p>
        </p:txBody>
      </p:sp>
    </p:spTree>
    <p:extLst>
      <p:ext uri="{BB962C8B-B14F-4D97-AF65-F5344CB8AC3E}">
        <p14:creationId xmlns:p14="http://schemas.microsoft.com/office/powerpoint/2010/main" val="1698125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9E9D6-077D-48DE-8B64-AD5DB1DC2087}"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96FAEE-3FDC-47D4-864F-7DE13143BB15}"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80190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9E9D6-077D-48DE-8B64-AD5DB1DC2087}"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96FAEE-3FDC-47D4-864F-7DE13143BB15}" type="slidenum">
              <a:rPr lang="en-IN" smtClean="0"/>
              <a:t>‹#›</a:t>
            </a:fld>
            <a:endParaRPr lang="en-IN"/>
          </a:p>
        </p:txBody>
      </p:sp>
    </p:spTree>
    <p:extLst>
      <p:ext uri="{BB962C8B-B14F-4D97-AF65-F5344CB8AC3E}">
        <p14:creationId xmlns:p14="http://schemas.microsoft.com/office/powerpoint/2010/main" val="3035759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9E9D6-077D-48DE-8B64-AD5DB1DC2087}"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96FAEE-3FDC-47D4-864F-7DE13143BB15}" type="slidenum">
              <a:rPr lang="en-IN" smtClean="0"/>
              <a:t>‹#›</a:t>
            </a:fld>
            <a:endParaRPr lang="en-IN"/>
          </a:p>
        </p:txBody>
      </p:sp>
    </p:spTree>
    <p:extLst>
      <p:ext uri="{BB962C8B-B14F-4D97-AF65-F5344CB8AC3E}">
        <p14:creationId xmlns:p14="http://schemas.microsoft.com/office/powerpoint/2010/main" val="3801982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9E9D6-077D-48DE-8B64-AD5DB1DC2087}"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96FAEE-3FDC-47D4-864F-7DE13143BB15}" type="slidenum">
              <a:rPr lang="en-IN" smtClean="0"/>
              <a:t>‹#›</a:t>
            </a:fld>
            <a:endParaRPr lang="en-IN"/>
          </a:p>
        </p:txBody>
      </p:sp>
    </p:spTree>
    <p:extLst>
      <p:ext uri="{BB962C8B-B14F-4D97-AF65-F5344CB8AC3E}">
        <p14:creationId xmlns:p14="http://schemas.microsoft.com/office/powerpoint/2010/main" val="2312952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9E9D6-077D-48DE-8B64-AD5DB1DC2087}"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96FAEE-3FDC-47D4-864F-7DE13143BB15}" type="slidenum">
              <a:rPr lang="en-IN" smtClean="0"/>
              <a:t>‹#›</a:t>
            </a:fld>
            <a:endParaRPr lang="en-IN"/>
          </a:p>
        </p:txBody>
      </p:sp>
    </p:spTree>
    <p:extLst>
      <p:ext uri="{BB962C8B-B14F-4D97-AF65-F5344CB8AC3E}">
        <p14:creationId xmlns:p14="http://schemas.microsoft.com/office/powerpoint/2010/main" val="300075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9E9D6-077D-48DE-8B64-AD5DB1DC2087}"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96FAEE-3FDC-47D4-864F-7DE13143BB15}" type="slidenum">
              <a:rPr lang="en-IN" smtClean="0"/>
              <a:t>‹#›</a:t>
            </a:fld>
            <a:endParaRPr lang="en-IN"/>
          </a:p>
        </p:txBody>
      </p:sp>
    </p:spTree>
    <p:extLst>
      <p:ext uri="{BB962C8B-B14F-4D97-AF65-F5344CB8AC3E}">
        <p14:creationId xmlns:p14="http://schemas.microsoft.com/office/powerpoint/2010/main" val="280703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9E9D6-077D-48DE-8B64-AD5DB1DC2087}"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96FAEE-3FDC-47D4-864F-7DE13143BB15}" type="slidenum">
              <a:rPr lang="en-IN" smtClean="0"/>
              <a:t>‹#›</a:t>
            </a:fld>
            <a:endParaRPr lang="en-IN"/>
          </a:p>
        </p:txBody>
      </p:sp>
    </p:spTree>
    <p:extLst>
      <p:ext uri="{BB962C8B-B14F-4D97-AF65-F5344CB8AC3E}">
        <p14:creationId xmlns:p14="http://schemas.microsoft.com/office/powerpoint/2010/main" val="343591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49E9D6-077D-48DE-8B64-AD5DB1DC2087}" type="datetimeFigureOut">
              <a:rPr lang="en-IN" smtClean="0"/>
              <a:t>25-08-2024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96FAEE-3FDC-47D4-864F-7DE13143BB15}" type="slidenum">
              <a:rPr lang="en-IN" smtClean="0"/>
              <a:t>‹#›</a:t>
            </a:fld>
            <a:endParaRPr lang="en-IN"/>
          </a:p>
        </p:txBody>
      </p:sp>
    </p:spTree>
    <p:extLst>
      <p:ext uri="{BB962C8B-B14F-4D97-AF65-F5344CB8AC3E}">
        <p14:creationId xmlns:p14="http://schemas.microsoft.com/office/powerpoint/2010/main" val="3823851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49E9D6-077D-48DE-8B64-AD5DB1DC2087}" type="datetimeFigureOut">
              <a:rPr lang="en-IN" smtClean="0"/>
              <a:t>25-08-2024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96FAEE-3FDC-47D4-864F-7DE13143BB15}" type="slidenum">
              <a:rPr lang="en-IN" smtClean="0"/>
              <a:t>‹#›</a:t>
            </a:fld>
            <a:endParaRPr lang="en-IN"/>
          </a:p>
        </p:txBody>
      </p:sp>
    </p:spTree>
    <p:extLst>
      <p:ext uri="{BB962C8B-B14F-4D97-AF65-F5344CB8AC3E}">
        <p14:creationId xmlns:p14="http://schemas.microsoft.com/office/powerpoint/2010/main" val="2855243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9E9D6-077D-48DE-8B64-AD5DB1DC2087}" type="datetimeFigureOut">
              <a:rPr lang="en-IN" smtClean="0"/>
              <a:t>25-08-2024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96FAEE-3FDC-47D4-864F-7DE13143BB15}" type="slidenum">
              <a:rPr lang="en-IN" smtClean="0"/>
              <a:t>‹#›</a:t>
            </a:fld>
            <a:endParaRPr lang="en-IN"/>
          </a:p>
        </p:txBody>
      </p:sp>
    </p:spTree>
    <p:extLst>
      <p:ext uri="{BB962C8B-B14F-4D97-AF65-F5344CB8AC3E}">
        <p14:creationId xmlns:p14="http://schemas.microsoft.com/office/powerpoint/2010/main" val="412033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49E9D6-077D-48DE-8B64-AD5DB1DC2087}"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96FAEE-3FDC-47D4-864F-7DE13143BB15}" type="slidenum">
              <a:rPr lang="en-IN" smtClean="0"/>
              <a:t>‹#›</a:t>
            </a:fld>
            <a:endParaRPr lang="en-IN"/>
          </a:p>
        </p:txBody>
      </p:sp>
    </p:spTree>
    <p:extLst>
      <p:ext uri="{BB962C8B-B14F-4D97-AF65-F5344CB8AC3E}">
        <p14:creationId xmlns:p14="http://schemas.microsoft.com/office/powerpoint/2010/main" val="263606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49E9D6-077D-48DE-8B64-AD5DB1DC2087}"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96FAEE-3FDC-47D4-864F-7DE13143BB15}" type="slidenum">
              <a:rPr lang="en-IN" smtClean="0"/>
              <a:t>‹#›</a:t>
            </a:fld>
            <a:endParaRPr lang="en-IN"/>
          </a:p>
        </p:txBody>
      </p:sp>
    </p:spTree>
    <p:extLst>
      <p:ext uri="{BB962C8B-B14F-4D97-AF65-F5344CB8AC3E}">
        <p14:creationId xmlns:p14="http://schemas.microsoft.com/office/powerpoint/2010/main" val="85642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F49E9D6-077D-48DE-8B64-AD5DB1DC2087}" type="datetimeFigureOut">
              <a:rPr lang="en-IN" smtClean="0"/>
              <a:t>25-08-2024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C96FAEE-3FDC-47D4-864F-7DE13143BB15}" type="slidenum">
              <a:rPr lang="en-IN" smtClean="0"/>
              <a:t>‹#›</a:t>
            </a:fld>
            <a:endParaRPr lang="en-IN"/>
          </a:p>
        </p:txBody>
      </p:sp>
    </p:spTree>
    <p:extLst>
      <p:ext uri="{BB962C8B-B14F-4D97-AF65-F5344CB8AC3E}">
        <p14:creationId xmlns:p14="http://schemas.microsoft.com/office/powerpoint/2010/main" val="22072153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463C-4FBE-01E4-7772-05627433F6AD}"/>
              </a:ext>
            </a:extLst>
          </p:cNvPr>
          <p:cNvSpPr>
            <a:spLocks noGrp="1"/>
          </p:cNvSpPr>
          <p:nvPr>
            <p:ph type="ctrTitle"/>
          </p:nvPr>
        </p:nvSpPr>
        <p:spPr>
          <a:xfrm>
            <a:off x="1729241" y="457199"/>
            <a:ext cx="8001000" cy="2971801"/>
          </a:xfrm>
        </p:spPr>
        <p:txBody>
          <a:bodyPr/>
          <a:lstStyle/>
          <a:p>
            <a:pPr algn="ctr"/>
            <a:r>
              <a:rPr lang="en-US" b="1" dirty="0"/>
              <a:t>MENTORNESS INTERNSHIP BY MD ARSALAN</a:t>
            </a:r>
            <a:endParaRPr lang="en-IN" b="1" dirty="0"/>
          </a:p>
        </p:txBody>
      </p:sp>
      <p:sp>
        <p:nvSpPr>
          <p:cNvPr id="3" name="Subtitle 2">
            <a:extLst>
              <a:ext uri="{FF2B5EF4-FFF2-40B4-BE49-F238E27FC236}">
                <a16:creationId xmlns:a16="http://schemas.microsoft.com/office/drawing/2014/main" id="{1BB6DE08-4376-0047-44CB-1A7923FB58C1}"/>
              </a:ext>
            </a:extLst>
          </p:cNvPr>
          <p:cNvSpPr>
            <a:spLocks noGrp="1"/>
          </p:cNvSpPr>
          <p:nvPr>
            <p:ph type="subTitle" idx="1"/>
          </p:nvPr>
        </p:nvSpPr>
        <p:spPr>
          <a:xfrm>
            <a:off x="2419706" y="3666585"/>
            <a:ext cx="6400800" cy="1947333"/>
          </a:xfrm>
        </p:spPr>
        <p:txBody>
          <a:bodyPr/>
          <a:lstStyle/>
          <a:p>
            <a:pPr algn="ctr"/>
            <a:r>
              <a:rPr lang="en-US" b="1" dirty="0"/>
              <a:t>ANALYSIS OF FOOD AND BEVERAGES INDUSTRY SURVEY DATA (TASK-3)</a:t>
            </a:r>
            <a:endParaRPr lang="en-IN" b="1" dirty="0"/>
          </a:p>
        </p:txBody>
      </p:sp>
    </p:spTree>
    <p:extLst>
      <p:ext uri="{BB962C8B-B14F-4D97-AF65-F5344CB8AC3E}">
        <p14:creationId xmlns:p14="http://schemas.microsoft.com/office/powerpoint/2010/main" val="237281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96F67-3E84-BD63-14D4-BBEFDB95B3FF}"/>
              </a:ext>
            </a:extLst>
          </p:cNvPr>
          <p:cNvSpPr>
            <a:spLocks noGrp="1"/>
          </p:cNvSpPr>
          <p:nvPr>
            <p:ph type="ctrTitle"/>
          </p:nvPr>
        </p:nvSpPr>
        <p:spPr>
          <a:xfrm>
            <a:off x="1803885" y="0"/>
            <a:ext cx="8001000" cy="1268963"/>
          </a:xfrm>
        </p:spPr>
        <p:txBody>
          <a:bodyPr/>
          <a:lstStyle/>
          <a:p>
            <a:pPr algn="ctr"/>
            <a:r>
              <a:rPr lang="en-US" b="1" u="sng" dirty="0"/>
              <a:t>PROJECT OVERVIEW</a:t>
            </a:r>
            <a:endParaRPr lang="en-IN" b="1" u="sng" dirty="0"/>
          </a:p>
        </p:txBody>
      </p:sp>
      <p:sp>
        <p:nvSpPr>
          <p:cNvPr id="3" name="Subtitle 2">
            <a:extLst>
              <a:ext uri="{FF2B5EF4-FFF2-40B4-BE49-F238E27FC236}">
                <a16:creationId xmlns:a16="http://schemas.microsoft.com/office/drawing/2014/main" id="{92E9CA50-1D2A-BE41-88D8-166A25AAD093}"/>
              </a:ext>
            </a:extLst>
          </p:cNvPr>
          <p:cNvSpPr>
            <a:spLocks noGrp="1"/>
          </p:cNvSpPr>
          <p:nvPr>
            <p:ph type="subTitle" idx="1"/>
          </p:nvPr>
        </p:nvSpPr>
        <p:spPr>
          <a:xfrm>
            <a:off x="2755607" y="1574628"/>
            <a:ext cx="6400800" cy="3267960"/>
          </a:xfrm>
        </p:spPr>
        <p:txBody>
          <a:bodyPr>
            <a:normAutofit/>
          </a:bodyPr>
          <a:lstStyle/>
          <a:p>
            <a:pPr algn="ctr"/>
            <a:r>
              <a:rPr lang="en-US" b="1" dirty="0"/>
              <a:t>THE OBJECTIVE OF THIS PROJECT IS TO ANALYZE SURVEY RESPONSES FROM AND BEVERAGE INDUSTRY TO GAIN INSIGHTS INTO CONSUMER BEHAVIOUR PREFRENCES AND PERCEPTIONS. THE ANALYSIS WILL HELP IDENTIFY KEY TRENDS, UNDERSTAND BRAND PERCEPTION AND EXPLORE POTENTIAL AREA FOR IMPROVEMENT.</a:t>
            </a:r>
            <a:endParaRPr lang="en-IN" b="1" dirty="0"/>
          </a:p>
        </p:txBody>
      </p:sp>
    </p:spTree>
    <p:extLst>
      <p:ext uri="{BB962C8B-B14F-4D97-AF65-F5344CB8AC3E}">
        <p14:creationId xmlns:p14="http://schemas.microsoft.com/office/powerpoint/2010/main" val="1821980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F175F-4FF4-D41B-5F26-E8CE1A0DB4C3}"/>
              </a:ext>
            </a:extLst>
          </p:cNvPr>
          <p:cNvSpPr>
            <a:spLocks noGrp="1"/>
          </p:cNvSpPr>
          <p:nvPr>
            <p:ph type="ctrTitle"/>
          </p:nvPr>
        </p:nvSpPr>
        <p:spPr>
          <a:xfrm>
            <a:off x="2345061" y="0"/>
            <a:ext cx="8001000" cy="984381"/>
          </a:xfrm>
        </p:spPr>
        <p:txBody>
          <a:bodyPr/>
          <a:lstStyle/>
          <a:p>
            <a:r>
              <a:rPr lang="en-US" b="1" u="sng" dirty="0"/>
              <a:t>DATASET INFORMATION</a:t>
            </a:r>
            <a:endParaRPr lang="en-IN" b="1" u="sng" dirty="0"/>
          </a:p>
        </p:txBody>
      </p:sp>
      <p:sp>
        <p:nvSpPr>
          <p:cNvPr id="3" name="Subtitle 2">
            <a:extLst>
              <a:ext uri="{FF2B5EF4-FFF2-40B4-BE49-F238E27FC236}">
                <a16:creationId xmlns:a16="http://schemas.microsoft.com/office/drawing/2014/main" id="{58D24C4E-8C68-BF8A-C02C-CCEE7AE10D69}"/>
              </a:ext>
            </a:extLst>
          </p:cNvPr>
          <p:cNvSpPr>
            <a:spLocks noGrp="1"/>
          </p:cNvSpPr>
          <p:nvPr>
            <p:ph type="subTitle" idx="1"/>
          </p:nvPr>
        </p:nvSpPr>
        <p:spPr>
          <a:xfrm>
            <a:off x="684212" y="1138335"/>
            <a:ext cx="10680474" cy="5262465"/>
          </a:xfrm>
        </p:spPr>
        <p:txBody>
          <a:bodyPr>
            <a:normAutofit fontScale="40000" lnSpcReduction="20000"/>
          </a:bodyPr>
          <a:lstStyle/>
          <a:p>
            <a:r>
              <a:rPr lang="en-US" sz="2300" b="1" dirty="0"/>
              <a:t>Fact Table: </a:t>
            </a:r>
            <a:r>
              <a:rPr lang="en-US" sz="2300" b="1" dirty="0" err="1"/>
              <a:t>fact_survey_responses</a:t>
            </a:r>
            <a:endParaRPr lang="en-US" sz="2300" b="1" dirty="0"/>
          </a:p>
          <a:p>
            <a:r>
              <a:rPr lang="en-US" sz="2300" b="1" dirty="0"/>
              <a:t>• </a:t>
            </a:r>
            <a:r>
              <a:rPr lang="en-US" sz="2300" b="1" dirty="0" err="1"/>
              <a:t>Response_ID</a:t>
            </a:r>
            <a:r>
              <a:rPr lang="en-US" sz="2300" b="1" dirty="0"/>
              <a:t>: Unique identifier for each survey response.</a:t>
            </a:r>
          </a:p>
          <a:p>
            <a:r>
              <a:rPr lang="en-US" sz="2300" b="1" dirty="0"/>
              <a:t>• </a:t>
            </a:r>
            <a:r>
              <a:rPr lang="en-US" sz="2300" b="1" dirty="0" err="1"/>
              <a:t>Respondent_ID</a:t>
            </a:r>
            <a:r>
              <a:rPr lang="en-US" sz="2300" b="1" dirty="0"/>
              <a:t>: Unique identifier for each respondent.</a:t>
            </a:r>
          </a:p>
          <a:p>
            <a:r>
              <a:rPr lang="en-US" sz="2300" b="1" dirty="0"/>
              <a:t>• </a:t>
            </a:r>
            <a:r>
              <a:rPr lang="en-US" sz="2300" b="1" dirty="0" err="1"/>
              <a:t>Consume_frequency</a:t>
            </a:r>
            <a:r>
              <a:rPr lang="en-US" sz="2300" b="1" dirty="0"/>
              <a:t>: Frequency of consumption of food and beverage products.</a:t>
            </a:r>
          </a:p>
          <a:p>
            <a:r>
              <a:rPr lang="en-US" sz="2300" b="1" dirty="0"/>
              <a:t>• </a:t>
            </a:r>
            <a:r>
              <a:rPr lang="en-US" sz="2300" b="1" dirty="0" err="1"/>
              <a:t>Consume_time</a:t>
            </a:r>
            <a:r>
              <a:rPr lang="en-US" sz="2300" b="1" dirty="0"/>
              <a:t>: Typical time when the products are consumed.</a:t>
            </a:r>
          </a:p>
          <a:p>
            <a:r>
              <a:rPr lang="en-US" sz="2300" b="1" dirty="0"/>
              <a:t>• </a:t>
            </a:r>
            <a:r>
              <a:rPr lang="en-US" sz="2300" b="1" dirty="0" err="1"/>
              <a:t>Consume_reason</a:t>
            </a:r>
            <a:r>
              <a:rPr lang="en-US" sz="2300" b="1" dirty="0"/>
              <a:t>: </a:t>
            </a:r>
            <a:r>
              <a:rPr lang="en-US" sz="2300" b="1" dirty="0" err="1"/>
              <a:t>Reasonsfor</a:t>
            </a:r>
            <a:r>
              <a:rPr lang="en-US" sz="2300" b="1" dirty="0"/>
              <a:t> consuming the products.</a:t>
            </a:r>
          </a:p>
          <a:p>
            <a:r>
              <a:rPr lang="en-US" sz="2300" b="1" dirty="0"/>
              <a:t>• </a:t>
            </a:r>
            <a:r>
              <a:rPr lang="en-US" sz="2300" b="1" dirty="0" err="1"/>
              <a:t>Heard_before</a:t>
            </a:r>
            <a:r>
              <a:rPr lang="en-US" sz="2300" b="1" dirty="0"/>
              <a:t>: Whether the respondent has heard of the product before.</a:t>
            </a:r>
          </a:p>
          <a:p>
            <a:r>
              <a:rPr lang="en-US" sz="2300" b="1" dirty="0"/>
              <a:t>• </a:t>
            </a:r>
            <a:r>
              <a:rPr lang="en-US" sz="2300" b="1" dirty="0" err="1"/>
              <a:t>Brand_perception</a:t>
            </a:r>
            <a:r>
              <a:rPr lang="en-US" sz="2300" b="1" dirty="0"/>
              <a:t>: Respondent's perception of the brand.</a:t>
            </a:r>
          </a:p>
          <a:p>
            <a:r>
              <a:rPr lang="en-US" sz="2300" b="1" dirty="0"/>
              <a:t>• </a:t>
            </a:r>
            <a:r>
              <a:rPr lang="en-US" sz="2300" b="1" dirty="0" err="1"/>
              <a:t>General_perception</a:t>
            </a:r>
            <a:r>
              <a:rPr lang="en-US" sz="2300" b="1" dirty="0"/>
              <a:t>: Overall perception of the food and beverage industry.</a:t>
            </a:r>
          </a:p>
          <a:p>
            <a:r>
              <a:rPr lang="en-US" sz="2300" b="1" dirty="0"/>
              <a:t>• </a:t>
            </a:r>
            <a:r>
              <a:rPr lang="en-US" sz="2300" b="1" dirty="0" err="1"/>
              <a:t>Tried_before</a:t>
            </a:r>
            <a:r>
              <a:rPr lang="en-US" sz="2300" b="1" dirty="0"/>
              <a:t>: Whether the respondent has tried the product before.</a:t>
            </a:r>
          </a:p>
          <a:p>
            <a:r>
              <a:rPr lang="en-US" sz="2300" b="1" dirty="0"/>
              <a:t>• </a:t>
            </a:r>
            <a:r>
              <a:rPr lang="en-US" sz="2300" b="1" dirty="0" err="1"/>
              <a:t>Taste_experience</a:t>
            </a:r>
            <a:r>
              <a:rPr lang="en-US" sz="2300" b="1" dirty="0"/>
              <a:t>: Respondent's experience with the taste of the product.</a:t>
            </a:r>
          </a:p>
          <a:p>
            <a:r>
              <a:rPr lang="en-US" sz="2300" b="1" dirty="0"/>
              <a:t>• </a:t>
            </a:r>
            <a:r>
              <a:rPr lang="en-US" sz="2300" b="1" dirty="0" err="1"/>
              <a:t>Reasons_preventing_trying</a:t>
            </a:r>
            <a:r>
              <a:rPr lang="en-US" sz="2300" b="1" dirty="0"/>
              <a:t>: Reasons preventing </a:t>
            </a:r>
            <a:r>
              <a:rPr lang="en-US" sz="2300" b="1" dirty="0" err="1"/>
              <a:t>respondentsfrom</a:t>
            </a:r>
            <a:r>
              <a:rPr lang="en-US" sz="2300" b="1" dirty="0"/>
              <a:t> trying the product.</a:t>
            </a:r>
          </a:p>
          <a:p>
            <a:r>
              <a:rPr lang="en-US" sz="2300" b="1" dirty="0"/>
              <a:t>• </a:t>
            </a:r>
            <a:r>
              <a:rPr lang="en-US" sz="2300" b="1" dirty="0" err="1"/>
              <a:t>Current_brands</a:t>
            </a:r>
            <a:r>
              <a:rPr lang="en-US" sz="2300" b="1" dirty="0"/>
              <a:t>: Brands currently consumed by the respondent.</a:t>
            </a:r>
          </a:p>
          <a:p>
            <a:r>
              <a:rPr lang="en-US" sz="2300" b="1" dirty="0"/>
              <a:t>• </a:t>
            </a:r>
            <a:r>
              <a:rPr lang="en-US" sz="2300" b="1" dirty="0" err="1"/>
              <a:t>Reasons_for_choosing_brands</a:t>
            </a:r>
            <a:r>
              <a:rPr lang="en-US" sz="2300" b="1" dirty="0"/>
              <a:t>: </a:t>
            </a:r>
            <a:r>
              <a:rPr lang="en-US" sz="2300" b="1" dirty="0" err="1"/>
              <a:t>Reasonsfor</a:t>
            </a:r>
            <a:r>
              <a:rPr lang="en-US" sz="2300" b="1" dirty="0"/>
              <a:t> choosing specific brands.</a:t>
            </a:r>
          </a:p>
          <a:p>
            <a:r>
              <a:rPr lang="en-US" sz="2300" b="1" dirty="0"/>
              <a:t>• </a:t>
            </a:r>
            <a:r>
              <a:rPr lang="en-US" sz="2300" b="1" dirty="0" err="1"/>
              <a:t>Improvements_desired</a:t>
            </a:r>
            <a:r>
              <a:rPr lang="en-US" sz="2300" b="1" dirty="0"/>
              <a:t>: Improvements desired in products.</a:t>
            </a:r>
          </a:p>
          <a:p>
            <a:r>
              <a:rPr lang="en-US" sz="2300" b="1" dirty="0"/>
              <a:t>• </a:t>
            </a:r>
            <a:r>
              <a:rPr lang="en-US" sz="2300" b="1" dirty="0" err="1"/>
              <a:t>Ingredients_expected</a:t>
            </a:r>
            <a:r>
              <a:rPr lang="en-US" sz="2300" b="1" dirty="0"/>
              <a:t>: Expected ingredients in products.</a:t>
            </a:r>
          </a:p>
          <a:p>
            <a:r>
              <a:rPr lang="en-US" sz="2300" b="1" dirty="0"/>
              <a:t>• </a:t>
            </a:r>
            <a:r>
              <a:rPr lang="en-US" sz="2300" b="1" dirty="0" err="1"/>
              <a:t>Health_concerns</a:t>
            </a:r>
            <a:r>
              <a:rPr lang="en-US" sz="2300" b="1" dirty="0"/>
              <a:t>: Health </a:t>
            </a:r>
            <a:r>
              <a:rPr lang="en-US" sz="2300" b="1" dirty="0" err="1"/>
              <a:t>concernsrelated</a:t>
            </a:r>
            <a:r>
              <a:rPr lang="en-US" sz="2300" b="1" dirty="0"/>
              <a:t> to products.</a:t>
            </a:r>
          </a:p>
          <a:p>
            <a:r>
              <a:rPr lang="en-US" sz="2300" b="1" dirty="0"/>
              <a:t>• </a:t>
            </a:r>
            <a:r>
              <a:rPr lang="en-US" sz="2300" b="1" dirty="0" err="1"/>
              <a:t>Interest_in_natural_or_organic</a:t>
            </a:r>
            <a:r>
              <a:rPr lang="en-US" sz="2300" b="1" dirty="0"/>
              <a:t>: Interest in natural or organic products.</a:t>
            </a:r>
          </a:p>
          <a:p>
            <a:r>
              <a:rPr lang="en-US" sz="2300" b="1" dirty="0"/>
              <a:t>• </a:t>
            </a:r>
            <a:r>
              <a:rPr lang="en-US" sz="2300" b="1" dirty="0" err="1"/>
              <a:t>Marketing_channels</a:t>
            </a:r>
            <a:r>
              <a:rPr lang="en-US" sz="2300" b="1" dirty="0"/>
              <a:t>: Preferred marketing channels for product information.</a:t>
            </a:r>
          </a:p>
          <a:p>
            <a:r>
              <a:rPr lang="en-US" sz="2300" b="1" dirty="0"/>
              <a:t>• </a:t>
            </a:r>
            <a:r>
              <a:rPr lang="en-US" sz="2300" b="1" dirty="0" err="1"/>
              <a:t>Packaging_preference</a:t>
            </a:r>
            <a:r>
              <a:rPr lang="en-US" sz="2300" b="1" dirty="0"/>
              <a:t>: </a:t>
            </a:r>
            <a:r>
              <a:rPr lang="en-US" sz="2300" b="1" dirty="0" err="1"/>
              <a:t>Preferencesfor</a:t>
            </a:r>
            <a:r>
              <a:rPr lang="en-US" sz="2300" b="1" dirty="0"/>
              <a:t> product packaging.</a:t>
            </a:r>
          </a:p>
          <a:p>
            <a:r>
              <a:rPr lang="en-US" sz="2300" b="1" dirty="0"/>
              <a:t>• </a:t>
            </a:r>
            <a:r>
              <a:rPr lang="en-US" sz="2300" b="1" dirty="0" err="1"/>
              <a:t>Limited_edition_packaging</a:t>
            </a:r>
            <a:r>
              <a:rPr lang="en-US" sz="2300" b="1" dirty="0"/>
              <a:t>: Interest in limited edition packaging.</a:t>
            </a:r>
          </a:p>
          <a:p>
            <a:r>
              <a:rPr lang="en-US" sz="2300" b="1" dirty="0"/>
              <a:t>• </a:t>
            </a:r>
            <a:r>
              <a:rPr lang="en-US" sz="2300" b="1" dirty="0" err="1"/>
              <a:t>Price_range</a:t>
            </a:r>
            <a:r>
              <a:rPr lang="en-US" sz="2300" b="1" dirty="0"/>
              <a:t>: Preferred price range for products.</a:t>
            </a:r>
          </a:p>
          <a:p>
            <a:r>
              <a:rPr lang="en-US" sz="2300" b="1" dirty="0"/>
              <a:t>• </a:t>
            </a:r>
            <a:r>
              <a:rPr lang="en-US" sz="2300" b="1" dirty="0" err="1"/>
              <a:t>Purchase_location</a:t>
            </a:r>
            <a:r>
              <a:rPr lang="en-US" sz="2300" b="1" dirty="0"/>
              <a:t>: Typical locations where products are purchased.</a:t>
            </a:r>
          </a:p>
          <a:p>
            <a:r>
              <a:rPr lang="en-US" b="1" dirty="0"/>
              <a:t>• </a:t>
            </a:r>
            <a:r>
              <a:rPr lang="en-US" b="1" dirty="0" err="1"/>
              <a:t>Typical_consumption_situations</a:t>
            </a:r>
            <a:r>
              <a:rPr lang="en-US" b="1" dirty="0"/>
              <a:t>: Common </a:t>
            </a:r>
            <a:r>
              <a:rPr lang="en-US" b="1" dirty="0" err="1"/>
              <a:t>situationsin</a:t>
            </a:r>
            <a:r>
              <a:rPr lang="en-US" b="1" dirty="0"/>
              <a:t> which products are consumed.</a:t>
            </a:r>
            <a:endParaRPr lang="en-IN" b="1" dirty="0"/>
          </a:p>
        </p:txBody>
      </p:sp>
    </p:spTree>
    <p:extLst>
      <p:ext uri="{BB962C8B-B14F-4D97-AF65-F5344CB8AC3E}">
        <p14:creationId xmlns:p14="http://schemas.microsoft.com/office/powerpoint/2010/main" val="2653809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F393-BD0D-6D97-BF97-0351244822C8}"/>
              </a:ext>
            </a:extLst>
          </p:cNvPr>
          <p:cNvSpPr>
            <a:spLocks noGrp="1"/>
          </p:cNvSpPr>
          <p:nvPr>
            <p:ph type="ctrTitle"/>
          </p:nvPr>
        </p:nvSpPr>
        <p:spPr>
          <a:xfrm>
            <a:off x="2568996" y="275253"/>
            <a:ext cx="8001000" cy="1226977"/>
          </a:xfrm>
        </p:spPr>
        <p:txBody>
          <a:bodyPr>
            <a:normAutofit fontScale="90000"/>
          </a:bodyPr>
          <a:lstStyle/>
          <a:p>
            <a:r>
              <a:rPr lang="en-US" b="1" u="sng" dirty="0"/>
              <a:t>DIMENSION TABLE: DIM RESPONDENT</a:t>
            </a:r>
            <a:endParaRPr lang="en-IN" b="1" u="sng" dirty="0"/>
          </a:p>
        </p:txBody>
      </p:sp>
      <p:sp>
        <p:nvSpPr>
          <p:cNvPr id="3" name="Subtitle 2">
            <a:extLst>
              <a:ext uri="{FF2B5EF4-FFF2-40B4-BE49-F238E27FC236}">
                <a16:creationId xmlns:a16="http://schemas.microsoft.com/office/drawing/2014/main" id="{CF020C3B-B5CE-F601-4AB1-FF93CA88E69A}"/>
              </a:ext>
            </a:extLst>
          </p:cNvPr>
          <p:cNvSpPr>
            <a:spLocks noGrp="1"/>
          </p:cNvSpPr>
          <p:nvPr>
            <p:ph type="subTitle" idx="1"/>
          </p:nvPr>
        </p:nvSpPr>
        <p:spPr>
          <a:xfrm>
            <a:off x="2494350" y="1763141"/>
            <a:ext cx="6400800" cy="4385732"/>
          </a:xfrm>
        </p:spPr>
        <p:txBody>
          <a:bodyPr/>
          <a:lstStyle/>
          <a:p>
            <a:r>
              <a:rPr lang="en-US" b="1" dirty="0"/>
              <a:t>• </a:t>
            </a:r>
            <a:r>
              <a:rPr lang="en-US" b="1" dirty="0" err="1"/>
              <a:t>Respondent_ID</a:t>
            </a:r>
            <a:r>
              <a:rPr lang="en-US" b="1" dirty="0"/>
              <a:t>: Unique identifier for each respondent.</a:t>
            </a:r>
          </a:p>
          <a:p>
            <a:r>
              <a:rPr lang="en-US" b="1" dirty="0"/>
              <a:t>• Name: Name of the respondent.</a:t>
            </a:r>
          </a:p>
          <a:p>
            <a:r>
              <a:rPr lang="en-US" b="1" dirty="0"/>
              <a:t>• Age: Age of the respondent.</a:t>
            </a:r>
          </a:p>
          <a:p>
            <a:r>
              <a:rPr lang="en-US" b="1" dirty="0"/>
              <a:t>• Gender: Gender of the respondent.</a:t>
            </a:r>
          </a:p>
          <a:p>
            <a:r>
              <a:rPr lang="en-US" b="1" dirty="0"/>
              <a:t>• </a:t>
            </a:r>
            <a:r>
              <a:rPr lang="en-US" b="1" dirty="0" err="1"/>
              <a:t>City_ID</a:t>
            </a:r>
            <a:r>
              <a:rPr lang="en-US" b="1" dirty="0"/>
              <a:t>: Identifier linking the respondent to a city.</a:t>
            </a:r>
            <a:endParaRPr lang="en-IN" b="1" dirty="0"/>
          </a:p>
        </p:txBody>
      </p:sp>
    </p:spTree>
    <p:extLst>
      <p:ext uri="{BB962C8B-B14F-4D97-AF65-F5344CB8AC3E}">
        <p14:creationId xmlns:p14="http://schemas.microsoft.com/office/powerpoint/2010/main" val="60005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B27D2-50F0-47A1-3C33-74216BF9746C}"/>
              </a:ext>
            </a:extLst>
          </p:cNvPr>
          <p:cNvSpPr>
            <a:spLocks noGrp="1"/>
          </p:cNvSpPr>
          <p:nvPr>
            <p:ph type="ctrTitle"/>
          </p:nvPr>
        </p:nvSpPr>
        <p:spPr>
          <a:xfrm>
            <a:off x="2095500" y="-80866"/>
            <a:ext cx="8001000" cy="1147666"/>
          </a:xfrm>
        </p:spPr>
        <p:txBody>
          <a:bodyPr>
            <a:normAutofit fontScale="90000"/>
          </a:bodyPr>
          <a:lstStyle/>
          <a:p>
            <a:pPr algn="ctr"/>
            <a:r>
              <a:rPr lang="en-US" b="1" u="sng" dirty="0"/>
              <a:t>DIMENSION TABLE: DIM CITIES</a:t>
            </a:r>
            <a:endParaRPr lang="en-IN" b="1" u="sng" dirty="0"/>
          </a:p>
        </p:txBody>
      </p:sp>
      <p:sp>
        <p:nvSpPr>
          <p:cNvPr id="3" name="Subtitle 2">
            <a:extLst>
              <a:ext uri="{FF2B5EF4-FFF2-40B4-BE49-F238E27FC236}">
                <a16:creationId xmlns:a16="http://schemas.microsoft.com/office/drawing/2014/main" id="{5AF432B9-BCCA-AC98-A62B-AA243BECDB84}"/>
              </a:ext>
            </a:extLst>
          </p:cNvPr>
          <p:cNvSpPr>
            <a:spLocks noGrp="1"/>
          </p:cNvSpPr>
          <p:nvPr>
            <p:ph type="subTitle" idx="1"/>
          </p:nvPr>
        </p:nvSpPr>
        <p:spPr>
          <a:xfrm>
            <a:off x="2270416" y="1240626"/>
            <a:ext cx="6400800" cy="1947333"/>
          </a:xfrm>
        </p:spPr>
        <p:txBody>
          <a:bodyPr/>
          <a:lstStyle/>
          <a:p>
            <a:r>
              <a:rPr lang="en-US" b="1" dirty="0"/>
              <a:t>• </a:t>
            </a:r>
            <a:r>
              <a:rPr lang="en-US" b="1" dirty="0" err="1"/>
              <a:t>City_ID</a:t>
            </a:r>
            <a:r>
              <a:rPr lang="en-US" b="1" dirty="0"/>
              <a:t>: Unique identifier for each city.</a:t>
            </a:r>
          </a:p>
          <a:p>
            <a:r>
              <a:rPr lang="en-US" b="1" dirty="0"/>
              <a:t>• City: Name of the city.</a:t>
            </a:r>
          </a:p>
          <a:p>
            <a:r>
              <a:rPr lang="en-US" b="1" dirty="0"/>
              <a:t>• Tier: Tier classification of the city (e.g., Tier 1, Tier 2).</a:t>
            </a:r>
            <a:endParaRPr lang="en-IN" b="1" dirty="0"/>
          </a:p>
        </p:txBody>
      </p:sp>
    </p:spTree>
    <p:extLst>
      <p:ext uri="{BB962C8B-B14F-4D97-AF65-F5344CB8AC3E}">
        <p14:creationId xmlns:p14="http://schemas.microsoft.com/office/powerpoint/2010/main" val="32258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145482-B99E-0F85-61D2-B18EACCE9F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822784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947206-8654-0D3D-FC36-187BB35471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75861"/>
            <a:ext cx="12191999" cy="7333861"/>
          </a:xfrm>
        </p:spPr>
      </p:pic>
    </p:spTree>
    <p:extLst>
      <p:ext uri="{BB962C8B-B14F-4D97-AF65-F5344CB8AC3E}">
        <p14:creationId xmlns:p14="http://schemas.microsoft.com/office/powerpoint/2010/main" val="64324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DDEF-2AE8-463F-EC87-062A86A991B0}"/>
              </a:ext>
            </a:extLst>
          </p:cNvPr>
          <p:cNvSpPr>
            <a:spLocks noGrp="1"/>
          </p:cNvSpPr>
          <p:nvPr>
            <p:ph type="ctrTitle"/>
          </p:nvPr>
        </p:nvSpPr>
        <p:spPr>
          <a:xfrm>
            <a:off x="2095500" y="180391"/>
            <a:ext cx="8001000" cy="886409"/>
          </a:xfrm>
        </p:spPr>
        <p:txBody>
          <a:bodyPr>
            <a:normAutofit/>
          </a:bodyPr>
          <a:lstStyle/>
          <a:p>
            <a:pPr algn="ctr"/>
            <a:r>
              <a:rPr lang="en-US" b="1" u="sng" dirty="0"/>
              <a:t>CONCLUSION</a:t>
            </a:r>
            <a:endParaRPr lang="en-IN" b="1" u="sng" dirty="0"/>
          </a:p>
        </p:txBody>
      </p:sp>
      <p:sp>
        <p:nvSpPr>
          <p:cNvPr id="3" name="Subtitle 2">
            <a:extLst>
              <a:ext uri="{FF2B5EF4-FFF2-40B4-BE49-F238E27FC236}">
                <a16:creationId xmlns:a16="http://schemas.microsoft.com/office/drawing/2014/main" id="{A3BECAB8-C4B1-C5FE-B4E3-BF50B31DFEF5}"/>
              </a:ext>
            </a:extLst>
          </p:cNvPr>
          <p:cNvSpPr>
            <a:spLocks noGrp="1"/>
          </p:cNvSpPr>
          <p:nvPr>
            <p:ph type="subTitle" idx="1"/>
          </p:nvPr>
        </p:nvSpPr>
        <p:spPr>
          <a:xfrm>
            <a:off x="830423" y="1333932"/>
            <a:ext cx="10860833" cy="5132182"/>
          </a:xfrm>
        </p:spPr>
        <p:txBody>
          <a:bodyPr>
            <a:normAutofit fontScale="92500" lnSpcReduction="20000"/>
          </a:bodyPr>
          <a:lstStyle/>
          <a:p>
            <a:pPr marL="342900" indent="-342900">
              <a:buFont typeface="Arial" panose="020B0604020202020204" pitchFamily="34" charset="0"/>
              <a:buChar char="•"/>
            </a:pPr>
            <a:r>
              <a:rPr lang="en-IN" b="1" dirty="0"/>
              <a:t>Total customer response is 86%.</a:t>
            </a:r>
          </a:p>
          <a:p>
            <a:pPr marL="342900" indent="-342900">
              <a:buFont typeface="Arial" panose="020B0604020202020204" pitchFamily="34" charset="0"/>
              <a:buChar char="•"/>
            </a:pPr>
            <a:r>
              <a:rPr lang="en-IN" b="1" dirty="0"/>
              <a:t>Customer brand perception is neutral.</a:t>
            </a:r>
          </a:p>
          <a:p>
            <a:pPr marL="342900" indent="-342900">
              <a:buFont typeface="Arial" panose="020B0604020202020204" pitchFamily="34" charset="0"/>
              <a:buChar char="•"/>
            </a:pPr>
            <a:r>
              <a:rPr lang="en-IN" b="1" dirty="0"/>
              <a:t>60% customers are health concern and 40% customers are not health concern.</a:t>
            </a:r>
          </a:p>
          <a:p>
            <a:pPr marL="342900" indent="-342900">
              <a:buFont typeface="Arial" panose="020B0604020202020204" pitchFamily="34" charset="0"/>
              <a:buChar char="•"/>
            </a:pPr>
            <a:r>
              <a:rPr lang="en-IN" b="1" dirty="0"/>
              <a:t>Most customers choose brands because of its reputation.</a:t>
            </a:r>
          </a:p>
          <a:p>
            <a:pPr marL="342900" indent="-342900">
              <a:buFont typeface="Arial" panose="020B0604020202020204" pitchFamily="34" charset="0"/>
              <a:buChar char="•"/>
            </a:pPr>
            <a:r>
              <a:rPr lang="en-IN" b="1" dirty="0"/>
              <a:t>Customers packaging preferences is Compact and Portable Design.</a:t>
            </a:r>
          </a:p>
          <a:p>
            <a:pPr marL="342900" indent="-342900">
              <a:buFont typeface="Arial" panose="020B0604020202020204" pitchFamily="34" charset="0"/>
              <a:buChar char="•"/>
            </a:pPr>
            <a:r>
              <a:rPr lang="en-IN" b="1" dirty="0"/>
              <a:t>Customers </a:t>
            </a:r>
            <a:r>
              <a:rPr lang="en-IN" b="1" dirty="0" err="1"/>
              <a:t>prefered</a:t>
            </a:r>
            <a:r>
              <a:rPr lang="en-IN" b="1" dirty="0"/>
              <a:t> Cola-</a:t>
            </a:r>
            <a:r>
              <a:rPr lang="en-IN" b="1" dirty="0" err="1"/>
              <a:t>Coka</a:t>
            </a:r>
            <a:r>
              <a:rPr lang="en-IN" b="1" dirty="0"/>
              <a:t> over price range.</a:t>
            </a:r>
          </a:p>
          <a:p>
            <a:pPr marL="342900" indent="-342900">
              <a:buFont typeface="Arial" panose="020B0604020202020204" pitchFamily="34" charset="0"/>
              <a:buChar char="•"/>
            </a:pPr>
            <a:r>
              <a:rPr lang="en-IN" b="1" dirty="0"/>
              <a:t>Top three brands preferred  by customers are Cola-</a:t>
            </a:r>
            <a:r>
              <a:rPr lang="en-IN" b="1" dirty="0" err="1"/>
              <a:t>Coka,Bepsi</a:t>
            </a:r>
            <a:r>
              <a:rPr lang="en-IN" b="1" dirty="0"/>
              <a:t> and </a:t>
            </a:r>
            <a:r>
              <a:rPr lang="en-IN" b="1" dirty="0" err="1"/>
              <a:t>CodeX</a:t>
            </a:r>
            <a:r>
              <a:rPr lang="en-IN" b="1" dirty="0"/>
              <a:t>.</a:t>
            </a:r>
          </a:p>
          <a:p>
            <a:pPr marL="342900" indent="-342900">
              <a:buFont typeface="Arial" panose="020B0604020202020204" pitchFamily="34" charset="0"/>
              <a:buChar char="•"/>
            </a:pPr>
            <a:r>
              <a:rPr lang="en-IN" b="1" dirty="0"/>
              <a:t>Most customers buy their brands from Supermarket.</a:t>
            </a:r>
          </a:p>
          <a:p>
            <a:pPr marL="342900" indent="-342900">
              <a:buFont typeface="Arial" panose="020B0604020202020204" pitchFamily="34" charset="0"/>
              <a:buChar char="•"/>
            </a:pPr>
            <a:r>
              <a:rPr lang="en-IN" b="1" dirty="0"/>
              <a:t>In different marketing channels Cola-</a:t>
            </a:r>
            <a:r>
              <a:rPr lang="en-IN" b="1" dirty="0" err="1"/>
              <a:t>Coka</a:t>
            </a:r>
            <a:r>
              <a:rPr lang="en-IN" b="1" dirty="0"/>
              <a:t> has highest number of marketing channels from others brands.</a:t>
            </a:r>
          </a:p>
          <a:p>
            <a:pPr marL="342900" indent="-342900">
              <a:buFont typeface="Arial" panose="020B0604020202020204" pitchFamily="34" charset="0"/>
              <a:buChar char="•"/>
            </a:pPr>
            <a:r>
              <a:rPr lang="en-IN" b="1" dirty="0"/>
              <a:t>Bangalore has highest number of response  of 338M.</a:t>
            </a:r>
          </a:p>
          <a:p>
            <a:pPr marL="342900" indent="-342900">
              <a:buFont typeface="Arial" panose="020B0604020202020204" pitchFamily="34" charset="0"/>
              <a:buChar char="•"/>
            </a:pPr>
            <a:r>
              <a:rPr lang="en-IN" b="1" dirty="0"/>
              <a:t>Mumbai has maximum  marketing channels from TV commercials.</a:t>
            </a:r>
          </a:p>
          <a:p>
            <a:pPr marL="342900" indent="-342900">
              <a:buFont typeface="Arial" panose="020B0604020202020204" pitchFamily="34" charset="0"/>
              <a:buChar char="•"/>
            </a:pPr>
            <a:r>
              <a:rPr lang="en-IN" b="1" dirty="0"/>
              <a:t>Kolkata , Chennai, and Bangalore has maximum marketing channels from Online Ads. </a:t>
            </a:r>
          </a:p>
          <a:p>
            <a:pPr marL="342900" indent="-342900">
              <a:buFont typeface="Arial" panose="020B0604020202020204" pitchFamily="34" charset="0"/>
              <a:buChar char="•"/>
            </a:pPr>
            <a:r>
              <a:rPr lang="en-IN" b="1" dirty="0"/>
              <a:t>Bangalore has highest number of customers that buy from Supermarkets</a:t>
            </a:r>
          </a:p>
          <a:p>
            <a:pPr marL="342900" indent="-342900">
              <a:buFont typeface="Arial" panose="020B0604020202020204" pitchFamily="34" charset="0"/>
              <a:buChar char="•"/>
            </a:pPr>
            <a:endParaRPr lang="en-IN" b="1" dirty="0"/>
          </a:p>
          <a:p>
            <a:endParaRPr lang="en-IN" dirty="0"/>
          </a:p>
        </p:txBody>
      </p:sp>
    </p:spTree>
    <p:extLst>
      <p:ext uri="{BB962C8B-B14F-4D97-AF65-F5344CB8AC3E}">
        <p14:creationId xmlns:p14="http://schemas.microsoft.com/office/powerpoint/2010/main" val="289350320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TotalTime>
  <Words>584</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Slice</vt:lpstr>
      <vt:lpstr>MENTORNESS INTERNSHIP BY MD ARSALAN</vt:lpstr>
      <vt:lpstr>PROJECT OVERVIEW</vt:lpstr>
      <vt:lpstr>DATASET INFORMATION</vt:lpstr>
      <vt:lpstr>DIMENSION TABLE: DIM RESPONDENT</vt:lpstr>
      <vt:lpstr>DIMENSION TABLE: DIM CITIES</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MD  ARSALAN</dc:creator>
  <cp:lastModifiedBy>MD  ARSALAN</cp:lastModifiedBy>
  <cp:revision>1</cp:revision>
  <dcterms:created xsi:type="dcterms:W3CDTF">2024-08-25T12:26:39Z</dcterms:created>
  <dcterms:modified xsi:type="dcterms:W3CDTF">2024-08-25T12:53:23Z</dcterms:modified>
</cp:coreProperties>
</file>