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Playfair Display" panose="00000500000000000000" pitchFamily="2" charset="0"/>
      <p:regular r:id="rId22"/>
    </p:embeddedFont>
    <p:embeddedFont>
      <p:font typeface="Playfair Display Bold" panose="020B0604020202020204" charset="0"/>
      <p:regular r:id="rId23"/>
    </p:embeddedFont>
    <p:embeddedFont>
      <p:font typeface="Public Sans" panose="020B0604020202020204" charset="0"/>
      <p:regular r:id="rId24"/>
    </p:embeddedFont>
    <p:embeddedFont>
      <p:font typeface="Public Sa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PRESENTED BY MD ARSALAN</a:t>
            </a:r>
          </a:p>
        </p:txBody>
      </p:sp>
      <p:sp>
        <p:nvSpPr>
          <p:cNvPr id="4" name="TextBox 4"/>
          <p:cNvSpPr txBox="1"/>
          <p:nvPr/>
        </p:nvSpPr>
        <p:spPr>
          <a:xfrm>
            <a:off x="850974" y="398841"/>
            <a:ext cx="16408332" cy="4017658"/>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MENTORNESS INTERNSHIP</a:t>
            </a:r>
          </a:p>
        </p:txBody>
      </p:sp>
      <p:sp>
        <p:nvSpPr>
          <p:cNvPr id="5" name="TextBox 5"/>
          <p:cNvSpPr txBox="1"/>
          <p:nvPr/>
        </p:nvSpPr>
        <p:spPr>
          <a:xfrm>
            <a:off x="4279694" y="7216347"/>
            <a:ext cx="7862435" cy="1139191"/>
          </a:xfrm>
          <a:prstGeom prst="rect">
            <a:avLst/>
          </a:prstGeom>
        </p:spPr>
        <p:txBody>
          <a:bodyPr lIns="0" tIns="0" rIns="0" bIns="0" rtlCol="0" anchor="t">
            <a:spAutoFit/>
          </a:bodyPr>
          <a:lstStyle/>
          <a:p>
            <a:pPr algn="ctr">
              <a:lnSpc>
                <a:spcPts val="4349"/>
              </a:lnSpc>
            </a:pPr>
            <a:r>
              <a:rPr lang="en-US" sz="2899">
                <a:solidFill>
                  <a:srgbClr val="2B2C30"/>
                </a:solidFill>
                <a:latin typeface="Public Sans Bold"/>
                <a:ea typeface="Public Sans Bold"/>
                <a:cs typeface="Public Sans Bold"/>
                <a:sym typeface="Public Sans Bold"/>
              </a:rPr>
              <a:t>SQL PROJECT</a:t>
            </a:r>
          </a:p>
          <a:p>
            <a:pPr algn="ctr">
              <a:lnSpc>
                <a:spcPts val="4949"/>
              </a:lnSpc>
            </a:pPr>
            <a:r>
              <a:rPr lang="en-US" sz="3299">
                <a:solidFill>
                  <a:srgbClr val="2B2C30"/>
                </a:solidFill>
                <a:latin typeface="Public Sans Bold"/>
                <a:ea typeface="Public Sans Bold"/>
                <a:cs typeface="Public Sans Bold"/>
                <a:sym typeface="Public Sans Bold"/>
              </a:rPr>
              <a:t>WALMART SALES ANALYSIS (TASK 2</a:t>
            </a:r>
            <a:r>
              <a:rPr lang="en-US" sz="3299">
                <a:solidFill>
                  <a:srgbClr val="2B2C30"/>
                </a:solidFill>
                <a:latin typeface="Public Sans"/>
                <a:ea typeface="Public Sans"/>
                <a:cs typeface="Public Sans"/>
                <a:sym typeface="Public San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988744" y="1643945"/>
            <a:ext cx="9509685" cy="58902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5.Write a SQL query for find the average rating given by customers in each branch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Branch, AVG(Rating) AS Average_Rating FROM walmart_sales GROUP BY Branch;</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792120"/>
            <a:ext cx="9509685" cy="582612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6.Write a SQL query for determine the total quantity of each product line sold.</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Product_line, SUM(Quantity) AS Total_Quantity_Sold FROM walmart_data GROUP BY Product_line;</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919080" y="2172616"/>
            <a:ext cx="9509685" cy="52044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7.Write a SQL query for list the top 5 products by unit price.</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Product_line, Unit_price FROM walmart_data ORDER BY Unit_price DESC LIMIT 5;</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985575"/>
            <a:ext cx="9509685" cy="520700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8.Write a SQL query for find sales transactions with a gross margin percentage greater than 30%.</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gross_margin_percentage &gt; 30;</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35187" y="1073470"/>
            <a:ext cx="9509685" cy="520700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9.Write a SQL query for retrieve sales transactions that occurred on weekends.</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STRFTIME('%w', Date) IN ('0', '6');</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81630" y="98396"/>
            <a:ext cx="9509685" cy="76809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10.Write a SQL query for Calculate the total sales and gross income for each month. </a:t>
            </a:r>
          </a:p>
          <a:p>
            <a:pPr algn="l">
              <a:lnSpc>
                <a:spcPts val="494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STRFTIME('%Y-%m', Date) AS Month, SUM(Total) AS Total_Sales, SUM(gross_income) AS Total_Gross_Income FROM walmart_data GROUP BY STRFTIME('%Y-%m', Date) ORDER BY Month;</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197737" y="1048478"/>
            <a:ext cx="9416800" cy="6245225"/>
          </a:xfrm>
          <a:prstGeom prst="rect">
            <a:avLst/>
          </a:prstGeom>
        </p:spPr>
        <p:txBody>
          <a:bodyPr lIns="0" tIns="0" rIns="0" bIns="0" rtlCol="0" anchor="t">
            <a:spAutoFit/>
          </a:bodyPr>
          <a:lstStyle/>
          <a:p>
            <a:pPr algn="l">
              <a:lnSpc>
                <a:spcPts val="4940"/>
              </a:lnSpc>
            </a:pPr>
            <a:r>
              <a:rPr lang="en-US" sz="3800" spc="19">
                <a:solidFill>
                  <a:srgbClr val="2B2C30"/>
                </a:solidFill>
                <a:latin typeface="Playfair Display Bold"/>
                <a:ea typeface="Playfair Display Bold"/>
                <a:cs typeface="Playfair Display Bold"/>
                <a:sym typeface="Playfair Display Bold"/>
              </a:rPr>
              <a:t>11.Write a SQL query for find the number of sales transactions that occurred after 6 PM</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COUNT(*) AS Transactions_After_6PM FROM walmart_data WHERE STRFTIME('%H', Time) &gt;= '18';</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581182"/>
            <a:ext cx="9509685" cy="65760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12.Write a SQL query for list the sales transactions that have a higher total than the average total of all transactions</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Total &gt; (SELECT AVG(Total) FROM walmart_data);</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631198" y="990600"/>
            <a:ext cx="9509685" cy="774763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13.Write a SQL query for find customers who made more than 5 purchases in a single month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Customer_type, STRFTIME('%Y-%m', Date) AS Month, COUNT(*) AS Number_of_Purchases FROM walmart_data GROUP BY Customer_type, STRFTIME('%Y-%m', Date) HAVING COUNT(*) &gt; 5;</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98248" y="676201"/>
            <a:ext cx="9509685" cy="712851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14.Write a SQL query calculate the cumulative gross income for each branch by date.</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Branch, Date, SUM(gross_income) OVER (PARTITION BY Branch ORDER BY Date) AS cumulative_gross_income FROM walmart_data ORDER BY Branch, Date;</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81630" y="2714625"/>
            <a:ext cx="9509685" cy="4838700"/>
          </a:xfrm>
          <a:prstGeom prst="rect">
            <a:avLst/>
          </a:prstGeom>
        </p:spPr>
        <p:txBody>
          <a:bodyPr lIns="0" tIns="0" rIns="0" bIns="0" rtlCol="0" anchor="t">
            <a:spAutoFit/>
          </a:bodyPr>
          <a:lstStyle/>
          <a:p>
            <a:pPr algn="l">
              <a:lnSpc>
                <a:spcPts val="3899"/>
              </a:lnSpc>
            </a:pPr>
            <a:r>
              <a:rPr lang="en-US" sz="2999" spc="14">
                <a:solidFill>
                  <a:srgbClr val="2B2C30"/>
                </a:solidFill>
                <a:latin typeface="Playfair Display Bold"/>
                <a:ea typeface="Playfair Display Bold"/>
                <a:cs typeface="Playfair Display Bold"/>
                <a:sym typeface="Playfair Display Bold"/>
              </a:rPr>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 You can use SQL statements to store, update, remove, search, and retrieve information from the database. You can also use SQL to maintain and optimize database performance.</a:t>
            </a:r>
          </a:p>
        </p:txBody>
      </p:sp>
      <p:grpSp>
        <p:nvGrpSpPr>
          <p:cNvPr id="3" name="Group 3"/>
          <p:cNvGrpSpPr/>
          <p:nvPr/>
        </p:nvGrpSpPr>
        <p:grpSpPr>
          <a:xfrm>
            <a:off x="6834644" y="417985"/>
            <a:ext cx="3086100" cy="1623153"/>
            <a:chOff x="0" y="0"/>
            <a:chExt cx="812800" cy="427497"/>
          </a:xfrm>
        </p:grpSpPr>
        <p:sp>
          <p:nvSpPr>
            <p:cNvPr id="4" name="Freeform 4"/>
            <p:cNvSpPr/>
            <p:nvPr/>
          </p:nvSpPr>
          <p:spPr>
            <a:xfrm>
              <a:off x="0" y="0"/>
              <a:ext cx="812800" cy="427497"/>
            </a:xfrm>
            <a:custGeom>
              <a:avLst/>
              <a:gdLst/>
              <a:ahLst/>
              <a:cxnLst/>
              <a:rect l="l" t="t" r="r" b="b"/>
              <a:pathLst>
                <a:path w="812800" h="427497">
                  <a:moveTo>
                    <a:pt x="0" y="0"/>
                  </a:moveTo>
                  <a:lnTo>
                    <a:pt x="812800" y="0"/>
                  </a:lnTo>
                  <a:lnTo>
                    <a:pt x="812800" y="427497"/>
                  </a:lnTo>
                  <a:lnTo>
                    <a:pt x="0" y="427497"/>
                  </a:lnTo>
                  <a:close/>
                </a:path>
              </a:pathLst>
            </a:custGeom>
            <a:solidFill>
              <a:srgbClr val="EFEEE7"/>
            </a:solidFill>
          </p:spPr>
        </p:sp>
        <p:sp>
          <p:nvSpPr>
            <p:cNvPr id="5" name="TextBox 5"/>
            <p:cNvSpPr txBox="1"/>
            <p:nvPr/>
          </p:nvSpPr>
          <p:spPr>
            <a:xfrm>
              <a:off x="0" y="-123825"/>
              <a:ext cx="812800" cy="551322"/>
            </a:xfrm>
            <a:prstGeom prst="rect">
              <a:avLst/>
            </a:prstGeom>
          </p:spPr>
          <p:txBody>
            <a:bodyPr lIns="50800" tIns="50800" rIns="50800" bIns="50800" rtlCol="0" anchor="ctr"/>
            <a:lstStyle/>
            <a:p>
              <a:pPr algn="ctr">
                <a:lnSpc>
                  <a:spcPts val="8399"/>
                </a:lnSpc>
              </a:pPr>
              <a:r>
                <a:rPr lang="en-US" sz="5999" u="sng">
                  <a:solidFill>
                    <a:srgbClr val="2B2C30"/>
                  </a:solidFill>
                  <a:latin typeface="Public Sans Bold"/>
                  <a:ea typeface="Public Sans Bold"/>
                  <a:cs typeface="Public Sans Bold"/>
                  <a:sym typeface="Public Sans Bold"/>
                </a:rPr>
                <a:t>SQL</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212805"/>
            <a:ext cx="9509685" cy="582358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15.Find the total cogs for each customer type in each city.</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City, Customer_type, SUM(cogs) AS total_cogs FROM walmart_data GROUP BY City, Customer_type ORDER BY City, Customer_type;</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059889" y="1691010"/>
            <a:ext cx="9509685" cy="6370320"/>
          </a:xfrm>
          <a:prstGeom prst="rect">
            <a:avLst/>
          </a:prstGeom>
        </p:spPr>
        <p:txBody>
          <a:bodyPr lIns="0" tIns="0" rIns="0" bIns="0" rtlCol="0" anchor="t">
            <a:spAutoFit/>
          </a:bodyPr>
          <a:lstStyle/>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In this project SQL is used to answer the questions related to dataset.</a:t>
            </a:r>
          </a:p>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The sales industry relies on data to make informed decisions and provide a better customer experience.</a:t>
            </a:r>
          </a:p>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A sales dataset is used to gain insights into customer preference, purchase trends and other key factor that impact the sales operation.</a:t>
            </a:r>
          </a:p>
        </p:txBody>
      </p:sp>
      <p:grpSp>
        <p:nvGrpSpPr>
          <p:cNvPr id="3" name="Group 3"/>
          <p:cNvGrpSpPr/>
          <p:nvPr/>
        </p:nvGrpSpPr>
        <p:grpSpPr>
          <a:xfrm>
            <a:off x="4855177" y="-380559"/>
            <a:ext cx="5919109" cy="1925031"/>
            <a:chOff x="0" y="0"/>
            <a:chExt cx="1558942" cy="507004"/>
          </a:xfrm>
        </p:grpSpPr>
        <p:sp>
          <p:nvSpPr>
            <p:cNvPr id="4" name="Freeform 4"/>
            <p:cNvSpPr/>
            <p:nvPr/>
          </p:nvSpPr>
          <p:spPr>
            <a:xfrm>
              <a:off x="0" y="0"/>
              <a:ext cx="1558942" cy="507004"/>
            </a:xfrm>
            <a:custGeom>
              <a:avLst/>
              <a:gdLst/>
              <a:ahLst/>
              <a:cxnLst/>
              <a:rect l="l" t="t" r="r" b="b"/>
              <a:pathLst>
                <a:path w="1558942" h="507004">
                  <a:moveTo>
                    <a:pt x="0" y="0"/>
                  </a:moveTo>
                  <a:lnTo>
                    <a:pt x="1558942" y="0"/>
                  </a:lnTo>
                  <a:lnTo>
                    <a:pt x="1558942" y="507004"/>
                  </a:lnTo>
                  <a:lnTo>
                    <a:pt x="0" y="507004"/>
                  </a:lnTo>
                  <a:close/>
                </a:path>
              </a:pathLst>
            </a:custGeom>
            <a:solidFill>
              <a:srgbClr val="EFEEE7"/>
            </a:solidFill>
          </p:spPr>
        </p:sp>
        <p:sp>
          <p:nvSpPr>
            <p:cNvPr id="5" name="TextBox 5"/>
            <p:cNvSpPr txBox="1"/>
            <p:nvPr/>
          </p:nvSpPr>
          <p:spPr>
            <a:xfrm>
              <a:off x="0" y="-114300"/>
              <a:ext cx="1558942" cy="621304"/>
            </a:xfrm>
            <a:prstGeom prst="rect">
              <a:avLst/>
            </a:prstGeom>
          </p:spPr>
          <p:txBody>
            <a:bodyPr lIns="50800" tIns="50800" rIns="50800" bIns="50800" rtlCol="0" anchor="ctr"/>
            <a:lstStyle/>
            <a:p>
              <a:pPr algn="l">
                <a:lnSpc>
                  <a:spcPts val="7700"/>
                </a:lnSpc>
              </a:pPr>
              <a:r>
                <a:rPr lang="en-US" sz="5500" u="sng">
                  <a:solidFill>
                    <a:srgbClr val="2B2C30"/>
                  </a:solidFill>
                  <a:latin typeface="Public Sans Bold"/>
                  <a:ea typeface="Public Sans Bold"/>
                  <a:cs typeface="Public Sans Bold"/>
                  <a:sym typeface="Public Sans Bold"/>
                </a:rPr>
                <a:t>Project Overview</a:t>
              </a:r>
            </a:p>
          </p:txBody>
        </p:sp>
      </p:grpSp>
      <p:grpSp>
        <p:nvGrpSpPr>
          <p:cNvPr id="6" name="Group 6"/>
          <p:cNvGrpSpPr/>
          <p:nvPr/>
        </p:nvGrpSpPr>
        <p:grpSpPr>
          <a:xfrm>
            <a:off x="4855177" y="-195921"/>
            <a:ext cx="5919109" cy="1925031"/>
            <a:chOff x="0" y="0"/>
            <a:chExt cx="1558942" cy="507004"/>
          </a:xfrm>
        </p:grpSpPr>
        <p:sp>
          <p:nvSpPr>
            <p:cNvPr id="7" name="Freeform 7"/>
            <p:cNvSpPr/>
            <p:nvPr/>
          </p:nvSpPr>
          <p:spPr>
            <a:xfrm>
              <a:off x="0" y="0"/>
              <a:ext cx="1558942" cy="507004"/>
            </a:xfrm>
            <a:custGeom>
              <a:avLst/>
              <a:gdLst/>
              <a:ahLst/>
              <a:cxnLst/>
              <a:rect l="l" t="t" r="r" b="b"/>
              <a:pathLst>
                <a:path w="1558942" h="507004">
                  <a:moveTo>
                    <a:pt x="0" y="0"/>
                  </a:moveTo>
                  <a:lnTo>
                    <a:pt x="1558942" y="0"/>
                  </a:lnTo>
                  <a:lnTo>
                    <a:pt x="1558942" y="507004"/>
                  </a:lnTo>
                  <a:lnTo>
                    <a:pt x="0" y="507004"/>
                  </a:lnTo>
                  <a:close/>
                </a:path>
              </a:pathLst>
            </a:custGeom>
            <a:solidFill>
              <a:srgbClr val="EFEEE7"/>
            </a:solidFill>
          </p:spPr>
        </p:sp>
        <p:sp>
          <p:nvSpPr>
            <p:cNvPr id="8" name="TextBox 8"/>
            <p:cNvSpPr txBox="1"/>
            <p:nvPr/>
          </p:nvSpPr>
          <p:spPr>
            <a:xfrm>
              <a:off x="0" y="-114300"/>
              <a:ext cx="1558942" cy="621304"/>
            </a:xfrm>
            <a:prstGeom prst="rect">
              <a:avLst/>
            </a:prstGeom>
          </p:spPr>
          <p:txBody>
            <a:bodyPr lIns="50800" tIns="50800" rIns="50800" bIns="50800" rtlCol="0" anchor="ctr"/>
            <a:lstStyle/>
            <a:p>
              <a:pPr algn="l">
                <a:lnSpc>
                  <a:spcPts val="7700"/>
                </a:lnSpc>
              </a:pPr>
              <a:r>
                <a:rPr lang="en-US" sz="5500" u="sng">
                  <a:solidFill>
                    <a:srgbClr val="2B2C30"/>
                  </a:solidFill>
                  <a:latin typeface="Public Sans Bold"/>
                  <a:ea typeface="Public Sans Bold"/>
                  <a:cs typeface="Public Sans Bold"/>
                  <a:sym typeface="Public Sans Bold"/>
                </a:rPr>
                <a:t>Project Overview</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849416" y="1420910"/>
            <a:ext cx="9509685" cy="8213090"/>
          </a:xfrm>
          <a:prstGeom prst="rect">
            <a:avLst/>
          </a:prstGeom>
        </p:spPr>
        <p:txBody>
          <a:bodyPr lIns="0" tIns="0" rIns="0" bIns="0" rtlCol="0" anchor="t">
            <a:spAutoFit/>
          </a:bodyPr>
          <a:lstStyle/>
          <a:p>
            <a:pPr algn="l">
              <a:lnSpc>
                <a:spcPts val="3639"/>
              </a:lnSpc>
            </a:pPr>
            <a:r>
              <a:rPr lang="en-US" sz="2799" spc="13">
                <a:solidFill>
                  <a:srgbClr val="2B2C30"/>
                </a:solidFill>
                <a:latin typeface="Playfair Display Bold"/>
                <a:ea typeface="Playfair Display Bold"/>
                <a:cs typeface="Playfair Display Bold"/>
                <a:sym typeface="Playfair Display Bold"/>
              </a:rPr>
              <a:t>• The dataset consists of the following columns:</a:t>
            </a:r>
          </a:p>
          <a:p>
            <a:pPr algn="l">
              <a:lnSpc>
                <a:spcPts val="3639"/>
              </a:lnSpc>
            </a:pPr>
            <a:r>
              <a:rPr lang="en-US" sz="2799" spc="13">
                <a:solidFill>
                  <a:srgbClr val="2B2C30"/>
                </a:solidFill>
                <a:latin typeface="Playfair Display Bold"/>
                <a:ea typeface="Playfair Display Bold"/>
                <a:cs typeface="Playfair Display Bold"/>
                <a:sym typeface="Playfair Display Bold"/>
              </a:rPr>
              <a:t>• Invoice_ID: Unique identifier for each invoice.</a:t>
            </a:r>
          </a:p>
          <a:p>
            <a:pPr algn="l">
              <a:lnSpc>
                <a:spcPts val="3639"/>
              </a:lnSpc>
            </a:pPr>
            <a:r>
              <a:rPr lang="en-US" sz="2799" spc="13">
                <a:solidFill>
                  <a:srgbClr val="2B2C30"/>
                </a:solidFill>
                <a:latin typeface="Playfair Display Bold"/>
                <a:ea typeface="Playfair Display Bold"/>
                <a:cs typeface="Playfair Display Bold"/>
                <a:sym typeface="Playfair Display Bold"/>
              </a:rPr>
              <a:t>• Branch: Branch of the store where the sale took place.</a:t>
            </a:r>
          </a:p>
          <a:p>
            <a:pPr algn="l">
              <a:lnSpc>
                <a:spcPts val="3639"/>
              </a:lnSpc>
            </a:pPr>
            <a:r>
              <a:rPr lang="en-US" sz="2799" spc="13">
                <a:solidFill>
                  <a:srgbClr val="2B2C30"/>
                </a:solidFill>
                <a:latin typeface="Playfair Display Bold"/>
                <a:ea typeface="Playfair Display Bold"/>
                <a:cs typeface="Playfair Display Bold"/>
                <a:sym typeface="Playfair Display Bold"/>
              </a:rPr>
              <a:t>• City: City where the store branch is located.</a:t>
            </a:r>
          </a:p>
          <a:p>
            <a:pPr algn="l">
              <a:lnSpc>
                <a:spcPts val="3639"/>
              </a:lnSpc>
            </a:pPr>
            <a:r>
              <a:rPr lang="en-US" sz="2799" spc="13">
                <a:solidFill>
                  <a:srgbClr val="2B2C30"/>
                </a:solidFill>
                <a:latin typeface="Playfair Display Bold"/>
                <a:ea typeface="Playfair Display Bold"/>
                <a:cs typeface="Playfair Display Bold"/>
                <a:sym typeface="Playfair Display Bold"/>
              </a:rPr>
              <a:t>• Customer_type: Type of customer (e.g., Member, Normal).</a:t>
            </a:r>
          </a:p>
          <a:p>
            <a:pPr algn="l">
              <a:lnSpc>
                <a:spcPts val="3639"/>
              </a:lnSpc>
            </a:pPr>
            <a:r>
              <a:rPr lang="en-US" sz="2799" spc="13">
                <a:solidFill>
                  <a:srgbClr val="2B2C30"/>
                </a:solidFill>
                <a:latin typeface="Playfair Display Bold"/>
                <a:ea typeface="Playfair Display Bold"/>
                <a:cs typeface="Playfair Display Bold"/>
                <a:sym typeface="Playfair Display Bold"/>
              </a:rPr>
              <a:t>• Gender: Gender of the customer.</a:t>
            </a:r>
          </a:p>
          <a:p>
            <a:pPr algn="l">
              <a:lnSpc>
                <a:spcPts val="3639"/>
              </a:lnSpc>
            </a:pPr>
            <a:r>
              <a:rPr lang="en-US" sz="2799" spc="13">
                <a:solidFill>
                  <a:srgbClr val="2B2C30"/>
                </a:solidFill>
                <a:latin typeface="Playfair Display Bold"/>
                <a:ea typeface="Playfair Display Bold"/>
                <a:cs typeface="Playfair Display Bold"/>
                <a:sym typeface="Playfair Display Bold"/>
              </a:rPr>
              <a:t>• Product_line: Category of the product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Unit_price: Price per unit of the product.</a:t>
            </a:r>
          </a:p>
          <a:p>
            <a:pPr algn="l">
              <a:lnSpc>
                <a:spcPts val="3639"/>
              </a:lnSpc>
            </a:pPr>
            <a:r>
              <a:rPr lang="en-US" sz="2799" spc="13">
                <a:solidFill>
                  <a:srgbClr val="2B2C30"/>
                </a:solidFill>
                <a:latin typeface="Playfair Display Bold"/>
                <a:ea typeface="Playfair Display Bold"/>
                <a:cs typeface="Playfair Display Bold"/>
                <a:sym typeface="Playfair Display Bold"/>
              </a:rPr>
              <a:t>• Quantity: Quantity of the product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Tax_5%: Tax applied on the sale.</a:t>
            </a:r>
          </a:p>
          <a:p>
            <a:pPr algn="l">
              <a:lnSpc>
                <a:spcPts val="3639"/>
              </a:lnSpc>
            </a:pPr>
            <a:r>
              <a:rPr lang="en-US" sz="2799" spc="13">
                <a:solidFill>
                  <a:srgbClr val="2B2C30"/>
                </a:solidFill>
                <a:latin typeface="Playfair Display Bold"/>
                <a:ea typeface="Playfair Display Bold"/>
                <a:cs typeface="Playfair Display Bold"/>
                <a:sym typeface="Playfair Display Bold"/>
              </a:rPr>
              <a:t>• Total: Total amount of the sale.</a:t>
            </a:r>
          </a:p>
          <a:p>
            <a:pPr algn="l">
              <a:lnSpc>
                <a:spcPts val="3639"/>
              </a:lnSpc>
            </a:pPr>
            <a:r>
              <a:rPr lang="en-US" sz="2799" spc="13">
                <a:solidFill>
                  <a:srgbClr val="2B2C30"/>
                </a:solidFill>
                <a:latin typeface="Playfair Display Bold"/>
                <a:ea typeface="Playfair Display Bold"/>
                <a:cs typeface="Playfair Display Bold"/>
                <a:sym typeface="Playfair Display Bold"/>
              </a:rPr>
              <a:t>• Date: Date of the transaction.</a:t>
            </a:r>
          </a:p>
          <a:p>
            <a:pPr algn="l">
              <a:lnSpc>
                <a:spcPts val="3639"/>
              </a:lnSpc>
            </a:pPr>
            <a:r>
              <a:rPr lang="en-US" sz="2799" spc="13">
                <a:solidFill>
                  <a:srgbClr val="2B2C30"/>
                </a:solidFill>
                <a:latin typeface="Playfair Display Bold"/>
                <a:ea typeface="Playfair Display Bold"/>
                <a:cs typeface="Playfair Display Bold"/>
                <a:sym typeface="Playfair Display Bold"/>
              </a:rPr>
              <a:t>• Time: Time of the transaction.</a:t>
            </a:r>
          </a:p>
          <a:p>
            <a:pPr algn="l">
              <a:lnSpc>
                <a:spcPts val="3639"/>
              </a:lnSpc>
            </a:pPr>
            <a:r>
              <a:rPr lang="en-US" sz="2799" spc="13">
                <a:solidFill>
                  <a:srgbClr val="2B2C30"/>
                </a:solidFill>
                <a:latin typeface="Playfair Display Bold"/>
                <a:ea typeface="Playfair Display Bold"/>
                <a:cs typeface="Playfair Display Bold"/>
                <a:sym typeface="Playfair Display Bold"/>
              </a:rPr>
              <a:t>• Payment: Payment method used (e.g., Cash, Credit Card).</a:t>
            </a:r>
          </a:p>
          <a:p>
            <a:pPr algn="l">
              <a:lnSpc>
                <a:spcPts val="3639"/>
              </a:lnSpc>
            </a:pPr>
            <a:r>
              <a:rPr lang="en-US" sz="2799" spc="13">
                <a:solidFill>
                  <a:srgbClr val="2B2C30"/>
                </a:solidFill>
                <a:latin typeface="Playfair Display Bold"/>
                <a:ea typeface="Playfair Display Bold"/>
                <a:cs typeface="Playfair Display Bold"/>
                <a:sym typeface="Playfair Display Bold"/>
              </a:rPr>
              <a:t>• cogs: Cost of goods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gross_margin_percentage: Gross margin percentage</a:t>
            </a:r>
            <a:r>
              <a:rPr lang="en-US" sz="2799" spc="13">
                <a:solidFill>
                  <a:srgbClr val="2B2C30"/>
                </a:solidFill>
                <a:latin typeface="Playfair Display"/>
                <a:ea typeface="Playfair Display"/>
                <a:cs typeface="Playfair Display"/>
                <a:sym typeface="Playfair Display"/>
              </a:rPr>
              <a:t>.</a:t>
            </a:r>
          </a:p>
        </p:txBody>
      </p:sp>
      <p:sp>
        <p:nvSpPr>
          <p:cNvPr id="3" name="TextBox 3"/>
          <p:cNvSpPr txBox="1"/>
          <p:nvPr/>
        </p:nvSpPr>
        <p:spPr>
          <a:xfrm>
            <a:off x="6267348" y="518795"/>
            <a:ext cx="3616938" cy="655956"/>
          </a:xfrm>
          <a:prstGeom prst="rect">
            <a:avLst/>
          </a:prstGeom>
        </p:spPr>
        <p:txBody>
          <a:bodyPr lIns="0" tIns="0" rIns="0" bIns="0" rtlCol="0" anchor="t">
            <a:spAutoFit/>
          </a:bodyPr>
          <a:lstStyle/>
          <a:p>
            <a:pPr algn="ctr">
              <a:lnSpc>
                <a:spcPts val="5319"/>
              </a:lnSpc>
              <a:spcBef>
                <a:spcPct val="0"/>
              </a:spcBef>
            </a:pPr>
            <a:r>
              <a:rPr lang="en-US" sz="3799" u="sng">
                <a:solidFill>
                  <a:srgbClr val="2B2C30"/>
                </a:solidFill>
                <a:latin typeface="Public Sans Bold"/>
                <a:ea typeface="Public Sans Bold"/>
                <a:cs typeface="Public Sans Bold"/>
                <a:sym typeface="Public Sans Bold"/>
              </a:rPr>
              <a:t>Dataset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11966" y="1660910"/>
            <a:ext cx="9509685" cy="7247497"/>
          </a:xfrm>
          <a:prstGeom prst="rect">
            <a:avLst/>
          </a:prstGeom>
        </p:spPr>
        <p:txBody>
          <a:bodyPr lIns="0" tIns="0" rIns="0" bIns="0" rtlCol="0" anchor="t">
            <a:spAutoFit/>
          </a:bodyPr>
          <a:lstStyle/>
          <a:p>
            <a:pPr algn="l">
              <a:lnSpc>
                <a:spcPts val="3250"/>
              </a:lnSpc>
            </a:pPr>
            <a:r>
              <a:rPr lang="en-US" sz="2000" b="1" spc="12" dirty="0">
                <a:solidFill>
                  <a:srgbClr val="2B2C30"/>
                </a:solidFill>
                <a:latin typeface="Playfair Display Bold"/>
                <a:ea typeface="Playfair Display Bold"/>
                <a:cs typeface="Playfair Display Bold"/>
                <a:sym typeface="Playfair Display Bold"/>
              </a:rPr>
              <a:t>1</a:t>
            </a:r>
            <a:r>
              <a:rPr lang="en-US" sz="2000" spc="12" dirty="0">
                <a:solidFill>
                  <a:srgbClr val="2B2C30"/>
                </a:solidFill>
                <a:latin typeface="Playfair Display Bold"/>
                <a:ea typeface="Playfair Display Bold"/>
                <a:cs typeface="Playfair Display Bold"/>
                <a:sym typeface="Playfair Display Bold"/>
              </a:rPr>
              <a:t>.  Retrieve all columns for sales made in a specific branch (e.g., Branch 'A').</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2. Find the total sales for each product line.</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3. List all sales transactions where the payment method was 'Cash'.</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4.  Calculate the total gross income generated in each city.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5. Find the average rating given by customers in each branch.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6. Determine the total quantity of each product line sold.</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7. List the top 5 products by unit price.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8. Find sales transactions with a gross income greater than 30.</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9.  Retrieve sales transactions that occurred on weekends.</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10.  Calculate the total sales and gross income for each month.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11.  Find the number of sales transactions that occurred after 6 PM.</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12.  List the sales transactions that have a higher total than the average total of all transactions.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13. Calculate the cumulative gross income for each branch by date.</a:t>
            </a:r>
          </a:p>
          <a:p>
            <a:pPr algn="l">
              <a:lnSpc>
                <a:spcPts val="3250"/>
              </a:lnSpc>
            </a:pPr>
            <a:r>
              <a:rPr lang="en-US" sz="2000" b="1" dirty="0"/>
              <a:t>14.Write a SQL query calculate the cumulative gross income for each branch by date</a:t>
            </a:r>
            <a:endParaRPr lang="en-US" sz="2000" b="1" spc="12" dirty="0">
              <a:solidFill>
                <a:srgbClr val="2B2C30"/>
              </a:solidFill>
              <a:latin typeface="Playfair Display Bold"/>
              <a:ea typeface="Playfair Display Bold"/>
              <a:cs typeface="Playfair Display Bold"/>
              <a:sym typeface="Playfair Display Bold"/>
            </a:endParaRPr>
          </a:p>
          <a:p>
            <a:pPr algn="l">
              <a:lnSpc>
                <a:spcPts val="3250"/>
              </a:lnSpc>
            </a:pPr>
            <a:r>
              <a:rPr lang="en-US" sz="2000" spc="12" dirty="0">
                <a:solidFill>
                  <a:srgbClr val="2B2C30"/>
                </a:solidFill>
                <a:latin typeface="Playfair Display Bold"/>
                <a:ea typeface="Playfair Display Bold"/>
                <a:cs typeface="Playfair Display Bold"/>
                <a:sym typeface="Playfair Display Bold"/>
              </a:rPr>
              <a:t> 15. Find the total cogs for each customer type in each city.</a:t>
            </a:r>
          </a:p>
          <a:p>
            <a:pPr algn="l">
              <a:lnSpc>
                <a:spcPts val="4160"/>
              </a:lnSpc>
            </a:pPr>
            <a:endParaRPr lang="en-US" sz="2500" spc="12" dirty="0">
              <a:solidFill>
                <a:srgbClr val="2B2C30"/>
              </a:solidFill>
              <a:latin typeface="Playfair Display Bold"/>
              <a:ea typeface="Playfair Display Bold"/>
              <a:cs typeface="Playfair Display Bold"/>
              <a:sym typeface="Playfair Display Bold"/>
            </a:endParaRPr>
          </a:p>
        </p:txBody>
      </p:sp>
      <p:sp>
        <p:nvSpPr>
          <p:cNvPr id="3" name="TextBox 3"/>
          <p:cNvSpPr txBox="1"/>
          <p:nvPr/>
        </p:nvSpPr>
        <p:spPr>
          <a:xfrm>
            <a:off x="7555947" y="607059"/>
            <a:ext cx="1922152" cy="748031"/>
          </a:xfrm>
          <a:prstGeom prst="rect">
            <a:avLst/>
          </a:prstGeom>
        </p:spPr>
        <p:txBody>
          <a:bodyPr lIns="0" tIns="0" rIns="0" bIns="0" rtlCol="0" anchor="t">
            <a:spAutoFit/>
          </a:bodyPr>
          <a:lstStyle/>
          <a:p>
            <a:pPr algn="ctr">
              <a:lnSpc>
                <a:spcPts val="6019"/>
              </a:lnSpc>
              <a:spcBef>
                <a:spcPct val="0"/>
              </a:spcBef>
            </a:pPr>
            <a:r>
              <a:rPr lang="en-US" sz="4299" u="sng">
                <a:solidFill>
                  <a:srgbClr val="2B2C30"/>
                </a:solidFill>
                <a:latin typeface="Public Sans"/>
                <a:ea typeface="Public Sans"/>
                <a:cs typeface="Public Sans"/>
                <a:sym typeface="Public Sans"/>
              </a:rPr>
              <a:t>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501095" y="2045970"/>
            <a:ext cx="9509685" cy="61569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a:ea typeface="Playfair Display"/>
                <a:cs typeface="Playfair Display"/>
                <a:sym typeface="Playfair Display"/>
              </a:rPr>
              <a:t>1</a:t>
            </a:r>
            <a:r>
              <a:rPr lang="en-US" sz="4200" spc="21">
                <a:solidFill>
                  <a:srgbClr val="2B2C30"/>
                </a:solidFill>
                <a:latin typeface="Playfair Display Bold"/>
                <a:ea typeface="Playfair Display Bold"/>
                <a:cs typeface="Playfair Display Bold"/>
                <a:sym typeface="Playfair Display Bold"/>
              </a:rPr>
              <a:t>.Write a SQL query for retrieve all columns for sales made in a specific branch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p:txBody>
      </p:sp>
      <p:sp>
        <p:nvSpPr>
          <p:cNvPr id="3" name="TextBox 3"/>
          <p:cNvSpPr txBox="1"/>
          <p:nvPr/>
        </p:nvSpPr>
        <p:spPr>
          <a:xfrm>
            <a:off x="3640424" y="4792971"/>
            <a:ext cx="9509685" cy="1899286"/>
          </a:xfrm>
          <a:prstGeom prst="rect">
            <a:avLst/>
          </a:prstGeom>
        </p:spPr>
        <p:txBody>
          <a:bodyPr lIns="0" tIns="0" rIns="0" bIns="0" rtlCol="0" anchor="t">
            <a:spAutoFit/>
          </a:bodyPr>
          <a:lstStyle/>
          <a:p>
            <a:pPr algn="l">
              <a:lnSpc>
                <a:spcPts val="5039"/>
              </a:lnSpc>
              <a:spcBef>
                <a:spcPct val="0"/>
              </a:spcBef>
            </a:pPr>
            <a:r>
              <a:rPr lang="en-US" sz="3599">
                <a:solidFill>
                  <a:srgbClr val="2B2C30"/>
                </a:solidFill>
                <a:latin typeface="Public Sans Bold"/>
                <a:ea typeface="Public Sans Bold"/>
                <a:cs typeface="Public Sans Bold"/>
                <a:sym typeface="Public Sans Bold"/>
              </a:rPr>
              <a:t>Solution</a:t>
            </a:r>
          </a:p>
          <a:p>
            <a:pPr algn="l">
              <a:lnSpc>
                <a:spcPts val="5039"/>
              </a:lnSpc>
            </a:pPr>
            <a:r>
              <a:rPr lang="en-US" sz="3599">
                <a:solidFill>
                  <a:srgbClr val="2B2C30"/>
                </a:solidFill>
                <a:latin typeface="Public Sans Bold"/>
                <a:ea typeface="Public Sans Bold"/>
                <a:cs typeface="Public Sans Bold"/>
                <a:sym typeface="Public Sans Bold"/>
              </a:rPr>
              <a:t>SELECT * FROM Walmart_Sales WHERE Branch = 'A';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11966" y="1710546"/>
            <a:ext cx="9509685" cy="6014085"/>
          </a:xfrm>
          <a:prstGeom prst="rect">
            <a:avLst/>
          </a:prstGeom>
        </p:spPr>
        <p:txBody>
          <a:bodyPr lIns="0" tIns="0" rIns="0" bIns="0" rtlCol="0" anchor="t">
            <a:spAutoFit/>
          </a:bodyPr>
          <a:lstStyle/>
          <a:p>
            <a:pPr algn="l">
              <a:lnSpc>
                <a:spcPts val="5459"/>
              </a:lnSpc>
            </a:pPr>
            <a:r>
              <a:rPr lang="en-US" sz="4199" spc="20">
                <a:solidFill>
                  <a:srgbClr val="2B2C30"/>
                </a:solidFill>
                <a:latin typeface="Playfair Display Bold"/>
                <a:ea typeface="Playfair Display Bold"/>
                <a:cs typeface="Playfair Display Bold"/>
                <a:sym typeface="Playfair Display Bold"/>
              </a:rPr>
              <a:t>2.Write a SQL query for find the total sales for each product line.</a:t>
            </a:r>
          </a:p>
          <a:p>
            <a:pPr algn="l">
              <a:lnSpc>
                <a:spcPts val="5459"/>
              </a:lnSpc>
            </a:pPr>
            <a:endParaRPr lang="en-US" sz="4199" spc="20">
              <a:solidFill>
                <a:srgbClr val="2B2C30"/>
              </a:solidFill>
              <a:latin typeface="Playfair Display Bold"/>
              <a:ea typeface="Playfair Display Bold"/>
              <a:cs typeface="Playfair Display Bold"/>
              <a:sym typeface="Playfair Display Bold"/>
            </a:endParaRPr>
          </a:p>
          <a:p>
            <a:pPr algn="l">
              <a:lnSpc>
                <a:spcPts val="5459"/>
              </a:lnSpc>
            </a:pPr>
            <a:r>
              <a:rPr lang="en-US" sz="4199" spc="20">
                <a:solidFill>
                  <a:srgbClr val="2B2C30"/>
                </a:solidFill>
                <a:latin typeface="Playfair Display Bold"/>
                <a:ea typeface="Playfair Display Bold"/>
                <a:cs typeface="Playfair Display Bold"/>
                <a:sym typeface="Playfair Display Bold"/>
              </a:rPr>
              <a:t>Solution</a:t>
            </a:r>
          </a:p>
          <a:p>
            <a:pPr algn="l">
              <a:lnSpc>
                <a:spcPts val="5069"/>
              </a:lnSpc>
            </a:pPr>
            <a:r>
              <a:rPr lang="en-US" sz="3899" spc="19">
                <a:solidFill>
                  <a:srgbClr val="2B2C30"/>
                </a:solidFill>
                <a:latin typeface="Playfair Display Bold"/>
                <a:ea typeface="Playfair Display Bold"/>
                <a:cs typeface="Playfair Display Bold"/>
                <a:sym typeface="Playfair Display Bold"/>
              </a:rPr>
              <a:t>SELECT Product_line, SUM(Total) AS Total_Sales FROM walmart_sales GROUP BY Product_line;</a:t>
            </a:r>
          </a:p>
          <a:p>
            <a:pPr algn="l">
              <a:lnSpc>
                <a:spcPts val="5459"/>
              </a:lnSpc>
            </a:pPr>
            <a:endParaRPr lang="en-US" sz="3899" spc="19">
              <a:solidFill>
                <a:srgbClr val="2B2C30"/>
              </a:solidFill>
              <a:latin typeface="Playfair Display Bold"/>
              <a:ea typeface="Playfair Display Bold"/>
              <a:cs typeface="Playfair Display Bold"/>
              <a:sym typeface="Playfair Display Bold"/>
            </a:endParaRPr>
          </a:p>
          <a:p>
            <a:pPr algn="l">
              <a:lnSpc>
                <a:spcPts val="5459"/>
              </a:lnSpc>
            </a:pPr>
            <a:endParaRPr lang="en-US" sz="3899"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319403"/>
            <a:ext cx="9509685" cy="54711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3.Write a SQL query for list all sales transactions where the payment method was 'Cash'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r>
              <a:rPr lang="en-US" sz="4200" spc="21">
                <a:solidFill>
                  <a:srgbClr val="2B2C30"/>
                </a:solidFill>
                <a:latin typeface="Playfair Display Bold"/>
                <a:ea typeface="Playfair Display Bold"/>
                <a:cs typeface="Playfair Display Bold"/>
                <a:sym typeface="Playfair Display Bold"/>
              </a:rPr>
              <a:t>Solution</a:t>
            </a:r>
          </a:p>
          <a:p>
            <a:pPr algn="l">
              <a:lnSpc>
                <a:spcPts val="5460"/>
              </a:lnSpc>
            </a:pPr>
            <a:r>
              <a:rPr lang="en-US" sz="4200" spc="21">
                <a:solidFill>
                  <a:srgbClr val="2B2C30"/>
                </a:solidFill>
                <a:latin typeface="Playfair Display Bold"/>
                <a:ea typeface="Playfair Display Bold"/>
                <a:cs typeface="Playfair Display Bold"/>
                <a:sym typeface="Playfair Display Bold"/>
              </a:rPr>
              <a:t>SELECT *FROM walmart_sales</a:t>
            </a:r>
          </a:p>
          <a:p>
            <a:pPr algn="l">
              <a:lnSpc>
                <a:spcPts val="5460"/>
              </a:lnSpc>
            </a:pPr>
            <a:r>
              <a:rPr lang="en-US" sz="4200" spc="21">
                <a:solidFill>
                  <a:srgbClr val="2B2C30"/>
                </a:solidFill>
                <a:latin typeface="Playfair Display Bold"/>
                <a:ea typeface="Playfair Display Bold"/>
                <a:cs typeface="Playfair Display Bold"/>
                <a:sym typeface="Playfair Display Bold"/>
              </a:rPr>
              <a:t>WHERE Payment = 'Cash';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128073" y="1829716"/>
            <a:ext cx="9509685" cy="58902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4.Write a SQL query for calculate the total gross income generated in each city</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uSELECT City, SUM(gross_income) AS Total_Gross_Income FROM walmart_sales GROUP BY City;</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1190</Words>
  <Application>Microsoft Office PowerPoint</Application>
  <PresentationFormat>Custom</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Public Sans</vt:lpstr>
      <vt:lpstr>Playfair Display Bold</vt:lpstr>
      <vt:lpstr>Arial</vt:lpstr>
      <vt:lpstr>Calibri</vt:lpstr>
      <vt:lpstr>Public Sans Bold</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MD  ARSALAN</cp:lastModifiedBy>
  <cp:revision>2</cp:revision>
  <dcterms:created xsi:type="dcterms:W3CDTF">2006-08-16T00:00:00Z</dcterms:created>
  <dcterms:modified xsi:type="dcterms:W3CDTF">2024-08-17T17:25:57Z</dcterms:modified>
  <dc:identifier>DAGOIFm1_dc</dc:identifier>
</cp:coreProperties>
</file>