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ATTRITION ANALYSIS USING EXCEL DASHBOARDS.xlsx]Sheet2!PivotTable2</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ATTRITION ANALYSIS</a:t>
            </a:r>
          </a:p>
        </c:rich>
      </c:tx>
      <c:layout>
        <c:manualLayout>
          <c:xMode val="edge"/>
          <c:yMode val="edge"/>
          <c:x val="0.35159011373578303"/>
          <c:y val="9.9810440361621469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Sheet2!$B$3:$B$4</c:f>
              <c:strCache>
                <c:ptCount val="1"/>
                <c:pt idx="0">
                  <c:v>BPC</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Sheet2!$B$5:$B$11</c:f>
              <c:numCache>
                <c:formatCode>General</c:formatCode>
                <c:ptCount val="6"/>
                <c:pt idx="0">
                  <c:v>29</c:v>
                </c:pt>
                <c:pt idx="1">
                  <c:v>63</c:v>
                </c:pt>
                <c:pt idx="2">
                  <c:v>61</c:v>
                </c:pt>
                <c:pt idx="3">
                  <c:v>64</c:v>
                </c:pt>
                <c:pt idx="4">
                  <c:v>56</c:v>
                </c:pt>
                <c:pt idx="5">
                  <c:v>30</c:v>
                </c:pt>
              </c:numCache>
            </c:numRef>
          </c:val>
          <c:extLst>
            <c:ext xmlns:c16="http://schemas.microsoft.com/office/drawing/2014/chart" uri="{C3380CC4-5D6E-409C-BE32-E72D297353CC}">
              <c16:uniqueId val="{00000000-0289-4509-B876-9D64F1F7BF25}"/>
            </c:ext>
          </c:extLst>
        </c:ser>
        <c:ser>
          <c:idx val="1"/>
          <c:order val="1"/>
          <c:tx>
            <c:strRef>
              <c:f>Sheet2!$C$3:$C$4</c:f>
              <c:strCache>
                <c:ptCount val="1"/>
                <c:pt idx="0">
                  <c:v>CCDR</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Sheet2!$C$5:$C$11</c:f>
              <c:numCache>
                <c:formatCode>General</c:formatCode>
                <c:ptCount val="6"/>
                <c:pt idx="0">
                  <c:v>23</c:v>
                </c:pt>
                <c:pt idx="1">
                  <c:v>56</c:v>
                </c:pt>
                <c:pt idx="2">
                  <c:v>60</c:v>
                </c:pt>
                <c:pt idx="3">
                  <c:v>66</c:v>
                </c:pt>
                <c:pt idx="4">
                  <c:v>66</c:v>
                </c:pt>
                <c:pt idx="5">
                  <c:v>29</c:v>
                </c:pt>
              </c:numCache>
            </c:numRef>
          </c:val>
          <c:extLst>
            <c:ext xmlns:c16="http://schemas.microsoft.com/office/drawing/2014/chart" uri="{C3380CC4-5D6E-409C-BE32-E72D297353CC}">
              <c16:uniqueId val="{00000001-0289-4509-B876-9D64F1F7BF25}"/>
            </c:ext>
          </c:extLst>
        </c:ser>
        <c:ser>
          <c:idx val="2"/>
          <c:order val="2"/>
          <c:tx>
            <c:strRef>
              <c:f>Sheet2!$D$3:$D$4</c:f>
              <c:strCache>
                <c:ptCount val="1"/>
                <c:pt idx="0">
                  <c:v>EW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Sheet2!$D$5:$D$11</c:f>
              <c:numCache>
                <c:formatCode>General</c:formatCode>
                <c:ptCount val="6"/>
                <c:pt idx="0">
                  <c:v>21</c:v>
                </c:pt>
                <c:pt idx="1">
                  <c:v>67</c:v>
                </c:pt>
                <c:pt idx="2">
                  <c:v>48</c:v>
                </c:pt>
                <c:pt idx="3">
                  <c:v>60</c:v>
                </c:pt>
                <c:pt idx="4">
                  <c:v>62</c:v>
                </c:pt>
                <c:pt idx="5">
                  <c:v>44</c:v>
                </c:pt>
              </c:numCache>
            </c:numRef>
          </c:val>
          <c:extLst>
            <c:ext xmlns:c16="http://schemas.microsoft.com/office/drawing/2014/chart" uri="{C3380CC4-5D6E-409C-BE32-E72D297353CC}">
              <c16:uniqueId val="{00000002-0289-4509-B876-9D64F1F7BF25}"/>
            </c:ext>
          </c:extLst>
        </c:ser>
        <c:ser>
          <c:idx val="3"/>
          <c:order val="3"/>
          <c:tx>
            <c:strRef>
              <c:f>Sheet2!$E$3:$E$4</c:f>
              <c:strCache>
                <c:ptCount val="1"/>
                <c:pt idx="0">
                  <c:v>MSC</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Sheet2!$E$5:$E$11</c:f>
              <c:numCache>
                <c:formatCode>General</c:formatCode>
                <c:ptCount val="6"/>
                <c:pt idx="0">
                  <c:v>26</c:v>
                </c:pt>
                <c:pt idx="1">
                  <c:v>50</c:v>
                </c:pt>
                <c:pt idx="2">
                  <c:v>65</c:v>
                </c:pt>
                <c:pt idx="3">
                  <c:v>66</c:v>
                </c:pt>
                <c:pt idx="4">
                  <c:v>59</c:v>
                </c:pt>
                <c:pt idx="5">
                  <c:v>30</c:v>
                </c:pt>
              </c:numCache>
            </c:numRef>
          </c:val>
          <c:extLst>
            <c:ext xmlns:c16="http://schemas.microsoft.com/office/drawing/2014/chart" uri="{C3380CC4-5D6E-409C-BE32-E72D297353CC}">
              <c16:uniqueId val="{00000003-0289-4509-B876-9D64F1F7BF25}"/>
            </c:ext>
          </c:extLst>
        </c:ser>
        <c:ser>
          <c:idx val="4"/>
          <c:order val="4"/>
          <c:tx>
            <c:strRef>
              <c:f>Sheet2!$F$3:$F$4</c:f>
              <c:strCache>
                <c:ptCount val="1"/>
                <c:pt idx="0">
                  <c:v>NEL</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Sheet2!$F$5:$F$11</c:f>
              <c:numCache>
                <c:formatCode>General</c:formatCode>
                <c:ptCount val="6"/>
                <c:pt idx="0">
                  <c:v>25</c:v>
                </c:pt>
                <c:pt idx="1">
                  <c:v>62</c:v>
                </c:pt>
                <c:pt idx="2">
                  <c:v>70</c:v>
                </c:pt>
                <c:pt idx="3">
                  <c:v>54</c:v>
                </c:pt>
                <c:pt idx="4">
                  <c:v>63</c:v>
                </c:pt>
                <c:pt idx="5">
                  <c:v>30</c:v>
                </c:pt>
              </c:numCache>
            </c:numRef>
          </c:val>
          <c:extLst>
            <c:ext xmlns:c16="http://schemas.microsoft.com/office/drawing/2014/chart" uri="{C3380CC4-5D6E-409C-BE32-E72D297353CC}">
              <c16:uniqueId val="{00000004-0289-4509-B876-9D64F1F7BF25}"/>
            </c:ext>
          </c:extLst>
        </c:ser>
        <c:ser>
          <c:idx val="5"/>
          <c:order val="5"/>
          <c:tx>
            <c:strRef>
              <c:f>Sheet2!$G$3:$G$4</c:f>
              <c:strCache>
                <c:ptCount val="1"/>
                <c:pt idx="0">
                  <c:v>PL</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Sheet2!$G$5:$G$11</c:f>
              <c:numCache>
                <c:formatCode>General</c:formatCode>
                <c:ptCount val="6"/>
                <c:pt idx="0">
                  <c:v>18</c:v>
                </c:pt>
                <c:pt idx="1">
                  <c:v>66</c:v>
                </c:pt>
                <c:pt idx="2">
                  <c:v>63</c:v>
                </c:pt>
                <c:pt idx="3">
                  <c:v>60</c:v>
                </c:pt>
                <c:pt idx="4">
                  <c:v>61</c:v>
                </c:pt>
                <c:pt idx="5">
                  <c:v>33</c:v>
                </c:pt>
              </c:numCache>
            </c:numRef>
          </c:val>
          <c:extLst>
            <c:ext xmlns:c16="http://schemas.microsoft.com/office/drawing/2014/chart" uri="{C3380CC4-5D6E-409C-BE32-E72D297353CC}">
              <c16:uniqueId val="{00000005-0289-4509-B876-9D64F1F7BF25}"/>
            </c:ext>
          </c:extLst>
        </c:ser>
        <c:ser>
          <c:idx val="6"/>
          <c:order val="6"/>
          <c:tx>
            <c:strRef>
              <c:f>Sheet2!$H$3:$H$4</c:f>
              <c:strCache>
                <c:ptCount val="1"/>
                <c:pt idx="0">
                  <c:v>PYZ</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Sheet2!$H$5:$H$11</c:f>
              <c:numCache>
                <c:formatCode>General</c:formatCode>
                <c:ptCount val="6"/>
                <c:pt idx="0">
                  <c:v>32</c:v>
                </c:pt>
                <c:pt idx="1">
                  <c:v>63</c:v>
                </c:pt>
                <c:pt idx="2">
                  <c:v>58</c:v>
                </c:pt>
                <c:pt idx="3">
                  <c:v>42</c:v>
                </c:pt>
                <c:pt idx="4">
                  <c:v>71</c:v>
                </c:pt>
                <c:pt idx="5">
                  <c:v>33</c:v>
                </c:pt>
              </c:numCache>
            </c:numRef>
          </c:val>
          <c:extLst>
            <c:ext xmlns:c16="http://schemas.microsoft.com/office/drawing/2014/chart" uri="{C3380CC4-5D6E-409C-BE32-E72D297353CC}">
              <c16:uniqueId val="{00000006-0289-4509-B876-9D64F1F7BF25}"/>
            </c:ext>
          </c:extLst>
        </c:ser>
        <c:ser>
          <c:idx val="7"/>
          <c:order val="7"/>
          <c:tx>
            <c:strRef>
              <c:f>Sheet2!$I$3:$I$4</c:f>
              <c:strCache>
                <c:ptCount val="1"/>
                <c:pt idx="0">
                  <c:v>SVG</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Sheet2!$I$5:$I$11</c:f>
              <c:numCache>
                <c:formatCode>General</c:formatCode>
                <c:ptCount val="6"/>
                <c:pt idx="0">
                  <c:v>28</c:v>
                </c:pt>
                <c:pt idx="1">
                  <c:v>57</c:v>
                </c:pt>
                <c:pt idx="2">
                  <c:v>52</c:v>
                </c:pt>
                <c:pt idx="3">
                  <c:v>50</c:v>
                </c:pt>
                <c:pt idx="4">
                  <c:v>76</c:v>
                </c:pt>
                <c:pt idx="5">
                  <c:v>41</c:v>
                </c:pt>
              </c:numCache>
            </c:numRef>
          </c:val>
          <c:extLst>
            <c:ext xmlns:c16="http://schemas.microsoft.com/office/drawing/2014/chart" uri="{C3380CC4-5D6E-409C-BE32-E72D297353CC}">
              <c16:uniqueId val="{00000007-0289-4509-B876-9D64F1F7BF25}"/>
            </c:ext>
          </c:extLst>
        </c:ser>
        <c:ser>
          <c:idx val="8"/>
          <c:order val="8"/>
          <c:tx>
            <c:strRef>
              <c:f>Sheet2!$J$3:$J$4</c:f>
              <c:strCache>
                <c:ptCount val="1"/>
                <c:pt idx="0">
                  <c:v>TNS</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Sheet2!$J$5:$J$11</c:f>
              <c:numCache>
                <c:formatCode>General</c:formatCode>
                <c:ptCount val="6"/>
                <c:pt idx="0">
                  <c:v>30</c:v>
                </c:pt>
                <c:pt idx="1">
                  <c:v>55</c:v>
                </c:pt>
                <c:pt idx="2">
                  <c:v>53</c:v>
                </c:pt>
                <c:pt idx="3">
                  <c:v>70</c:v>
                </c:pt>
                <c:pt idx="4">
                  <c:v>51</c:v>
                </c:pt>
                <c:pt idx="5">
                  <c:v>38</c:v>
                </c:pt>
              </c:numCache>
            </c:numRef>
          </c:val>
          <c:extLst>
            <c:ext xmlns:c16="http://schemas.microsoft.com/office/drawing/2014/chart" uri="{C3380CC4-5D6E-409C-BE32-E72D297353CC}">
              <c16:uniqueId val="{00000008-0289-4509-B876-9D64F1F7BF25}"/>
            </c:ext>
          </c:extLst>
        </c:ser>
        <c:ser>
          <c:idx val="9"/>
          <c:order val="9"/>
          <c:tx>
            <c:strRef>
              <c:f>Sheet2!$K$3:$K$4</c:f>
              <c:strCache>
                <c:ptCount val="1"/>
                <c:pt idx="0">
                  <c:v>WBL</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Sheet2!$K$5:$K$11</c:f>
              <c:numCache>
                <c:formatCode>General</c:formatCode>
                <c:ptCount val="6"/>
                <c:pt idx="0">
                  <c:v>23</c:v>
                </c:pt>
                <c:pt idx="1">
                  <c:v>59</c:v>
                </c:pt>
                <c:pt idx="2">
                  <c:v>62</c:v>
                </c:pt>
                <c:pt idx="3">
                  <c:v>68</c:v>
                </c:pt>
                <c:pt idx="4">
                  <c:v>55</c:v>
                </c:pt>
                <c:pt idx="5">
                  <c:v>27</c:v>
                </c:pt>
              </c:numCache>
            </c:numRef>
          </c:val>
          <c:extLst>
            <c:ext xmlns:c16="http://schemas.microsoft.com/office/drawing/2014/chart" uri="{C3380CC4-5D6E-409C-BE32-E72D297353CC}">
              <c16:uniqueId val="{00000009-0289-4509-B876-9D64F1F7BF25}"/>
            </c:ext>
          </c:extLst>
        </c:ser>
        <c:dLbls>
          <c:showLegendKey val="0"/>
          <c:showVal val="0"/>
          <c:showCatName val="0"/>
          <c:showSerName val="0"/>
          <c:showPercent val="0"/>
          <c:showBubbleSize val="0"/>
        </c:dLbls>
        <c:gapWidth val="150"/>
        <c:shape val="box"/>
        <c:axId val="489868640"/>
        <c:axId val="489875296"/>
        <c:axId val="451229328"/>
      </c:bar3DChart>
      <c:catAx>
        <c:axId val="48986864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89875296"/>
        <c:crosses val="autoZero"/>
        <c:auto val="1"/>
        <c:lblAlgn val="ctr"/>
        <c:lblOffset val="100"/>
        <c:noMultiLvlLbl val="0"/>
      </c:catAx>
      <c:valAx>
        <c:axId val="489875296"/>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89868640"/>
        <c:crosses val="autoZero"/>
        <c:crossBetween val="between"/>
      </c:valAx>
      <c:serAx>
        <c:axId val="451229328"/>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89875296"/>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15-11-2024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 </a:t>
            </a:r>
            <a:r>
              <a:rPr lang="en-IN" dirty="0"/>
              <a:t>:-</a:t>
            </a:r>
            <a:r>
              <a:rPr lang="en-IN" baseline="0" dirty="0"/>
              <a:t> company</a:t>
            </a:r>
          </a:p>
          <a:p>
            <a:endParaRPr lang="en-GB"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231666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NAME:ARSATHKUMAR P</a:t>
            </a:r>
          </a:p>
          <a:p>
            <a:r>
              <a:rPr lang="en-US" sz="2400" dirty="0"/>
              <a:t>REGISTER </a:t>
            </a:r>
            <a:r>
              <a:rPr lang="en-US" sz="2400" dirty="0" smtClean="0"/>
              <a:t>NO:122203365</a:t>
            </a:r>
          </a:p>
          <a:p>
            <a:r>
              <a:rPr lang="en-US" sz="2400" dirty="0"/>
              <a:t>94AE83A8870E6E385584556DAA9C51BF</a:t>
            </a:r>
            <a:endParaRPr lang="en-US" sz="2400" dirty="0"/>
          </a:p>
          <a:p>
            <a:r>
              <a:rPr lang="en-US" sz="2400" dirty="0"/>
              <a:t>DEPARTMENT:  B COM [CS] </a:t>
            </a:r>
          </a:p>
          <a:p>
            <a:r>
              <a:rPr lang="en-US" sz="2400" dirty="0"/>
              <a:t>COLLEGE: ST. THOMAS COLLEGE OF ARTS AND SCIENCE</a:t>
            </a:r>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8" name="Title 17"/>
          <p:cNvSpPr>
            <a:spLocks noGrp="1"/>
          </p:cNvSpPr>
          <p:nvPr>
            <p:ph type="title"/>
          </p:nvPr>
        </p:nvSpPr>
        <p:spPr/>
        <p:txBody>
          <a:bodyPr/>
          <a:lstStyle/>
          <a:p>
            <a:r>
              <a:rPr lang="en-IN" spc="15" dirty="0"/>
              <a:t>M</a:t>
            </a:r>
            <a:r>
              <a:rPr lang="en-IN" dirty="0"/>
              <a:t>O</a:t>
            </a:r>
            <a:r>
              <a:rPr lang="en-IN" spc="-15" dirty="0"/>
              <a:t>D</a:t>
            </a:r>
            <a:r>
              <a:rPr lang="en-IN" spc="-35" dirty="0"/>
              <a:t>E</a:t>
            </a:r>
            <a:r>
              <a:rPr lang="en-IN" spc="-30" dirty="0"/>
              <a:t>LL</a:t>
            </a:r>
            <a:r>
              <a:rPr lang="en-IN" spc="-5" dirty="0"/>
              <a:t>I</a:t>
            </a:r>
            <a:r>
              <a:rPr lang="en-IN" spc="30" dirty="0"/>
              <a:t>N</a:t>
            </a:r>
            <a:r>
              <a:rPr lang="en-IN" spc="5" dirty="0"/>
              <a:t>G</a:t>
            </a:r>
            <a:endParaRPr lang="en-IN" dirty="0"/>
          </a:p>
        </p:txBody>
      </p:sp>
      <p:sp>
        <p:nvSpPr>
          <p:cNvPr id="19" name="Text Placeholder 18"/>
          <p:cNvSpPr>
            <a:spLocks noGrp="1"/>
          </p:cNvSpPr>
          <p:nvPr>
            <p:ph type="body" idx="1"/>
          </p:nvPr>
        </p:nvSpPr>
        <p:spPr>
          <a:xfrm>
            <a:off x="304800" y="1143635"/>
            <a:ext cx="11582400" cy="4708981"/>
          </a:xfrm>
        </p:spPr>
        <p:txBody>
          <a:bodyPr/>
          <a:lstStyle/>
          <a:p>
            <a:r>
              <a:rPr lang="en-GB" dirty="0"/>
              <a:t>In the "</a:t>
            </a:r>
            <a:r>
              <a:rPr lang="en-GB" b="1" dirty="0"/>
              <a:t> Employee Attrition Analysis Using Excel Dashboards </a:t>
            </a:r>
            <a:r>
              <a:rPr lang="en-GB" dirty="0"/>
              <a:t>" project, the modelling phase involves setting up the Excel workbook with various tools and techniques to analyse and visualize the data effectively.</a:t>
            </a:r>
          </a:p>
          <a:p>
            <a:endParaRPr lang="en-GB" dirty="0"/>
          </a:p>
          <a:p>
            <a:r>
              <a:rPr lang="en-GB" dirty="0"/>
              <a:t>Here's how each component will be used:</a:t>
            </a:r>
          </a:p>
          <a:p>
            <a:endParaRPr lang="en-GB" dirty="0"/>
          </a:p>
          <a:p>
            <a:pPr marL="342900" indent="-342900">
              <a:buFont typeface="+mj-lt"/>
              <a:buAutoNum type="arabicPeriod"/>
            </a:pPr>
            <a:r>
              <a:rPr lang="en-GB" dirty="0"/>
              <a:t>Data Filtering:</a:t>
            </a:r>
          </a:p>
          <a:p>
            <a:pPr marL="285750" indent="-285750">
              <a:buFont typeface="Wingdings" panose="05000000000000000000" pitchFamily="2" charset="2"/>
              <a:buChar char="q"/>
            </a:pPr>
            <a:r>
              <a:rPr lang="en-GB" dirty="0">
                <a:solidFill>
                  <a:srgbClr val="7030A0"/>
                </a:solidFill>
              </a:rPr>
              <a:t> </a:t>
            </a:r>
            <a:r>
              <a:rPr lang="en-GB" b="1" dirty="0">
                <a:solidFill>
                  <a:srgbClr val="7030A0"/>
                </a:solidFill>
              </a:rPr>
              <a:t>Purpose</a:t>
            </a:r>
            <a:r>
              <a:rPr lang="en-GB" dirty="0"/>
              <a:t>: To sort and refine the data to focus on specific criteria, such as department, date range, or individual employee classifications.</a:t>
            </a:r>
          </a:p>
          <a:p>
            <a:pPr marL="285750" indent="-285750">
              <a:buFont typeface="Wingdings" panose="05000000000000000000" pitchFamily="2" charset="2"/>
              <a:buChar char="q"/>
            </a:pPr>
            <a:r>
              <a:rPr lang="en-GB" dirty="0">
                <a:solidFill>
                  <a:srgbClr val="7030A0"/>
                </a:solidFill>
              </a:rPr>
              <a:t> </a:t>
            </a:r>
            <a:r>
              <a:rPr lang="en-GB" b="1" dirty="0">
                <a:solidFill>
                  <a:srgbClr val="7030A0"/>
                </a:solidFill>
              </a:rPr>
              <a:t>Implementation</a:t>
            </a:r>
            <a:r>
              <a:rPr lang="en-GB" dirty="0">
                <a:solidFill>
                  <a:schemeClr val="tx1"/>
                </a:solidFill>
              </a:rPr>
              <a:t>: Excel's filtering feature will be applied to datasets, allowing users to easily narrow down the data to view only the relevant information. For example, filtering by department or by employees status.  </a:t>
            </a:r>
          </a:p>
          <a:p>
            <a:endParaRPr lang="en-GB" dirty="0">
              <a:solidFill>
                <a:schemeClr val="tx1"/>
              </a:solidFill>
            </a:endParaRPr>
          </a:p>
          <a:p>
            <a:pPr marL="342900" indent="-342900">
              <a:buAutoNum type="arabicPeriod" startAt="2"/>
            </a:pPr>
            <a:r>
              <a:rPr lang="en-GB" dirty="0"/>
              <a:t>Pivot:</a:t>
            </a:r>
          </a:p>
          <a:p>
            <a:pPr marL="285750" indent="-285750">
              <a:buFont typeface="Wingdings" panose="05000000000000000000" pitchFamily="2" charset="2"/>
              <a:buChar char="q"/>
            </a:pPr>
            <a:r>
              <a:rPr lang="en-GB" b="1" dirty="0">
                <a:solidFill>
                  <a:srgbClr val="7030A0"/>
                </a:solidFill>
              </a:rPr>
              <a:t>Tables Purpose</a:t>
            </a:r>
            <a:r>
              <a:rPr lang="en-GB" dirty="0"/>
              <a:t>: To summarize and analyse large datasets by grouping and aggregating data based on different attendance records.</a:t>
            </a:r>
          </a:p>
          <a:p>
            <a:pPr marL="285750" indent="-285750">
              <a:buFont typeface="Wingdings" panose="05000000000000000000" pitchFamily="2" charset="2"/>
              <a:buChar char="q"/>
            </a:pPr>
            <a:r>
              <a:rPr lang="en-GB" b="1" dirty="0">
                <a:solidFill>
                  <a:srgbClr val="7030A0"/>
                </a:solidFill>
              </a:rPr>
              <a:t>Implementation</a:t>
            </a:r>
            <a:r>
              <a:rPr lang="en-GB" dirty="0"/>
              <a:t>: Pivot tables will be used to dynamically calculate and display key Employee Types (KETs) such as loss on attrition, total hours worked, voluntary or involuntary . This will allow users to view performance metrics by different categories, like employee, team, or month.</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0680796"/>
              </p:ext>
            </p:extLst>
          </p:nvPr>
        </p:nvGraphicFramePr>
        <p:xfrm>
          <a:off x="1666875" y="1600199"/>
          <a:ext cx="7324725" cy="429577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24000"/>
            <a:ext cx="8991600" cy="4648200"/>
          </a:xfrm>
        </p:spPr>
        <p:txBody>
          <a:bodyPr/>
          <a:lstStyle/>
          <a:p>
            <a:r>
              <a:rPr lang="en-GB" dirty="0"/>
              <a:t>The "</a:t>
            </a:r>
            <a:r>
              <a:rPr lang="en-GB" b="1" dirty="0"/>
              <a:t> Employee Attrition Analysis Using Excel Dashboards </a:t>
            </a:r>
            <a:r>
              <a:rPr lang="en-GB" dirty="0"/>
              <a:t>" project provides a robust and user- friendly solution for evaluating and managing employee Attrition. By leveraging Excel's powerful tools such as filtering, pivot tables, charts, and conditional formatting-the project transforms raw Attrition data into actionable insights. The resulting interactive dashboards and customizable reports empower managers to make data driven decisions, optimize workforce productivity, and foster continuous improvement across the organization. This solution not only streamlines Attrition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 using Excel Dashboards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07475" y="-76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p:cNvSpPr>
            <a:spLocks noGrp="1"/>
          </p:cNvSpPr>
          <p:nvPr>
            <p:ph type="body" idx="1"/>
          </p:nvPr>
        </p:nvSpPr>
        <p:spPr>
          <a:xfrm>
            <a:off x="533400" y="5162550"/>
            <a:ext cx="8077199" cy="1661993"/>
          </a:xfrm>
        </p:spPr>
        <p:txBody>
          <a:bodyPr/>
          <a:lstStyle/>
          <a:p>
            <a:r>
              <a:rPr lang="en-GB" dirty="0"/>
              <a:t>Employee Attrition Analysis Using Excel Dashboards involves evaluating and measuring the Employee’s attrition which affects the business working based on the attrition data (</a:t>
            </a:r>
            <a:r>
              <a:rPr lang="en-GB" b="1" dirty="0"/>
              <a:t>AD</a:t>
            </a:r>
            <a:r>
              <a:rPr lang="en-GB" dirty="0"/>
              <a:t>). This data is then analysed using </a:t>
            </a:r>
            <a:r>
              <a:rPr lang="en-GB" dirty="0" err="1"/>
              <a:t>excel’s</a:t>
            </a:r>
            <a:r>
              <a:rPr lang="en-GB" dirty="0"/>
              <a:t> functions and tools, such as pivot tables, charts, and conditional formatting, to identify patterns, and areas for improvement. The analysis help in making informed decisions regarding as to reason for attrition.</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2209800" y="0"/>
            <a:ext cx="2143125" cy="200025"/>
          </a:xfrm>
          <a:prstGeom prst="rect">
            <a:avLst/>
          </a:prstGeom>
        </p:spPr>
      </p:pic>
      <p:pic>
        <p:nvPicPr>
          <p:cNvPr id="1026" name="Picture 2" descr="Attrition">
            <a:extLst>
              <a:ext uri="{FF2B5EF4-FFF2-40B4-BE49-F238E27FC236}">
                <a16:creationId xmlns:a16="http://schemas.microsoft.com/office/drawing/2014/main" id="{577DC039-6F2D-1CAB-8738-0B7DBE6328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281913"/>
            <a:ext cx="4732355" cy="35859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915400" y="488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442912" y="1751687"/>
            <a:ext cx="9001125" cy="2031325"/>
          </a:xfrm>
          <a:prstGeom prst="rect">
            <a:avLst/>
          </a:prstGeom>
          <a:noFill/>
        </p:spPr>
        <p:txBody>
          <a:bodyPr wrap="square" rtlCol="0">
            <a:spAutoFit/>
          </a:bodyPr>
          <a:lstStyle/>
          <a:p>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The project “</a:t>
            </a:r>
            <a:r>
              <a:rPr lang="en-GB" b="1" dirty="0"/>
              <a:t>Employee Attrition Analysis Using Excel Dashboards</a:t>
            </a:r>
            <a:r>
              <a:rPr lang="en-GB" dirty="0"/>
              <a:t>” aims to systematically evaluate employee attrition by leveraging Excel’s analytical tools. The project will involve collecting and organizing employee attrition data  such as for the reason he left (</a:t>
            </a:r>
            <a:r>
              <a:rPr lang="en-IN" dirty="0"/>
              <a:t>Temporary ,Full Time, Part Time). This data will be processed and </a:t>
            </a:r>
            <a:r>
              <a:rPr lang="en-IN" dirty="0" err="1"/>
              <a:t>analyzed</a:t>
            </a:r>
            <a:r>
              <a:rPr lang="en-IN" dirty="0"/>
              <a:t> using Excel function like pivot tables, charts and statistical formulas to generate </a:t>
            </a:r>
            <a:r>
              <a:rPr lang="en-GB" dirty="0"/>
              <a:t>Employee Attrition Analysis. The outcome will help in identifying the employee who left the workplace. The final deliverable will include a detailed report and visual dashboards for easy interpretation and strategic planning.</a:t>
            </a:r>
            <a:endPar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2050" name="Picture 2" descr="Employee Attrition... Warning signs and ways to address them.">
            <a:extLst>
              <a:ext uri="{FF2B5EF4-FFF2-40B4-BE49-F238E27FC236}">
                <a16:creationId xmlns:a16="http://schemas.microsoft.com/office/drawing/2014/main" id="{2F0BD840-C978-375E-2D62-3151B419F3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4240" y="3783012"/>
            <a:ext cx="4038600" cy="3028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787883" y="1781175"/>
            <a:ext cx="7696200" cy="4038600"/>
          </a:xfrm>
        </p:spPr>
        <p:txBody>
          <a:bodyPr/>
          <a:lstStyle/>
          <a:p>
            <a:pPr marL="285750" indent="-285750">
              <a:buFont typeface="Wingdings" panose="05000000000000000000" pitchFamily="2" charset="2"/>
              <a:buChar char="v"/>
            </a:pPr>
            <a:r>
              <a:rPr lang="en-GB" b="1" dirty="0">
                <a:solidFill>
                  <a:schemeClr val="tx1"/>
                </a:solidFill>
              </a:rPr>
              <a:t>Human Resources (HR) Managers:</a:t>
            </a:r>
          </a:p>
          <a:p>
            <a:endParaRPr lang="en-GB" b="1" dirty="0">
              <a:solidFill>
                <a:schemeClr val="tx1"/>
              </a:solidFill>
            </a:endParaRPr>
          </a:p>
          <a:p>
            <a:pPr marL="285750" indent="-285750">
              <a:buFont typeface="Wingdings" panose="05000000000000000000" pitchFamily="2" charset="2"/>
              <a:buChar char="v"/>
            </a:pPr>
            <a:r>
              <a:rPr lang="en-GB" b="1" dirty="0">
                <a:solidFill>
                  <a:schemeClr val="tx1"/>
                </a:solidFill>
              </a:rPr>
              <a:t> Department managers/Supervisors:</a:t>
            </a:r>
          </a:p>
          <a:p>
            <a:endParaRPr lang="en-GB" b="1" dirty="0">
              <a:solidFill>
                <a:schemeClr val="tx1"/>
              </a:solidFill>
            </a:endParaRPr>
          </a:p>
          <a:p>
            <a:pPr marL="285750" indent="-285750">
              <a:buFont typeface="Wingdings" panose="05000000000000000000" pitchFamily="2" charset="2"/>
              <a:buChar char="v"/>
            </a:pPr>
            <a:r>
              <a:rPr lang="en-GB" b="1" dirty="0">
                <a:solidFill>
                  <a:schemeClr val="tx1"/>
                </a:solidFill>
              </a:rPr>
              <a:t> Senior Management/Executives:</a:t>
            </a:r>
          </a:p>
          <a:p>
            <a:endParaRPr lang="en-GB" b="1" dirty="0">
              <a:solidFill>
                <a:schemeClr val="tx1"/>
              </a:solidFill>
            </a:endParaRPr>
          </a:p>
          <a:p>
            <a:pPr marL="285750" indent="-285750">
              <a:buFont typeface="Wingdings" panose="05000000000000000000" pitchFamily="2" charset="2"/>
              <a:buChar char="v"/>
            </a:pPr>
            <a:r>
              <a:rPr lang="en-GB" b="1" dirty="0">
                <a:solidFill>
                  <a:schemeClr val="tx1"/>
                </a:solidFill>
              </a:rPr>
              <a:t>Employees:</a:t>
            </a:r>
            <a:endParaRPr lang="en-IN" b="1" dirty="0">
              <a:solidFill>
                <a:schemeClr val="tx1"/>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BC6E940B-95BB-1DEA-3417-8029C0388EF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212279" y="1413510"/>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823212" y="381000"/>
            <a:ext cx="10681335" cy="75819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3035423" y="2133600"/>
            <a:ext cx="6534150" cy="3046988"/>
          </a:xfrm>
        </p:spPr>
        <p:txBody>
          <a:bodyPr/>
          <a:lstStyle/>
          <a:p>
            <a:pPr marL="285750" indent="-285750">
              <a:buFont typeface="Wingdings" panose="05000000000000000000" pitchFamily="2" charset="2"/>
              <a:buChar char="Ø"/>
            </a:pPr>
            <a:r>
              <a:rPr lang="en-GB" dirty="0"/>
              <a:t> </a:t>
            </a:r>
            <a:r>
              <a:rPr lang="en-GB" b="1" dirty="0">
                <a:solidFill>
                  <a:srgbClr val="92D050"/>
                </a:solidFill>
              </a:rPr>
              <a:t>Data-Driven Insights</a:t>
            </a:r>
            <a:r>
              <a:rPr lang="en-GB" dirty="0"/>
              <a:t>: Enables managers to make informed decisions based on accurate, real-time attrition data.</a:t>
            </a:r>
          </a:p>
          <a:p>
            <a:pPr marL="285750" indent="-285750">
              <a:buFont typeface="Wingdings" panose="05000000000000000000" pitchFamily="2" charset="2"/>
              <a:buChar char="Ø"/>
            </a:pPr>
            <a:r>
              <a:rPr lang="en-GB" dirty="0"/>
              <a:t> </a:t>
            </a:r>
            <a:r>
              <a:rPr lang="en-GB" b="1" dirty="0">
                <a:solidFill>
                  <a:srgbClr val="92D050"/>
                </a:solidFill>
              </a:rPr>
              <a:t>Improved Efficiency</a:t>
            </a:r>
            <a:r>
              <a:rPr lang="en-GB" dirty="0"/>
              <a:t>: Automates the data collection and analysis process, saving time and reducing manual errors.</a:t>
            </a:r>
          </a:p>
          <a:p>
            <a:pPr marL="285750" indent="-285750">
              <a:buFont typeface="Wingdings" panose="05000000000000000000" pitchFamily="2" charset="2"/>
              <a:buChar char="Ø"/>
            </a:pPr>
            <a:r>
              <a:rPr lang="en-GB" dirty="0"/>
              <a:t> </a:t>
            </a:r>
            <a:r>
              <a:rPr lang="en-GB" b="1" dirty="0">
                <a:solidFill>
                  <a:srgbClr val="92D050"/>
                </a:solidFill>
              </a:rPr>
              <a:t>Enhanced Employee Development</a:t>
            </a:r>
            <a:r>
              <a:rPr lang="en-GB" dirty="0"/>
              <a:t>: Identifies training needs and development opportunities, leading to a more skilled workforce.</a:t>
            </a:r>
          </a:p>
          <a:p>
            <a:pPr marL="285750" indent="-285750">
              <a:buFont typeface="Wingdings" panose="05000000000000000000" pitchFamily="2" charset="2"/>
              <a:buChar char="Ø"/>
            </a:pPr>
            <a:r>
              <a:rPr lang="en-GB" b="1" dirty="0">
                <a:solidFill>
                  <a:schemeClr val="tx1"/>
                </a:solidFill>
              </a:rPr>
              <a:t> </a:t>
            </a:r>
            <a:r>
              <a:rPr lang="en-GB" b="1" dirty="0">
                <a:solidFill>
                  <a:srgbClr val="92D050"/>
                </a:solidFill>
              </a:rPr>
              <a:t>Better Attrition Management</a:t>
            </a:r>
            <a:r>
              <a:rPr lang="en-GB" dirty="0">
                <a:solidFill>
                  <a:schemeClr val="tx1"/>
                </a:solidFill>
              </a:rPr>
              <a:t>: - Regular feedback and coaching,  Career development and growth opportunities, - Competitive compensation and benefits.</a:t>
            </a:r>
          </a:p>
          <a:p>
            <a:pPr marL="285750" indent="-285750">
              <a:buFont typeface="Wingdings" panose="05000000000000000000" pitchFamily="2" charset="2"/>
              <a:buChar char="Ø"/>
            </a:pPr>
            <a:r>
              <a:rPr lang="en-GB" b="1" dirty="0">
                <a:solidFill>
                  <a:schemeClr val="tx1"/>
                </a:solidFill>
              </a:rPr>
              <a:t> </a:t>
            </a:r>
            <a:r>
              <a:rPr lang="en-GB" b="1" dirty="0">
                <a:solidFill>
                  <a:srgbClr val="92D050"/>
                </a:solidFill>
              </a:rPr>
              <a:t>Cost-Effective Solution</a:t>
            </a:r>
            <a:r>
              <a:rPr lang="en-GB" dirty="0">
                <a:solidFill>
                  <a:schemeClr val="tx1"/>
                </a:solidFill>
              </a:rPr>
              <a:t>: Leverages the widely accessible Excel platform, avoiding the need for expensive software or tools.</a:t>
            </a:r>
            <a:endParaRPr lang="en-IN" dirty="0">
              <a:solidFill>
                <a:schemeClr val="tx1"/>
              </a:solidFill>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755332" y="1828800"/>
            <a:ext cx="9611568" cy="2769989"/>
          </a:xfrm>
        </p:spPr>
        <p:txBody>
          <a:bodyPr/>
          <a:lstStyle/>
          <a:p>
            <a:r>
              <a:rPr lang="en-IN" b="1" dirty="0"/>
              <a:t>Descriptions for each of the columns in the dataset</a:t>
            </a:r>
            <a:r>
              <a:rPr lang="en-IN" dirty="0"/>
              <a:t>:</a:t>
            </a:r>
          </a:p>
          <a:p>
            <a:pPr marL="285750" indent="-285750">
              <a:buFont typeface="Wingdings" panose="05000000000000000000" pitchFamily="2" charset="2"/>
              <a:buChar char="ü"/>
            </a:pPr>
            <a:r>
              <a:rPr lang="en-IN" dirty="0"/>
              <a:t>  </a:t>
            </a:r>
            <a:r>
              <a:rPr lang="en-IN" b="1" dirty="0">
                <a:solidFill>
                  <a:srgbClr val="FF0000"/>
                </a:solidFill>
              </a:rPr>
              <a:t>Employees ID</a:t>
            </a:r>
            <a:r>
              <a:rPr lang="en-IN" dirty="0"/>
              <a:t>: </a:t>
            </a:r>
            <a:r>
              <a:rPr lang="en-GB" dirty="0"/>
              <a:t> Unique identifier for each employee in the organization</a:t>
            </a:r>
            <a:endParaRPr lang="en-IN" dirty="0"/>
          </a:p>
          <a:p>
            <a:pPr marL="285750" indent="-285750">
              <a:buFont typeface="Wingdings" panose="05000000000000000000" pitchFamily="2" charset="2"/>
              <a:buChar char="ü"/>
            </a:pPr>
            <a:r>
              <a:rPr lang="en-IN" dirty="0">
                <a:solidFill>
                  <a:schemeClr val="tx1"/>
                </a:solidFill>
              </a:rPr>
              <a:t>  </a:t>
            </a:r>
            <a:r>
              <a:rPr lang="en-IN" b="1" dirty="0">
                <a:solidFill>
                  <a:srgbClr val="FF0000"/>
                </a:solidFill>
              </a:rPr>
              <a:t>First Name</a:t>
            </a:r>
            <a:r>
              <a:rPr lang="en-IN" dirty="0"/>
              <a:t>: </a:t>
            </a:r>
            <a:r>
              <a:rPr lang="en-GB" dirty="0"/>
              <a:t>The first name of the employee.</a:t>
            </a:r>
            <a:endParaRPr lang="en-IN" dirty="0"/>
          </a:p>
          <a:p>
            <a:pPr marL="285750" indent="-285750">
              <a:buFont typeface="Wingdings" panose="05000000000000000000" pitchFamily="2" charset="2"/>
              <a:buChar char="ü"/>
            </a:pPr>
            <a:r>
              <a:rPr lang="en-IN" dirty="0"/>
              <a:t> </a:t>
            </a:r>
            <a:r>
              <a:rPr lang="en-IN" b="1" dirty="0">
                <a:solidFill>
                  <a:srgbClr val="FF0000"/>
                </a:solidFill>
              </a:rPr>
              <a:t>Last Name</a:t>
            </a:r>
            <a:r>
              <a:rPr lang="en-IN" dirty="0"/>
              <a:t>: </a:t>
            </a:r>
            <a:r>
              <a:rPr lang="en-GB" dirty="0"/>
              <a:t>The last name of the employee,</a:t>
            </a:r>
            <a:endParaRPr lang="en-IN" dirty="0"/>
          </a:p>
          <a:p>
            <a:pPr marL="285750" indent="-285750">
              <a:buFont typeface="Wingdings" panose="05000000000000000000" pitchFamily="2" charset="2"/>
              <a:buChar char="ü"/>
            </a:pPr>
            <a:r>
              <a:rPr lang="en-IN" dirty="0"/>
              <a:t>  </a:t>
            </a:r>
            <a:r>
              <a:rPr lang="en-IN" b="1" dirty="0">
                <a:solidFill>
                  <a:srgbClr val="FF0000"/>
                </a:solidFill>
              </a:rPr>
              <a:t>Start Date</a:t>
            </a:r>
            <a:r>
              <a:rPr lang="en-IN" dirty="0"/>
              <a:t>: </a:t>
            </a:r>
            <a:r>
              <a:rPr lang="en-GB" dirty="0"/>
              <a:t>The date under which the employee starts working at the company.</a:t>
            </a:r>
            <a:endParaRPr lang="en-IN" dirty="0"/>
          </a:p>
          <a:p>
            <a:pPr marL="285750" indent="-285750">
              <a:buFont typeface="Wingdings" panose="05000000000000000000" pitchFamily="2" charset="2"/>
              <a:buChar char="ü"/>
            </a:pPr>
            <a:r>
              <a:rPr lang="en-IN" dirty="0"/>
              <a:t> </a:t>
            </a:r>
            <a:r>
              <a:rPr lang="en-IN" b="1" dirty="0">
                <a:solidFill>
                  <a:srgbClr val="FF0000"/>
                </a:solidFill>
              </a:rPr>
              <a:t>Employee Status</a:t>
            </a:r>
            <a:r>
              <a:rPr lang="en-IN" dirty="0"/>
              <a:t>: This defines whether the employee is currently working in the Co. or future start. </a:t>
            </a:r>
          </a:p>
          <a:p>
            <a:pPr marL="285750" indent="-285750">
              <a:buFont typeface="Wingdings" panose="05000000000000000000" pitchFamily="2" charset="2"/>
              <a:buChar char="ü"/>
            </a:pPr>
            <a:r>
              <a:rPr lang="en-IN" dirty="0"/>
              <a:t> </a:t>
            </a:r>
            <a:r>
              <a:rPr lang="en-IN" b="1" dirty="0">
                <a:solidFill>
                  <a:srgbClr val="FF0000"/>
                </a:solidFill>
              </a:rPr>
              <a:t>Employee Type</a:t>
            </a:r>
            <a:r>
              <a:rPr lang="en-IN" dirty="0"/>
              <a:t>: Under what condition did the employee join the company.</a:t>
            </a:r>
          </a:p>
          <a:p>
            <a:pPr marL="285750" indent="-285750">
              <a:buFont typeface="Wingdings" panose="05000000000000000000" pitchFamily="2" charset="2"/>
              <a:buChar char="ü"/>
            </a:pPr>
            <a:r>
              <a:rPr lang="en-GB" dirty="0"/>
              <a:t> </a:t>
            </a:r>
            <a:r>
              <a:rPr lang="en-IN" b="1" dirty="0">
                <a:solidFill>
                  <a:srgbClr val="FF0000"/>
                </a:solidFill>
              </a:rPr>
              <a:t>Employee Classification Type</a:t>
            </a:r>
            <a:r>
              <a:rPr lang="en-IN" dirty="0"/>
              <a:t>: </a:t>
            </a:r>
            <a:r>
              <a:rPr lang="en-GB" dirty="0"/>
              <a:t>under what basis the employee works under the company.</a:t>
            </a:r>
            <a:endParaRPr lang="en-IN" dirty="0"/>
          </a:p>
          <a:p>
            <a:pPr marL="285750" indent="-285750">
              <a:buFont typeface="Wingdings" panose="05000000000000000000" pitchFamily="2" charset="2"/>
              <a:buChar char="ü"/>
            </a:pPr>
            <a:r>
              <a:rPr lang="en-IN" dirty="0"/>
              <a:t> </a:t>
            </a:r>
            <a:r>
              <a:rPr lang="en-IN" b="1" dirty="0">
                <a:solidFill>
                  <a:srgbClr val="FF0000"/>
                </a:solidFill>
              </a:rPr>
              <a:t>Department Type</a:t>
            </a:r>
            <a:r>
              <a:rPr lang="en-IN" dirty="0"/>
              <a:t>: under which sub-divided part is the employee part of the company.</a:t>
            </a:r>
          </a:p>
          <a:p>
            <a:pPr marL="285750" indent="-285750">
              <a:buFont typeface="Wingdings" panose="05000000000000000000" pitchFamily="2" charset="2"/>
              <a:buChar char="ü"/>
            </a:pPr>
            <a:r>
              <a:rPr lang="en-IN" b="1" dirty="0">
                <a:solidFill>
                  <a:schemeClr val="tx1"/>
                </a:solidFill>
              </a:rPr>
              <a:t> </a:t>
            </a:r>
            <a:r>
              <a:rPr lang="en-IN" b="1" dirty="0">
                <a:solidFill>
                  <a:srgbClr val="FF0000"/>
                </a:solidFill>
              </a:rPr>
              <a:t>Gender Code</a:t>
            </a:r>
            <a:r>
              <a:rPr lang="en-IN" dirty="0"/>
              <a:t>:  segregates employees under male or female.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3084" y="14253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54B0313A-23EC-3451-1A13-A136DD03E9DE}"/>
              </a:ext>
            </a:extLst>
          </p:cNvPr>
          <p:cNvSpPr>
            <a:spLocks noGrp="1"/>
          </p:cNvSpPr>
          <p:nvPr>
            <p:ph type="body" idx="1"/>
          </p:nvPr>
        </p:nvSpPr>
        <p:spPr>
          <a:xfrm>
            <a:off x="2311082" y="1331595"/>
            <a:ext cx="7153275" cy="1938992"/>
          </a:xfrm>
        </p:spPr>
        <p:txBody>
          <a:bodyPr/>
          <a:lstStyle/>
          <a:p>
            <a:pPr marL="285750" indent="-285750">
              <a:buFont typeface="Wingdings" panose="05000000000000000000" pitchFamily="2" charset="2"/>
              <a:buChar char="§"/>
            </a:pPr>
            <a:r>
              <a:rPr lang="en-IN" b="1" dirty="0"/>
              <a:t>Predictive analytics: </a:t>
            </a:r>
            <a:r>
              <a:rPr lang="en-IN" dirty="0"/>
              <a:t>Integrating predictive methods to forecast future</a:t>
            </a:r>
          </a:p>
          <a:p>
            <a:r>
              <a:rPr lang="en-IN" dirty="0"/>
              <a:t>      Attrition trends based on historical data, giving managers a proactive </a:t>
            </a:r>
          </a:p>
          <a:p>
            <a:r>
              <a:rPr lang="en-IN" dirty="0"/>
              <a:t>      Approach to workplace planning.</a:t>
            </a:r>
          </a:p>
          <a:p>
            <a:endParaRPr lang="en-IN" dirty="0"/>
          </a:p>
          <a:p>
            <a:pPr marL="285750" indent="-285750">
              <a:buFont typeface="Wingdings" panose="05000000000000000000" pitchFamily="2" charset="2"/>
              <a:buChar char="§"/>
            </a:pPr>
            <a:r>
              <a:rPr lang="en-IN" b="1" dirty="0"/>
              <a:t>Automated alerts:</a:t>
            </a:r>
            <a:r>
              <a:rPr lang="en-IN" dirty="0"/>
              <a:t> the tool can be set up to send automated alerts for</a:t>
            </a:r>
          </a:p>
          <a:p>
            <a:r>
              <a:rPr lang="en-IN" dirty="0"/>
              <a:t>      critical attrition issues, ensuring that managers are immediately notified</a:t>
            </a:r>
          </a:p>
          <a:p>
            <a:r>
              <a:rPr lang="en-IN" dirty="0"/>
              <a:t>      when attention is needed.</a:t>
            </a:r>
            <a:endParaRPr lang="en-US"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350</TotalTime>
  <Words>872</Words>
  <Application>Microsoft Office PowerPoint</Application>
  <PresentationFormat>Widescreen</PresentationFormat>
  <Paragraphs>87</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31</cp:revision>
  <dcterms:created xsi:type="dcterms:W3CDTF">2024-03-29T15:07:22Z</dcterms:created>
  <dcterms:modified xsi:type="dcterms:W3CDTF">2024-11-15T08:42:24Z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