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5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shdeep singh" initials="as" lastIdx="1" clrIdx="0">
    <p:extLst>
      <p:ext uri="{19B8F6BF-5375-455C-9EA6-DF929625EA0E}">
        <p15:presenceInfo xmlns:p15="http://schemas.microsoft.com/office/powerpoint/2012/main" userId="411cfe5bcd99816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5B765-9124-4102-B64B-89F52D72E8B3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9C01-AA6E-49ED-87F0-7DB58F529B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13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5B765-9124-4102-B64B-89F52D72E8B3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9C01-AA6E-49ED-87F0-7DB58F529B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170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5B765-9124-4102-B64B-89F52D72E8B3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9C01-AA6E-49ED-87F0-7DB58F529B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771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5B765-9124-4102-B64B-89F52D72E8B3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9C01-AA6E-49ED-87F0-7DB58F529B8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0413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5B765-9124-4102-B64B-89F52D72E8B3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9C01-AA6E-49ED-87F0-7DB58F529B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762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5B765-9124-4102-B64B-89F52D72E8B3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9C01-AA6E-49ED-87F0-7DB58F529B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761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5B765-9124-4102-B64B-89F52D72E8B3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9C01-AA6E-49ED-87F0-7DB58F529B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057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5B765-9124-4102-B64B-89F52D72E8B3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9C01-AA6E-49ED-87F0-7DB58F529B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469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5B765-9124-4102-B64B-89F52D72E8B3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9C01-AA6E-49ED-87F0-7DB58F529B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27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5B765-9124-4102-B64B-89F52D72E8B3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9C01-AA6E-49ED-87F0-7DB58F529B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179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5B765-9124-4102-B64B-89F52D72E8B3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9C01-AA6E-49ED-87F0-7DB58F529B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246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5B765-9124-4102-B64B-89F52D72E8B3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9C01-AA6E-49ED-87F0-7DB58F529B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324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5B765-9124-4102-B64B-89F52D72E8B3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9C01-AA6E-49ED-87F0-7DB58F529B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552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5B765-9124-4102-B64B-89F52D72E8B3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9C01-AA6E-49ED-87F0-7DB58F529B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365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5B765-9124-4102-B64B-89F52D72E8B3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9C01-AA6E-49ED-87F0-7DB58F529B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11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5B765-9124-4102-B64B-89F52D72E8B3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9C01-AA6E-49ED-87F0-7DB58F529B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075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5B765-9124-4102-B64B-89F52D72E8B3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99C01-AA6E-49ED-87F0-7DB58F529B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858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5B765-9124-4102-B64B-89F52D72E8B3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99C01-AA6E-49ED-87F0-7DB58F529B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887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  <p:sldLayoutId id="2147483847" r:id="rId12"/>
    <p:sldLayoutId id="2147483848" r:id="rId13"/>
    <p:sldLayoutId id="2147483849" r:id="rId14"/>
    <p:sldLayoutId id="2147483850" r:id="rId15"/>
    <p:sldLayoutId id="2147483851" r:id="rId16"/>
    <p:sldLayoutId id="214748385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F822A469-C0AC-49C0-AB9B-8E9EEAC85460}"/>
              </a:ext>
            </a:extLst>
          </p:cNvPr>
          <p:cNvSpPr txBox="1">
            <a:spLocks/>
          </p:cNvSpPr>
          <p:nvPr/>
        </p:nvSpPr>
        <p:spPr>
          <a:xfrm>
            <a:off x="1524000" y="121443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Revenue Analysis of </a:t>
            </a:r>
            <a:r>
              <a:rPr lang="en-US" b="1" dirty="0">
                <a:solidFill>
                  <a:srgbClr val="00B050"/>
                </a:solidFill>
                <a:latin typeface="+mn-lt"/>
              </a:rPr>
              <a:t>Velvax</a:t>
            </a:r>
            <a:r>
              <a:rPr lang="en-US" b="1" dirty="0">
                <a:latin typeface="+mn-lt"/>
              </a:rPr>
              <a:t> (2024)</a:t>
            </a:r>
            <a:br>
              <a:rPr lang="en-US" dirty="0">
                <a:latin typeface="+mn-lt"/>
              </a:rPr>
            </a:br>
            <a:endParaRPr lang="en-IN" dirty="0">
              <a:latin typeface="+mn-lt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86383F2-CBEB-45EF-9D29-C7154474D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3429000"/>
            <a:ext cx="9001462" cy="13335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Analyzing Revenue, Customer Demographics, and Market Performance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58A7A056-70EE-4609-B18E-5F5428A8AEEE}"/>
              </a:ext>
            </a:extLst>
          </p:cNvPr>
          <p:cNvSpPr txBox="1">
            <a:spLocks/>
          </p:cNvSpPr>
          <p:nvPr/>
        </p:nvSpPr>
        <p:spPr>
          <a:xfrm>
            <a:off x="9237830" y="5397500"/>
            <a:ext cx="2717801" cy="1028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rgbClr val="00B050"/>
                </a:solidFill>
                <a:latin typeface="+mj-lt"/>
              </a:rPr>
              <a:t>Arshdeep Singh Salh</a:t>
            </a:r>
          </a:p>
          <a:p>
            <a:pPr algn="l"/>
            <a:r>
              <a:rPr lang="en-IN" sz="1600" dirty="0">
                <a:solidFill>
                  <a:srgbClr val="00B050"/>
                </a:solidFill>
                <a:latin typeface="+mj-lt"/>
              </a:rPr>
              <a:t>February 24, 2025</a:t>
            </a:r>
          </a:p>
          <a:p>
            <a:pPr algn="l"/>
            <a:endParaRPr lang="en-US" sz="2000" dirty="0">
              <a:solidFill>
                <a:srgbClr val="00B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532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AE6C2-2B00-4A33-9837-9B28D549B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Objectives </a:t>
            </a:r>
            <a:r>
              <a:rPr lang="en-IN" b="1" dirty="0">
                <a:latin typeface="+mn-lt"/>
              </a:rPr>
              <a:t>of</a:t>
            </a:r>
            <a:r>
              <a:rPr lang="en-IN" b="1" dirty="0"/>
              <a:t> the Analysis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9D411-6218-4EB5-8883-FE7CFC12C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78000"/>
            <a:ext cx="10353762" cy="46228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  <a:latin typeface="+mj-lt"/>
              </a:rPr>
              <a:t>Revenue Performance Analysis</a:t>
            </a:r>
            <a:r>
              <a:rPr lang="en-US" sz="2400" dirty="0">
                <a:solidFill>
                  <a:srgbClr val="00B050"/>
                </a:solidFill>
                <a:latin typeface="+mj-lt"/>
              </a:rPr>
              <a:t>: </a:t>
            </a:r>
            <a:r>
              <a:rPr lang="en-US" sz="2400" dirty="0">
                <a:latin typeface="+mj-lt"/>
              </a:rPr>
              <a:t>Identifying key revenue trends over the year.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  <a:latin typeface="+mj-lt"/>
              </a:rPr>
              <a:t>Customer Demographics</a:t>
            </a:r>
            <a:r>
              <a:rPr lang="en-US" sz="2400" dirty="0">
                <a:solidFill>
                  <a:srgbClr val="00B050"/>
                </a:solidFill>
                <a:latin typeface="+mj-lt"/>
              </a:rPr>
              <a:t>: </a:t>
            </a:r>
            <a:r>
              <a:rPr lang="en-US" sz="2400" dirty="0">
                <a:latin typeface="+mj-lt"/>
              </a:rPr>
              <a:t>Understanding purchasing behavior based on age and gender.</a:t>
            </a:r>
          </a:p>
          <a:p>
            <a:r>
              <a:rPr lang="en-US" sz="2400" b="1" dirty="0">
                <a:solidFill>
                  <a:srgbClr val="00B050"/>
                </a:solidFill>
                <a:latin typeface="+mj-lt"/>
              </a:rPr>
              <a:t>Regional Demand Analysis</a:t>
            </a:r>
            <a:r>
              <a:rPr lang="en-US" sz="2400" dirty="0">
                <a:solidFill>
                  <a:srgbClr val="00B050"/>
                </a:solidFill>
                <a:latin typeface="+mj-lt"/>
              </a:rPr>
              <a:t>: </a:t>
            </a:r>
            <a:r>
              <a:rPr lang="en-US" sz="2400" dirty="0">
                <a:latin typeface="+mj-lt"/>
              </a:rPr>
              <a:t>Identifying top-performing states</a:t>
            </a:r>
          </a:p>
          <a:p>
            <a:r>
              <a:rPr lang="en-US" sz="2400" b="1" dirty="0">
                <a:solidFill>
                  <a:srgbClr val="00B050"/>
                </a:solidFill>
                <a:latin typeface="+mj-lt"/>
              </a:rPr>
              <a:t>Sales Channel Performance</a:t>
            </a:r>
            <a:r>
              <a:rPr lang="en-US" sz="2400" dirty="0">
                <a:solidFill>
                  <a:srgbClr val="00B050"/>
                </a:solidFill>
                <a:latin typeface="+mj-lt"/>
              </a:rPr>
              <a:t>: </a:t>
            </a:r>
            <a:r>
              <a:rPr lang="en-US" sz="2400" dirty="0">
                <a:latin typeface="+mj-lt"/>
              </a:rPr>
              <a:t>Evaluating performance across e-commerce platforms like Amazon, Flipkart, and others.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  <a:latin typeface="+mj-lt"/>
              </a:rPr>
              <a:t>Order Status Insights</a:t>
            </a:r>
            <a:r>
              <a:rPr lang="en-US" sz="2400" dirty="0">
                <a:solidFill>
                  <a:srgbClr val="00B050"/>
                </a:solidFill>
                <a:latin typeface="+mj-lt"/>
              </a:rPr>
              <a:t>: </a:t>
            </a:r>
            <a:r>
              <a:rPr lang="en-US" sz="2400" dirty="0">
                <a:latin typeface="+mj-lt"/>
              </a:rPr>
              <a:t>Analyzing successful, refunded, and canceled orders.</a:t>
            </a:r>
          </a:p>
          <a:p>
            <a:pPr marL="0" indent="0">
              <a:buNone/>
            </a:pPr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4302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17974-1E5C-4FF9-88E5-70AE0EA67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3" y="609600"/>
            <a:ext cx="10353761" cy="132632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  <a:latin typeface="+mn-lt"/>
              </a:rPr>
              <a:t>Please refer to the Excel file for detailed visualizations and analysis</a:t>
            </a:r>
            <a:br>
              <a:rPr lang="en-US" dirty="0">
                <a:solidFill>
                  <a:srgbClr val="00B050"/>
                </a:solidFill>
                <a:latin typeface="+mn-lt"/>
              </a:rPr>
            </a:br>
            <a:endParaRPr lang="en-IN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B4DA330-8387-4F55-AFBA-CD2CFDCD3C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3522" y="1935921"/>
            <a:ext cx="10554305" cy="4409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Excel file contains pivot tables, charts, and KPIs, including: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Revenue, Total Orders, Successful Orders, and Average Order Value.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Slicers for monthly trends, top 5 states vs. others, and sales channels.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Charts covering revenue per category, gender-age relation, order fulfillment,   and state-wise performance.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17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DAE48-D6C7-4A10-9BF2-42A48A949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+mn-lt"/>
              </a:rPr>
              <a:t>Insights</a:t>
            </a:r>
            <a:r>
              <a:rPr lang="en-IN" b="1" dirty="0"/>
              <a:t> &amp; Recommendations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B0A8F-0D65-40C2-8AF6-AEE7EB4F1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25600"/>
            <a:ext cx="10353762" cy="4622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1. Revenue Concentration</a:t>
            </a:r>
          </a:p>
          <a:p>
            <a:r>
              <a:rPr lang="en-US" dirty="0">
                <a:solidFill>
                  <a:srgbClr val="00B050"/>
                </a:solidFill>
                <a:latin typeface="+mj-lt"/>
              </a:rPr>
              <a:t>Insight:</a:t>
            </a:r>
            <a:r>
              <a:rPr lang="en-US" dirty="0">
                <a:latin typeface="+mj-lt"/>
              </a:rPr>
              <a:t> The top 5 states contribute the majority of the revenue.</a:t>
            </a:r>
          </a:p>
          <a:p>
            <a:r>
              <a:rPr lang="en-US" dirty="0">
                <a:solidFill>
                  <a:srgbClr val="00B050"/>
                </a:solidFill>
                <a:latin typeface="+mj-lt"/>
              </a:rPr>
              <a:t>Recommendation:</a:t>
            </a:r>
            <a:r>
              <a:rPr lang="en-US" dirty="0">
                <a:latin typeface="+mj-lt"/>
              </a:rPr>
              <a:t> Invest in region-specific marketing campaigns and influencer collaborations to strengthen presence. Explore potential in underperforming states by offering region-based discounts or free shipping incentives.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2. Top-Selling Products</a:t>
            </a:r>
          </a:p>
          <a:p>
            <a:r>
              <a:rPr lang="en-US" dirty="0">
                <a:solidFill>
                  <a:srgbClr val="00B050"/>
                </a:solidFill>
                <a:latin typeface="+mj-lt"/>
              </a:rPr>
              <a:t>Insight: </a:t>
            </a:r>
            <a:r>
              <a:rPr lang="en-US" dirty="0">
                <a:latin typeface="+mj-lt"/>
              </a:rPr>
              <a:t>Co-</a:t>
            </a:r>
            <a:r>
              <a:rPr lang="en-US" dirty="0" err="1">
                <a:latin typeface="+mj-lt"/>
              </a:rPr>
              <a:t>ord</a:t>
            </a:r>
            <a:r>
              <a:rPr lang="en-US" dirty="0">
                <a:latin typeface="+mj-lt"/>
              </a:rPr>
              <a:t> sets dominate sales, followed by tunics and western dresses.</a:t>
            </a:r>
          </a:p>
          <a:p>
            <a:r>
              <a:rPr lang="en-US" dirty="0">
                <a:solidFill>
                  <a:srgbClr val="00B050"/>
                </a:solidFill>
                <a:latin typeface="+mj-lt"/>
              </a:rPr>
              <a:t>Recommendation: </a:t>
            </a:r>
            <a:r>
              <a:rPr lang="en-US" dirty="0">
                <a:latin typeface="+mj-lt"/>
              </a:rPr>
              <a:t>Introduce bundle offers where customers get discounts when purchasing tunics or western dresses with co-</a:t>
            </a:r>
            <a:r>
              <a:rPr lang="en-US" dirty="0" err="1">
                <a:latin typeface="+mj-lt"/>
              </a:rPr>
              <a:t>ord</a:t>
            </a:r>
            <a:r>
              <a:rPr lang="en-US" dirty="0">
                <a:latin typeface="+mj-lt"/>
              </a:rPr>
              <a:t> sets. Launch limited-time promo codes for slow-moving product categories to increase diversity in sales.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66523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0A2A93F-0BC9-4E2B-8CB6-593C7567EC41}"/>
              </a:ext>
            </a:extLst>
          </p:cNvPr>
          <p:cNvSpPr txBox="1">
            <a:spLocks/>
          </p:cNvSpPr>
          <p:nvPr/>
        </p:nvSpPr>
        <p:spPr>
          <a:xfrm>
            <a:off x="919119" y="463550"/>
            <a:ext cx="10353762" cy="5930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3. Customer Demographics</a:t>
            </a:r>
          </a:p>
          <a:p>
            <a:r>
              <a:rPr lang="en-US" dirty="0">
                <a:solidFill>
                  <a:srgbClr val="00B050"/>
                </a:solidFill>
                <a:latin typeface="+mj-lt"/>
              </a:rPr>
              <a:t>Insight: 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Young and middle-aged women are the dominant buyers.</a:t>
            </a:r>
          </a:p>
          <a:p>
            <a:r>
              <a:rPr lang="en-US" dirty="0">
                <a:solidFill>
                  <a:srgbClr val="00B050"/>
                </a:solidFill>
                <a:latin typeface="+mj-lt"/>
              </a:rPr>
              <a:t>Recommendation: 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Optimize ad campaigns focusing on female audiences through targeted content and influencer partnerships. Develop a loyalty program with exclusive discounts or early access to new collections for repeat female customers.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0B050"/>
                </a:solidFill>
              </a:rPr>
              <a:t>4. Order Fulfillment Performance</a:t>
            </a:r>
          </a:p>
          <a:p>
            <a:r>
              <a:rPr lang="en-US" dirty="0">
                <a:solidFill>
                  <a:srgbClr val="00B050"/>
                </a:solidFill>
                <a:latin typeface="+mj-lt"/>
              </a:rPr>
              <a:t>Insight: 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Around 92% of orders are successfully delivered, with around 8% refunded, returned, or canceled.</a:t>
            </a:r>
          </a:p>
          <a:p>
            <a:r>
              <a:rPr lang="en-US" dirty="0">
                <a:solidFill>
                  <a:srgbClr val="00B050"/>
                </a:solidFill>
                <a:latin typeface="+mj-lt"/>
              </a:rPr>
              <a:t>Recommendation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: Implement a mandatory return feedback form to capture reasons for refunds/cancellations and improve product/service quality. Offer exchange incentives instead of direct refunds to retain revenue within the business.</a:t>
            </a:r>
            <a:endParaRPr lang="en-IN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9197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CABE1-39DD-4FC7-8873-1CA359686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685800"/>
            <a:ext cx="10353762" cy="53721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5. E-commerce Channel Performance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+mj-lt"/>
              </a:rPr>
              <a:t>Insight: </a:t>
            </a:r>
            <a:r>
              <a:rPr lang="en-US" dirty="0">
                <a:latin typeface="+mj-lt"/>
              </a:rPr>
              <a:t>Amazon, Myntra, and Flipkart are the strongest sales platforms, while others underperform.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+mj-lt"/>
              </a:rPr>
              <a:t>Recommendation: </a:t>
            </a:r>
            <a:r>
              <a:rPr lang="en-US" dirty="0">
                <a:latin typeface="+mj-lt"/>
              </a:rPr>
              <a:t>Increase ad spend on top-performing platforms while introducing platform-exclusive discounts to boost visibility. Test cashback or discount offers on </a:t>
            </a:r>
            <a:r>
              <a:rPr lang="en-US" dirty="0" err="1">
                <a:latin typeface="+mj-lt"/>
              </a:rPr>
              <a:t>Ajio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Meesho</a:t>
            </a:r>
            <a:r>
              <a:rPr lang="en-US" dirty="0">
                <a:latin typeface="+mj-lt"/>
              </a:rPr>
              <a:t>, and others to encourage adoption.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6. Seasonal Revenue Dip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+mj-lt"/>
              </a:rPr>
              <a:t>Insight: </a:t>
            </a:r>
            <a:r>
              <a:rPr lang="en-US" dirty="0">
                <a:latin typeface="+mj-lt"/>
              </a:rPr>
              <a:t>A slight revenue decline is observed in the last quarter of the year.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latin typeface="+mj-lt"/>
              </a:rPr>
              <a:t>Recommendation: </a:t>
            </a:r>
            <a:r>
              <a:rPr lang="en-US" dirty="0">
                <a:latin typeface="+mj-lt"/>
              </a:rPr>
              <a:t>Launch year-end promotional campaigns (e.g., holiday sales, limited-time offers) to sustain demand. Introduce a "Buy More, Save More" strategy to encourage bulk purchases before the year ends.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78705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3695B-800C-464A-83C5-E6F076A36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50"/>
                </a:solidFill>
              </a:rPr>
              <a:t>Conclusion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51C0F-3F9A-41E8-A8F5-D9A3B5A3B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Thank you for your time and attention!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I am open to any questions or discussions.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Feel free to ask about specific insights or methodology.</a:t>
            </a:r>
          </a:p>
          <a:p>
            <a:pPr marL="0" indent="0">
              <a:buNone/>
            </a:pPr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34741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234</TotalTime>
  <Words>519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Bookman Old Style</vt:lpstr>
      <vt:lpstr>Rockwell</vt:lpstr>
      <vt:lpstr>Damask</vt:lpstr>
      <vt:lpstr>PowerPoint Presentation</vt:lpstr>
      <vt:lpstr>Objectives of the Analysis </vt:lpstr>
      <vt:lpstr>Please refer to the Excel file for detailed visualizations and analysis </vt:lpstr>
      <vt:lpstr>Insights &amp; Recommendations </vt:lpstr>
      <vt:lpstr>PowerPoint Presentation</vt:lpstr>
      <vt:lpstr>PowerPoint Presentation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arshdeep singh</dc:creator>
  <cp:lastModifiedBy>arshdeep singh</cp:lastModifiedBy>
  <cp:revision>14</cp:revision>
  <dcterms:created xsi:type="dcterms:W3CDTF">2025-02-24T08:42:56Z</dcterms:created>
  <dcterms:modified xsi:type="dcterms:W3CDTF">2025-02-26T20:24:20Z</dcterms:modified>
</cp:coreProperties>
</file>