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67" r:id="rId2"/>
    <p:sldId id="257" r:id="rId3"/>
    <p:sldId id="274" r:id="rId4"/>
    <p:sldId id="275" r:id="rId5"/>
    <p:sldId id="277" r:id="rId6"/>
    <p:sldId id="279" r:id="rId7"/>
    <p:sldId id="280" r:id="rId8"/>
    <p:sldId id="28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C68E5B-1806-4B56-93F6-A8E7A7FA85BF}"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6831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7544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7286280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2369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362587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3575443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5754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41937684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635041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3663622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166269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518704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1060996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2847984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6937893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3531024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5601838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A3283-C747-4924-BAD6-5F0855ADF37E}" type="datetimeFigureOut">
              <a:rPr lang="en-IN" smtClean="0"/>
              <a:t>27-11-2024</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C68E5B-1806-4B56-93F6-A8E7A7FA85BF}" type="slidenum">
              <a:rPr lang="en-IN" smtClean="0"/>
              <a:t>‹#›</a:t>
            </a:fld>
            <a:endParaRPr lang="en-IN" dirty="0"/>
          </a:p>
        </p:txBody>
      </p:sp>
    </p:spTree>
    <p:extLst>
      <p:ext uri="{BB962C8B-B14F-4D97-AF65-F5344CB8AC3E}">
        <p14:creationId xmlns:p14="http://schemas.microsoft.com/office/powerpoint/2010/main" val="1123029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69A3283-C747-4924-BAD6-5F0855ADF37E}" type="datetimeFigureOut">
              <a:rPr lang="en-IN" smtClean="0"/>
              <a:t>27-11-2024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C68E5B-1806-4B56-93F6-A8E7A7FA85BF}" type="slidenum">
              <a:rPr lang="en-IN" smtClean="0"/>
              <a:t>‹#›</a:t>
            </a:fld>
            <a:endParaRPr lang="en-IN" dirty="0"/>
          </a:p>
        </p:txBody>
      </p:sp>
    </p:spTree>
    <p:extLst>
      <p:ext uri="{BB962C8B-B14F-4D97-AF65-F5344CB8AC3E}">
        <p14:creationId xmlns:p14="http://schemas.microsoft.com/office/powerpoint/2010/main" val="3931320645"/>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 id="2147483955" r:id="rId18"/>
  </p:sldLayoutIdLst>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9993-CB39-9CE4-CA0D-CD5E535B78CF}"/>
              </a:ext>
            </a:extLst>
          </p:cNvPr>
          <p:cNvSpPr>
            <a:spLocks noGrp="1"/>
          </p:cNvSpPr>
          <p:nvPr>
            <p:ph type="title"/>
          </p:nvPr>
        </p:nvSpPr>
        <p:spPr/>
        <p:txBody>
          <a:bodyPr/>
          <a:lstStyle/>
          <a:p>
            <a:r>
              <a:rPr lang="en-IN" dirty="0"/>
              <a:t>Poverty Alleviation</a:t>
            </a:r>
          </a:p>
        </p:txBody>
      </p:sp>
      <p:sp>
        <p:nvSpPr>
          <p:cNvPr id="3" name="Text Placeholder 2">
            <a:extLst>
              <a:ext uri="{FF2B5EF4-FFF2-40B4-BE49-F238E27FC236}">
                <a16:creationId xmlns:a16="http://schemas.microsoft.com/office/drawing/2014/main" id="{CEA763C6-818F-A724-F236-5CBBB8613232}"/>
              </a:ext>
            </a:extLst>
          </p:cNvPr>
          <p:cNvSpPr>
            <a:spLocks noGrp="1"/>
          </p:cNvSpPr>
          <p:nvPr>
            <p:ph type="body" sz="half" idx="2"/>
          </p:nvPr>
        </p:nvSpPr>
        <p:spPr/>
        <p:txBody>
          <a:bodyPr/>
          <a:lstStyle/>
          <a:p>
            <a:r>
              <a:rPr lang="en-IN" dirty="0"/>
              <a:t>Designed by </a:t>
            </a:r>
            <a:r>
              <a:rPr lang="en-IN" dirty="0" err="1"/>
              <a:t>arshlan</a:t>
            </a:r>
            <a:r>
              <a:rPr lang="en-IN" dirty="0"/>
              <a:t> khan</a:t>
            </a:r>
          </a:p>
        </p:txBody>
      </p:sp>
    </p:spTree>
    <p:extLst>
      <p:ext uri="{BB962C8B-B14F-4D97-AF65-F5344CB8AC3E}">
        <p14:creationId xmlns:p14="http://schemas.microsoft.com/office/powerpoint/2010/main" val="847476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144F-80D2-15FE-F98A-09CCBC60AA03}"/>
              </a:ext>
            </a:extLst>
          </p:cNvPr>
          <p:cNvSpPr>
            <a:spLocks noGrp="1"/>
          </p:cNvSpPr>
          <p:nvPr>
            <p:ph type="title"/>
          </p:nvPr>
        </p:nvSpPr>
        <p:spPr>
          <a:xfrm>
            <a:off x="2668772" y="287080"/>
            <a:ext cx="8378455" cy="1632098"/>
          </a:xfrm>
        </p:spPr>
        <p:txBody>
          <a:bodyPr/>
          <a:lstStyle/>
          <a:p>
            <a:r>
              <a:rPr lang="en-IN" dirty="0"/>
              <a:t> </a:t>
            </a:r>
          </a:p>
        </p:txBody>
      </p:sp>
      <p:sp>
        <p:nvSpPr>
          <p:cNvPr id="7" name="Content Placeholder 6">
            <a:extLst>
              <a:ext uri="{FF2B5EF4-FFF2-40B4-BE49-F238E27FC236}">
                <a16:creationId xmlns:a16="http://schemas.microsoft.com/office/drawing/2014/main" id="{939DAE04-8CE6-9808-D997-07B78A685FD5}"/>
              </a:ext>
            </a:extLst>
          </p:cNvPr>
          <p:cNvSpPr>
            <a:spLocks noGrp="1"/>
          </p:cNvSpPr>
          <p:nvPr>
            <p:ph idx="1"/>
          </p:nvPr>
        </p:nvSpPr>
        <p:spPr/>
        <p:txBody>
          <a:bodyPr/>
          <a:lstStyle/>
          <a:p>
            <a:pPr marL="0" indent="0">
              <a:buNone/>
            </a:pPr>
            <a:r>
              <a:rPr lang="en-US" dirty="0"/>
              <a:t>Poverty alleviation refers to the efforts and strategies aimed at reducing or eliminating poverty, ensuring that individuals and communities have access to basic needs, opportunities, and resources for a dignified life. Poverty is not simply a lack of income; it encompasses broader dimensions such as inadequate access to education, healthcare, nutrition, clean water, and sanitation. Addressing poverty requires a holistic approach that focuses on both short-term relief and long-term solutions.</a:t>
            </a:r>
            <a:endParaRPr lang="en-IN" dirty="0"/>
          </a:p>
        </p:txBody>
      </p:sp>
    </p:spTree>
    <p:extLst>
      <p:ext uri="{BB962C8B-B14F-4D97-AF65-F5344CB8AC3E}">
        <p14:creationId xmlns:p14="http://schemas.microsoft.com/office/powerpoint/2010/main" val="1616953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2B85-B77E-F632-BFC9-D948DD0ACF0D}"/>
              </a:ext>
            </a:extLst>
          </p:cNvPr>
          <p:cNvSpPr>
            <a:spLocks noGrp="1"/>
          </p:cNvSpPr>
          <p:nvPr>
            <p:ph type="title"/>
          </p:nvPr>
        </p:nvSpPr>
        <p:spPr>
          <a:xfrm>
            <a:off x="733647" y="664534"/>
            <a:ext cx="10396882" cy="1151965"/>
          </a:xfrm>
        </p:spPr>
        <p:txBody>
          <a:bodyPr/>
          <a:lstStyle/>
          <a:p>
            <a:r>
              <a:rPr lang="en-IN" dirty="0"/>
              <a:t> Understanding Poverty:</a:t>
            </a:r>
          </a:p>
        </p:txBody>
      </p:sp>
      <p:sp>
        <p:nvSpPr>
          <p:cNvPr id="3" name="Content Placeholder 2">
            <a:extLst>
              <a:ext uri="{FF2B5EF4-FFF2-40B4-BE49-F238E27FC236}">
                <a16:creationId xmlns:a16="http://schemas.microsoft.com/office/drawing/2014/main" id="{22ADCF14-1436-ECD3-55A5-448796AE6CFC}"/>
              </a:ext>
            </a:extLst>
          </p:cNvPr>
          <p:cNvSpPr>
            <a:spLocks noGrp="1"/>
          </p:cNvSpPr>
          <p:nvPr>
            <p:ph idx="1"/>
          </p:nvPr>
        </p:nvSpPr>
        <p:spPr/>
        <p:txBody>
          <a:bodyPr/>
          <a:lstStyle/>
          <a:p>
            <a:r>
              <a:rPr lang="en-US" dirty="0"/>
              <a:t>Poverty is typically measured by income levels, with those living below a certain income threshold considered poor. However, poverty also includes multidimensional factors like social exclusion, lack of opportunity, and vulnerability to shocks (e.g., natural disasters or economic crises). The United Nations defines poverty as the inability to access the resources needed to enjoy a decent standard of living, including the essential needs for health, education, and housing.</a:t>
            </a:r>
            <a:endParaRPr lang="en-IN" dirty="0"/>
          </a:p>
        </p:txBody>
      </p:sp>
    </p:spTree>
    <p:extLst>
      <p:ext uri="{BB962C8B-B14F-4D97-AF65-F5344CB8AC3E}">
        <p14:creationId xmlns:p14="http://schemas.microsoft.com/office/powerpoint/2010/main" val="2878396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114D-CF3B-1C51-F81E-EA9579067009}"/>
              </a:ext>
            </a:extLst>
          </p:cNvPr>
          <p:cNvSpPr>
            <a:spLocks noGrp="1"/>
          </p:cNvSpPr>
          <p:nvPr>
            <p:ph type="title"/>
          </p:nvPr>
        </p:nvSpPr>
        <p:spPr/>
        <p:txBody>
          <a:bodyPr>
            <a:normAutofit fontScale="90000"/>
          </a:bodyPr>
          <a:lstStyle/>
          <a:p>
            <a:r>
              <a:rPr lang="en-US" dirty="0"/>
              <a:t>There are two main types of poverty:</a:t>
            </a:r>
            <a:endParaRPr lang="en-IN" dirty="0"/>
          </a:p>
        </p:txBody>
      </p:sp>
      <p:sp>
        <p:nvSpPr>
          <p:cNvPr id="3" name="Content Placeholder 2">
            <a:extLst>
              <a:ext uri="{FF2B5EF4-FFF2-40B4-BE49-F238E27FC236}">
                <a16:creationId xmlns:a16="http://schemas.microsoft.com/office/drawing/2014/main" id="{3B8A577E-1C5E-1E92-0EA8-B8822AB95282}"/>
              </a:ext>
            </a:extLst>
          </p:cNvPr>
          <p:cNvSpPr>
            <a:spLocks noGrp="1"/>
          </p:cNvSpPr>
          <p:nvPr>
            <p:ph sz="quarter" idx="13"/>
          </p:nvPr>
        </p:nvSpPr>
        <p:spPr/>
        <p:txBody>
          <a:bodyPr/>
          <a:lstStyle/>
          <a:p>
            <a:r>
              <a:rPr lang="en-US" dirty="0"/>
              <a:t>Absolute Poverty: Living below the minimum income required to meet basic needs like food, shelter, and clothing.</a:t>
            </a:r>
            <a:endParaRPr lang="en-IN" dirty="0"/>
          </a:p>
        </p:txBody>
      </p:sp>
      <p:sp>
        <p:nvSpPr>
          <p:cNvPr id="4" name="Content Placeholder 3">
            <a:extLst>
              <a:ext uri="{FF2B5EF4-FFF2-40B4-BE49-F238E27FC236}">
                <a16:creationId xmlns:a16="http://schemas.microsoft.com/office/drawing/2014/main" id="{2B7EA246-E986-408F-CB19-A5D0D477E4D3}"/>
              </a:ext>
            </a:extLst>
          </p:cNvPr>
          <p:cNvSpPr>
            <a:spLocks noGrp="1"/>
          </p:cNvSpPr>
          <p:nvPr>
            <p:ph sz="quarter" idx="14"/>
          </p:nvPr>
        </p:nvSpPr>
        <p:spPr/>
        <p:txBody>
          <a:bodyPr/>
          <a:lstStyle/>
          <a:p>
            <a:r>
              <a:rPr lang="en-US" dirty="0"/>
              <a:t>Relative Poverty: Where people are considered poor in comparison to the general standard of living in society, even if they can meet basic needs.</a:t>
            </a:r>
            <a:endParaRPr lang="en-IN" dirty="0"/>
          </a:p>
        </p:txBody>
      </p:sp>
    </p:spTree>
    <p:extLst>
      <p:ext uri="{BB962C8B-B14F-4D97-AF65-F5344CB8AC3E}">
        <p14:creationId xmlns:p14="http://schemas.microsoft.com/office/powerpoint/2010/main" val="2817284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8A24-1F15-69AE-21C9-E2D65FD386A1}"/>
              </a:ext>
            </a:extLst>
          </p:cNvPr>
          <p:cNvSpPr>
            <a:spLocks noGrp="1"/>
          </p:cNvSpPr>
          <p:nvPr>
            <p:ph type="title"/>
          </p:nvPr>
        </p:nvSpPr>
        <p:spPr/>
        <p:txBody>
          <a:bodyPr/>
          <a:lstStyle/>
          <a:p>
            <a:r>
              <a:rPr lang="en-IN" dirty="0"/>
              <a:t>Difference with images</a:t>
            </a:r>
          </a:p>
        </p:txBody>
      </p:sp>
      <p:sp>
        <p:nvSpPr>
          <p:cNvPr id="3" name="Text Placeholder 2">
            <a:extLst>
              <a:ext uri="{FF2B5EF4-FFF2-40B4-BE49-F238E27FC236}">
                <a16:creationId xmlns:a16="http://schemas.microsoft.com/office/drawing/2014/main" id="{29471F76-944C-0E28-1786-371B64FE2728}"/>
              </a:ext>
            </a:extLst>
          </p:cNvPr>
          <p:cNvSpPr>
            <a:spLocks noGrp="1"/>
          </p:cNvSpPr>
          <p:nvPr>
            <p:ph type="body" idx="1"/>
          </p:nvPr>
        </p:nvSpPr>
        <p:spPr/>
        <p:txBody>
          <a:bodyPr/>
          <a:lstStyle/>
          <a:p>
            <a:r>
              <a:rPr lang="en-IN" b="1" dirty="0"/>
              <a:t>Absolute Poverty</a:t>
            </a:r>
            <a:r>
              <a:rPr lang="en-IN" dirty="0"/>
              <a:t>:</a:t>
            </a:r>
          </a:p>
        </p:txBody>
      </p:sp>
      <p:sp>
        <p:nvSpPr>
          <p:cNvPr id="5" name="Text Placeholder 4">
            <a:extLst>
              <a:ext uri="{FF2B5EF4-FFF2-40B4-BE49-F238E27FC236}">
                <a16:creationId xmlns:a16="http://schemas.microsoft.com/office/drawing/2014/main" id="{F81DDA6F-B799-A740-AA5B-DF30B1207980}"/>
              </a:ext>
            </a:extLst>
          </p:cNvPr>
          <p:cNvSpPr>
            <a:spLocks noGrp="1"/>
          </p:cNvSpPr>
          <p:nvPr>
            <p:ph type="body" sz="quarter" idx="3"/>
          </p:nvPr>
        </p:nvSpPr>
        <p:spPr/>
        <p:txBody>
          <a:bodyPr/>
          <a:lstStyle/>
          <a:p>
            <a:r>
              <a:rPr lang="en-IN" b="1" dirty="0"/>
              <a:t>Relative Poverty</a:t>
            </a:r>
            <a:r>
              <a:rPr lang="en-IN" dirty="0"/>
              <a:t>: </a:t>
            </a:r>
          </a:p>
        </p:txBody>
      </p:sp>
      <p:pic>
        <p:nvPicPr>
          <p:cNvPr id="1026" name="Picture 2" descr="Extreme Poverty In India Declined By 12.3 Percentage Points During 2011-19:  World Bank">
            <a:extLst>
              <a:ext uri="{FF2B5EF4-FFF2-40B4-BE49-F238E27FC236}">
                <a16:creationId xmlns:a16="http://schemas.microsoft.com/office/drawing/2014/main" id="{E64A4664-F075-8E53-CE41-25E27611507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20727" y="3265725"/>
            <a:ext cx="3519375" cy="1715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tinguishing Absolute, Overall and Relative Poverty - Borgen Project">
            <a:extLst>
              <a:ext uri="{FF2B5EF4-FFF2-40B4-BE49-F238E27FC236}">
                <a16:creationId xmlns:a16="http://schemas.microsoft.com/office/drawing/2014/main" id="{F63B55B0-5481-42CD-33F6-00223E159C0B}"/>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743360" y="2862263"/>
            <a:ext cx="3590017" cy="251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746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C4D-79FD-ADCB-6D37-50E8A570D5E5}"/>
              </a:ext>
            </a:extLst>
          </p:cNvPr>
          <p:cNvSpPr>
            <a:spLocks noGrp="1"/>
          </p:cNvSpPr>
          <p:nvPr>
            <p:ph type="title"/>
          </p:nvPr>
        </p:nvSpPr>
        <p:spPr/>
        <p:txBody>
          <a:bodyPr>
            <a:normAutofit fontScale="90000"/>
          </a:bodyPr>
          <a:lstStyle/>
          <a:p>
            <a:r>
              <a:rPr lang="en-IN" b="1" dirty="0"/>
              <a:t>Challenges to Poverty Alleviation:</a:t>
            </a:r>
            <a:br>
              <a:rPr lang="en-US" dirty="0"/>
            </a:br>
            <a:endParaRPr lang="en-IN" dirty="0"/>
          </a:p>
        </p:txBody>
      </p:sp>
      <p:sp>
        <p:nvSpPr>
          <p:cNvPr id="3" name="Text Placeholder 2">
            <a:extLst>
              <a:ext uri="{FF2B5EF4-FFF2-40B4-BE49-F238E27FC236}">
                <a16:creationId xmlns:a16="http://schemas.microsoft.com/office/drawing/2014/main" id="{799BBA43-53DE-FBD3-0876-48E4FBCE53F8}"/>
              </a:ext>
            </a:extLst>
          </p:cNvPr>
          <p:cNvSpPr>
            <a:spLocks noGrp="1"/>
          </p:cNvSpPr>
          <p:nvPr>
            <p:ph type="body" idx="1"/>
          </p:nvPr>
        </p:nvSpPr>
        <p:spPr/>
        <p:txBody>
          <a:bodyPr/>
          <a:lstStyle/>
          <a:p>
            <a:r>
              <a:rPr lang="en-US" b="1" dirty="0"/>
              <a:t>Political Instability</a:t>
            </a:r>
            <a:r>
              <a:rPr lang="en-US" dirty="0"/>
              <a:t>:</a:t>
            </a:r>
            <a:endParaRPr lang="en-IN" dirty="0"/>
          </a:p>
        </p:txBody>
      </p:sp>
      <p:sp>
        <p:nvSpPr>
          <p:cNvPr id="4" name="Text Placeholder 3">
            <a:extLst>
              <a:ext uri="{FF2B5EF4-FFF2-40B4-BE49-F238E27FC236}">
                <a16:creationId xmlns:a16="http://schemas.microsoft.com/office/drawing/2014/main" id="{2658269E-7663-5C06-2E36-8D53AEFE9641}"/>
              </a:ext>
            </a:extLst>
          </p:cNvPr>
          <p:cNvSpPr>
            <a:spLocks noGrp="1"/>
          </p:cNvSpPr>
          <p:nvPr>
            <p:ph type="body" sz="half" idx="15"/>
          </p:nvPr>
        </p:nvSpPr>
        <p:spPr/>
        <p:txBody>
          <a:bodyPr/>
          <a:lstStyle/>
          <a:p>
            <a:r>
              <a:rPr lang="en-US" dirty="0"/>
              <a:t> Political corruption, instability, or conflict can disrupt poverty alleviation efforts and make it difficult to implement sustainable solutions</a:t>
            </a:r>
            <a:endParaRPr lang="en-IN" dirty="0"/>
          </a:p>
        </p:txBody>
      </p:sp>
      <p:sp>
        <p:nvSpPr>
          <p:cNvPr id="5" name="Text Placeholder 4">
            <a:extLst>
              <a:ext uri="{FF2B5EF4-FFF2-40B4-BE49-F238E27FC236}">
                <a16:creationId xmlns:a16="http://schemas.microsoft.com/office/drawing/2014/main" id="{638EEEC4-C268-1B61-E762-6B9608F7A729}"/>
              </a:ext>
            </a:extLst>
          </p:cNvPr>
          <p:cNvSpPr>
            <a:spLocks noGrp="1"/>
          </p:cNvSpPr>
          <p:nvPr>
            <p:ph type="body" sz="quarter" idx="3"/>
          </p:nvPr>
        </p:nvSpPr>
        <p:spPr/>
        <p:txBody>
          <a:bodyPr/>
          <a:lstStyle/>
          <a:p>
            <a:r>
              <a:rPr lang="en-IN" b="1" dirty="0"/>
              <a:t>Climate Change</a:t>
            </a:r>
            <a:r>
              <a:rPr lang="en-IN" dirty="0"/>
              <a:t>:</a:t>
            </a:r>
          </a:p>
        </p:txBody>
      </p:sp>
      <p:sp>
        <p:nvSpPr>
          <p:cNvPr id="6" name="Text Placeholder 5">
            <a:extLst>
              <a:ext uri="{FF2B5EF4-FFF2-40B4-BE49-F238E27FC236}">
                <a16:creationId xmlns:a16="http://schemas.microsoft.com/office/drawing/2014/main" id="{0F1DF3CB-2B2C-F733-63BD-5B00814DDB11}"/>
              </a:ext>
            </a:extLst>
          </p:cNvPr>
          <p:cNvSpPr>
            <a:spLocks noGrp="1"/>
          </p:cNvSpPr>
          <p:nvPr>
            <p:ph type="body" sz="half" idx="16"/>
          </p:nvPr>
        </p:nvSpPr>
        <p:spPr/>
        <p:txBody>
          <a:bodyPr/>
          <a:lstStyle/>
          <a:p>
            <a:r>
              <a:rPr lang="en-US" dirty="0"/>
              <a:t>Environmental degradation, droughts, and floods are becoming more frequent, and their impact disproportionately affects the poorest communities, making poverty alleviation more difficult.</a:t>
            </a:r>
            <a:endParaRPr lang="en-IN" dirty="0"/>
          </a:p>
        </p:txBody>
      </p:sp>
      <p:sp>
        <p:nvSpPr>
          <p:cNvPr id="7" name="Text Placeholder 6">
            <a:extLst>
              <a:ext uri="{FF2B5EF4-FFF2-40B4-BE49-F238E27FC236}">
                <a16:creationId xmlns:a16="http://schemas.microsoft.com/office/drawing/2014/main" id="{1B154B66-5B00-CCD0-4510-9A3A9B36BB8D}"/>
              </a:ext>
            </a:extLst>
          </p:cNvPr>
          <p:cNvSpPr>
            <a:spLocks noGrp="1"/>
          </p:cNvSpPr>
          <p:nvPr>
            <p:ph type="body" sz="quarter" idx="13"/>
          </p:nvPr>
        </p:nvSpPr>
        <p:spPr/>
        <p:txBody>
          <a:bodyPr/>
          <a:lstStyle/>
          <a:p>
            <a:r>
              <a:rPr lang="en-US" b="1" dirty="0"/>
              <a:t>Inequality</a:t>
            </a:r>
            <a:r>
              <a:rPr lang="en-US" dirty="0"/>
              <a:t>:</a:t>
            </a:r>
            <a:endParaRPr lang="en-IN" dirty="0"/>
          </a:p>
        </p:txBody>
      </p:sp>
      <p:sp>
        <p:nvSpPr>
          <p:cNvPr id="8" name="Text Placeholder 7">
            <a:extLst>
              <a:ext uri="{FF2B5EF4-FFF2-40B4-BE49-F238E27FC236}">
                <a16:creationId xmlns:a16="http://schemas.microsoft.com/office/drawing/2014/main" id="{E383BB53-4500-6399-6B2A-8F71C175B41C}"/>
              </a:ext>
            </a:extLst>
          </p:cNvPr>
          <p:cNvSpPr>
            <a:spLocks noGrp="1"/>
          </p:cNvSpPr>
          <p:nvPr>
            <p:ph type="body" sz="half" idx="17"/>
          </p:nvPr>
        </p:nvSpPr>
        <p:spPr/>
        <p:txBody>
          <a:bodyPr/>
          <a:lstStyle/>
          <a:p>
            <a:r>
              <a:rPr lang="en-US" dirty="0"/>
              <a:t> Socio-economic inequality, including gender inequality, racial discrimination, and regional disparities, often hinders efforts to reduce poverty effectively.</a:t>
            </a:r>
          </a:p>
          <a:p>
            <a:endParaRPr lang="en-IN" dirty="0"/>
          </a:p>
        </p:txBody>
      </p:sp>
    </p:spTree>
    <p:extLst>
      <p:ext uri="{BB962C8B-B14F-4D97-AF65-F5344CB8AC3E}">
        <p14:creationId xmlns:p14="http://schemas.microsoft.com/office/powerpoint/2010/main" val="1090094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FDF4-2040-5D93-1EC4-C072D066CBB5}"/>
              </a:ext>
            </a:extLst>
          </p:cNvPr>
          <p:cNvSpPr>
            <a:spLocks noGrp="1"/>
          </p:cNvSpPr>
          <p:nvPr>
            <p:ph type="title"/>
          </p:nvPr>
        </p:nvSpPr>
        <p:spPr/>
        <p:txBody>
          <a:bodyPr>
            <a:normAutofit fontScale="90000"/>
          </a:bodyPr>
          <a:lstStyle/>
          <a:p>
            <a:r>
              <a:rPr lang="en-US" dirty="0"/>
              <a:t>The Role of Individuals and Communities:</a:t>
            </a:r>
            <a:endParaRPr lang="en-IN" dirty="0"/>
          </a:p>
        </p:txBody>
      </p:sp>
      <p:sp>
        <p:nvSpPr>
          <p:cNvPr id="3" name="Content Placeholder 2">
            <a:extLst>
              <a:ext uri="{FF2B5EF4-FFF2-40B4-BE49-F238E27FC236}">
                <a16:creationId xmlns:a16="http://schemas.microsoft.com/office/drawing/2014/main" id="{95C3099B-C819-3CD2-5E25-5A7ED593D241}"/>
              </a:ext>
            </a:extLst>
          </p:cNvPr>
          <p:cNvSpPr>
            <a:spLocks noGrp="1"/>
          </p:cNvSpPr>
          <p:nvPr>
            <p:ph sz="quarter" idx="13"/>
          </p:nvPr>
        </p:nvSpPr>
        <p:spPr/>
        <p:txBody>
          <a:bodyPr/>
          <a:lstStyle/>
          <a:p>
            <a:r>
              <a:rPr lang="en-US" dirty="0"/>
              <a:t>While governments and international organizations play a major role, individuals and communities can also contribute to poverty alleviation. Local initiatives that promote education, health, and sustainable livelihoods can have a significant impact at the grassroots level. Community-based organizations and movements often play an essential role in advocating for the rights of the poor and ensuring that poverty alleviation programs are effectively implemented.</a:t>
            </a:r>
            <a:endParaRPr lang="en-IN" dirty="0"/>
          </a:p>
        </p:txBody>
      </p:sp>
    </p:spTree>
    <p:extLst>
      <p:ext uri="{BB962C8B-B14F-4D97-AF65-F5344CB8AC3E}">
        <p14:creationId xmlns:p14="http://schemas.microsoft.com/office/powerpoint/2010/main" val="496676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3071-4F4E-7E0C-4B33-8B4D14F23C0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5ED29E8-89EC-C46D-E837-5F76A52FD700}"/>
              </a:ext>
            </a:extLst>
          </p:cNvPr>
          <p:cNvSpPr>
            <a:spLocks noGrp="1"/>
          </p:cNvSpPr>
          <p:nvPr>
            <p:ph sz="quarter" idx="13"/>
          </p:nvPr>
        </p:nvSpPr>
        <p:spPr/>
        <p:txBody>
          <a:bodyPr/>
          <a:lstStyle/>
          <a:p>
            <a:r>
              <a:rPr lang="en-US" dirty="0"/>
              <a:t>Poverty alleviation requires coordinated global and local efforts that tackle the root causes of poverty while also providing immediate relief. By focusing on inclusive economic growth, access to education and healthcare, social safety nets, and the empowerment of marginalized groups, poverty can be reduced, and eventually eradicated. However, this is only possible through sustained political will, community involvement, and international cooperation.</a:t>
            </a:r>
            <a:endParaRPr lang="en-IN" dirty="0"/>
          </a:p>
        </p:txBody>
      </p:sp>
    </p:spTree>
    <p:extLst>
      <p:ext uri="{BB962C8B-B14F-4D97-AF65-F5344CB8AC3E}">
        <p14:creationId xmlns:p14="http://schemas.microsoft.com/office/powerpoint/2010/main" val="3573058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53</TotalTime>
  <Words>472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Impact</vt:lpstr>
      <vt:lpstr>Main Event</vt:lpstr>
      <vt:lpstr>Poverty Alleviation</vt:lpstr>
      <vt:lpstr> </vt:lpstr>
      <vt:lpstr> Understanding Poverty:</vt:lpstr>
      <vt:lpstr>There are two main types of poverty:</vt:lpstr>
      <vt:lpstr>Difference with images</vt:lpstr>
      <vt:lpstr>Challenges to Poverty Alleviation: </vt:lpstr>
      <vt:lpstr>The Role of Individuals and Communities: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cp:revision>
  <dcterms:created xsi:type="dcterms:W3CDTF">2024-11-26T12:18:27Z</dcterms:created>
  <dcterms:modified xsi:type="dcterms:W3CDTF">2024-11-27T12:25:31Z</dcterms:modified>
</cp:coreProperties>
</file>