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94" r:id="rId6"/>
    <p:sldId id="293" r:id="rId7"/>
    <p:sldId id="263" r:id="rId8"/>
    <p:sldId id="278" r:id="rId9"/>
    <p:sldId id="284" r:id="rId10"/>
    <p:sldId id="261" r:id="rId11"/>
    <p:sldId id="279" r:id="rId12"/>
    <p:sldId id="285" r:id="rId13"/>
    <p:sldId id="286" r:id="rId14"/>
    <p:sldId id="287" r:id="rId15"/>
    <p:sldId id="266" r:id="rId16"/>
    <p:sldId id="288" r:id="rId17"/>
    <p:sldId id="290" r:id="rId18"/>
    <p:sldId id="289" r:id="rId19"/>
    <p:sldId id="291" r:id="rId20"/>
    <p:sldId id="297" r:id="rId21"/>
    <p:sldId id="292" r:id="rId22"/>
    <p:sldId id="281" r:id="rId23"/>
    <p:sldId id="296" r:id="rId24"/>
    <p:sldId id="267" r:id="rId25"/>
    <p:sldId id="282" r:id="rId26"/>
    <p:sldId id="273" r:id="rId27"/>
    <p:sldId id="295" r:id="rId28"/>
    <p:sldId id="274" r:id="rId29"/>
    <p:sldId id="276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>
        <p:scale>
          <a:sx n="100" d="100"/>
          <a:sy n="100" d="100"/>
        </p:scale>
        <p:origin x="-5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5700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b1f469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b1f469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b1f469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b1f469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1911f3d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1911f3d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Maintenance has assigned a group of employees to provide maintenance for each building or plant. </a:t>
            </a:r>
            <a:r>
              <a:rPr lang="en">
                <a:solidFill>
                  <a:srgbClr val="434343"/>
                </a:solidFill>
              </a:rPr>
              <a:t>Maintenance Department- Carpenters, Electricians, Painters, Welders, Plumbers, Special Skills, etc.</a:t>
            </a:r>
            <a:endParaRPr sz="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1911f3d2f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1911f3d2f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3256d6e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3256d6e4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3256d6e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3256d6e4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1911f3d2f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1911f3d2f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911f3d2f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911f3d2f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In September of 2018, Will Baxter and his management staff completed a 1-week analysis aimed at assessing the maintenance operations. The most important initiatives were- ……</a:t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</a:rPr>
              <a:t/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The </a:t>
            </a:r>
            <a:r>
              <a:rPr lang="en" b="1">
                <a:solidFill>
                  <a:srgbClr val="050505"/>
                </a:solidFill>
                <a:highlight>
                  <a:srgbClr val="FFFFFF"/>
                </a:highlight>
              </a:rPr>
              <a:t>equipment depot's function</a:t>
            </a: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 is to provide the equipment needed by maintenance employees to perform their job duties. Employees are provided with a toolbox containing commonly used and relatively inexpensive tools, such as hammers, screwdrivers, tape measures, and so on. Other tools and pieces of equipment that are needed to complete a job must be checked out through the equipment depot. When the job is completed, the employee must return the checked-out equipment.</a:t>
            </a:r>
            <a:endParaRPr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Often, pieces of equipment become lost, stolen, or damaged and are therefore never checked back in and made available for others.</a:t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</a:rPr>
              <a:t/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The net result is excessive inventory and inventory carrying costs due to excessive order placed by the employees without checking the availability of the equipments in the Main Warehouse.</a:t>
            </a:r>
            <a:endParaRPr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0505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911f3d2f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911f3d2f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development of a new, automated equipment checkout system that will track the check-in and check-out of equipment.</a:t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a new and improved warehousing system is another top priority for the maintenance department.</a:t>
            </a:r>
            <a:endParaRPr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0505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911f3d2f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911f3d2f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911f3d2f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911f3d2f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1911f3d2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1911f3d2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3256d6e4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3256d6e4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development of a new, automated equipment checkout system that will track the check-in and check-out of equipment.</a:t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a new and improved warehousing system is another top priority for the maintenance department.</a:t>
            </a:r>
            <a:endParaRPr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0505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0" y="1463740"/>
            <a:ext cx="91440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Automated </a:t>
            </a:r>
            <a:r>
              <a:rPr lang="en" sz="4400" dirty="0" smtClean="0"/>
              <a:t>Infrastructure/Construction</a:t>
            </a: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 smtClean="0"/>
              <a:t>Maintenance System</a:t>
            </a:r>
            <a:endParaRPr sz="4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5693" y="4524376"/>
            <a:ext cx="3168875" cy="619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Abhishek Sukhadiya (20076)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4" name="Google Shape;85;p13"/>
          <p:cNvSpPr txBox="1">
            <a:spLocks/>
          </p:cNvSpPr>
          <p:nvPr/>
        </p:nvSpPr>
        <p:spPr>
          <a:xfrm>
            <a:off x="3584700" y="3198417"/>
            <a:ext cx="50313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r"/>
            <a:r>
              <a:rPr lang="en-IN" sz="2000" dirty="0" smtClean="0"/>
              <a:t>For</a:t>
            </a:r>
            <a:r>
              <a:rPr lang="en" sz="2000" dirty="0" smtClean="0"/>
              <a:t> </a:t>
            </a:r>
            <a:r>
              <a:rPr lang="en" sz="2000" dirty="0"/>
              <a:t>Reliable </a:t>
            </a:r>
            <a:r>
              <a:rPr lang="en" sz="2000" dirty="0" smtClean="0"/>
              <a:t>Electronics Corp.</a:t>
            </a:r>
            <a:endParaRPr lang="en-IN" sz="2000" dirty="0"/>
          </a:p>
        </p:txBody>
      </p:sp>
      <p:pic>
        <p:nvPicPr>
          <p:cNvPr id="16386" name="Picture 2" descr="Reliable Electronics Co.,L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24" y="3993215"/>
            <a:ext cx="2037176" cy="115028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189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Data Dictionary</a:t>
            </a:r>
            <a:endParaRPr sz="3700" b="1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450" y="844825"/>
            <a:ext cx="7082749" cy="38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Schemas</a:t>
            </a:r>
            <a:endParaRPr lang="en-IN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3"/>
          <a:stretch/>
        </p:blipFill>
        <p:spPr bwMode="auto">
          <a:xfrm>
            <a:off x="307975" y="1428748"/>
            <a:ext cx="4721225" cy="26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99" b="4748"/>
          <a:stretch/>
        </p:blipFill>
        <p:spPr bwMode="auto">
          <a:xfrm>
            <a:off x="5233988" y="1431129"/>
            <a:ext cx="1709737" cy="24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-198" r="5749" b="3367"/>
          <a:stretch/>
        </p:blipFill>
        <p:spPr bwMode="auto">
          <a:xfrm>
            <a:off x="7214634" y="1469230"/>
            <a:ext cx="1929366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Schemas</a:t>
            </a:r>
            <a:endParaRPr lang="en-I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4" y="1100139"/>
            <a:ext cx="2176462" cy="278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61" y="3801821"/>
            <a:ext cx="3406002" cy="1014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71" y="938214"/>
            <a:ext cx="4783479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3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0" y="1019175"/>
            <a:ext cx="3884635" cy="280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0" y="1443038"/>
            <a:ext cx="4769131" cy="313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98" b="86163"/>
          <a:stretch/>
        </p:blipFill>
        <p:spPr bwMode="auto">
          <a:xfrm>
            <a:off x="6067423" y="1019175"/>
            <a:ext cx="2409825" cy="52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51"/>
          <a:stretch/>
        </p:blipFill>
        <p:spPr bwMode="auto">
          <a:xfrm>
            <a:off x="6067422" y="1545955"/>
            <a:ext cx="2409825" cy="261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3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" y="1257297"/>
            <a:ext cx="3703319" cy="271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9" y="1343025"/>
            <a:ext cx="1933575" cy="306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18" y="1257297"/>
            <a:ext cx="3133382" cy="251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(Basic)</a:t>
            </a:r>
            <a:endParaRPr sz="3600" b="1" dirty="0"/>
          </a:p>
        </p:txBody>
      </p:sp>
      <p:sp>
        <p:nvSpPr>
          <p:cNvPr id="147" name="Google Shape;147;p23"/>
          <p:cNvSpPr txBox="1"/>
          <p:nvPr/>
        </p:nvSpPr>
        <p:spPr>
          <a:xfrm>
            <a:off x="648825" y="1449575"/>
            <a:ext cx="2799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1432138"/>
            <a:ext cx="3467100" cy="124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147;p23"/>
          <p:cNvSpPr txBox="1"/>
          <p:nvPr/>
        </p:nvSpPr>
        <p:spPr>
          <a:xfrm>
            <a:off x="233362" y="1047551"/>
            <a:ext cx="2933700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total amount of expenses</a:t>
            </a:r>
            <a:endParaRPr sz="105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47;p23"/>
          <p:cNvSpPr txBox="1"/>
          <p:nvPr/>
        </p:nvSpPr>
        <p:spPr>
          <a:xfrm>
            <a:off x="5410200" y="685791"/>
            <a:ext cx="3419475" cy="43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Tools with basic details with price more than 70$</a:t>
            </a:r>
            <a:endParaRPr sz="105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187009"/>
            <a:ext cx="3152775" cy="297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47;p23"/>
          <p:cNvSpPr txBox="1"/>
          <p:nvPr/>
        </p:nvSpPr>
        <p:spPr>
          <a:xfrm>
            <a:off x="233362" y="2785952"/>
            <a:ext cx="4029076" cy="38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Tools with having Damage under usage</a:t>
            </a:r>
            <a:endParaRPr sz="105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3088478"/>
            <a:ext cx="5200649" cy="16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(Basic)</a:t>
            </a:r>
            <a:endParaRPr sz="3600" b="1" dirty="0"/>
          </a:p>
        </p:txBody>
      </p:sp>
      <p:sp>
        <p:nvSpPr>
          <p:cNvPr id="147" name="Google Shape;147;p23"/>
          <p:cNvSpPr txBox="1"/>
          <p:nvPr/>
        </p:nvSpPr>
        <p:spPr>
          <a:xfrm>
            <a:off x="648825" y="1449575"/>
            <a:ext cx="2799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47;p23"/>
          <p:cNvSpPr txBox="1"/>
          <p:nvPr/>
        </p:nvSpPr>
        <p:spPr>
          <a:xfrm>
            <a:off x="233362" y="1047551"/>
            <a:ext cx="3367088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</a:t>
            </a:r>
            <a:r>
              <a:rPr lang="en-US" sz="105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Equipments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Fastener as type</a:t>
            </a:r>
            <a:endParaRPr sz="105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47;p23"/>
          <p:cNvSpPr txBox="1"/>
          <p:nvPr/>
        </p:nvSpPr>
        <p:spPr>
          <a:xfrm>
            <a:off x="4976811" y="1120326"/>
            <a:ext cx="3681414" cy="43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first 5 departments in the list</a:t>
            </a:r>
            <a:endParaRPr sz="105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14463"/>
            <a:ext cx="2876625" cy="145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155" y="1499486"/>
            <a:ext cx="27527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9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(Intermediate)</a:t>
            </a:r>
            <a:endParaRPr sz="3600" b="1" dirty="0"/>
          </a:p>
        </p:txBody>
      </p:sp>
      <p:sp>
        <p:nvSpPr>
          <p:cNvPr id="4" name="Google Shape;147;p23"/>
          <p:cNvSpPr txBox="1"/>
          <p:nvPr/>
        </p:nvSpPr>
        <p:spPr>
          <a:xfrm>
            <a:off x="233361" y="1047551"/>
            <a:ext cx="4269297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list of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inventory details with no of tools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47;p23"/>
          <p:cNvSpPr txBox="1"/>
          <p:nvPr/>
        </p:nvSpPr>
        <p:spPr>
          <a:xfrm>
            <a:off x="5197984" y="1030095"/>
            <a:ext cx="3786188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list</a:t>
            </a:r>
            <a:r>
              <a:rPr lang="en-IN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of the lost items</a:t>
            </a:r>
          </a:p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>
              <a:latin typeface="Roboto" panose="020B0604020202020204" charset="0"/>
              <a:ea typeface="Roboto" panose="020B0604020202020204" charset="0"/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1414682"/>
            <a:ext cx="4181475" cy="148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47" y="1409700"/>
            <a:ext cx="36671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7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(Intermediate)</a:t>
            </a:r>
            <a:endParaRPr sz="3600" b="1" dirty="0"/>
          </a:p>
        </p:txBody>
      </p:sp>
      <p:sp>
        <p:nvSpPr>
          <p:cNvPr id="4" name="Google Shape;147;p23"/>
          <p:cNvSpPr txBox="1"/>
          <p:nvPr/>
        </p:nvSpPr>
        <p:spPr>
          <a:xfrm>
            <a:off x="233362" y="1047551"/>
            <a:ext cx="3786188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list of EmployeeId who made Damage</a:t>
            </a:r>
          </a:p>
          <a:p>
            <a:pPr marL="285750" lvl="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32138"/>
            <a:ext cx="32766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6" y="1432138"/>
            <a:ext cx="4800600" cy="30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47;p23"/>
          <p:cNvSpPr txBox="1"/>
          <p:nvPr/>
        </p:nvSpPr>
        <p:spPr>
          <a:xfrm>
            <a:off x="4502659" y="1030095"/>
            <a:ext cx="3786188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list of available tools of the Particular type</a:t>
            </a:r>
          </a:p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237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</a:t>
            </a:r>
            <a:r>
              <a:rPr lang="en-US" sz="3600" b="1" dirty="0"/>
              <a:t>Intermediate</a:t>
            </a:r>
            <a:r>
              <a:rPr lang="en-US" sz="3600" b="1" dirty="0" smtClean="0"/>
              <a:t>)</a:t>
            </a:r>
            <a:endParaRPr sz="3600" b="1" dirty="0"/>
          </a:p>
        </p:txBody>
      </p:sp>
      <p:sp>
        <p:nvSpPr>
          <p:cNvPr id="5" name="Google Shape;147;p23"/>
          <p:cNvSpPr txBox="1"/>
          <p:nvPr/>
        </p:nvSpPr>
        <p:spPr>
          <a:xfrm>
            <a:off x="233362" y="1133276"/>
            <a:ext cx="3976688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list of EmployeeId who made Lost</a:t>
            </a:r>
          </a:p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4300">
              <a:buClr>
                <a:schemeClr val="dk2"/>
              </a:buClr>
              <a:buSzPts val="1800"/>
            </a:pPr>
            <a:endParaRPr lang="en-US" sz="1050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1517863"/>
            <a:ext cx="4543425" cy="188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5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 b="1" dirty="0" smtClean="0"/>
              <a:t>Reliable </a:t>
            </a:r>
            <a:r>
              <a:rPr lang="en" sz="3700" b="1" dirty="0"/>
              <a:t>Electronics </a:t>
            </a:r>
            <a:r>
              <a:rPr lang="en" sz="3700" b="1" dirty="0" smtClean="0"/>
              <a:t>Background</a:t>
            </a:r>
            <a:endParaRPr sz="3700" b="1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467150"/>
            <a:ext cx="85206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in the Boston </a:t>
            </a:r>
            <a:r>
              <a:rPr lang="en" dirty="0" smtClean="0"/>
              <a:t>City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 producer of Electronic &amp; Testing </a:t>
            </a:r>
            <a:r>
              <a:rPr lang="en" dirty="0" smtClean="0"/>
              <a:t>equipments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plants with around 10,000 Full-time employees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Around 200 employees in Maintenance </a:t>
            </a:r>
            <a:r>
              <a:rPr lang="en" dirty="0" smtClean="0"/>
              <a:t>department of the building, grounds and everything in corporation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(Advanced)</a:t>
            </a:r>
            <a:endParaRPr sz="3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3" y="1517863"/>
            <a:ext cx="5652321" cy="21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147;p23"/>
          <p:cNvSpPr txBox="1"/>
          <p:nvPr/>
        </p:nvSpPr>
        <p:spPr>
          <a:xfrm>
            <a:off x="233362" y="1133276"/>
            <a:ext cx="3786188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number of the Maintenance Employee</a:t>
            </a:r>
          </a:p>
          <a:p>
            <a:pPr marL="114300">
              <a:buClr>
                <a:schemeClr val="dk2"/>
              </a:buClr>
              <a:buSzPts val="1800"/>
            </a:pPr>
            <a:endParaRPr lang="en-US" sz="1050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209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(Advanced)</a:t>
            </a:r>
            <a:endParaRPr sz="3600" b="1" dirty="0"/>
          </a:p>
        </p:txBody>
      </p:sp>
      <p:sp>
        <p:nvSpPr>
          <p:cNvPr id="4" name="Google Shape;147;p23"/>
          <p:cNvSpPr txBox="1"/>
          <p:nvPr/>
        </p:nvSpPr>
        <p:spPr>
          <a:xfrm>
            <a:off x="233362" y="1148939"/>
            <a:ext cx="4452938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list of tools checking on the Particular date</a:t>
            </a:r>
          </a:p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533526"/>
            <a:ext cx="5719764" cy="323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(Advanced)</a:t>
            </a:r>
            <a:endParaRPr sz="3600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9" y="1527189"/>
            <a:ext cx="5712616" cy="270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147;p23"/>
          <p:cNvSpPr txBox="1"/>
          <p:nvPr/>
        </p:nvSpPr>
        <p:spPr>
          <a:xfrm>
            <a:off x="254794" y="1142602"/>
            <a:ext cx="4367213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list of Employee who made Damage or Lost</a:t>
            </a:r>
          </a:p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4300">
              <a:buClr>
                <a:schemeClr val="dk2"/>
              </a:buClr>
              <a:buSzPts val="1800"/>
            </a:pPr>
            <a:endParaRPr lang="en-US" sz="1050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77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3600" b="1" dirty="0" smtClean="0"/>
              <a:t>Queries (Advanced)</a:t>
            </a:r>
            <a:endParaRPr sz="36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517863"/>
            <a:ext cx="3800476" cy="14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47;p23"/>
          <p:cNvSpPr txBox="1"/>
          <p:nvPr/>
        </p:nvSpPr>
        <p:spPr>
          <a:xfrm>
            <a:off x="233362" y="1133276"/>
            <a:ext cx="3786188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number of the Maintenance Employee</a:t>
            </a:r>
          </a:p>
          <a:p>
            <a:pPr marL="114300">
              <a:buClr>
                <a:schemeClr val="dk2"/>
              </a:buClr>
              <a:buSzPts val="1800"/>
            </a:pPr>
            <a:endParaRPr lang="en-US" sz="1050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34" y="1517862"/>
            <a:ext cx="4702966" cy="22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147;p23"/>
          <p:cNvSpPr txBox="1"/>
          <p:nvPr/>
        </p:nvSpPr>
        <p:spPr>
          <a:xfrm>
            <a:off x="4598194" y="1133276"/>
            <a:ext cx="4367213" cy="38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Retrieve the </a:t>
            </a:r>
            <a:r>
              <a:rPr lang="en-US" sz="1050" b="1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list of Employee who made Damage or Lost</a:t>
            </a:r>
          </a:p>
          <a:p>
            <a:pPr marL="285750" indent="-17145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4300">
              <a:buClr>
                <a:schemeClr val="dk2"/>
              </a:buClr>
              <a:buSzPts val="1800"/>
            </a:pPr>
            <a:endParaRPr lang="en-US" sz="1050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63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203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 b="1" dirty="0" smtClean="0"/>
              <a:t>Mathematical Notations</a:t>
            </a:r>
            <a:endParaRPr sz="3700" b="1" dirty="0"/>
          </a:p>
        </p:txBody>
      </p:sp>
      <p:sp>
        <p:nvSpPr>
          <p:cNvPr id="153" name="Google Shape;153;p24"/>
          <p:cNvSpPr txBox="1"/>
          <p:nvPr/>
        </p:nvSpPr>
        <p:spPr>
          <a:xfrm>
            <a:off x="200025" y="1020950"/>
            <a:ext cx="866775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SELECT </a:t>
            </a:r>
            <a:r>
              <a:rPr lang="en-US" b="1" dirty="0"/>
              <a:t>Name, Model, Manufacturer FROM TOOLSDETAIL WHERE Price &gt; 70;</a:t>
            </a:r>
          </a:p>
        </p:txBody>
      </p:sp>
      <p:sp>
        <p:nvSpPr>
          <p:cNvPr id="6" name="Google Shape;153;p24"/>
          <p:cNvSpPr txBox="1"/>
          <p:nvPr/>
        </p:nvSpPr>
        <p:spPr>
          <a:xfrm>
            <a:off x="-9525" y="1390625"/>
            <a:ext cx="91440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dirty="0" smtClean="0"/>
              <a:t>	SELECTED_TOOLS </a:t>
            </a:r>
            <a:r>
              <a:rPr lang="en-IN" sz="1200" dirty="0"/>
              <a:t>← σ </a:t>
            </a:r>
            <a:r>
              <a:rPr lang="en-IN" sz="1200" baseline="-25000" dirty="0"/>
              <a:t>Price &gt; 70 </a:t>
            </a:r>
            <a:r>
              <a:rPr lang="en-IN" sz="1200" dirty="0"/>
              <a:t>( TOOLSDETAIL (Name, Model, Manufacturer))</a:t>
            </a:r>
          </a:p>
        </p:txBody>
      </p:sp>
      <p:sp>
        <p:nvSpPr>
          <p:cNvPr id="8" name="Google Shape;153;p24"/>
          <p:cNvSpPr txBox="1"/>
          <p:nvPr/>
        </p:nvSpPr>
        <p:spPr>
          <a:xfrm>
            <a:off x="190500" y="2184175"/>
            <a:ext cx="866775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SELECT * FROM DAMAGELOST WHERE Type="Damage";</a:t>
            </a:r>
            <a:endParaRPr lang="en-US" b="1" dirty="0"/>
          </a:p>
        </p:txBody>
      </p:sp>
      <p:sp>
        <p:nvSpPr>
          <p:cNvPr id="9" name="Google Shape;153;p24"/>
          <p:cNvSpPr txBox="1"/>
          <p:nvPr/>
        </p:nvSpPr>
        <p:spPr>
          <a:xfrm>
            <a:off x="-47625" y="2634800"/>
            <a:ext cx="91440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dirty="0" smtClean="0"/>
              <a:t>	</a:t>
            </a:r>
            <a:r>
              <a:rPr lang="en-IN" sz="1200" dirty="0"/>
              <a:t>DAMAGED_TOOLS ← σ </a:t>
            </a:r>
            <a:r>
              <a:rPr lang="en-IN" sz="1200" baseline="-25000" dirty="0"/>
              <a:t>Type =”Damage” </a:t>
            </a:r>
            <a:r>
              <a:rPr lang="en-IN" sz="1200" dirty="0"/>
              <a:t>( DAMAGELOST)</a:t>
            </a:r>
          </a:p>
        </p:txBody>
      </p:sp>
      <p:sp>
        <p:nvSpPr>
          <p:cNvPr id="10" name="Google Shape;153;p24"/>
          <p:cNvSpPr txBox="1"/>
          <p:nvPr/>
        </p:nvSpPr>
        <p:spPr>
          <a:xfrm>
            <a:off x="190500" y="3440300"/>
            <a:ext cx="866775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SELECT </a:t>
            </a:r>
            <a:r>
              <a:rPr lang="en-US" b="1" dirty="0"/>
              <a:t>Name, Quantity FROM EQUIPMENT WHERE Type = "Fastener";</a:t>
            </a:r>
          </a:p>
        </p:txBody>
      </p:sp>
      <p:sp>
        <p:nvSpPr>
          <p:cNvPr id="11" name="Google Shape;153;p24"/>
          <p:cNvSpPr txBox="1"/>
          <p:nvPr/>
        </p:nvSpPr>
        <p:spPr>
          <a:xfrm>
            <a:off x="-47625" y="3839125"/>
            <a:ext cx="91440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dirty="0" smtClean="0"/>
              <a:t>	FASTENER_TOOLS </a:t>
            </a:r>
            <a:r>
              <a:rPr lang="en-IN" sz="1200" dirty="0"/>
              <a:t>← σ </a:t>
            </a:r>
            <a:r>
              <a:rPr lang="en-IN" sz="1200" baseline="-25000" dirty="0"/>
              <a:t>Type =”fastener” </a:t>
            </a:r>
            <a:r>
              <a:rPr lang="en-IN" sz="1200" dirty="0"/>
              <a:t>(EQUIPMENT(Name, Quantity))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203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 b="1" dirty="0" smtClean="0"/>
              <a:t>Mathematical Notations (continued)</a:t>
            </a:r>
            <a:endParaRPr sz="3700" b="1" dirty="0"/>
          </a:p>
        </p:txBody>
      </p:sp>
      <p:sp>
        <p:nvSpPr>
          <p:cNvPr id="4" name="Google Shape;153;p24"/>
          <p:cNvSpPr txBox="1"/>
          <p:nvPr/>
        </p:nvSpPr>
        <p:spPr>
          <a:xfrm>
            <a:off x="200025" y="1020950"/>
            <a:ext cx="866775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SELECT </a:t>
            </a:r>
            <a:r>
              <a:rPr lang="en-IN" b="1" dirty="0" err="1" smtClean="0"/>
              <a:t>iv.Name</a:t>
            </a:r>
            <a:r>
              <a:rPr lang="en-IN" b="1" dirty="0"/>
              <a:t>, </a:t>
            </a:r>
            <a:r>
              <a:rPr lang="en-IN" b="1" dirty="0" err="1"/>
              <a:t>iv.Location</a:t>
            </a:r>
            <a:r>
              <a:rPr lang="en-IN" b="1" dirty="0"/>
              <a:t>, </a:t>
            </a:r>
            <a:r>
              <a:rPr lang="en-IN" b="1" dirty="0" err="1"/>
              <a:t>iv.Type</a:t>
            </a:r>
            <a:r>
              <a:rPr lang="en-IN" b="1" dirty="0"/>
              <a:t>, count(</a:t>
            </a:r>
            <a:r>
              <a:rPr lang="en-IN" b="1" dirty="0" err="1"/>
              <a:t>TOOLS.ToolId</a:t>
            </a:r>
            <a:r>
              <a:rPr lang="en-IN" b="1" dirty="0"/>
              <a:t>) as 'No. of Tools' </a:t>
            </a:r>
            <a:r>
              <a:rPr lang="en-IN" b="1" dirty="0" smtClean="0"/>
              <a:t>from </a:t>
            </a:r>
            <a:r>
              <a:rPr lang="en-IN" b="1" dirty="0"/>
              <a:t>TOOLS </a:t>
            </a:r>
            <a:endParaRPr lang="en-IN" b="1" dirty="0" smtClean="0"/>
          </a:p>
          <a:p>
            <a:r>
              <a:rPr lang="en-IN" b="1" dirty="0" smtClean="0"/>
              <a:t>      join </a:t>
            </a:r>
            <a:r>
              <a:rPr lang="en-IN" b="1" dirty="0"/>
              <a:t>INVENTORY iv on </a:t>
            </a:r>
            <a:r>
              <a:rPr lang="en-IN" b="1" dirty="0" err="1"/>
              <a:t>TOOLS.InvId</a:t>
            </a:r>
            <a:r>
              <a:rPr lang="en-IN" b="1" dirty="0"/>
              <a:t> = </a:t>
            </a:r>
            <a:r>
              <a:rPr lang="en-IN" b="1" dirty="0" err="1"/>
              <a:t>iv.Id</a:t>
            </a:r>
            <a:r>
              <a:rPr lang="en-IN" b="1" dirty="0"/>
              <a:t>;</a:t>
            </a:r>
          </a:p>
        </p:txBody>
      </p:sp>
      <p:sp>
        <p:nvSpPr>
          <p:cNvPr id="5" name="Google Shape;153;p24"/>
          <p:cNvSpPr txBox="1"/>
          <p:nvPr/>
        </p:nvSpPr>
        <p:spPr>
          <a:xfrm>
            <a:off x="-9525" y="1638875"/>
            <a:ext cx="91440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dirty="0" smtClean="0"/>
              <a:t>	</a:t>
            </a:r>
            <a:r>
              <a:rPr lang="en-IN" sz="1200" dirty="0" err="1" smtClean="0"/>
              <a:t>rs</a:t>
            </a:r>
            <a:r>
              <a:rPr lang="en-IN" sz="1200" dirty="0" smtClean="0"/>
              <a:t> </a:t>
            </a:r>
            <a:r>
              <a:rPr lang="en-IN" sz="1200" dirty="0"/>
              <a:t>← σ </a:t>
            </a:r>
            <a:r>
              <a:rPr lang="en-IN" sz="1200" baseline="-25000" dirty="0"/>
              <a:t>(</a:t>
            </a:r>
            <a:r>
              <a:rPr lang="en-IN" sz="1200" baseline="-25000" dirty="0" err="1"/>
              <a:t>I.Name</a:t>
            </a:r>
            <a:r>
              <a:rPr lang="en-IN" sz="1200" baseline="-25000" dirty="0"/>
              <a:t>, </a:t>
            </a:r>
            <a:r>
              <a:rPr lang="en-IN" sz="1200" baseline="-25000" dirty="0" err="1"/>
              <a:t>I.Location</a:t>
            </a:r>
            <a:r>
              <a:rPr lang="en-IN" sz="1200" baseline="-25000" dirty="0"/>
              <a:t>, </a:t>
            </a:r>
            <a:r>
              <a:rPr lang="en-IN" sz="1200" baseline="-25000" dirty="0" err="1"/>
              <a:t>I.Type</a:t>
            </a:r>
            <a:r>
              <a:rPr lang="en-IN" sz="1200" baseline="-25000" dirty="0"/>
              <a:t>, COUNT(</a:t>
            </a:r>
            <a:r>
              <a:rPr lang="en-IN" sz="1200" baseline="-25000" dirty="0" err="1"/>
              <a:t>T.ToolId</a:t>
            </a:r>
            <a:r>
              <a:rPr lang="en-IN" sz="1200" baseline="-25000" dirty="0" smtClean="0"/>
              <a:t>))</a:t>
            </a:r>
            <a:r>
              <a:rPr lang="en-IN" sz="1200" dirty="0" smtClean="0"/>
              <a:t> (</a:t>
            </a:r>
            <a:r>
              <a:rPr lang="en-IN" sz="1200" dirty="0"/>
              <a:t>TOOLS T(</a:t>
            </a:r>
            <a:r>
              <a:rPr lang="en-IN" sz="1200" dirty="0" err="1"/>
              <a:t>InvId</a:t>
            </a:r>
            <a:r>
              <a:rPr lang="en-IN" sz="1200" dirty="0"/>
              <a:t>) ∩ INVENTORY I(Id))</a:t>
            </a:r>
          </a:p>
        </p:txBody>
      </p:sp>
      <p:sp>
        <p:nvSpPr>
          <p:cNvPr id="6" name="Google Shape;153;p24"/>
          <p:cNvSpPr txBox="1"/>
          <p:nvPr/>
        </p:nvSpPr>
        <p:spPr>
          <a:xfrm>
            <a:off x="209550" y="2564000"/>
            <a:ext cx="866775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SELECT Name </a:t>
            </a:r>
            <a:r>
              <a:rPr lang="en-IN" b="1" dirty="0"/>
              <a:t>from TOOLSDETAIL </a:t>
            </a:r>
            <a:r>
              <a:rPr lang="en-IN" b="1" dirty="0" smtClean="0"/>
              <a:t>JOIN TOOLS </a:t>
            </a:r>
            <a:r>
              <a:rPr lang="en-IN" b="1" dirty="0"/>
              <a:t>on </a:t>
            </a:r>
            <a:r>
              <a:rPr lang="en-IN" b="1" dirty="0" err="1"/>
              <a:t>ToolsDetail.Id</a:t>
            </a:r>
            <a:r>
              <a:rPr lang="en-IN" b="1" dirty="0"/>
              <a:t> = </a:t>
            </a:r>
            <a:r>
              <a:rPr lang="en-IN" b="1" dirty="0" err="1"/>
              <a:t>TOOLS.ToolsDetailId</a:t>
            </a:r>
            <a:r>
              <a:rPr lang="en-IN" b="1" dirty="0"/>
              <a:t> </a:t>
            </a:r>
            <a:r>
              <a:rPr lang="en-IN" b="1" dirty="0" smtClean="0"/>
              <a:t>JOIN DAMAGELOST </a:t>
            </a:r>
            <a:r>
              <a:rPr lang="en-IN" b="1" dirty="0"/>
              <a:t>on </a:t>
            </a:r>
            <a:r>
              <a:rPr lang="en-IN" b="1" dirty="0" err="1"/>
              <a:t>DAMAGELOST.ToolId</a:t>
            </a:r>
            <a:r>
              <a:rPr lang="en-IN" b="1" dirty="0"/>
              <a:t> = </a:t>
            </a:r>
            <a:r>
              <a:rPr lang="en-IN" b="1" dirty="0" err="1"/>
              <a:t>TOOLS.ToolId</a:t>
            </a:r>
            <a:r>
              <a:rPr lang="en-IN" b="1" dirty="0"/>
              <a:t> and </a:t>
            </a:r>
            <a:r>
              <a:rPr lang="en-IN" b="1" dirty="0" err="1"/>
              <a:t>DAMAGELOST.Type</a:t>
            </a:r>
            <a:r>
              <a:rPr lang="en-IN" b="1" dirty="0"/>
              <a:t> = 'Lost';</a:t>
            </a:r>
          </a:p>
        </p:txBody>
      </p:sp>
      <p:sp>
        <p:nvSpPr>
          <p:cNvPr id="7" name="Google Shape;153;p24"/>
          <p:cNvSpPr txBox="1"/>
          <p:nvPr/>
        </p:nvSpPr>
        <p:spPr>
          <a:xfrm>
            <a:off x="0" y="3181925"/>
            <a:ext cx="91440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dirty="0" smtClean="0"/>
              <a:t>	</a:t>
            </a:r>
            <a:r>
              <a:rPr lang="en-IN" sz="1200" dirty="0" err="1" smtClean="0"/>
              <a:t>rs</a:t>
            </a:r>
            <a:r>
              <a:rPr lang="en-IN" sz="1200" dirty="0" smtClean="0"/>
              <a:t> </a:t>
            </a:r>
            <a:r>
              <a:rPr lang="en-IN" sz="1200" dirty="0"/>
              <a:t>← π </a:t>
            </a:r>
            <a:r>
              <a:rPr lang="en-IN" sz="1200" baseline="-25000" dirty="0"/>
              <a:t>Name </a:t>
            </a:r>
            <a:r>
              <a:rPr lang="en-IN" sz="1200" dirty="0"/>
              <a:t>(TOOLSDETAIL TD </a:t>
            </a:r>
            <a:r>
              <a:rPr lang="en-IN" sz="1200" baseline="-25000" dirty="0" err="1"/>
              <a:t>TD.d</a:t>
            </a:r>
            <a:r>
              <a:rPr lang="en-IN" sz="1200" baseline="-25000" dirty="0"/>
              <a:t> = </a:t>
            </a:r>
            <a:r>
              <a:rPr lang="en-IN" sz="1200" baseline="-25000" dirty="0" err="1"/>
              <a:t>T.ToolsDetailId</a:t>
            </a:r>
            <a:r>
              <a:rPr lang="en-IN" sz="1200" dirty="0"/>
              <a:t> TOOLS T </a:t>
            </a:r>
            <a:r>
              <a:rPr lang="en-IN" sz="1200" baseline="-25000" dirty="0"/>
              <a:t>(</a:t>
            </a:r>
            <a:r>
              <a:rPr lang="en-IN" sz="1200" baseline="-25000" dirty="0" err="1"/>
              <a:t>DL.ToolId</a:t>
            </a:r>
            <a:r>
              <a:rPr lang="en-IN" sz="1200" baseline="-25000" dirty="0"/>
              <a:t> =T. </a:t>
            </a:r>
            <a:r>
              <a:rPr lang="en-IN" sz="1200" baseline="-25000" dirty="0" err="1"/>
              <a:t>ToolId</a:t>
            </a:r>
            <a:r>
              <a:rPr lang="en-IN" sz="1200" baseline="-25000" dirty="0"/>
              <a:t> AND </a:t>
            </a:r>
            <a:r>
              <a:rPr lang="en-IN" sz="1200" baseline="-25000" dirty="0" err="1"/>
              <a:t>DL.Type</a:t>
            </a:r>
            <a:r>
              <a:rPr lang="en-IN" sz="1200" baseline="-25000" dirty="0"/>
              <a:t>=”lost”) </a:t>
            </a:r>
            <a:r>
              <a:rPr lang="en-IN" sz="1200" dirty="0"/>
              <a:t> DAMAGELOST DL)</a:t>
            </a:r>
          </a:p>
        </p:txBody>
      </p:sp>
    </p:spTree>
    <p:extLst>
      <p:ext uri="{BB962C8B-B14F-4D97-AF65-F5344CB8AC3E}">
        <p14:creationId xmlns:p14="http://schemas.microsoft.com/office/powerpoint/2010/main" val="39649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113150"/>
            <a:ext cx="85206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00" b="1"/>
              <a:t>Challenges and Learnings</a:t>
            </a:r>
            <a:endParaRPr sz="5300" b="1"/>
          </a:p>
        </p:txBody>
      </p:sp>
      <p:sp>
        <p:nvSpPr>
          <p:cNvPr id="191" name="Google Shape;191;p30"/>
          <p:cNvSpPr txBox="1"/>
          <p:nvPr/>
        </p:nvSpPr>
        <p:spPr>
          <a:xfrm>
            <a:off x="482100" y="1185175"/>
            <a:ext cx="81798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Challenges </a:t>
            </a:r>
            <a:r>
              <a:rPr lang="en" sz="18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faced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Deciding on what all tables we actually needed to implement.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entry for tools and the category of the tools which are need during the maintenance.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table connection with cascade operation.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Learnings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Clarity about implementation of Functional </a:t>
            </a:r>
            <a:r>
              <a:rPr lang="en" sz="18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Dependency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189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00" b="1"/>
              <a:t>Conclusion</a:t>
            </a:r>
            <a:endParaRPr sz="6200" b="1"/>
          </a:p>
        </p:txBody>
      </p:sp>
      <p:sp>
        <p:nvSpPr>
          <p:cNvPr id="197" name="Google Shape;197;p31"/>
          <p:cNvSpPr txBox="1"/>
          <p:nvPr/>
        </p:nvSpPr>
        <p:spPr>
          <a:xfrm>
            <a:off x="457825" y="1618900"/>
            <a:ext cx="6867300" cy="26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Automated Equipment Checkout </a:t>
            </a:r>
            <a:r>
              <a:rPr lang="en" sz="18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Better tracking of tools and equipments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Reduced loss/damage of tools and equipments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Enhanced Warehouse </a:t>
            </a:r>
            <a:r>
              <a:rPr lang="en" sz="1800" b="1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r>
              <a:rPr lang="en" sz="18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Controlled equipment expenses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Streamlined equipments’ order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848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189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00" b="1" dirty="0" smtClean="0"/>
              <a:t>References</a:t>
            </a:r>
            <a:endParaRPr sz="6200" b="1" dirty="0"/>
          </a:p>
        </p:txBody>
      </p:sp>
      <p:sp>
        <p:nvSpPr>
          <p:cNvPr id="197" name="Google Shape;197;p31"/>
          <p:cNvSpPr txBox="1"/>
          <p:nvPr/>
        </p:nvSpPr>
        <p:spPr>
          <a:xfrm>
            <a:off x="457825" y="1618900"/>
            <a:ext cx="6867300" cy="26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https://www.reliablelectronics.com/</a:t>
            </a:r>
            <a:r>
              <a:rPr lang="en" sz="18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Reduced </a:t>
            </a:r>
            <a:r>
              <a:rPr lang="e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loss/damage of tools and </a:t>
            </a:r>
            <a:r>
              <a:rPr lang="en" sz="18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equipments</a:t>
            </a:r>
          </a:p>
          <a:p>
            <a:pPr marL="457200" lvl="0" indent="-3429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https://electronicpartsdistributor.com</a:t>
            </a:r>
            <a:r>
              <a:rPr lang="en-IN" sz="1800" dirty="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ctrTitle"/>
          </p:nvPr>
        </p:nvSpPr>
        <p:spPr>
          <a:xfrm>
            <a:off x="703597" y="1338457"/>
            <a:ext cx="73980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</a:t>
            </a:r>
            <a:r>
              <a:rPr lang="en" sz="6600" dirty="0" smtClean="0"/>
              <a:t>ou 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63375" y="15746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Equipment Depot </a:t>
            </a:r>
            <a:r>
              <a:rPr lang="en" dirty="0" smtClean="0"/>
              <a:t>Operations</a:t>
            </a:r>
          </a:p>
          <a:p>
            <a:pPr marL="857250" lvl="1" indent="-285750">
              <a:buSzPts val="1800"/>
              <a:buFontTx/>
              <a:buChar char="-"/>
            </a:pPr>
            <a:r>
              <a:rPr lang="en-US" dirty="0" smtClean="0"/>
              <a:t>Facilitates</a:t>
            </a:r>
            <a:r>
              <a:rPr lang="en" dirty="0" smtClean="0"/>
              <a:t> equipments</a:t>
            </a:r>
          </a:p>
          <a:p>
            <a:pPr marL="857250" lvl="1" indent="-285750">
              <a:buSzPts val="1800"/>
              <a:buFontTx/>
              <a:buChar char="-"/>
            </a:pPr>
            <a:r>
              <a:rPr lang="en" dirty="0" smtClean="0"/>
              <a:t>Check-out and </a:t>
            </a:r>
            <a:r>
              <a:rPr lang="en-IN" dirty="0" smtClean="0"/>
              <a:t>c</a:t>
            </a:r>
            <a:r>
              <a:rPr lang="en" dirty="0" smtClean="0"/>
              <a:t>heck-in(on return) quipments</a:t>
            </a:r>
          </a:p>
          <a:p>
            <a:pPr marL="1314450" lvl="2" indent="-285750">
              <a:buSzPts val="1800"/>
              <a:buFontTx/>
              <a:buChar char="-"/>
            </a:pPr>
            <a:r>
              <a:rPr lang="en" dirty="0" smtClean="0"/>
              <a:t>Pieces of equipment boxes become lost / stolen / damaged</a:t>
            </a:r>
          </a:p>
          <a:p>
            <a:pPr marL="1314450" lvl="2" indent="-285750">
              <a:buSzPts val="1800"/>
              <a:buFontTx/>
              <a:buChar char="-"/>
            </a:pPr>
            <a:r>
              <a:rPr lang="en-IN" dirty="0" smtClean="0"/>
              <a:t>E</a:t>
            </a:r>
            <a:r>
              <a:rPr lang="en" dirty="0" smtClean="0"/>
              <a:t>stimated $50,000 worth of tools are lost and stolen each year</a:t>
            </a:r>
            <a:endParaRPr lang="en" dirty="0"/>
          </a:p>
          <a:p>
            <a:pPr marL="1314450" lvl="2" indent="-285750">
              <a:buSzPts val="1800"/>
              <a:buFontTx/>
              <a:buChar char="-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Material Warehouse </a:t>
            </a:r>
            <a:r>
              <a:rPr lang="en" dirty="0" smtClean="0"/>
              <a:t>Operations</a:t>
            </a:r>
            <a:endParaRPr lang="en" dirty="0"/>
          </a:p>
          <a:p>
            <a:pPr marL="857250" lvl="1" indent="-285750">
              <a:buSzPts val="1800"/>
              <a:buFontTx/>
              <a:buChar char="-"/>
            </a:pPr>
            <a:r>
              <a:rPr lang="en" dirty="0" smtClean="0"/>
              <a:t>2 operating locations for warehousing</a:t>
            </a:r>
            <a:endParaRPr lang="en" dirty="0"/>
          </a:p>
          <a:p>
            <a:pPr marL="857250" lvl="1" indent="-285750">
              <a:buSzPts val="1800"/>
              <a:buFontTx/>
              <a:buChar char="-"/>
            </a:pPr>
            <a:r>
              <a:rPr lang="en" dirty="0" smtClean="0"/>
              <a:t>Lack of coordindation in managing goods </a:t>
            </a:r>
          </a:p>
          <a:p>
            <a:pPr marL="571500" lvl="1" indent="0">
              <a:buSzPts val="1800"/>
              <a:buNone/>
            </a:pPr>
            <a:r>
              <a:rPr lang="en" dirty="0"/>
              <a:t>	</a:t>
            </a:r>
            <a:r>
              <a:rPr lang="en" dirty="0" smtClean="0"/>
              <a:t>in smaller and most accessed warehouse</a:t>
            </a:r>
            <a:endParaRPr lang="en" dirty="0"/>
          </a:p>
        </p:txBody>
      </p:sp>
      <p:sp>
        <p:nvSpPr>
          <p:cNvPr id="4" name="Google Shape;91;p14"/>
          <p:cNvSpPr txBox="1">
            <a:spLocks/>
          </p:cNvSpPr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" sz="3700" b="1" dirty="0" smtClean="0"/>
              <a:t>Problem Statements</a:t>
            </a:r>
            <a:endParaRPr lang="en-IN" sz="3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63400" y="13953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Automated </a:t>
            </a:r>
            <a:r>
              <a:rPr lang="en" dirty="0"/>
              <a:t>Equipment Checkout </a:t>
            </a:r>
            <a:r>
              <a:rPr lang="en" dirty="0" smtClean="0"/>
              <a:t>System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Improved Warehouse System</a:t>
            </a:r>
            <a:endParaRPr dirty="0"/>
          </a:p>
        </p:txBody>
      </p:sp>
      <p:sp>
        <p:nvSpPr>
          <p:cNvPr id="4" name="Google Shape;91;p14"/>
          <p:cNvSpPr txBox="1">
            <a:spLocks/>
          </p:cNvSpPr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" sz="3700" b="1" dirty="0"/>
              <a:t>Proposed Solution</a:t>
            </a:r>
            <a:endParaRPr lang="en-IN" sz="3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257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/>
              <a:t>Proposed ER Diagram</a:t>
            </a:r>
            <a:endParaRPr sz="3200" b="1" dirty="0"/>
          </a:p>
        </p:txBody>
      </p:sp>
      <p:sp>
        <p:nvSpPr>
          <p:cNvPr id="5" name="Google Shape;98;p15"/>
          <p:cNvSpPr txBox="1">
            <a:spLocks noGrp="1"/>
          </p:cNvSpPr>
          <p:nvPr>
            <p:ph type="body" idx="1"/>
          </p:nvPr>
        </p:nvSpPr>
        <p:spPr>
          <a:xfrm>
            <a:off x="6448425" y="619125"/>
            <a:ext cx="2535550" cy="429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 smtClean="0"/>
              <a:t>Legends</a:t>
            </a:r>
            <a:endParaRPr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C85760E9-CD2C-6125-7822-AE04A34A8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17"/>
          <a:stretch/>
        </p:blipFill>
        <p:spPr>
          <a:xfrm>
            <a:off x="6753144" y="981075"/>
            <a:ext cx="1162212" cy="1576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99D59447-70E8-7966-9DBD-D8FDE899AB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6729328" y="2614752"/>
            <a:ext cx="1209844" cy="209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0D8EFB1A-1891-6D72-15EF-8FD2EB817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78" y="2824331"/>
            <a:ext cx="990738" cy="400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766F72F5-D901-746D-DBF5-F21A6271A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011" y="2949728"/>
            <a:ext cx="890664" cy="193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0091E2FE-ED6B-C930-5B37-E16550ED6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717" y="3213310"/>
            <a:ext cx="1305660" cy="666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5AF8EACA-51D5-D7BB-6CDA-4ADF1C4DD9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4588" y="3408599"/>
            <a:ext cx="1095528" cy="276264"/>
          </a:xfrm>
          <a:prstGeom prst="rect">
            <a:avLst/>
          </a:prstGeom>
        </p:spPr>
      </p:pic>
      <p:pic>
        <p:nvPicPr>
          <p:cNvPr id="15365" name="Picture 5" descr="C:\Users\abhi\Desktop\Sem1\Data Modeling and Implementation Techniques\Project\er_reliable_ele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922021"/>
            <a:ext cx="4927734" cy="398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257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 dirty="0" smtClean="0"/>
              <a:t>Relationships</a:t>
            </a:r>
            <a:endParaRPr sz="32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/>
              <a:t>A Person and  an Employee - </a:t>
            </a:r>
            <a:r>
              <a:rPr lang="en-US" sz="1400" b="1" dirty="0" smtClean="0"/>
              <a:t>1 </a:t>
            </a:r>
            <a:r>
              <a:rPr lang="en-US" sz="1400" b="1" dirty="0"/>
              <a:t>to </a:t>
            </a:r>
            <a:r>
              <a:rPr lang="en-US" sz="1400" b="1" dirty="0" smtClean="0"/>
              <a:t>1 relationship</a:t>
            </a:r>
            <a:endParaRPr lang="en-US" sz="1400" dirty="0"/>
          </a:p>
          <a:p>
            <a:pPr>
              <a:lnSpc>
                <a:spcPct val="200000"/>
              </a:lnSpc>
            </a:pPr>
            <a:r>
              <a:rPr lang="en-US" sz="1400" dirty="0" smtClean="0"/>
              <a:t>Employee manages Inventory - </a:t>
            </a:r>
            <a:r>
              <a:rPr lang="en-US" sz="1400" b="1" dirty="0" smtClean="0"/>
              <a:t>M </a:t>
            </a:r>
            <a:r>
              <a:rPr lang="en-US" sz="1400" b="1" dirty="0"/>
              <a:t>to 1</a:t>
            </a:r>
            <a:r>
              <a:rPr lang="en-US" sz="1400" b="1" dirty="0" smtClean="0"/>
              <a:t> relationship</a:t>
            </a:r>
            <a:endParaRPr lang="en-US" sz="1400" dirty="0"/>
          </a:p>
          <a:p>
            <a:pPr>
              <a:lnSpc>
                <a:spcPct val="200000"/>
              </a:lnSpc>
            </a:pPr>
            <a:r>
              <a:rPr lang="en-US" sz="1400" dirty="0" smtClean="0"/>
              <a:t>Inventory stores </a:t>
            </a:r>
            <a:r>
              <a:rPr lang="en-US" sz="1400" dirty="0" smtClean="0"/>
              <a:t>Equipment/s </a:t>
            </a:r>
            <a:r>
              <a:rPr lang="en-US" sz="1400" dirty="0" smtClean="0"/>
              <a:t>-  </a:t>
            </a:r>
            <a:r>
              <a:rPr lang="en-US" sz="1400" b="1" dirty="0" smtClean="0"/>
              <a:t>1 </a:t>
            </a:r>
            <a:r>
              <a:rPr lang="en-US" sz="1400" b="1" dirty="0"/>
              <a:t>to </a:t>
            </a:r>
            <a:r>
              <a:rPr lang="en-US" sz="1400" b="1" dirty="0" smtClean="0"/>
              <a:t>M relationship</a:t>
            </a:r>
            <a:endParaRPr lang="en-US" sz="1400" b="1" dirty="0"/>
          </a:p>
          <a:p>
            <a:pPr>
              <a:lnSpc>
                <a:spcPct val="200000"/>
              </a:lnSpc>
            </a:pPr>
            <a:r>
              <a:rPr lang="en-US" sz="1400" dirty="0" smtClean="0"/>
              <a:t>Equipment has </a:t>
            </a:r>
            <a:r>
              <a:rPr lang="en-US" sz="1400" dirty="0" smtClean="0"/>
              <a:t>Tool/s </a:t>
            </a:r>
            <a:r>
              <a:rPr lang="en-US" sz="1400" dirty="0" smtClean="0"/>
              <a:t>- </a:t>
            </a:r>
            <a:r>
              <a:rPr lang="en-US" sz="1400" b="1" dirty="0"/>
              <a:t>M</a:t>
            </a:r>
            <a:r>
              <a:rPr lang="en-US" sz="1400" b="1" dirty="0" smtClean="0"/>
              <a:t> </a:t>
            </a:r>
            <a:r>
              <a:rPr lang="en-US" sz="1400" b="1" dirty="0"/>
              <a:t>to M</a:t>
            </a:r>
            <a:r>
              <a:rPr lang="en-US" sz="1400" b="1" dirty="0" smtClean="0"/>
              <a:t> relationship</a:t>
            </a:r>
            <a:endParaRPr lang="en-US" sz="1400" b="1" dirty="0"/>
          </a:p>
          <a:p>
            <a:pPr>
              <a:lnSpc>
                <a:spcPct val="200000"/>
              </a:lnSpc>
            </a:pPr>
            <a:r>
              <a:rPr lang="en-US" sz="1400" dirty="0" smtClean="0"/>
              <a:t>Inventory contains </a:t>
            </a:r>
            <a:r>
              <a:rPr lang="en-US" sz="1400" dirty="0" smtClean="0"/>
              <a:t>Tool/s </a:t>
            </a:r>
            <a:r>
              <a:rPr lang="en-US" sz="1400" dirty="0" smtClean="0"/>
              <a:t>- </a:t>
            </a:r>
            <a:r>
              <a:rPr lang="en-US" sz="1400" b="1" dirty="0"/>
              <a:t>M</a:t>
            </a:r>
            <a:r>
              <a:rPr lang="en-US" sz="1400" b="1" dirty="0" smtClean="0"/>
              <a:t> </a:t>
            </a:r>
            <a:r>
              <a:rPr lang="en-US" sz="1400" b="1" dirty="0"/>
              <a:t>to M </a:t>
            </a:r>
            <a:r>
              <a:rPr lang="en-US" sz="1400" b="1" dirty="0" smtClean="0"/>
              <a:t>relationship</a:t>
            </a:r>
            <a:endParaRPr lang="en-US" sz="1400" b="1" dirty="0"/>
          </a:p>
          <a:p>
            <a:pPr>
              <a:lnSpc>
                <a:spcPct val="200000"/>
              </a:lnSpc>
            </a:pPr>
            <a:r>
              <a:rPr lang="en-US" sz="1400" dirty="0" smtClean="0"/>
              <a:t>Employee has </a:t>
            </a:r>
            <a:r>
              <a:rPr lang="en-US" sz="1400" dirty="0" err="1" smtClean="0"/>
              <a:t>CheckIn</a:t>
            </a:r>
            <a:r>
              <a:rPr lang="en-US" sz="1400" dirty="0" smtClean="0"/>
              <a:t>/</a:t>
            </a:r>
            <a:r>
              <a:rPr lang="en-US" sz="1400" dirty="0" err="1" smtClean="0"/>
              <a:t>CheckOut</a:t>
            </a:r>
            <a:r>
              <a:rPr lang="en-US" sz="1400" dirty="0" smtClean="0"/>
              <a:t> - </a:t>
            </a:r>
            <a:r>
              <a:rPr lang="en-US" sz="1400" b="1" dirty="0" smtClean="0"/>
              <a:t>1 </a:t>
            </a:r>
            <a:r>
              <a:rPr lang="en-US" sz="1400" b="1" dirty="0"/>
              <a:t>to M </a:t>
            </a:r>
            <a:r>
              <a:rPr lang="en-US" sz="1400" b="1" dirty="0" smtClean="0"/>
              <a:t>relationship</a:t>
            </a:r>
          </a:p>
          <a:p>
            <a:pPr>
              <a:lnSpc>
                <a:spcPct val="200000"/>
              </a:lnSpc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2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25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b="1"/>
              <a:t>Proposed Relational Schema</a:t>
            </a:r>
            <a:endParaRPr sz="3400"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5" y="1017800"/>
            <a:ext cx="7666024" cy="3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Relations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036041"/>
            <a:ext cx="1447800" cy="127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" y="2352479"/>
            <a:ext cx="1580112" cy="51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914775"/>
            <a:ext cx="5915388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6904"/>
            <a:ext cx="5943600" cy="131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6031"/>
            <a:ext cx="5876925" cy="115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2952750"/>
            <a:ext cx="1704975" cy="97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Relations</a:t>
            </a:r>
            <a:endParaRPr lang="en-IN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6" b="-1"/>
          <a:stretch/>
        </p:blipFill>
        <p:spPr bwMode="auto">
          <a:xfrm>
            <a:off x="457198" y="938214"/>
            <a:ext cx="4619627" cy="158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576514"/>
            <a:ext cx="5878513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3774283"/>
            <a:ext cx="4800602" cy="107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4" y="3805238"/>
            <a:ext cx="33813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4" y="938214"/>
            <a:ext cx="3333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612</Words>
  <Application>Microsoft Office PowerPoint</Application>
  <PresentationFormat>On-screen Show (16:9)</PresentationFormat>
  <Paragraphs>105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Roboto</vt:lpstr>
      <vt:lpstr>Geometric</vt:lpstr>
      <vt:lpstr>Automated Infrastructure/Construction Maintenance System</vt:lpstr>
      <vt:lpstr>Reliable Electronics Background</vt:lpstr>
      <vt:lpstr>PowerPoint Presentation</vt:lpstr>
      <vt:lpstr>PowerPoint Presentation</vt:lpstr>
      <vt:lpstr>Proposed ER Diagram</vt:lpstr>
      <vt:lpstr>Relationships</vt:lpstr>
      <vt:lpstr>Proposed Relational Schema</vt:lpstr>
      <vt:lpstr>Relations</vt:lpstr>
      <vt:lpstr>Relations</vt:lpstr>
      <vt:lpstr>Data Dictionary</vt:lpstr>
      <vt:lpstr>Schemas</vt:lpstr>
      <vt:lpstr>Schemas</vt:lpstr>
      <vt:lpstr>Schemas</vt:lpstr>
      <vt:lpstr>Schemas</vt:lpstr>
      <vt:lpstr>Queries (Basic)</vt:lpstr>
      <vt:lpstr>Queries (Basic)</vt:lpstr>
      <vt:lpstr>Queries (Intermediate)</vt:lpstr>
      <vt:lpstr>Queries (Intermediate)</vt:lpstr>
      <vt:lpstr>Queries (Intermediate)</vt:lpstr>
      <vt:lpstr>Queries (Advanced)</vt:lpstr>
      <vt:lpstr>Queries (Advanced)</vt:lpstr>
      <vt:lpstr>Queries (Advanced)</vt:lpstr>
      <vt:lpstr>Queries (Advanced)</vt:lpstr>
      <vt:lpstr>Mathematical Notations</vt:lpstr>
      <vt:lpstr>Mathematical Notations (continued)</vt:lpstr>
      <vt:lpstr>Challenges and Learnings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Electronics</dc:title>
  <cp:lastModifiedBy>abhi</cp:lastModifiedBy>
  <cp:revision>42</cp:revision>
  <dcterms:modified xsi:type="dcterms:W3CDTF">2024-04-13T18:28:01Z</dcterms:modified>
</cp:coreProperties>
</file>