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86" r:id="rId5"/>
    <p:sldId id="287" r:id="rId6"/>
    <p:sldId id="300" r:id="rId7"/>
    <p:sldId id="301" r:id="rId8"/>
    <p:sldId id="302" r:id="rId9"/>
    <p:sldId id="303" r:id="rId10"/>
    <p:sldId id="311" r:id="rId11"/>
    <p:sldId id="304" r:id="rId12"/>
    <p:sldId id="309" r:id="rId13"/>
    <p:sldId id="307" r:id="rId14"/>
    <p:sldId id="305" r:id="rId15"/>
    <p:sldId id="306" r:id="rId16"/>
    <p:sldId id="310" r:id="rId17"/>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C63"/>
    <a:srgbClr val="11A0D7"/>
    <a:srgbClr val="234A9B"/>
    <a:srgbClr val="0E2D69"/>
    <a:srgbClr val="102D69"/>
    <a:srgbClr val="244999"/>
    <a:srgbClr val="96628C"/>
    <a:srgbClr val="E61F3D"/>
    <a:srgbClr val="CD5A5A"/>
    <a:srgbClr val="FFD7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65"/>
    <p:restoredTop sz="94694"/>
  </p:normalViewPr>
  <p:slideViewPr>
    <p:cSldViewPr snapToGrid="0" snapToObjects="1">
      <p:cViewPr>
        <p:scale>
          <a:sx n="60" d="100"/>
          <a:sy n="60" d="100"/>
        </p:scale>
        <p:origin x="1008" y="68"/>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x-none" smtClean="0"/>
              <a:t>6/23/2022</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x-none" smtClean="0"/>
              <a:t>‹#›</a:t>
            </a:fld>
            <a:endParaRPr lang="x-none"/>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1" name="Текст 37">
            <a:extLst>
              <a:ext uri="{FF2B5EF4-FFF2-40B4-BE49-F238E27FC236}">
                <a16:creationId xmlns:a16="http://schemas.microsoft.com/office/drawing/2014/main"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a16="http://schemas.microsoft.com/office/drawing/2014/main"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a16="http://schemas.microsoft.com/office/drawing/2014/main"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a16="http://schemas.microsoft.com/office/drawing/2014/main"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a16="http://schemas.microsoft.com/office/drawing/2014/main"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x-none" sz="2800" dirty="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a16="http://schemas.microsoft.com/office/drawing/2014/main"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a16="http://schemas.microsoft.com/office/drawing/2014/main"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a16="http://schemas.microsoft.com/office/drawing/2014/main"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a16="http://schemas.microsoft.com/office/drawing/2014/main"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x-none" sz="1300" b="0" dirty="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a16="http://schemas.microsoft.com/office/drawing/2014/main"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x-none" sz="1300" b="0" dirty="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757A51-BBC2-9047-B199-AE90EB17B4D4}"/>
              </a:ext>
            </a:extLst>
          </p:cNvPr>
          <p:cNvSpPr>
            <a:spLocks noGrp="1"/>
          </p:cNvSpPr>
          <p:nvPr>
            <p:ph type="title"/>
          </p:nvPr>
        </p:nvSpPr>
        <p:spPr>
          <a:xfrm>
            <a:off x="1027967" y="2404670"/>
            <a:ext cx="9657754" cy="1978323"/>
          </a:xfrm>
        </p:spPr>
        <p:txBody>
          <a:bodyPr>
            <a:normAutofit fontScale="90000"/>
          </a:bodyPr>
          <a:lstStyle/>
          <a:p>
            <a:r>
              <a:rPr lang="en-US" sz="2000" i="1" dirty="0"/>
              <a:t>Thesis Topic: </a:t>
            </a:r>
            <a:br>
              <a:rPr lang="en-US" dirty="0"/>
            </a:br>
            <a:r>
              <a:rPr lang="en-US" dirty="0"/>
              <a:t>Forecasting Volatility of Crypto-Currencies on the base of an NLP analysis of Twitter’s API feed </a:t>
            </a:r>
            <a:endParaRPr lang="ru-RU" dirty="0"/>
          </a:p>
        </p:txBody>
      </p:sp>
      <p:sp>
        <p:nvSpPr>
          <p:cNvPr id="3" name="Текст 2">
            <a:extLst>
              <a:ext uri="{FF2B5EF4-FFF2-40B4-BE49-F238E27FC236}">
                <a16:creationId xmlns:a16="http://schemas.microsoft.com/office/drawing/2014/main" id="{268EB560-A246-394A-858C-3B1CFBF03B46}"/>
              </a:ext>
            </a:extLst>
          </p:cNvPr>
          <p:cNvSpPr>
            <a:spLocks noGrp="1"/>
          </p:cNvSpPr>
          <p:nvPr>
            <p:ph type="body" sz="quarter" idx="10"/>
          </p:nvPr>
        </p:nvSpPr>
        <p:spPr/>
        <p:txBody>
          <a:bodyPr/>
          <a:lstStyle/>
          <a:p>
            <a:r>
              <a:rPr lang="de-DE" dirty="0"/>
              <a:t>Faculty </a:t>
            </a:r>
            <a:r>
              <a:rPr lang="de-DE" dirty="0" err="1"/>
              <a:t>of</a:t>
            </a:r>
            <a:r>
              <a:rPr lang="de-DE" dirty="0"/>
              <a:t> </a:t>
            </a:r>
            <a:r>
              <a:rPr lang="de-DE" dirty="0" err="1"/>
              <a:t>Social</a:t>
            </a:r>
            <a:r>
              <a:rPr lang="de-DE" dirty="0"/>
              <a:t> Sciences</a:t>
            </a:r>
            <a:endParaRPr lang="ru-RU" dirty="0"/>
          </a:p>
        </p:txBody>
      </p:sp>
      <p:sp>
        <p:nvSpPr>
          <p:cNvPr id="4" name="Текст 3">
            <a:extLst>
              <a:ext uri="{FF2B5EF4-FFF2-40B4-BE49-F238E27FC236}">
                <a16:creationId xmlns:a16="http://schemas.microsoft.com/office/drawing/2014/main" id="{83B3283F-BF0F-3744-BA57-1A19F8F76332}"/>
              </a:ext>
            </a:extLst>
          </p:cNvPr>
          <p:cNvSpPr>
            <a:spLocks noGrp="1"/>
          </p:cNvSpPr>
          <p:nvPr>
            <p:ph type="body" sz="quarter" idx="11"/>
          </p:nvPr>
        </p:nvSpPr>
        <p:spPr/>
        <p:txBody>
          <a:bodyPr/>
          <a:lstStyle/>
          <a:p>
            <a:r>
              <a:rPr lang="de-DE" dirty="0"/>
              <a:t>International Laboratory </a:t>
            </a:r>
            <a:r>
              <a:rPr lang="de-DE" dirty="0" err="1"/>
              <a:t>for</a:t>
            </a:r>
            <a:r>
              <a:rPr lang="de-DE" dirty="0"/>
              <a:t> Applied Network Research (ANR-Lab)</a:t>
            </a:r>
            <a:endParaRPr lang="ru-RU" dirty="0"/>
          </a:p>
        </p:txBody>
      </p:sp>
      <p:sp>
        <p:nvSpPr>
          <p:cNvPr id="5" name="Текст 4">
            <a:extLst>
              <a:ext uri="{FF2B5EF4-FFF2-40B4-BE49-F238E27FC236}">
                <a16:creationId xmlns:a16="http://schemas.microsoft.com/office/drawing/2014/main" id="{CC6432FC-CD29-4D47-A915-D2737E0BEA33}"/>
              </a:ext>
            </a:extLst>
          </p:cNvPr>
          <p:cNvSpPr>
            <a:spLocks noGrp="1"/>
          </p:cNvSpPr>
          <p:nvPr>
            <p:ph type="body" idx="12"/>
          </p:nvPr>
        </p:nvSpPr>
        <p:spPr/>
        <p:txBody>
          <a:bodyPr/>
          <a:lstStyle/>
          <a:p>
            <a:r>
              <a:rPr lang="en-US" dirty="0"/>
              <a:t>Moscow </a:t>
            </a:r>
            <a:br>
              <a:rPr lang="en-US" dirty="0"/>
            </a:br>
            <a:r>
              <a:rPr lang="en-US" dirty="0"/>
              <a:t>2022</a:t>
            </a:r>
            <a:endParaRPr lang="ru-RU" dirty="0"/>
          </a:p>
        </p:txBody>
      </p:sp>
      <p:sp>
        <p:nvSpPr>
          <p:cNvPr id="6" name="Текст 5">
            <a:extLst>
              <a:ext uri="{FF2B5EF4-FFF2-40B4-BE49-F238E27FC236}">
                <a16:creationId xmlns:a16="http://schemas.microsoft.com/office/drawing/2014/main" id="{B32B7800-48A3-394E-A464-7BA3AE15CECB}"/>
              </a:ext>
            </a:extLst>
          </p:cNvPr>
          <p:cNvSpPr>
            <a:spLocks noGrp="1"/>
          </p:cNvSpPr>
          <p:nvPr>
            <p:ph type="body" sz="quarter" idx="13"/>
          </p:nvPr>
        </p:nvSpPr>
        <p:spPr/>
        <p:txBody>
          <a:bodyPr>
            <a:normAutofit/>
          </a:bodyPr>
          <a:lstStyle/>
          <a:p>
            <a:r>
              <a:rPr lang="en-US" sz="2000" dirty="0" err="1"/>
              <a:t>Artemij</a:t>
            </a:r>
            <a:r>
              <a:rPr lang="en-US" sz="2000" dirty="0"/>
              <a:t> Kiel &amp; Roman </a:t>
            </a:r>
            <a:r>
              <a:rPr lang="en-US" sz="2000" dirty="0" err="1"/>
              <a:t>Pavlyutin</a:t>
            </a:r>
            <a:endParaRPr lang="ru-RU" sz="2000" dirty="0"/>
          </a:p>
        </p:txBody>
      </p:sp>
    </p:spTree>
    <p:extLst>
      <p:ext uri="{BB962C8B-B14F-4D97-AF65-F5344CB8AC3E}">
        <p14:creationId xmlns:p14="http://schemas.microsoft.com/office/powerpoint/2010/main" val="1452210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9CFABE0F-4288-930A-96A5-20DDCEDFE1BD}"/>
              </a:ext>
            </a:extLst>
          </p:cNvPr>
          <p:cNvPicPr>
            <a:picLocks noChangeAspect="1"/>
          </p:cNvPicPr>
          <p:nvPr/>
        </p:nvPicPr>
        <p:blipFill>
          <a:blip r:embed="rId2"/>
          <a:stretch>
            <a:fillRect/>
          </a:stretch>
        </p:blipFill>
        <p:spPr>
          <a:xfrm>
            <a:off x="5529263" y="1780944"/>
            <a:ext cx="6202895" cy="3970452"/>
          </a:xfrm>
          <a:prstGeom prst="rect">
            <a:avLst/>
          </a:prstGeom>
        </p:spPr>
      </p:pic>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PRELIMINARY RESULTS II</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7" y="2379662"/>
            <a:ext cx="5245561" cy="3621609"/>
          </a:xfrm>
        </p:spPr>
        <p:txBody>
          <a:bodyPr>
            <a:normAutofit/>
          </a:bodyPr>
          <a:lstStyle/>
          <a:p>
            <a:pPr marL="285750" indent="-285750">
              <a:buFont typeface="Arial" panose="020B0604020202020204" pitchFamily="34" charset="0"/>
              <a:buChar char="•"/>
            </a:pPr>
            <a:r>
              <a:rPr lang="en-US" sz="2400" dirty="0"/>
              <a:t>Here we see the amount of positive, negative and neutral posts.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see that the overall sentiment is mostly positive. Negative sentiment is very rare, which indicates herding effects and bubbles, which must be analyzed in further studies.</a:t>
            </a:r>
          </a:p>
          <a:p>
            <a:endParaRPr lang="en-US" dirty="0"/>
          </a:p>
          <a:p>
            <a:pPr marL="285750" indent="-285750">
              <a:buFont typeface="Arial" panose="020B0604020202020204" pitchFamily="34" charset="0"/>
              <a:buChar char="•"/>
            </a:pPr>
            <a:endParaRPr lang="en-US" dirty="0"/>
          </a:p>
          <a:p>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de-DE" dirty="0"/>
              <a:t>International Laboratory </a:t>
            </a:r>
            <a:r>
              <a:rPr lang="de-DE" dirty="0" err="1"/>
              <a:t>for</a:t>
            </a:r>
            <a:r>
              <a:rPr lang="de-DE" dirty="0"/>
              <a:t> Applied Network Research (ANR-Lab)</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a:xfrm>
            <a:off x="3459163" y="548720"/>
            <a:ext cx="2472946" cy="415925"/>
          </a:xfrm>
        </p:spPr>
        <p:txBody>
          <a:bodyPr/>
          <a:lstStyle/>
          <a:p>
            <a:r>
              <a:rPr lang="en-GB" dirty="0"/>
              <a:t>Forecasting Volatility of Crypto-Currencies on the base of an NLP analysis of Twitter’s API feed </a:t>
            </a:r>
            <a:endParaRPr lang="ru-RU" dirty="0"/>
          </a:p>
          <a:p>
            <a:endParaRPr lang="ru-RU" dirty="0"/>
          </a:p>
          <a:p>
            <a:endParaRPr lang="ru-RU"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de-DE" dirty="0"/>
              <a:t>Moscow </a:t>
            </a:r>
          </a:p>
          <a:p>
            <a:r>
              <a:rPr lang="de-DE" dirty="0"/>
              <a:t>2022</a:t>
            </a:r>
            <a:endParaRPr lang="ru-RU" dirty="0"/>
          </a:p>
        </p:txBody>
      </p:sp>
    </p:spTree>
    <p:extLst>
      <p:ext uri="{BB962C8B-B14F-4D97-AF65-F5344CB8AC3E}">
        <p14:creationId xmlns:p14="http://schemas.microsoft.com/office/powerpoint/2010/main" val="3445704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PRELIMINARY RESULTS III</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297712" y="2126512"/>
            <a:ext cx="5780989" cy="3934045"/>
          </a:xfrm>
        </p:spPr>
        <p:txBody>
          <a:bodyPr>
            <a:normAutofit/>
          </a:bodyPr>
          <a:lstStyle/>
          <a:p>
            <a:pPr marL="685800" indent="-685800">
              <a:buFont typeface="Arial" panose="020B0604020202020204" pitchFamily="34" charset="0"/>
              <a:buChar char="•"/>
            </a:pPr>
            <a:r>
              <a:rPr lang="en-US" sz="2400" dirty="0"/>
              <a:t>The violin plot shows an expected significant difference between the positive and negative sentiments.</a:t>
            </a:r>
          </a:p>
          <a:p>
            <a:endParaRPr lang="en-US" sz="2400" dirty="0"/>
          </a:p>
          <a:p>
            <a:pPr marL="685800" indent="-685800">
              <a:buFont typeface="Arial" panose="020B0604020202020204" pitchFamily="34" charset="0"/>
              <a:buChar char="•"/>
            </a:pPr>
            <a:r>
              <a:rPr lang="en-US" sz="2400" dirty="0"/>
              <a:t>We also see that there are not as many extremely negative posts. The positive sentiment is distributed more equally than the negative one, which peaks at a compound near -0.25.</a:t>
            </a:r>
          </a:p>
          <a:p>
            <a:endParaRPr lang="en-US" sz="2400" dirty="0"/>
          </a:p>
          <a:p>
            <a:endParaRPr lang="ru-RU" sz="2400"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de-DE" dirty="0"/>
              <a:t>International Laboratory </a:t>
            </a:r>
            <a:r>
              <a:rPr lang="de-DE" dirty="0" err="1"/>
              <a:t>for</a:t>
            </a:r>
            <a:r>
              <a:rPr lang="de-DE" dirty="0"/>
              <a:t> Applied Network Research (ANR-Lab)</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a:xfrm>
            <a:off x="3459163" y="548720"/>
            <a:ext cx="2472946" cy="415925"/>
          </a:xfrm>
        </p:spPr>
        <p:txBody>
          <a:bodyPr/>
          <a:lstStyle/>
          <a:p>
            <a:r>
              <a:rPr lang="en-GB" dirty="0"/>
              <a:t>Forecasting Volatility of Crypto-Currencies on the base of an NLP analysis of Twitter’s API feed </a:t>
            </a:r>
            <a:endParaRPr lang="ru-RU" dirty="0"/>
          </a:p>
          <a:p>
            <a:endParaRPr lang="ru-RU"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de-DE" dirty="0"/>
              <a:t>Moscow</a:t>
            </a:r>
          </a:p>
          <a:p>
            <a:r>
              <a:rPr lang="de-DE" dirty="0"/>
              <a:t>2022</a:t>
            </a:r>
            <a:endParaRPr lang="ru-RU" dirty="0"/>
          </a:p>
        </p:txBody>
      </p:sp>
      <p:pic>
        <p:nvPicPr>
          <p:cNvPr id="8" name="Picture 4">
            <a:extLst>
              <a:ext uri="{FF2B5EF4-FFF2-40B4-BE49-F238E27FC236}">
                <a16:creationId xmlns:a16="http://schemas.microsoft.com/office/drawing/2014/main" id="{91B1E44C-41B5-6F4A-7F14-10E65C9F81CB}"/>
              </a:ext>
            </a:extLst>
          </p:cNvPr>
          <p:cNvPicPr>
            <a:picLocks noChangeAspect="1"/>
          </p:cNvPicPr>
          <p:nvPr/>
        </p:nvPicPr>
        <p:blipFill>
          <a:blip r:embed="rId2"/>
          <a:stretch>
            <a:fillRect/>
          </a:stretch>
        </p:blipFill>
        <p:spPr>
          <a:xfrm>
            <a:off x="6078702" y="1275906"/>
            <a:ext cx="5527400" cy="5243489"/>
          </a:xfrm>
          <a:prstGeom prst="rect">
            <a:avLst/>
          </a:prstGeom>
        </p:spPr>
      </p:pic>
    </p:spTree>
    <p:extLst>
      <p:ext uri="{BB962C8B-B14F-4D97-AF65-F5344CB8AC3E}">
        <p14:creationId xmlns:p14="http://schemas.microsoft.com/office/powerpoint/2010/main" val="2367183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PRELIMINARY RESULTS IV</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265815" y="2145498"/>
            <a:ext cx="5565644" cy="3955577"/>
          </a:xfrm>
        </p:spPr>
        <p:txBody>
          <a:bodyPr>
            <a:normAutofit lnSpcReduction="10000"/>
          </a:bodyPr>
          <a:lstStyle/>
          <a:p>
            <a:pPr marL="342900" indent="-342900">
              <a:buFont typeface="Arial" panose="020B0604020202020204" pitchFamily="34" charset="0"/>
              <a:buChar char="•"/>
            </a:pPr>
            <a:r>
              <a:rPr lang="en-US" sz="2400" dirty="0"/>
              <a:t>The boxplot show a similar results to the violin plot. The positive sentiment is distributed more equally, while most of the negative sentiment have compounds near -0.25.</a:t>
            </a:r>
          </a:p>
          <a:p>
            <a:endParaRPr lang="en-US" sz="2400" dirty="0"/>
          </a:p>
          <a:p>
            <a:pPr marL="342900" indent="-342900">
              <a:buFont typeface="Arial" panose="020B0604020202020204" pitchFamily="34" charset="0"/>
              <a:buChar char="•"/>
            </a:pPr>
            <a:r>
              <a:rPr lang="en-US" sz="2400" dirty="0"/>
              <a:t>Neutral posts are very rare because of the VADER algorithm. Only posts with a compound of zero are neutral. Therefore, the boxplot for neutral posts is not very meaningful.</a:t>
            </a:r>
          </a:p>
          <a:p>
            <a:endParaRPr lang="en-US" dirty="0"/>
          </a:p>
          <a:p>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de-DE" dirty="0"/>
              <a:t>International Laboratory </a:t>
            </a:r>
            <a:r>
              <a:rPr lang="de-DE" dirty="0" err="1"/>
              <a:t>for</a:t>
            </a:r>
            <a:r>
              <a:rPr lang="de-DE" dirty="0"/>
              <a:t> Applied Network Research (ANR-Lab)</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a:xfrm>
            <a:off x="3459163" y="548720"/>
            <a:ext cx="2472946" cy="588964"/>
          </a:xfrm>
        </p:spPr>
        <p:txBody>
          <a:bodyPr/>
          <a:lstStyle/>
          <a:p>
            <a:r>
              <a:rPr lang="en-GB" dirty="0"/>
              <a:t>Forecasting Volatility of Crypto-Currencies on the base of an NLP analysis of Twitter’s API feed </a:t>
            </a:r>
            <a:endParaRPr lang="ru-RU" dirty="0"/>
          </a:p>
          <a:p>
            <a:endParaRPr lang="ru-RU"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de-DE" dirty="0"/>
              <a:t>Moscow</a:t>
            </a:r>
          </a:p>
          <a:p>
            <a:r>
              <a:rPr lang="de-DE" dirty="0"/>
              <a:t>2022</a:t>
            </a:r>
            <a:endParaRPr lang="ru-RU" dirty="0"/>
          </a:p>
        </p:txBody>
      </p:sp>
      <p:pic>
        <p:nvPicPr>
          <p:cNvPr id="9" name="Picture 6">
            <a:extLst>
              <a:ext uri="{FF2B5EF4-FFF2-40B4-BE49-F238E27FC236}">
                <a16:creationId xmlns:a16="http://schemas.microsoft.com/office/drawing/2014/main" id="{D3E57D0C-096C-0B4E-C7A0-D93197A098F4}"/>
              </a:ext>
            </a:extLst>
          </p:cNvPr>
          <p:cNvPicPr>
            <a:picLocks noChangeAspect="1"/>
          </p:cNvPicPr>
          <p:nvPr/>
        </p:nvPicPr>
        <p:blipFill>
          <a:blip r:embed="rId2"/>
          <a:stretch>
            <a:fillRect/>
          </a:stretch>
        </p:blipFill>
        <p:spPr>
          <a:xfrm>
            <a:off x="5831458" y="1730823"/>
            <a:ext cx="5970682" cy="3955577"/>
          </a:xfrm>
          <a:prstGeom prst="rect">
            <a:avLst/>
          </a:prstGeom>
        </p:spPr>
      </p:pic>
    </p:spTree>
    <p:extLst>
      <p:ext uri="{BB962C8B-B14F-4D97-AF65-F5344CB8AC3E}">
        <p14:creationId xmlns:p14="http://schemas.microsoft.com/office/powerpoint/2010/main" val="16542722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LITERATURE</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7" y="1998921"/>
            <a:ext cx="9504223" cy="4625163"/>
          </a:xfrm>
        </p:spPr>
        <p:txBody>
          <a:bodyPr>
            <a:normAutofit fontScale="92500" lnSpcReduction="10000"/>
          </a:bodyPr>
          <a:lstStyle/>
          <a:p>
            <a:pPr marL="285750" indent="-285750">
              <a:lnSpc>
                <a:spcPct val="200000"/>
              </a:lnSpc>
              <a:buFont typeface="Arial" panose="020B0604020202020204" pitchFamily="34" charset="0"/>
              <a:buChar char="•"/>
            </a:pPr>
            <a:r>
              <a:rPr lang="en-GB" sz="1900" dirty="0"/>
              <a:t>Chen, Cathy Yi-</a:t>
            </a:r>
            <a:r>
              <a:rPr lang="en-GB" sz="1900" dirty="0" err="1"/>
              <a:t>Hsuan</a:t>
            </a:r>
            <a:r>
              <a:rPr lang="en-GB" sz="1900" dirty="0"/>
              <a:t>; Hafner Christian: Sentiment-Induced Bubbles in the Cryptocurrency Market; 2019; Journal of Risk and Financial Management</a:t>
            </a:r>
          </a:p>
          <a:p>
            <a:pPr marL="285750" indent="-285750">
              <a:lnSpc>
                <a:spcPct val="200000"/>
              </a:lnSpc>
              <a:buFont typeface="Arial" panose="020B0604020202020204" pitchFamily="34" charset="0"/>
              <a:buChar char="•"/>
            </a:pPr>
            <a:r>
              <a:rPr lang="en-GB" sz="1900" dirty="0"/>
              <a:t>Hansen, Peter; Lunde, Asger: A FORECAST COMPARISON OF VOLATILITY MODELS: DOES ANYTHING BEAT A GARCH(1,1)?; 2005; Journal of Applied Econometrics 20: 873–889</a:t>
            </a:r>
          </a:p>
          <a:p>
            <a:pPr marL="285750" indent="-285750">
              <a:lnSpc>
                <a:spcPct val="200000"/>
              </a:lnSpc>
              <a:buFont typeface="Arial" panose="020B0604020202020204" pitchFamily="34" charset="0"/>
              <a:buChar char="•"/>
            </a:pPr>
            <a:r>
              <a:rPr lang="en-GB" sz="1900" dirty="0" err="1"/>
              <a:t>Kreiß</a:t>
            </a:r>
            <a:r>
              <a:rPr lang="en-GB" sz="1900" dirty="0"/>
              <a:t>, Jens-Peter; Neuhaus, Georg: </a:t>
            </a:r>
            <a:r>
              <a:rPr lang="en-GB" sz="1900" dirty="0" err="1"/>
              <a:t>Einführung</a:t>
            </a:r>
            <a:r>
              <a:rPr lang="en-GB" sz="1900" dirty="0"/>
              <a:t> in die </a:t>
            </a:r>
            <a:r>
              <a:rPr lang="en-GB" sz="1900" dirty="0" err="1"/>
              <a:t>Zeitreihenanalyse</a:t>
            </a:r>
            <a:r>
              <a:rPr lang="en-GB" sz="1900" dirty="0"/>
              <a:t>; 2006; Springer-Verlag Berlin/Heidelberg</a:t>
            </a:r>
          </a:p>
          <a:p>
            <a:pPr marL="285750" indent="-285750">
              <a:lnSpc>
                <a:spcPct val="200000"/>
              </a:lnSpc>
              <a:buFont typeface="Arial" panose="020B0604020202020204" pitchFamily="34" charset="0"/>
              <a:buChar char="•"/>
            </a:pPr>
            <a:r>
              <a:rPr lang="en-GB" sz="1900" dirty="0"/>
              <a:t>VADER (Valence Aware Dictionary and </a:t>
            </a:r>
            <a:r>
              <a:rPr lang="en-GB" sz="1900" dirty="0" err="1"/>
              <a:t>sEntiment</a:t>
            </a:r>
            <a:r>
              <a:rPr lang="en-GB" sz="1900" dirty="0"/>
              <a:t> Reasoner); https://www.geeksforgeeks.org/python-sentiment-analysis-using-vader/; clicked on 20.06.2022 </a:t>
            </a:r>
          </a:p>
          <a:p>
            <a:pPr marL="342900" indent="-342900">
              <a:lnSpc>
                <a:spcPct val="200000"/>
              </a:lnSpc>
              <a:buFontTx/>
              <a:buChar char="-"/>
            </a:pPr>
            <a:endParaRPr lang="en-GB"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de-DE" dirty="0"/>
              <a:t>International Laboratory </a:t>
            </a:r>
            <a:r>
              <a:rPr lang="de-DE" dirty="0" err="1"/>
              <a:t>for</a:t>
            </a:r>
            <a:r>
              <a:rPr lang="de-DE" dirty="0"/>
              <a:t> Applied Network Research (ANR-Lab)</a:t>
            </a:r>
            <a:endParaRPr lang="ru-RU" dirty="0"/>
          </a:p>
          <a:p>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a:xfrm>
            <a:off x="3459163" y="548720"/>
            <a:ext cx="2472946" cy="415925"/>
          </a:xfrm>
        </p:spPr>
        <p:txBody>
          <a:bodyPr/>
          <a:lstStyle/>
          <a:p>
            <a:r>
              <a:rPr lang="en-GB" dirty="0"/>
              <a:t>Forecasting Volatility of Crypto-Currencies on the base of an NLP analysis of Twitter’s API feed </a:t>
            </a:r>
            <a:endParaRPr lang="ru-RU" dirty="0"/>
          </a:p>
          <a:p>
            <a:endParaRPr lang="ru-RU" dirty="0"/>
          </a:p>
          <a:p>
            <a:endParaRPr lang="ru-RU"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de-DE" dirty="0"/>
              <a:t>Moscow</a:t>
            </a:r>
          </a:p>
          <a:p>
            <a:r>
              <a:rPr lang="de-DE" dirty="0"/>
              <a:t>2022</a:t>
            </a:r>
            <a:endParaRPr lang="ru-RU" dirty="0"/>
          </a:p>
        </p:txBody>
      </p:sp>
      <p:pic>
        <p:nvPicPr>
          <p:cNvPr id="11" name="Picture 10" descr="A picture containing dark, mammal, orange, domestic cat&#10;&#10;Description automatically generated">
            <a:extLst>
              <a:ext uri="{FF2B5EF4-FFF2-40B4-BE49-F238E27FC236}">
                <a16:creationId xmlns:a16="http://schemas.microsoft.com/office/drawing/2014/main" id="{7DF30D9A-045A-4C35-A27B-51FA04E89AAC}"/>
              </a:ext>
            </a:extLst>
          </p:cNvPr>
          <p:cNvPicPr>
            <a:picLocks noChangeAspect="1"/>
          </p:cNvPicPr>
          <p:nvPr/>
        </p:nvPicPr>
        <p:blipFill>
          <a:blip r:embed="rId2"/>
          <a:stretch>
            <a:fillRect/>
          </a:stretch>
        </p:blipFill>
        <p:spPr>
          <a:xfrm>
            <a:off x="10011593" y="-162619"/>
            <a:ext cx="2073435" cy="1998921"/>
          </a:xfrm>
          <a:prstGeom prst="rect">
            <a:avLst/>
          </a:prstGeom>
        </p:spPr>
      </p:pic>
    </p:spTree>
    <p:extLst>
      <p:ext uri="{BB962C8B-B14F-4D97-AF65-F5344CB8AC3E}">
        <p14:creationId xmlns:p14="http://schemas.microsoft.com/office/powerpoint/2010/main" val="2033643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2500"/>
                                        <p:tgtEl>
                                          <p:spTgt spid="11"/>
                                        </p:tgtEl>
                                        <p:attrNameLst>
                                          <p:attrName>ppt_x</p:attrName>
                                        </p:attrNameLst>
                                      </p:cBhvr>
                                      <p:tavLst>
                                        <p:tav tm="0">
                                          <p:val>
                                            <p:strVal val="ppt_x"/>
                                          </p:val>
                                        </p:tav>
                                        <p:tav tm="100000">
                                          <p:val>
                                            <p:strVal val="ppt_x"/>
                                          </p:val>
                                        </p:tav>
                                      </p:tavLst>
                                    </p:anim>
                                    <p:anim calcmode="lin" valueType="num">
                                      <p:cBhvr additive="base">
                                        <p:cTn id="7" dur="2500"/>
                                        <p:tgtEl>
                                          <p:spTgt spid="11"/>
                                        </p:tgtEl>
                                        <p:attrNameLst>
                                          <p:attrName>ppt_y</p:attrName>
                                        </p:attrNameLst>
                                      </p:cBhvr>
                                      <p:tavLst>
                                        <p:tav tm="0">
                                          <p:val>
                                            <p:strVal val="ppt_y"/>
                                          </p:val>
                                        </p:tav>
                                        <p:tav tm="100000">
                                          <p:val>
                                            <p:strVal val="1+ppt_h/2"/>
                                          </p:val>
                                        </p:tav>
                                      </p:tavLst>
                                    </p:anim>
                                    <p:set>
                                      <p:cBhvr>
                                        <p:cTn id="8" dur="1" fill="hold">
                                          <p:stCondLst>
                                            <p:cond delay="2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Description &amp; statement of the problem </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p:txBody>
          <a:bodyPr/>
          <a:lstStyle/>
          <a:p>
            <a:pPr marL="285750" indent="-285750">
              <a:buFont typeface="Arial" panose="020B0604020202020204" pitchFamily="34" charset="0"/>
              <a:buChar char="•"/>
            </a:pPr>
            <a:r>
              <a:rPr lang="en-US" sz="2000" dirty="0"/>
              <a:t>The result of our master thesis and this term paper will contribute to a project within </a:t>
            </a:r>
            <a:r>
              <a:rPr lang="en-US" sz="2000" dirty="0" err="1"/>
              <a:t>Sberbank</a:t>
            </a:r>
            <a:endParaRPr lang="en-US" sz="2000" dirty="0"/>
          </a:p>
          <a:p>
            <a:pPr marL="285750" indent="-285750">
              <a:buFont typeface="Arial" panose="020B0604020202020204" pitchFamily="34" charset="0"/>
              <a:buChar char="•"/>
            </a:pPr>
            <a:r>
              <a:rPr lang="en-US" sz="2000" dirty="0"/>
              <a:t>Sberbank’s Data Science team has already built pipelines and a big part of the infrastructure of an application</a:t>
            </a:r>
          </a:p>
          <a:p>
            <a:pPr marL="285750" indent="-285750">
              <a:buFont typeface="Arial" panose="020B0604020202020204" pitchFamily="34" charset="0"/>
              <a:buChar char="•"/>
            </a:pPr>
            <a:r>
              <a:rPr lang="en-US" sz="2000" dirty="0"/>
              <a:t>Our job is to use the data streams for forecasting volatility, while using the already built structure and create a forecasting model</a:t>
            </a:r>
          </a:p>
          <a:p>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de-DE" dirty="0"/>
              <a:t>International Laboratory </a:t>
            </a:r>
            <a:r>
              <a:rPr lang="de-DE" dirty="0" err="1"/>
              <a:t>for</a:t>
            </a:r>
            <a:r>
              <a:rPr lang="de-DE" dirty="0"/>
              <a:t> Applied Network Research (ANR-Lab)</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a:xfrm>
            <a:off x="3459162" y="548720"/>
            <a:ext cx="2472947" cy="408109"/>
          </a:xfrm>
        </p:spPr>
        <p:txBody>
          <a:bodyPr/>
          <a:lstStyle/>
          <a:p>
            <a:r>
              <a:rPr lang="en-GB" dirty="0"/>
              <a:t>Forecasting Volatility of Crypto-Currencies on the base of an NLP analysis of Twitter’s API feed </a:t>
            </a:r>
            <a:endParaRPr lang="ru-RU"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de-DE" dirty="0"/>
              <a:t>Moscow </a:t>
            </a:r>
          </a:p>
          <a:p>
            <a:r>
              <a:rPr lang="de-DE" dirty="0"/>
              <a:t>2022</a:t>
            </a:r>
            <a:endParaRPr lang="ru-RU" dirty="0"/>
          </a:p>
        </p:txBody>
      </p:sp>
      <p:pic>
        <p:nvPicPr>
          <p:cNvPr id="11" name="Рисунок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6853" y="106326"/>
            <a:ext cx="6858000" cy="7123633"/>
          </a:xfrm>
          <a:prstGeom prst="rect">
            <a:avLst/>
          </a:prstGeom>
        </p:spPr>
      </p:pic>
    </p:spTree>
    <p:extLst>
      <p:ext uri="{BB962C8B-B14F-4D97-AF65-F5344CB8AC3E}">
        <p14:creationId xmlns:p14="http://schemas.microsoft.com/office/powerpoint/2010/main" val="26138513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5245560" cy="777025"/>
          </a:xfrm>
        </p:spPr>
        <p:txBody>
          <a:bodyPr/>
          <a:lstStyle/>
          <a:p>
            <a:r>
              <a:rPr lang="en-US" dirty="0"/>
              <a:t>GOAL</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1550430" y="1485700"/>
            <a:ext cx="10055672" cy="514982"/>
          </a:xfrm>
        </p:spPr>
        <p:txBody>
          <a:bodyPr>
            <a:noAutofit/>
          </a:bodyPr>
          <a:lstStyle/>
          <a:p>
            <a:r>
              <a:rPr lang="de-DE" sz="2000" dirty="0"/>
              <a:t>T</a:t>
            </a:r>
            <a:r>
              <a:rPr lang="en-GB" sz="2000" dirty="0"/>
              <a:t>o create a forecasting model, which can be implemented into the already built IT-architecture</a:t>
            </a:r>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de-DE" dirty="0"/>
              <a:t>International Laboratory </a:t>
            </a:r>
            <a:r>
              <a:rPr lang="de-DE" dirty="0" err="1"/>
              <a:t>for</a:t>
            </a:r>
            <a:r>
              <a:rPr lang="de-DE" dirty="0"/>
              <a:t> Applied Network Research (ANR-Lab)</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a:xfrm>
            <a:off x="3459163" y="548720"/>
            <a:ext cx="2472946" cy="534006"/>
          </a:xfrm>
        </p:spPr>
        <p:txBody>
          <a:bodyPr/>
          <a:lstStyle/>
          <a:p>
            <a:r>
              <a:rPr lang="en-GB" dirty="0"/>
              <a:t>Forecasting Volatility of Crypto-Currencies on the base of an NLP analysis of Twitter’s API feed </a:t>
            </a:r>
            <a:endParaRPr lang="ru-RU" dirty="0"/>
          </a:p>
          <a:p>
            <a:endParaRPr lang="ru-RU"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de-DE" dirty="0"/>
              <a:t>Moscow</a:t>
            </a:r>
          </a:p>
          <a:p>
            <a:r>
              <a:rPr lang="de-DE" dirty="0"/>
              <a:t>2022</a:t>
            </a:r>
            <a:endParaRPr lang="ru-RU" dirty="0"/>
          </a:p>
        </p:txBody>
      </p:sp>
      <p:sp>
        <p:nvSpPr>
          <p:cNvPr id="16" name="Google Shape;7695;p74"/>
          <p:cNvSpPr/>
          <p:nvPr/>
        </p:nvSpPr>
        <p:spPr>
          <a:xfrm>
            <a:off x="149719" y="2886843"/>
            <a:ext cx="11715559" cy="2193782"/>
          </a:xfrm>
          <a:custGeom>
            <a:avLst/>
            <a:gdLst/>
            <a:ahLst/>
            <a:cxnLst/>
            <a:rect l="l" t="t" r="r" b="b"/>
            <a:pathLst>
              <a:path w="42616" h="7980" extrusionOk="0">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noFill/>
          <a:ln w="9525" cap="flat" cmpd="sng">
            <a:solidFill>
              <a:srgbClr val="102D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696;p74"/>
          <p:cNvSpPr/>
          <p:nvPr/>
        </p:nvSpPr>
        <p:spPr>
          <a:xfrm>
            <a:off x="356726" y="3008353"/>
            <a:ext cx="1951585" cy="1951861"/>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244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697;p74"/>
          <p:cNvSpPr/>
          <p:nvPr/>
        </p:nvSpPr>
        <p:spPr>
          <a:xfrm>
            <a:off x="3501695" y="3008353"/>
            <a:ext cx="1951585" cy="1951861"/>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244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698;p74"/>
          <p:cNvSpPr/>
          <p:nvPr/>
        </p:nvSpPr>
        <p:spPr>
          <a:xfrm>
            <a:off x="6646664" y="3008353"/>
            <a:ext cx="1951585" cy="1951861"/>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noFill/>
          <a:ln w="9525" cap="flat" cmpd="sng">
            <a:solidFill>
              <a:srgbClr val="244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699;p74"/>
          <p:cNvSpPr/>
          <p:nvPr/>
        </p:nvSpPr>
        <p:spPr>
          <a:xfrm>
            <a:off x="9791083" y="3008353"/>
            <a:ext cx="1952135" cy="1951861"/>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noFill/>
          <a:ln w="9525" cap="flat" cmpd="sng">
            <a:solidFill>
              <a:srgbClr val="244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Прямоугольник 20"/>
          <p:cNvSpPr/>
          <p:nvPr/>
        </p:nvSpPr>
        <p:spPr>
          <a:xfrm>
            <a:off x="287290" y="3476162"/>
            <a:ext cx="2090456" cy="1015663"/>
          </a:xfrm>
          <a:prstGeom prst="rect">
            <a:avLst/>
          </a:prstGeom>
        </p:spPr>
        <p:txBody>
          <a:bodyPr wrap="square">
            <a:spAutoFit/>
          </a:bodyPr>
          <a:lstStyle/>
          <a:p>
            <a:pPr lvl="0" algn="ctr"/>
            <a:r>
              <a:rPr lang="de-DE" sz="2000" dirty="0">
                <a:latin typeface="HSE Sans" panose="02000000000000000000" pitchFamily="2" charset="0"/>
                <a:ea typeface="+mj-ea"/>
                <a:cs typeface="+mj-cs"/>
              </a:rPr>
              <a:t>Sentiment </a:t>
            </a:r>
            <a:r>
              <a:rPr lang="de-DE" sz="2000" dirty="0" err="1">
                <a:latin typeface="HSE Sans" panose="02000000000000000000" pitchFamily="2" charset="0"/>
                <a:ea typeface="+mj-ea"/>
                <a:cs typeface="+mj-cs"/>
              </a:rPr>
              <a:t>analysis</a:t>
            </a:r>
            <a:r>
              <a:rPr lang="de-DE" sz="2000" dirty="0">
                <a:latin typeface="HSE Sans" panose="02000000000000000000" pitchFamily="2" charset="0"/>
                <a:ea typeface="+mj-ea"/>
                <a:cs typeface="+mj-cs"/>
              </a:rPr>
              <a:t> </a:t>
            </a:r>
            <a:r>
              <a:rPr lang="de-DE" sz="2000" dirty="0" err="1">
                <a:latin typeface="HSE Sans" panose="02000000000000000000" pitchFamily="2" charset="0"/>
                <a:ea typeface="+mj-ea"/>
                <a:cs typeface="+mj-cs"/>
              </a:rPr>
              <a:t>of</a:t>
            </a:r>
            <a:r>
              <a:rPr lang="de-DE" sz="2000" dirty="0">
                <a:latin typeface="HSE Sans" panose="02000000000000000000" pitchFamily="2" charset="0"/>
                <a:ea typeface="+mj-ea"/>
                <a:cs typeface="+mj-cs"/>
              </a:rPr>
              <a:t> </a:t>
            </a:r>
            <a:r>
              <a:rPr lang="de-DE" sz="2000" dirty="0" err="1">
                <a:latin typeface="HSE Sans" panose="02000000000000000000" pitchFamily="2" charset="0"/>
                <a:ea typeface="+mj-ea"/>
                <a:cs typeface="+mj-cs"/>
              </a:rPr>
              <a:t>tweets</a:t>
            </a:r>
            <a:r>
              <a:rPr lang="de-DE" sz="2000" dirty="0">
                <a:latin typeface="HSE Sans" panose="02000000000000000000" pitchFamily="2" charset="0"/>
                <a:ea typeface="+mj-ea"/>
                <a:cs typeface="+mj-cs"/>
              </a:rPr>
              <a:t> in real time</a:t>
            </a:r>
            <a:endParaRPr lang="en-GB" sz="2000" dirty="0">
              <a:latin typeface="HSE Sans" panose="02000000000000000000" pitchFamily="2" charset="0"/>
              <a:ea typeface="+mj-ea"/>
              <a:cs typeface="+mj-cs"/>
            </a:endParaRPr>
          </a:p>
        </p:txBody>
      </p:sp>
      <p:sp>
        <p:nvSpPr>
          <p:cNvPr id="22" name="Прямоугольник 21"/>
          <p:cNvSpPr/>
          <p:nvPr/>
        </p:nvSpPr>
        <p:spPr>
          <a:xfrm>
            <a:off x="3433559" y="3476162"/>
            <a:ext cx="2046293" cy="1015663"/>
          </a:xfrm>
          <a:prstGeom prst="rect">
            <a:avLst/>
          </a:prstGeom>
        </p:spPr>
        <p:txBody>
          <a:bodyPr wrap="square">
            <a:spAutoFit/>
          </a:bodyPr>
          <a:lstStyle/>
          <a:p>
            <a:pPr lvl="0" algn="ctr"/>
            <a:r>
              <a:rPr lang="de-DE" sz="2000" dirty="0">
                <a:latin typeface="HSE Sans" panose="02000000000000000000" pitchFamily="2" charset="0"/>
                <a:ea typeface="+mj-ea"/>
                <a:cs typeface="+mj-cs"/>
              </a:rPr>
              <a:t>Construction </a:t>
            </a:r>
            <a:r>
              <a:rPr lang="de-DE" sz="2000" dirty="0" err="1">
                <a:latin typeface="HSE Sans" panose="02000000000000000000" pitchFamily="2" charset="0"/>
                <a:ea typeface="+mj-ea"/>
                <a:cs typeface="+mj-cs"/>
              </a:rPr>
              <a:t>of</a:t>
            </a:r>
            <a:r>
              <a:rPr lang="de-DE" sz="2000" dirty="0">
                <a:latin typeface="HSE Sans" panose="02000000000000000000" pitchFamily="2" charset="0"/>
                <a:ea typeface="+mj-ea"/>
                <a:cs typeface="+mj-cs"/>
              </a:rPr>
              <a:t> </a:t>
            </a:r>
            <a:r>
              <a:rPr lang="de-DE" sz="2000" dirty="0" err="1">
                <a:latin typeface="HSE Sans" panose="02000000000000000000" pitchFamily="2" charset="0"/>
                <a:ea typeface="+mj-ea"/>
                <a:cs typeface="+mj-cs"/>
              </a:rPr>
              <a:t>market</a:t>
            </a:r>
            <a:r>
              <a:rPr lang="de-DE" sz="2000" dirty="0">
                <a:latin typeface="HSE Sans" panose="02000000000000000000" pitchFamily="2" charset="0"/>
                <a:ea typeface="+mj-ea"/>
                <a:cs typeface="+mj-cs"/>
              </a:rPr>
              <a:t> </a:t>
            </a:r>
            <a:r>
              <a:rPr lang="de-DE" sz="2000" dirty="0" err="1">
                <a:latin typeface="HSE Sans" panose="02000000000000000000" pitchFamily="2" charset="0"/>
                <a:ea typeface="+mj-ea"/>
                <a:cs typeface="+mj-cs"/>
              </a:rPr>
              <a:t>sentiment</a:t>
            </a:r>
            <a:r>
              <a:rPr lang="de-DE" sz="2000" dirty="0">
                <a:latin typeface="HSE Sans" panose="02000000000000000000" pitchFamily="2" charset="0"/>
                <a:ea typeface="+mj-ea"/>
                <a:cs typeface="+mj-cs"/>
              </a:rPr>
              <a:t> time </a:t>
            </a:r>
            <a:r>
              <a:rPr lang="de-DE" sz="2000" dirty="0" err="1">
                <a:latin typeface="HSE Sans" panose="02000000000000000000" pitchFamily="2" charset="0"/>
                <a:ea typeface="+mj-ea"/>
                <a:cs typeface="+mj-cs"/>
              </a:rPr>
              <a:t>series</a:t>
            </a:r>
            <a:endParaRPr lang="de-DE" sz="2000" dirty="0">
              <a:latin typeface="HSE Sans" panose="02000000000000000000" pitchFamily="2" charset="0"/>
              <a:ea typeface="+mj-ea"/>
              <a:cs typeface="+mj-cs"/>
            </a:endParaRPr>
          </a:p>
        </p:txBody>
      </p:sp>
      <p:sp>
        <p:nvSpPr>
          <p:cNvPr id="23" name="Прямоугольник 22"/>
          <p:cNvSpPr/>
          <p:nvPr/>
        </p:nvSpPr>
        <p:spPr>
          <a:xfrm>
            <a:off x="6785223" y="3518439"/>
            <a:ext cx="1681582" cy="1015663"/>
          </a:xfrm>
          <a:prstGeom prst="rect">
            <a:avLst/>
          </a:prstGeom>
        </p:spPr>
        <p:txBody>
          <a:bodyPr wrap="square">
            <a:spAutoFit/>
          </a:bodyPr>
          <a:lstStyle/>
          <a:p>
            <a:pPr algn="ctr"/>
            <a:r>
              <a:rPr lang="en-US" sz="2000" dirty="0">
                <a:latin typeface="HSE Sans" panose="02000000000000000000" pitchFamily="2" charset="0"/>
                <a:ea typeface="+mj-ea"/>
                <a:cs typeface="+mj-cs"/>
              </a:rPr>
              <a:t>Construction of crypto time series </a:t>
            </a:r>
          </a:p>
        </p:txBody>
      </p:sp>
      <p:sp>
        <p:nvSpPr>
          <p:cNvPr id="24" name="Прямоугольник 23"/>
          <p:cNvSpPr/>
          <p:nvPr/>
        </p:nvSpPr>
        <p:spPr>
          <a:xfrm>
            <a:off x="9831683" y="3539462"/>
            <a:ext cx="1870934" cy="1015663"/>
          </a:xfrm>
          <a:prstGeom prst="rect">
            <a:avLst/>
          </a:prstGeom>
        </p:spPr>
        <p:txBody>
          <a:bodyPr wrap="square">
            <a:spAutoFit/>
          </a:bodyPr>
          <a:lstStyle/>
          <a:p>
            <a:pPr lvl="0" algn="ctr"/>
            <a:r>
              <a:rPr lang="de-DE" sz="2000" dirty="0" err="1">
                <a:latin typeface="HSE Sans" panose="02000000000000000000" pitchFamily="2" charset="0"/>
                <a:ea typeface="+mj-ea"/>
                <a:cs typeface="+mj-cs"/>
              </a:rPr>
              <a:t>Econometric</a:t>
            </a:r>
            <a:r>
              <a:rPr lang="de-DE" sz="2000" dirty="0">
                <a:latin typeface="HSE Sans" panose="02000000000000000000" pitchFamily="2" charset="0"/>
                <a:ea typeface="+mj-ea"/>
                <a:cs typeface="+mj-cs"/>
              </a:rPr>
              <a:t> </a:t>
            </a:r>
            <a:r>
              <a:rPr lang="de-DE" sz="2000" dirty="0" err="1">
                <a:latin typeface="HSE Sans" panose="02000000000000000000" pitchFamily="2" charset="0"/>
                <a:ea typeface="+mj-ea"/>
                <a:cs typeface="+mj-cs"/>
              </a:rPr>
              <a:t>forecasting</a:t>
            </a:r>
            <a:r>
              <a:rPr lang="de-DE" sz="2000" dirty="0">
                <a:latin typeface="HSE Sans" panose="02000000000000000000" pitchFamily="2" charset="0"/>
                <a:ea typeface="+mj-ea"/>
                <a:cs typeface="+mj-cs"/>
              </a:rPr>
              <a:t> </a:t>
            </a:r>
            <a:r>
              <a:rPr lang="de-DE" sz="2000" dirty="0" err="1">
                <a:latin typeface="HSE Sans" panose="02000000000000000000" pitchFamily="2" charset="0"/>
                <a:ea typeface="+mj-ea"/>
                <a:cs typeface="+mj-cs"/>
              </a:rPr>
              <a:t>with</a:t>
            </a:r>
            <a:r>
              <a:rPr lang="de-DE" sz="2000" dirty="0">
                <a:latin typeface="HSE Sans" panose="02000000000000000000" pitchFamily="2" charset="0"/>
                <a:ea typeface="+mj-ea"/>
                <a:cs typeface="+mj-cs"/>
              </a:rPr>
              <a:t> </a:t>
            </a:r>
            <a:r>
              <a:rPr lang="de-DE" sz="2000" dirty="0" err="1">
                <a:latin typeface="HSE Sans" panose="02000000000000000000" pitchFamily="2" charset="0"/>
                <a:ea typeface="+mj-ea"/>
                <a:cs typeface="+mj-cs"/>
              </a:rPr>
              <a:t>two</a:t>
            </a:r>
            <a:r>
              <a:rPr lang="de-DE" sz="2000" dirty="0">
                <a:latin typeface="HSE Sans" panose="02000000000000000000" pitchFamily="2" charset="0"/>
                <a:ea typeface="+mj-ea"/>
                <a:cs typeface="+mj-cs"/>
              </a:rPr>
              <a:t> time </a:t>
            </a:r>
            <a:r>
              <a:rPr lang="de-DE" sz="2000" dirty="0" err="1">
                <a:latin typeface="HSE Sans" panose="02000000000000000000" pitchFamily="2" charset="0"/>
                <a:ea typeface="+mj-ea"/>
                <a:cs typeface="+mj-cs"/>
              </a:rPr>
              <a:t>series</a:t>
            </a:r>
            <a:endParaRPr lang="en-GB" sz="2000" dirty="0">
              <a:latin typeface="HSE Sans" panose="02000000000000000000" pitchFamily="2" charset="0"/>
              <a:ea typeface="+mj-ea"/>
              <a:cs typeface="+mj-cs"/>
            </a:endParaRPr>
          </a:p>
        </p:txBody>
      </p:sp>
      <p:sp>
        <p:nvSpPr>
          <p:cNvPr id="25" name="Заголовок 2">
            <a:extLst>
              <a:ext uri="{FF2B5EF4-FFF2-40B4-BE49-F238E27FC236}">
                <a16:creationId xmlns:a16="http://schemas.microsoft.com/office/drawing/2014/main" id="{12C0A398-5D75-B05E-C13C-D76BB06855C2}"/>
              </a:ext>
            </a:extLst>
          </p:cNvPr>
          <p:cNvSpPr txBox="1">
            <a:spLocks/>
          </p:cNvSpPr>
          <p:nvPr/>
        </p:nvSpPr>
        <p:spPr>
          <a:xfrm>
            <a:off x="585898" y="2365746"/>
            <a:ext cx="5245560" cy="777025"/>
          </a:xfrm>
          <a:prstGeom prst="rect">
            <a:avLst/>
          </a:prstGeom>
        </p:spPr>
        <p:txBody>
          <a:bodyPr lIns="0" tIns="0" rIns="0" bIns="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en-US" dirty="0"/>
              <a:t>STEPS</a:t>
            </a:r>
            <a:endParaRPr lang="ru-RU" dirty="0"/>
          </a:p>
        </p:txBody>
      </p:sp>
    </p:spTree>
    <p:extLst>
      <p:ext uri="{BB962C8B-B14F-4D97-AF65-F5344CB8AC3E}">
        <p14:creationId xmlns:p14="http://schemas.microsoft.com/office/powerpoint/2010/main" val="217272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1">
                                            <p:txEl>
                                              <p:pRg st="0" end="0"/>
                                            </p:txEl>
                                          </p:spTgt>
                                        </p:tgtEl>
                                        <p:attrNameLst>
                                          <p:attrName>style.visibility</p:attrName>
                                        </p:attrNameLst>
                                      </p:cBhvr>
                                      <p:to>
                                        <p:strVal val="visible"/>
                                      </p:to>
                                    </p:set>
                                    <p:animEffect transition="in" filter="fade">
                                      <p:cBhvr>
                                        <p:cTn id="29" dur="500"/>
                                        <p:tgtEl>
                                          <p:spTgt spid="21">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3">
                                            <p:txEl>
                                              <p:pRg st="0" end="0"/>
                                            </p:txEl>
                                          </p:spTgt>
                                        </p:tgtEl>
                                        <p:attrNameLst>
                                          <p:attrName>style.visibility</p:attrName>
                                        </p:attrNameLst>
                                      </p:cBhvr>
                                      <p:to>
                                        <p:strVal val="visible"/>
                                      </p:to>
                                    </p:set>
                                    <p:animEffect transition="in" filter="fade">
                                      <p:cBhvr>
                                        <p:cTn id="39" dur="500"/>
                                        <p:tgtEl>
                                          <p:spTgt spid="2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4">
                                            <p:txEl>
                                              <p:pRg st="0" end="0"/>
                                            </p:txEl>
                                          </p:spTgt>
                                        </p:tgtEl>
                                        <p:attrNameLst>
                                          <p:attrName>style.visibility</p:attrName>
                                        </p:attrNameLst>
                                      </p:cBhvr>
                                      <p:to>
                                        <p:strVal val="visible"/>
                                      </p:to>
                                    </p:set>
                                    <p:animEffect transition="in" filter="fade">
                                      <p:cBhvr>
                                        <p:cTn id="44"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de-DE" dirty="0"/>
              <a:t>CURRENT TASKS &amp; CHECKLIST</a:t>
            </a:r>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de-DE" dirty="0"/>
              <a:t>International Laboratory </a:t>
            </a:r>
            <a:r>
              <a:rPr lang="de-DE" dirty="0" err="1"/>
              <a:t>for</a:t>
            </a:r>
            <a:r>
              <a:rPr lang="de-DE" dirty="0"/>
              <a:t> Applied Network Research (ANR-Lab)</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a:xfrm>
            <a:off x="3459163" y="548720"/>
            <a:ext cx="2472946" cy="408109"/>
          </a:xfrm>
        </p:spPr>
        <p:txBody>
          <a:bodyPr/>
          <a:lstStyle/>
          <a:p>
            <a:r>
              <a:rPr lang="en-GB" dirty="0"/>
              <a:t>Forecasting Volatility of Crypto-Currencies on the base of an NLP analysis of Twitter’s API feed </a:t>
            </a:r>
            <a:endParaRPr lang="ru-RU" dirty="0"/>
          </a:p>
          <a:p>
            <a:endParaRPr lang="ru-RU"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de-DE" dirty="0"/>
              <a:t>Moscow</a:t>
            </a:r>
          </a:p>
          <a:p>
            <a:r>
              <a:rPr lang="de-DE" dirty="0"/>
              <a:t>2022</a:t>
            </a:r>
            <a:endParaRPr lang="ru-RU" dirty="0"/>
          </a:p>
        </p:txBody>
      </p:sp>
      <p:sp>
        <p:nvSpPr>
          <p:cNvPr id="22" name="Google Shape;8974;p77"/>
          <p:cNvSpPr/>
          <p:nvPr/>
        </p:nvSpPr>
        <p:spPr>
          <a:xfrm flipV="1">
            <a:off x="790611" y="2224812"/>
            <a:ext cx="1227395" cy="1443411"/>
          </a:xfrm>
          <a:custGeom>
            <a:avLst/>
            <a:gdLst/>
            <a:ahLst/>
            <a:cxnLst/>
            <a:rect l="l" t="t" r="r" b="b"/>
            <a:pathLst>
              <a:path w="29952" h="26371" extrusionOk="0">
                <a:moveTo>
                  <a:pt x="1" y="0"/>
                </a:moveTo>
                <a:lnTo>
                  <a:pt x="1" y="24234"/>
                </a:lnTo>
                <a:lnTo>
                  <a:pt x="14" y="24234"/>
                </a:lnTo>
                <a:cubicBezTo>
                  <a:pt x="14" y="24234"/>
                  <a:pt x="203" y="24229"/>
                  <a:pt x="558" y="24229"/>
                </a:cubicBezTo>
                <a:cubicBezTo>
                  <a:pt x="2473" y="24229"/>
                  <a:pt x="9215" y="24384"/>
                  <a:pt x="17213" y="26370"/>
                </a:cubicBezTo>
                <a:lnTo>
                  <a:pt x="29952" y="5713"/>
                </a:lnTo>
                <a:cubicBezTo>
                  <a:pt x="29952" y="5713"/>
                  <a:pt x="20827" y="0"/>
                  <a:pt x="14" y="0"/>
                </a:cubicBezTo>
                <a:close/>
              </a:path>
            </a:pathLst>
          </a:custGeom>
          <a:noFill/>
          <a:ln w="9525" cap="flat" cmpd="sng">
            <a:solidFill>
              <a:srgbClr val="0E2D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76;p77"/>
          <p:cNvSpPr/>
          <p:nvPr/>
        </p:nvSpPr>
        <p:spPr>
          <a:xfrm flipV="1">
            <a:off x="3868567" y="2055045"/>
            <a:ext cx="7429697" cy="1189299"/>
          </a:xfrm>
          <a:custGeom>
            <a:avLst/>
            <a:gdLst/>
            <a:ahLst/>
            <a:cxnLst/>
            <a:rect l="l" t="t" r="r" b="b"/>
            <a:pathLst>
              <a:path w="35124" h="7846" extrusionOk="0">
                <a:moveTo>
                  <a:pt x="0" y="1"/>
                </a:moveTo>
                <a:lnTo>
                  <a:pt x="0" y="7845"/>
                </a:lnTo>
                <a:lnTo>
                  <a:pt x="35123" y="7845"/>
                </a:lnTo>
                <a:lnTo>
                  <a:pt x="35123" y="1"/>
                </a:lnTo>
                <a:close/>
              </a:path>
            </a:pathLst>
          </a:custGeom>
          <a:noFill/>
          <a:ln w="9525" cap="flat" cmpd="sng">
            <a:solidFill>
              <a:srgbClr val="0E2D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8977;p77"/>
          <p:cNvCxnSpPr/>
          <p:nvPr/>
        </p:nvCxnSpPr>
        <p:spPr>
          <a:xfrm rot="10800000" flipH="1" flipV="1">
            <a:off x="1715770" y="2649754"/>
            <a:ext cx="2048226" cy="0"/>
          </a:xfrm>
          <a:prstGeom prst="straightConnector1">
            <a:avLst/>
          </a:prstGeom>
          <a:noFill/>
          <a:ln w="9525" cap="flat" cmpd="sng">
            <a:solidFill>
              <a:srgbClr val="0E2D69"/>
            </a:solidFill>
            <a:prstDash val="solid"/>
            <a:round/>
            <a:headEnd type="none" w="med" len="med"/>
            <a:tailEnd type="oval" w="med" len="med"/>
          </a:ln>
        </p:spPr>
      </p:cxnSp>
      <p:sp>
        <p:nvSpPr>
          <p:cNvPr id="18" name="Google Shape;8979;p77"/>
          <p:cNvSpPr/>
          <p:nvPr/>
        </p:nvSpPr>
        <p:spPr>
          <a:xfrm flipV="1">
            <a:off x="790611" y="3427925"/>
            <a:ext cx="1809957" cy="1534349"/>
          </a:xfrm>
          <a:custGeom>
            <a:avLst/>
            <a:gdLst/>
            <a:ahLst/>
            <a:cxnLst/>
            <a:rect l="l" t="t" r="r" b="b"/>
            <a:pathLst>
              <a:path w="44762" h="30635" extrusionOk="0">
                <a:moveTo>
                  <a:pt x="1" y="1"/>
                </a:moveTo>
                <a:lnTo>
                  <a:pt x="1" y="24648"/>
                </a:lnTo>
                <a:lnTo>
                  <a:pt x="14" y="24648"/>
                </a:lnTo>
                <a:cubicBezTo>
                  <a:pt x="5607" y="24648"/>
                  <a:pt x="18560" y="25130"/>
                  <a:pt x="31390" y="30635"/>
                </a:cubicBezTo>
                <a:lnTo>
                  <a:pt x="44761" y="10327"/>
                </a:lnTo>
                <a:cubicBezTo>
                  <a:pt x="44761" y="10327"/>
                  <a:pt x="27304" y="1"/>
                  <a:pt x="14" y="1"/>
                </a:cubicBezTo>
                <a:close/>
              </a:path>
            </a:pathLst>
          </a:custGeom>
          <a:noFill/>
          <a:ln w="9525" cap="flat" cmpd="sng">
            <a:solidFill>
              <a:srgbClr val="234A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981;p77"/>
          <p:cNvSpPr/>
          <p:nvPr/>
        </p:nvSpPr>
        <p:spPr>
          <a:xfrm flipV="1">
            <a:off x="3868567" y="3451248"/>
            <a:ext cx="7429697" cy="1511025"/>
          </a:xfrm>
          <a:custGeom>
            <a:avLst/>
            <a:gdLst/>
            <a:ahLst/>
            <a:cxnLst/>
            <a:rect l="l" t="t" r="r" b="b"/>
            <a:pathLst>
              <a:path w="35124" h="7847" extrusionOk="0">
                <a:moveTo>
                  <a:pt x="0" y="1"/>
                </a:moveTo>
                <a:lnTo>
                  <a:pt x="0" y="7847"/>
                </a:lnTo>
                <a:lnTo>
                  <a:pt x="35123" y="7847"/>
                </a:lnTo>
                <a:lnTo>
                  <a:pt x="35123" y="1"/>
                </a:lnTo>
                <a:close/>
              </a:path>
            </a:pathLst>
          </a:custGeom>
          <a:noFill/>
          <a:ln w="9525" cap="flat" cmpd="sng">
            <a:solidFill>
              <a:srgbClr val="234A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8982;p77"/>
          <p:cNvCxnSpPr/>
          <p:nvPr/>
        </p:nvCxnSpPr>
        <p:spPr>
          <a:xfrm rot="10800000" flipH="1" flipV="1">
            <a:off x="2374745" y="4046055"/>
            <a:ext cx="1389682" cy="0"/>
          </a:xfrm>
          <a:prstGeom prst="straightConnector1">
            <a:avLst/>
          </a:prstGeom>
          <a:noFill/>
          <a:ln w="9525" cap="flat" cmpd="sng">
            <a:solidFill>
              <a:srgbClr val="234A9B"/>
            </a:solidFill>
            <a:prstDash val="solid"/>
            <a:round/>
            <a:headEnd type="none" w="med" len="med"/>
            <a:tailEnd type="oval" w="med" len="med"/>
          </a:ln>
        </p:spPr>
      </p:cxnSp>
      <p:sp>
        <p:nvSpPr>
          <p:cNvPr id="14" name="Google Shape;8984;p77"/>
          <p:cNvSpPr/>
          <p:nvPr/>
        </p:nvSpPr>
        <p:spPr>
          <a:xfrm flipV="1">
            <a:off x="790611" y="4628335"/>
            <a:ext cx="2536378" cy="1842571"/>
          </a:xfrm>
          <a:custGeom>
            <a:avLst/>
            <a:gdLst/>
            <a:ahLst/>
            <a:cxnLst/>
            <a:rect l="l" t="t" r="r" b="b"/>
            <a:pathLst>
              <a:path w="62727" h="36789" extrusionOk="0">
                <a:moveTo>
                  <a:pt x="1" y="1"/>
                </a:moveTo>
                <a:lnTo>
                  <a:pt x="1" y="25976"/>
                </a:lnTo>
                <a:lnTo>
                  <a:pt x="17" y="25976"/>
                </a:lnTo>
                <a:cubicBezTo>
                  <a:pt x="74" y="25976"/>
                  <a:pt x="588" y="25960"/>
                  <a:pt x="1487" y="25960"/>
                </a:cubicBezTo>
                <a:cubicBezTo>
                  <a:pt x="7235" y="25960"/>
                  <a:pt x="28709" y="26646"/>
                  <a:pt x="46867" y="36789"/>
                </a:cubicBezTo>
                <a:lnTo>
                  <a:pt x="62726" y="12728"/>
                </a:lnTo>
                <a:cubicBezTo>
                  <a:pt x="62726" y="12728"/>
                  <a:pt x="39312" y="2"/>
                  <a:pt x="17" y="1"/>
                </a:cubicBezTo>
                <a:close/>
              </a:path>
            </a:pathLst>
          </a:custGeom>
          <a:noFill/>
          <a:ln w="9525" cap="flat" cmpd="sng">
            <a:solidFill>
              <a:srgbClr val="11A0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8987;p77"/>
          <p:cNvCxnSpPr/>
          <p:nvPr/>
        </p:nvCxnSpPr>
        <p:spPr>
          <a:xfrm rot="10800000" flipH="1" flipV="1">
            <a:off x="3053598" y="5335710"/>
            <a:ext cx="710397" cy="0"/>
          </a:xfrm>
          <a:prstGeom prst="straightConnector1">
            <a:avLst/>
          </a:prstGeom>
          <a:noFill/>
          <a:ln w="9525" cap="flat" cmpd="sng">
            <a:solidFill>
              <a:srgbClr val="11A0D7"/>
            </a:solidFill>
            <a:prstDash val="solid"/>
            <a:round/>
            <a:headEnd type="none" w="med" len="med"/>
            <a:tailEnd type="oval" w="med" len="med"/>
          </a:ln>
        </p:spPr>
      </p:cxnSp>
      <p:sp>
        <p:nvSpPr>
          <p:cNvPr id="30" name="Прямоугольник 29"/>
          <p:cNvSpPr/>
          <p:nvPr/>
        </p:nvSpPr>
        <p:spPr>
          <a:xfrm>
            <a:off x="774331" y="2794151"/>
            <a:ext cx="1227395" cy="584775"/>
          </a:xfrm>
          <a:prstGeom prst="rect">
            <a:avLst/>
          </a:prstGeom>
        </p:spPr>
        <p:txBody>
          <a:bodyPr wrap="square">
            <a:spAutoFit/>
          </a:bodyPr>
          <a:lstStyle/>
          <a:p>
            <a:pPr lvl="0"/>
            <a:r>
              <a:rPr lang="de-DE" sz="1600" dirty="0">
                <a:solidFill>
                  <a:srgbClr val="0E2D69"/>
                </a:solidFill>
                <a:latin typeface="HSE Sans" panose="02000000000000000000" pitchFamily="2" charset="0"/>
              </a:rPr>
              <a:t>Sentiment Analysis</a:t>
            </a:r>
            <a:endParaRPr lang="en-GB" sz="1600" dirty="0">
              <a:solidFill>
                <a:srgbClr val="0E2D69"/>
              </a:solidFill>
              <a:latin typeface="HSE Sans" panose="02000000000000000000" pitchFamily="2" charset="0"/>
            </a:endParaRPr>
          </a:p>
        </p:txBody>
      </p:sp>
      <p:sp>
        <p:nvSpPr>
          <p:cNvPr id="31" name="Прямоугольник 30"/>
          <p:cNvSpPr/>
          <p:nvPr/>
        </p:nvSpPr>
        <p:spPr>
          <a:xfrm>
            <a:off x="774331" y="3970542"/>
            <a:ext cx="1227395" cy="584775"/>
          </a:xfrm>
          <a:prstGeom prst="rect">
            <a:avLst/>
          </a:prstGeom>
        </p:spPr>
        <p:txBody>
          <a:bodyPr wrap="square">
            <a:spAutoFit/>
          </a:bodyPr>
          <a:lstStyle/>
          <a:p>
            <a:r>
              <a:rPr lang="de-DE" sz="1600" dirty="0">
                <a:solidFill>
                  <a:srgbClr val="0E2D69"/>
                </a:solidFill>
                <a:latin typeface="HSE Sans" panose="02000000000000000000" pitchFamily="2" charset="0"/>
              </a:rPr>
              <a:t>Database </a:t>
            </a:r>
            <a:r>
              <a:rPr lang="de-DE" sz="1600" dirty="0" err="1">
                <a:solidFill>
                  <a:srgbClr val="0E2D69"/>
                </a:solidFill>
                <a:latin typeface="HSE Sans" panose="02000000000000000000" pitchFamily="2" charset="0"/>
              </a:rPr>
              <a:t>Creation</a:t>
            </a:r>
            <a:endParaRPr lang="en-GB" sz="1600" dirty="0">
              <a:solidFill>
                <a:srgbClr val="0E2D69"/>
              </a:solidFill>
              <a:latin typeface="HSE Sans" panose="02000000000000000000" pitchFamily="2" charset="0"/>
            </a:endParaRPr>
          </a:p>
        </p:txBody>
      </p:sp>
      <p:sp>
        <p:nvSpPr>
          <p:cNvPr id="32" name="Прямоугольник 31"/>
          <p:cNvSpPr/>
          <p:nvPr/>
        </p:nvSpPr>
        <p:spPr>
          <a:xfrm>
            <a:off x="774331" y="5301091"/>
            <a:ext cx="1895959" cy="830997"/>
          </a:xfrm>
          <a:prstGeom prst="rect">
            <a:avLst/>
          </a:prstGeom>
        </p:spPr>
        <p:txBody>
          <a:bodyPr wrap="square">
            <a:spAutoFit/>
          </a:bodyPr>
          <a:lstStyle/>
          <a:p>
            <a:pPr lvl="0"/>
            <a:r>
              <a:rPr lang="de-DE" sz="1600" dirty="0" err="1">
                <a:solidFill>
                  <a:srgbClr val="0E2D69"/>
                </a:solidFill>
                <a:latin typeface="HSE Sans" panose="02000000000000000000" pitchFamily="2" charset="0"/>
              </a:rPr>
              <a:t>Exploratory</a:t>
            </a:r>
            <a:r>
              <a:rPr lang="de-DE" sz="1600" dirty="0">
                <a:solidFill>
                  <a:srgbClr val="0E2D69"/>
                </a:solidFill>
                <a:latin typeface="HSE Sans" panose="02000000000000000000" pitchFamily="2" charset="0"/>
              </a:rPr>
              <a:t> Analysis</a:t>
            </a:r>
          </a:p>
          <a:p>
            <a:pPr lvl="0"/>
            <a:r>
              <a:rPr lang="de-DE" sz="1600" dirty="0">
                <a:solidFill>
                  <a:srgbClr val="0E2D69"/>
                </a:solidFill>
                <a:latin typeface="HSE Sans" panose="02000000000000000000" pitchFamily="2" charset="0"/>
              </a:rPr>
              <a:t>&amp; Implementation</a:t>
            </a:r>
            <a:endParaRPr lang="en-GB" sz="1600" dirty="0">
              <a:solidFill>
                <a:srgbClr val="0E2D69"/>
              </a:solidFill>
              <a:latin typeface="HSE Sans" panose="02000000000000000000" pitchFamily="2" charset="0"/>
            </a:endParaRPr>
          </a:p>
        </p:txBody>
      </p:sp>
      <p:sp>
        <p:nvSpPr>
          <p:cNvPr id="33" name="Прямоугольник 32"/>
          <p:cNvSpPr/>
          <p:nvPr/>
        </p:nvSpPr>
        <p:spPr>
          <a:xfrm>
            <a:off x="4128017" y="2180000"/>
            <a:ext cx="7180880" cy="954107"/>
          </a:xfrm>
          <a:prstGeom prst="rect">
            <a:avLst/>
          </a:prstGeom>
        </p:spPr>
        <p:txBody>
          <a:bodyPr wrap="square">
            <a:spAutoFit/>
          </a:bodyPr>
          <a:lstStyle/>
          <a:p>
            <a:pPr marL="285750" lvl="0" indent="-285750">
              <a:buFont typeface="Arial" panose="020B0604020202020204" pitchFamily="34" charset="0"/>
              <a:buChar char="•"/>
            </a:pPr>
            <a:r>
              <a:rPr lang="de-DE" sz="1400" dirty="0" err="1">
                <a:solidFill>
                  <a:srgbClr val="0E2D69"/>
                </a:solidFill>
                <a:latin typeface="HSE Sans" panose="02000000000000000000" pitchFamily="2" charset="0"/>
              </a:rPr>
              <a:t>Applying</a:t>
            </a:r>
            <a:r>
              <a:rPr lang="de-DE" sz="1400" dirty="0">
                <a:solidFill>
                  <a:srgbClr val="0E2D69"/>
                </a:solidFill>
                <a:latin typeface="HSE Sans" panose="02000000000000000000" pitchFamily="2" charset="0"/>
              </a:rPr>
              <a:t> an </a:t>
            </a:r>
            <a:r>
              <a:rPr lang="de-DE" sz="1400" dirty="0" err="1">
                <a:solidFill>
                  <a:srgbClr val="0E2D69"/>
                </a:solidFill>
                <a:latin typeface="HSE Sans" panose="02000000000000000000" pitchFamily="2" charset="0"/>
              </a:rPr>
              <a:t>algorithm</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for</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sentiment</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computation</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with</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the</a:t>
            </a:r>
            <a:r>
              <a:rPr lang="de-DE" sz="1400" dirty="0">
                <a:solidFill>
                  <a:srgbClr val="0E2D69"/>
                </a:solidFill>
                <a:latin typeface="HSE Sans" panose="02000000000000000000" pitchFamily="2" charset="0"/>
              </a:rPr>
              <a:t> VADER </a:t>
            </a:r>
            <a:r>
              <a:rPr lang="de-DE" sz="1400" dirty="0" err="1">
                <a:solidFill>
                  <a:srgbClr val="0E2D69"/>
                </a:solidFill>
                <a:latin typeface="HSE Sans" panose="02000000000000000000" pitchFamily="2" charset="0"/>
              </a:rPr>
              <a:t>dictionary</a:t>
            </a:r>
            <a:endParaRPr lang="en-GB" sz="1400" dirty="0">
              <a:solidFill>
                <a:srgbClr val="0E2D69"/>
              </a:solidFill>
              <a:latin typeface="HSE Sans" panose="02000000000000000000" pitchFamily="2" charset="0"/>
            </a:endParaRPr>
          </a:p>
          <a:p>
            <a:pPr marL="285750" lvl="0" indent="-285750">
              <a:buFont typeface="Arial" panose="020B0604020202020204" pitchFamily="34" charset="0"/>
              <a:buChar char="•"/>
            </a:pPr>
            <a:r>
              <a:rPr lang="de-DE" sz="1400" dirty="0" err="1">
                <a:solidFill>
                  <a:srgbClr val="0E2D69"/>
                </a:solidFill>
                <a:latin typeface="HSE Sans" panose="02000000000000000000" pitchFamily="2" charset="0"/>
              </a:rPr>
              <a:t>Applying</a:t>
            </a:r>
            <a:r>
              <a:rPr lang="de-DE" sz="1400" dirty="0">
                <a:solidFill>
                  <a:srgbClr val="0E2D69"/>
                </a:solidFill>
                <a:latin typeface="HSE Sans" panose="02000000000000000000" pitchFamily="2" charset="0"/>
              </a:rPr>
              <a:t> an </a:t>
            </a:r>
            <a:r>
              <a:rPr lang="de-DE" sz="1400" dirty="0" err="1">
                <a:solidFill>
                  <a:srgbClr val="0E2D69"/>
                </a:solidFill>
                <a:latin typeface="HSE Sans" panose="02000000000000000000" pitchFamily="2" charset="0"/>
              </a:rPr>
              <a:t>algorithm</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for</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sentiment</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computation</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with</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Chen‘s</a:t>
            </a:r>
            <a:r>
              <a:rPr lang="de-DE" sz="1400" dirty="0">
                <a:solidFill>
                  <a:srgbClr val="0E2D69"/>
                </a:solidFill>
                <a:latin typeface="HSE Sans" panose="02000000000000000000" pitchFamily="2" charset="0"/>
              </a:rPr>
              <a:t> (2018) „Market Sentiment Dictionary“</a:t>
            </a:r>
            <a:endParaRPr lang="en-GB" sz="1400" dirty="0">
              <a:solidFill>
                <a:srgbClr val="0E2D69"/>
              </a:solidFill>
              <a:latin typeface="HSE Sans" panose="02000000000000000000" pitchFamily="2" charset="0"/>
            </a:endParaRPr>
          </a:p>
          <a:p>
            <a:pPr marL="285750" lvl="0" indent="-285750">
              <a:buFont typeface="Arial" panose="020B0604020202020204" pitchFamily="34" charset="0"/>
              <a:buChar char="•"/>
            </a:pPr>
            <a:r>
              <a:rPr lang="de-DE" sz="1400" dirty="0">
                <a:solidFill>
                  <a:srgbClr val="0E2D69"/>
                </a:solidFill>
                <a:latin typeface="HSE Sans" panose="02000000000000000000" pitchFamily="2" charset="0"/>
              </a:rPr>
              <a:t>Validation </a:t>
            </a:r>
            <a:r>
              <a:rPr lang="de-DE" sz="1400" dirty="0" err="1">
                <a:solidFill>
                  <a:srgbClr val="0E2D69"/>
                </a:solidFill>
                <a:latin typeface="HSE Sans" panose="02000000000000000000" pitchFamily="2" charset="0"/>
              </a:rPr>
              <a:t>of</a:t>
            </a:r>
            <a:r>
              <a:rPr lang="de-DE" sz="1400" dirty="0">
                <a:solidFill>
                  <a:srgbClr val="0E2D69"/>
                </a:solidFill>
                <a:latin typeface="HSE Sans" panose="02000000000000000000" pitchFamily="2" charset="0"/>
              </a:rPr>
              <a:t> &amp; </a:t>
            </a:r>
            <a:r>
              <a:rPr lang="de-DE" sz="1400" dirty="0" err="1">
                <a:solidFill>
                  <a:srgbClr val="0E2D69"/>
                </a:solidFill>
                <a:latin typeface="HSE Sans" panose="02000000000000000000" pitchFamily="2" charset="0"/>
              </a:rPr>
              <a:t>Comparison</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between</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the</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two</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sentiments</a:t>
            </a:r>
            <a:endParaRPr lang="en-GB" sz="1400" dirty="0">
              <a:solidFill>
                <a:srgbClr val="0E2D69"/>
              </a:solidFill>
              <a:latin typeface="HSE Sans" panose="02000000000000000000" pitchFamily="2" charset="0"/>
            </a:endParaRPr>
          </a:p>
        </p:txBody>
      </p:sp>
      <p:sp>
        <p:nvSpPr>
          <p:cNvPr id="34" name="Прямоугольник 33"/>
          <p:cNvSpPr/>
          <p:nvPr/>
        </p:nvSpPr>
        <p:spPr>
          <a:xfrm>
            <a:off x="4133872" y="3502601"/>
            <a:ext cx="7147903" cy="1384995"/>
          </a:xfrm>
          <a:prstGeom prst="rect">
            <a:avLst/>
          </a:prstGeom>
        </p:spPr>
        <p:txBody>
          <a:bodyPr wrap="square">
            <a:spAutoFit/>
          </a:bodyPr>
          <a:lstStyle/>
          <a:p>
            <a:pPr marL="285750" lvl="0" indent="-285750">
              <a:buFont typeface="Arial" panose="020B0604020202020204" pitchFamily="34" charset="0"/>
              <a:buChar char="•"/>
            </a:pPr>
            <a:r>
              <a:rPr lang="de-DE" sz="1400" dirty="0" err="1">
                <a:solidFill>
                  <a:srgbClr val="0E2D69"/>
                </a:solidFill>
                <a:latin typeface="HSE Sans" panose="02000000000000000000" pitchFamily="2" charset="0"/>
              </a:rPr>
              <a:t>Creating</a:t>
            </a:r>
            <a:r>
              <a:rPr lang="de-DE" sz="1400" dirty="0">
                <a:solidFill>
                  <a:srgbClr val="0E2D69"/>
                </a:solidFill>
                <a:latin typeface="HSE Sans" panose="02000000000000000000" pitchFamily="2" charset="0"/>
              </a:rPr>
              <a:t> a </a:t>
            </a:r>
            <a:r>
              <a:rPr lang="de-DE" sz="1400" dirty="0" err="1">
                <a:solidFill>
                  <a:srgbClr val="0E2D69"/>
                </a:solidFill>
                <a:latin typeface="HSE Sans" panose="02000000000000000000" pitchFamily="2" charset="0"/>
              </a:rPr>
              <a:t>database</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which</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updates</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the</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following</a:t>
            </a:r>
            <a:r>
              <a:rPr lang="de-DE" sz="1400" dirty="0">
                <a:solidFill>
                  <a:srgbClr val="0E2D69"/>
                </a:solidFill>
                <a:latin typeface="HSE Sans" panose="02000000000000000000" pitchFamily="2" charset="0"/>
              </a:rPr>
              <a:t> variables in </a:t>
            </a:r>
            <a:r>
              <a:rPr lang="de-DE" sz="1400" dirty="0" err="1">
                <a:solidFill>
                  <a:srgbClr val="0E2D69"/>
                </a:solidFill>
                <a:latin typeface="HSE Sans" panose="02000000000000000000" pitchFamily="2" charset="0"/>
              </a:rPr>
              <a:t>Sberbank‘s</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infrastructure</a:t>
            </a:r>
            <a:r>
              <a:rPr lang="de-DE" sz="1400" dirty="0">
                <a:solidFill>
                  <a:srgbClr val="0E2D69"/>
                </a:solidFill>
                <a:latin typeface="HSE Sans" panose="02000000000000000000" pitchFamily="2" charset="0"/>
              </a:rPr>
              <a:t> in real time:</a:t>
            </a:r>
            <a:endParaRPr lang="en-GB" sz="1400" dirty="0">
              <a:solidFill>
                <a:srgbClr val="0E2D69"/>
              </a:solidFill>
              <a:latin typeface="HSE Sans" panose="02000000000000000000" pitchFamily="2" charset="0"/>
            </a:endParaRPr>
          </a:p>
          <a:p>
            <a:pPr marL="742950" lvl="1" indent="-285750">
              <a:buSzPct val="70000"/>
              <a:buFont typeface="Arial" panose="020B0604020202020204" pitchFamily="34" charset="0"/>
              <a:buChar char="•"/>
            </a:pPr>
            <a:r>
              <a:rPr lang="de-DE" sz="1400" dirty="0">
                <a:solidFill>
                  <a:srgbClr val="0E2D69"/>
                </a:solidFill>
                <a:latin typeface="HSE Sans" panose="02000000000000000000" pitchFamily="2" charset="0"/>
              </a:rPr>
              <a:t>VADER-Sentiment</a:t>
            </a:r>
            <a:endParaRPr lang="en-GB" sz="1400" dirty="0">
              <a:solidFill>
                <a:srgbClr val="0E2D69"/>
              </a:solidFill>
              <a:latin typeface="HSE Sans" panose="02000000000000000000" pitchFamily="2" charset="0"/>
            </a:endParaRPr>
          </a:p>
          <a:p>
            <a:pPr marL="742950" lvl="1" indent="-285750">
              <a:buSzPct val="70000"/>
              <a:buFont typeface="Arial" panose="020B0604020202020204" pitchFamily="34" charset="0"/>
              <a:buChar char="•"/>
            </a:pPr>
            <a:r>
              <a:rPr lang="de-DE" sz="1400" dirty="0" err="1">
                <a:solidFill>
                  <a:srgbClr val="0E2D69"/>
                </a:solidFill>
                <a:latin typeface="HSE Sans" panose="02000000000000000000" pitchFamily="2" charset="0"/>
              </a:rPr>
              <a:t>Chen‘s</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sentiment</a:t>
            </a:r>
            <a:endParaRPr lang="en-GB" sz="1400" dirty="0">
              <a:solidFill>
                <a:srgbClr val="0E2D69"/>
              </a:solidFill>
              <a:latin typeface="HSE Sans" panose="02000000000000000000" pitchFamily="2" charset="0"/>
            </a:endParaRPr>
          </a:p>
          <a:p>
            <a:pPr marL="742950" lvl="1" indent="-285750">
              <a:buSzPct val="70000"/>
              <a:buFont typeface="Arial" panose="020B0604020202020204" pitchFamily="34" charset="0"/>
              <a:buChar char="•"/>
            </a:pPr>
            <a:r>
              <a:rPr lang="de-DE" sz="1400" dirty="0">
                <a:solidFill>
                  <a:srgbClr val="0E2D69"/>
                </a:solidFill>
                <a:latin typeface="HSE Sans" panose="02000000000000000000" pitchFamily="2" charset="0"/>
              </a:rPr>
              <a:t>Market </a:t>
            </a:r>
            <a:r>
              <a:rPr lang="de-DE" sz="1400" dirty="0" err="1">
                <a:solidFill>
                  <a:srgbClr val="0E2D69"/>
                </a:solidFill>
                <a:latin typeface="HSE Sans" panose="02000000000000000000" pitchFamily="2" charset="0"/>
              </a:rPr>
              <a:t>volatility</a:t>
            </a:r>
            <a:endParaRPr lang="en-GB" sz="1400" dirty="0">
              <a:solidFill>
                <a:srgbClr val="0E2D69"/>
              </a:solidFill>
              <a:latin typeface="HSE Sans" panose="02000000000000000000" pitchFamily="2" charset="0"/>
            </a:endParaRPr>
          </a:p>
          <a:p>
            <a:pPr marL="742950" lvl="1" indent="-285750">
              <a:buSzPct val="70000"/>
              <a:buFont typeface="Arial" panose="020B0604020202020204" pitchFamily="34" charset="0"/>
              <a:buChar char="•"/>
            </a:pPr>
            <a:r>
              <a:rPr lang="de-DE" sz="1400" dirty="0" err="1">
                <a:solidFill>
                  <a:srgbClr val="0E2D69"/>
                </a:solidFill>
                <a:latin typeface="HSE Sans" panose="02000000000000000000" pitchFamily="2" charset="0"/>
              </a:rPr>
              <a:t>Volatility</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of</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single</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currencies</a:t>
            </a:r>
            <a:r>
              <a:rPr lang="de-DE" sz="1400" dirty="0">
                <a:solidFill>
                  <a:srgbClr val="0E2D69"/>
                </a:solidFill>
                <a:latin typeface="HSE Sans" panose="02000000000000000000" pitchFamily="2" charset="0"/>
              </a:rPr>
              <a:t> </a:t>
            </a:r>
            <a:endParaRPr lang="en-GB" sz="1400" dirty="0">
              <a:solidFill>
                <a:srgbClr val="0E2D69"/>
              </a:solidFill>
              <a:latin typeface="HSE Sans" panose="02000000000000000000" pitchFamily="2" charset="0"/>
            </a:endParaRPr>
          </a:p>
        </p:txBody>
      </p:sp>
      <p:sp>
        <p:nvSpPr>
          <p:cNvPr id="35" name="Прямоугольник 34"/>
          <p:cNvSpPr/>
          <p:nvPr/>
        </p:nvSpPr>
        <p:spPr>
          <a:xfrm>
            <a:off x="4133872" y="5454979"/>
            <a:ext cx="7041819" cy="523220"/>
          </a:xfrm>
          <a:prstGeom prst="rect">
            <a:avLst/>
          </a:prstGeom>
        </p:spPr>
        <p:txBody>
          <a:bodyPr wrap="square">
            <a:spAutoFit/>
          </a:bodyPr>
          <a:lstStyle/>
          <a:p>
            <a:pPr marL="285750" lvl="0" indent="-285750">
              <a:buFont typeface="Arial" panose="020B0604020202020204" pitchFamily="34" charset="0"/>
              <a:buChar char="•"/>
            </a:pPr>
            <a:r>
              <a:rPr lang="de-DE" sz="1400" dirty="0">
                <a:solidFill>
                  <a:srgbClr val="0E2D69"/>
                </a:solidFill>
                <a:latin typeface="HSE Sans" panose="02000000000000000000" pitchFamily="2" charset="0"/>
              </a:rPr>
              <a:t>Building different time </a:t>
            </a:r>
            <a:r>
              <a:rPr lang="de-DE" sz="1400" dirty="0" err="1">
                <a:solidFill>
                  <a:srgbClr val="0E2D69"/>
                </a:solidFill>
                <a:latin typeface="HSE Sans" panose="02000000000000000000" pitchFamily="2" charset="0"/>
              </a:rPr>
              <a:t>series</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models</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and</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comparison</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of</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their</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performance</a:t>
            </a:r>
            <a:endParaRPr lang="en-GB" sz="1400" dirty="0">
              <a:solidFill>
                <a:srgbClr val="0E2D69"/>
              </a:solidFill>
              <a:latin typeface="HSE Sans" panose="02000000000000000000" pitchFamily="2" charset="0"/>
            </a:endParaRPr>
          </a:p>
          <a:p>
            <a:pPr marL="285750" lvl="0" indent="-285750">
              <a:buFont typeface="Arial" panose="020B0604020202020204" pitchFamily="34" charset="0"/>
              <a:buChar char="•"/>
            </a:pPr>
            <a:r>
              <a:rPr lang="de-DE" sz="1400" dirty="0" err="1">
                <a:solidFill>
                  <a:srgbClr val="0E2D69"/>
                </a:solidFill>
                <a:latin typeface="HSE Sans" panose="02000000000000000000" pitchFamily="2" charset="0"/>
              </a:rPr>
              <a:t>Implementing</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the</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model</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into</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Sberbank‘s</a:t>
            </a:r>
            <a:r>
              <a:rPr lang="de-DE" sz="1400" dirty="0">
                <a:solidFill>
                  <a:srgbClr val="0E2D69"/>
                </a:solidFill>
                <a:latin typeface="HSE Sans" panose="02000000000000000000" pitchFamily="2" charset="0"/>
              </a:rPr>
              <a:t> </a:t>
            </a:r>
            <a:r>
              <a:rPr lang="de-DE" sz="1400" dirty="0" err="1">
                <a:solidFill>
                  <a:srgbClr val="0E2D69"/>
                </a:solidFill>
                <a:latin typeface="HSE Sans" panose="02000000000000000000" pitchFamily="2" charset="0"/>
              </a:rPr>
              <a:t>application</a:t>
            </a:r>
            <a:endParaRPr lang="en-GB" sz="1400" dirty="0">
              <a:solidFill>
                <a:srgbClr val="0E2D69"/>
              </a:solidFill>
              <a:latin typeface="HSE Sans" panose="02000000000000000000" pitchFamily="2" charset="0"/>
            </a:endParaRPr>
          </a:p>
        </p:txBody>
      </p:sp>
      <p:sp>
        <p:nvSpPr>
          <p:cNvPr id="36" name="Google Shape;8976;p77"/>
          <p:cNvSpPr/>
          <p:nvPr/>
        </p:nvSpPr>
        <p:spPr>
          <a:xfrm flipV="1">
            <a:off x="3868567" y="5169177"/>
            <a:ext cx="7429697" cy="1189299"/>
          </a:xfrm>
          <a:custGeom>
            <a:avLst/>
            <a:gdLst/>
            <a:ahLst/>
            <a:cxnLst/>
            <a:rect l="l" t="t" r="r" b="b"/>
            <a:pathLst>
              <a:path w="35124" h="7846" extrusionOk="0">
                <a:moveTo>
                  <a:pt x="0" y="1"/>
                </a:moveTo>
                <a:lnTo>
                  <a:pt x="0" y="7845"/>
                </a:lnTo>
                <a:lnTo>
                  <a:pt x="35123" y="7845"/>
                </a:lnTo>
                <a:lnTo>
                  <a:pt x="35123" y="1"/>
                </a:lnTo>
                <a:close/>
              </a:path>
            </a:pathLst>
          </a:custGeom>
          <a:noFill/>
          <a:ln w="9525" cap="flat" cmpd="sng">
            <a:solidFill>
              <a:srgbClr val="11A0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0847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par>
                                <p:cTn id="46" presetID="10"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18" grpId="0" animBg="1"/>
      <p:bldP spid="20" grpId="0" animBg="1"/>
      <p:bldP spid="14" grpId="0" animBg="1"/>
      <p:bldP spid="30" grpId="0"/>
      <p:bldP spid="31" grpId="0"/>
      <p:bldP spid="32" grpId="0"/>
      <p:bldP spid="33" grpId="0"/>
      <p:bldP spid="34" grpId="0"/>
      <p:bldP spid="35" grpId="0"/>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de-DE" dirty="0"/>
              <a:t>HYPOTHESES</a:t>
            </a:r>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de-DE" dirty="0"/>
              <a:t>International Laboratory </a:t>
            </a:r>
            <a:r>
              <a:rPr lang="de-DE" dirty="0" err="1"/>
              <a:t>for</a:t>
            </a:r>
            <a:r>
              <a:rPr lang="de-DE" dirty="0"/>
              <a:t> Applied Network Research (ANR-Lab)</a:t>
            </a:r>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a:xfrm>
            <a:off x="3459163" y="548720"/>
            <a:ext cx="2472946" cy="408109"/>
          </a:xfrm>
        </p:spPr>
        <p:txBody>
          <a:bodyPr/>
          <a:lstStyle/>
          <a:p>
            <a:r>
              <a:rPr lang="en-GB" dirty="0"/>
              <a:t>Forecasting Volatility of Crypto-Currencies on the base of an NLP analysis of Twitter’s API feed </a:t>
            </a:r>
            <a:endParaRPr lang="ru-RU" dirty="0"/>
          </a:p>
          <a:p>
            <a:endParaRPr lang="ru-RU"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de-DE" dirty="0"/>
              <a:t>Moscow</a:t>
            </a:r>
          </a:p>
          <a:p>
            <a:r>
              <a:rPr lang="de-DE" dirty="0"/>
              <a:t>2022</a:t>
            </a:r>
            <a:endParaRPr lang="ru-RU" dirty="0"/>
          </a:p>
        </p:txBody>
      </p:sp>
      <p:sp>
        <p:nvSpPr>
          <p:cNvPr id="26" name="Google Shape;8498;p76"/>
          <p:cNvSpPr/>
          <p:nvPr/>
        </p:nvSpPr>
        <p:spPr>
          <a:xfrm>
            <a:off x="5104973" y="4695937"/>
            <a:ext cx="424290" cy="356578"/>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029C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99;p76"/>
          <p:cNvSpPr/>
          <p:nvPr/>
        </p:nvSpPr>
        <p:spPr>
          <a:xfrm>
            <a:off x="5104973" y="4115618"/>
            <a:ext cx="424290" cy="357569"/>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11A0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500;p76"/>
          <p:cNvSpPr/>
          <p:nvPr/>
        </p:nvSpPr>
        <p:spPr>
          <a:xfrm>
            <a:off x="5104973" y="3532376"/>
            <a:ext cx="424290" cy="363678"/>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234A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501;p76"/>
          <p:cNvSpPr/>
          <p:nvPr/>
        </p:nvSpPr>
        <p:spPr>
          <a:xfrm>
            <a:off x="752748" y="4608135"/>
            <a:ext cx="4289203" cy="1377442"/>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029C6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502;p76"/>
          <p:cNvSpPr/>
          <p:nvPr/>
        </p:nvSpPr>
        <p:spPr>
          <a:xfrm>
            <a:off x="752748" y="4028407"/>
            <a:ext cx="4289203" cy="1377442"/>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11A0D7"/>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503;p76"/>
          <p:cNvSpPr/>
          <p:nvPr/>
        </p:nvSpPr>
        <p:spPr>
          <a:xfrm>
            <a:off x="752748" y="3448659"/>
            <a:ext cx="4289203" cy="1377442"/>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234A9B"/>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504;p76"/>
          <p:cNvSpPr/>
          <p:nvPr/>
        </p:nvSpPr>
        <p:spPr>
          <a:xfrm>
            <a:off x="752748" y="2110471"/>
            <a:ext cx="4289203" cy="2135901"/>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0E2D69"/>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505;p76"/>
          <p:cNvSpPr/>
          <p:nvPr/>
        </p:nvSpPr>
        <p:spPr>
          <a:xfrm>
            <a:off x="5104973" y="2952353"/>
            <a:ext cx="424290" cy="357056"/>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0E2D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Прямоугольник 1"/>
          <p:cNvSpPr/>
          <p:nvPr/>
        </p:nvSpPr>
        <p:spPr>
          <a:xfrm>
            <a:off x="5629476" y="2878340"/>
            <a:ext cx="6313676" cy="492443"/>
          </a:xfrm>
          <a:prstGeom prst="rect">
            <a:avLst/>
          </a:prstGeom>
        </p:spPr>
        <p:txBody>
          <a:bodyPr wrap="square">
            <a:spAutoFit/>
          </a:bodyPr>
          <a:lstStyle/>
          <a:p>
            <a:pPr lvl="0"/>
            <a:r>
              <a:rPr lang="en-GB" sz="1300" dirty="0">
                <a:solidFill>
                  <a:srgbClr val="0E2D69"/>
                </a:solidFill>
                <a:latin typeface="HSE Sans" panose="02000000000000000000" pitchFamily="2" charset="0"/>
              </a:rPr>
              <a:t>Volatility in the crypto market has an effect on Twitter’s sentiment towards crypto-currencies</a:t>
            </a:r>
          </a:p>
        </p:txBody>
      </p:sp>
      <p:sp>
        <p:nvSpPr>
          <p:cNvPr id="4" name="Прямоугольник 3"/>
          <p:cNvSpPr/>
          <p:nvPr/>
        </p:nvSpPr>
        <p:spPr>
          <a:xfrm>
            <a:off x="5629476" y="3467993"/>
            <a:ext cx="6096000" cy="492443"/>
          </a:xfrm>
          <a:prstGeom prst="rect">
            <a:avLst/>
          </a:prstGeom>
        </p:spPr>
        <p:txBody>
          <a:bodyPr>
            <a:spAutoFit/>
          </a:bodyPr>
          <a:lstStyle/>
          <a:p>
            <a:r>
              <a:rPr lang="en-GB" sz="1300" dirty="0">
                <a:solidFill>
                  <a:srgbClr val="0E2D69"/>
                </a:solidFill>
                <a:latin typeface="HSE Sans" panose="02000000000000000000" pitchFamily="2" charset="0"/>
              </a:rPr>
              <a:t>Twitter’s sentiment towards crypto-currencies has an effect on volatility of the crypto market</a:t>
            </a:r>
          </a:p>
        </p:txBody>
      </p:sp>
      <p:sp>
        <p:nvSpPr>
          <p:cNvPr id="8" name="Прямоугольник 7"/>
          <p:cNvSpPr/>
          <p:nvPr/>
        </p:nvSpPr>
        <p:spPr>
          <a:xfrm>
            <a:off x="5629476" y="4153310"/>
            <a:ext cx="3133807" cy="292388"/>
          </a:xfrm>
          <a:prstGeom prst="rect">
            <a:avLst/>
          </a:prstGeom>
        </p:spPr>
        <p:txBody>
          <a:bodyPr wrap="none">
            <a:spAutoFit/>
          </a:bodyPr>
          <a:lstStyle/>
          <a:p>
            <a:pPr lvl="0"/>
            <a:r>
              <a:rPr lang="en-GB" sz="1300" dirty="0">
                <a:solidFill>
                  <a:srgbClr val="0E2D69"/>
                </a:solidFill>
                <a:latin typeface="HSE Sans" panose="02000000000000000000" pitchFamily="2" charset="0"/>
              </a:rPr>
              <a:t>Volatility of crypto-currencies is predictable</a:t>
            </a:r>
          </a:p>
        </p:txBody>
      </p:sp>
      <p:sp>
        <p:nvSpPr>
          <p:cNvPr id="9" name="Прямоугольник 8"/>
          <p:cNvSpPr/>
          <p:nvPr/>
        </p:nvSpPr>
        <p:spPr>
          <a:xfrm>
            <a:off x="5629476" y="4728032"/>
            <a:ext cx="2611612" cy="292388"/>
          </a:xfrm>
          <a:prstGeom prst="rect">
            <a:avLst/>
          </a:prstGeom>
        </p:spPr>
        <p:txBody>
          <a:bodyPr wrap="none">
            <a:spAutoFit/>
          </a:bodyPr>
          <a:lstStyle/>
          <a:p>
            <a:r>
              <a:rPr lang="en-GB" sz="1300" dirty="0">
                <a:solidFill>
                  <a:srgbClr val="0E2D69"/>
                </a:solidFill>
                <a:latin typeface="HSE Sans" panose="02000000000000000000" pitchFamily="2" charset="0"/>
              </a:rPr>
              <a:t>Twitter’s sentiment is predictable</a:t>
            </a:r>
          </a:p>
        </p:txBody>
      </p:sp>
      <p:sp>
        <p:nvSpPr>
          <p:cNvPr id="10" name="Прямоугольник 9"/>
          <p:cNvSpPr/>
          <p:nvPr/>
        </p:nvSpPr>
        <p:spPr>
          <a:xfrm>
            <a:off x="5054866" y="2970855"/>
            <a:ext cx="524503" cy="338554"/>
          </a:xfrm>
          <a:prstGeom prst="rect">
            <a:avLst/>
          </a:prstGeom>
        </p:spPr>
        <p:txBody>
          <a:bodyPr wrap="none">
            <a:spAutoFit/>
          </a:bodyPr>
          <a:lstStyle/>
          <a:p>
            <a:r>
              <a:rPr lang="en-GB" sz="1600" dirty="0">
                <a:solidFill>
                  <a:srgbClr val="0E2D69"/>
                </a:solidFill>
                <a:latin typeface="HSE Sans" panose="02000000000000000000" pitchFamily="2" charset="0"/>
              </a:rPr>
              <a:t>H</a:t>
            </a:r>
            <a:r>
              <a:rPr lang="ru-RU" sz="1600" dirty="0">
                <a:solidFill>
                  <a:srgbClr val="0E2D69"/>
                </a:solidFill>
                <a:latin typeface="HSE Sans" panose="02000000000000000000" pitchFamily="2" charset="0"/>
              </a:rPr>
              <a:t>1</a:t>
            </a:r>
            <a:r>
              <a:rPr lang="en-GB" sz="1600" dirty="0">
                <a:solidFill>
                  <a:srgbClr val="0E2D69"/>
                </a:solidFill>
                <a:latin typeface="HSE Sans" panose="02000000000000000000" pitchFamily="2" charset="0"/>
              </a:rPr>
              <a:t>: </a:t>
            </a:r>
            <a:endParaRPr lang="ru-RU" sz="1600" dirty="0"/>
          </a:p>
        </p:txBody>
      </p:sp>
      <p:sp>
        <p:nvSpPr>
          <p:cNvPr id="41" name="Прямоугольник 40"/>
          <p:cNvSpPr/>
          <p:nvPr/>
        </p:nvSpPr>
        <p:spPr>
          <a:xfrm>
            <a:off x="5054866" y="3548374"/>
            <a:ext cx="524503" cy="338554"/>
          </a:xfrm>
          <a:prstGeom prst="rect">
            <a:avLst/>
          </a:prstGeom>
        </p:spPr>
        <p:txBody>
          <a:bodyPr wrap="none">
            <a:spAutoFit/>
          </a:bodyPr>
          <a:lstStyle/>
          <a:p>
            <a:r>
              <a:rPr lang="en-GB" sz="1600" dirty="0">
                <a:solidFill>
                  <a:srgbClr val="0E2D69"/>
                </a:solidFill>
                <a:latin typeface="HSE Sans" panose="02000000000000000000" pitchFamily="2" charset="0"/>
              </a:rPr>
              <a:t>H</a:t>
            </a:r>
            <a:r>
              <a:rPr lang="ru-RU" sz="1600" dirty="0">
                <a:solidFill>
                  <a:srgbClr val="0E2D69"/>
                </a:solidFill>
                <a:latin typeface="HSE Sans" panose="02000000000000000000" pitchFamily="2" charset="0"/>
              </a:rPr>
              <a:t>2</a:t>
            </a:r>
            <a:r>
              <a:rPr lang="en-GB" sz="1600" dirty="0">
                <a:solidFill>
                  <a:srgbClr val="0E2D69"/>
                </a:solidFill>
                <a:latin typeface="HSE Sans" panose="02000000000000000000" pitchFamily="2" charset="0"/>
              </a:rPr>
              <a:t>: </a:t>
            </a:r>
            <a:endParaRPr lang="ru-RU" sz="1600" dirty="0"/>
          </a:p>
        </p:txBody>
      </p:sp>
      <p:sp>
        <p:nvSpPr>
          <p:cNvPr id="42" name="Прямоугольник 41"/>
          <p:cNvSpPr/>
          <p:nvPr/>
        </p:nvSpPr>
        <p:spPr>
          <a:xfrm>
            <a:off x="5059205" y="4132066"/>
            <a:ext cx="470057" cy="338554"/>
          </a:xfrm>
          <a:prstGeom prst="rect">
            <a:avLst/>
          </a:prstGeom>
        </p:spPr>
        <p:txBody>
          <a:bodyPr wrap="square">
            <a:spAutoFit/>
          </a:bodyPr>
          <a:lstStyle/>
          <a:p>
            <a:r>
              <a:rPr lang="en-GB" sz="1600" dirty="0">
                <a:solidFill>
                  <a:srgbClr val="0E2D69"/>
                </a:solidFill>
                <a:latin typeface="HSE Sans" panose="02000000000000000000" pitchFamily="2" charset="0"/>
              </a:rPr>
              <a:t>H</a:t>
            </a:r>
            <a:r>
              <a:rPr lang="ru-RU" sz="1600" dirty="0">
                <a:solidFill>
                  <a:srgbClr val="0E2D69"/>
                </a:solidFill>
                <a:latin typeface="HSE Sans" panose="02000000000000000000" pitchFamily="2" charset="0"/>
              </a:rPr>
              <a:t>3</a:t>
            </a:r>
            <a:r>
              <a:rPr lang="de-DE" sz="1600" dirty="0">
                <a:solidFill>
                  <a:srgbClr val="0E2D69"/>
                </a:solidFill>
                <a:latin typeface="HSE Sans" panose="02000000000000000000" pitchFamily="2" charset="0"/>
              </a:rPr>
              <a:t>:</a:t>
            </a:r>
            <a:endParaRPr lang="ru-RU" sz="1600" dirty="0"/>
          </a:p>
        </p:txBody>
      </p:sp>
      <p:sp>
        <p:nvSpPr>
          <p:cNvPr id="43" name="Прямоугольник 42"/>
          <p:cNvSpPr/>
          <p:nvPr/>
        </p:nvSpPr>
        <p:spPr>
          <a:xfrm>
            <a:off x="5073462" y="4704228"/>
            <a:ext cx="524503" cy="338554"/>
          </a:xfrm>
          <a:prstGeom prst="rect">
            <a:avLst/>
          </a:prstGeom>
        </p:spPr>
        <p:txBody>
          <a:bodyPr wrap="none">
            <a:spAutoFit/>
          </a:bodyPr>
          <a:lstStyle/>
          <a:p>
            <a:r>
              <a:rPr lang="en-GB" sz="1600" dirty="0">
                <a:solidFill>
                  <a:srgbClr val="0E2D69"/>
                </a:solidFill>
                <a:latin typeface="HSE Sans" panose="02000000000000000000" pitchFamily="2" charset="0"/>
              </a:rPr>
              <a:t>H</a:t>
            </a:r>
            <a:r>
              <a:rPr lang="ru-RU" sz="1600" dirty="0">
                <a:solidFill>
                  <a:srgbClr val="0E2D69"/>
                </a:solidFill>
                <a:latin typeface="HSE Sans" panose="02000000000000000000" pitchFamily="2" charset="0"/>
              </a:rPr>
              <a:t>4</a:t>
            </a:r>
            <a:r>
              <a:rPr lang="en-GB" sz="1600" dirty="0">
                <a:solidFill>
                  <a:srgbClr val="0E2D69"/>
                </a:solidFill>
                <a:latin typeface="HSE Sans" panose="02000000000000000000" pitchFamily="2" charset="0"/>
              </a:rPr>
              <a:t>: </a:t>
            </a:r>
            <a:endParaRPr lang="ru-RU" sz="1600" dirty="0"/>
          </a:p>
        </p:txBody>
      </p:sp>
    </p:spTree>
    <p:extLst>
      <p:ext uri="{BB962C8B-B14F-4D97-AF65-F5344CB8AC3E}">
        <p14:creationId xmlns:p14="http://schemas.microsoft.com/office/powerpoint/2010/main" val="7105843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1000"/>
                                        <p:tgtEl>
                                          <p:spTgt spid="41"/>
                                        </p:tgtEl>
                                      </p:cBhvr>
                                    </p:animEffect>
                                    <p:anim calcmode="lin" valueType="num">
                                      <p:cBhvr>
                                        <p:cTn id="35" dur="1000" fill="hold"/>
                                        <p:tgtEl>
                                          <p:spTgt spid="41"/>
                                        </p:tgtEl>
                                        <p:attrNameLst>
                                          <p:attrName>ppt_x</p:attrName>
                                        </p:attrNameLst>
                                      </p:cBhvr>
                                      <p:tavLst>
                                        <p:tav tm="0">
                                          <p:val>
                                            <p:strVal val="#ppt_x"/>
                                          </p:val>
                                        </p:tav>
                                        <p:tav tm="100000">
                                          <p:val>
                                            <p:strVal val="#ppt_x"/>
                                          </p:val>
                                        </p:tav>
                                      </p:tavLst>
                                    </p:anim>
                                    <p:anim calcmode="lin" valueType="num">
                                      <p:cBhvr>
                                        <p:cTn id="36" dur="1000" fill="hold"/>
                                        <p:tgtEl>
                                          <p:spTgt spid="4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1000"/>
                                        <p:tgtEl>
                                          <p:spTgt spid="28"/>
                                        </p:tgtEl>
                                      </p:cBhvr>
                                    </p:animEffect>
                                    <p:anim calcmode="lin" valueType="num">
                                      <p:cBhvr>
                                        <p:cTn id="40" dur="1000" fill="hold"/>
                                        <p:tgtEl>
                                          <p:spTgt spid="28"/>
                                        </p:tgtEl>
                                        <p:attrNameLst>
                                          <p:attrName>ppt_x</p:attrName>
                                        </p:attrNameLst>
                                      </p:cBhvr>
                                      <p:tavLst>
                                        <p:tav tm="0">
                                          <p:val>
                                            <p:strVal val="#ppt_x"/>
                                          </p:val>
                                        </p:tav>
                                        <p:tav tm="100000">
                                          <p:val>
                                            <p:strVal val="#ppt_x"/>
                                          </p:val>
                                        </p:tav>
                                      </p:tavLst>
                                    </p:anim>
                                    <p:anim calcmode="lin" valueType="num">
                                      <p:cBhvr>
                                        <p:cTn id="41" dur="1000" fill="hold"/>
                                        <p:tgtEl>
                                          <p:spTgt spid="2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1000"/>
                                        <p:tgtEl>
                                          <p:spTgt spid="38"/>
                                        </p:tgtEl>
                                      </p:cBhvr>
                                    </p:animEffect>
                                    <p:anim calcmode="lin" valueType="num">
                                      <p:cBhvr>
                                        <p:cTn id="45" dur="1000" fill="hold"/>
                                        <p:tgtEl>
                                          <p:spTgt spid="38"/>
                                        </p:tgtEl>
                                        <p:attrNameLst>
                                          <p:attrName>ppt_x</p:attrName>
                                        </p:attrNameLst>
                                      </p:cBhvr>
                                      <p:tavLst>
                                        <p:tav tm="0">
                                          <p:val>
                                            <p:strVal val="#ppt_x"/>
                                          </p:val>
                                        </p:tav>
                                        <p:tav tm="100000">
                                          <p:val>
                                            <p:strVal val="#ppt_x"/>
                                          </p:val>
                                        </p:tav>
                                      </p:tavLst>
                                    </p:anim>
                                    <p:anim calcmode="lin" valueType="num">
                                      <p:cBhvr>
                                        <p:cTn id="4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1000"/>
                                        <p:tgtEl>
                                          <p:spTgt spid="42"/>
                                        </p:tgtEl>
                                      </p:cBhvr>
                                    </p:animEffect>
                                    <p:anim calcmode="lin" valueType="num">
                                      <p:cBhvr>
                                        <p:cTn id="52" dur="1000" fill="hold"/>
                                        <p:tgtEl>
                                          <p:spTgt spid="42"/>
                                        </p:tgtEl>
                                        <p:attrNameLst>
                                          <p:attrName>ppt_x</p:attrName>
                                        </p:attrNameLst>
                                      </p:cBhvr>
                                      <p:tavLst>
                                        <p:tav tm="0">
                                          <p:val>
                                            <p:strVal val="#ppt_x"/>
                                          </p:val>
                                        </p:tav>
                                        <p:tav tm="100000">
                                          <p:val>
                                            <p:strVal val="#ppt_x"/>
                                          </p:val>
                                        </p:tav>
                                      </p:tavLst>
                                    </p:anim>
                                    <p:anim calcmode="lin" valueType="num">
                                      <p:cBhvr>
                                        <p:cTn id="53" dur="1000" fill="hold"/>
                                        <p:tgtEl>
                                          <p:spTgt spid="4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1000"/>
                                        <p:tgtEl>
                                          <p:spTgt spid="37"/>
                                        </p:tgtEl>
                                      </p:cBhvr>
                                    </p:animEffect>
                                    <p:anim calcmode="lin" valueType="num">
                                      <p:cBhvr>
                                        <p:cTn id="57" dur="1000" fill="hold"/>
                                        <p:tgtEl>
                                          <p:spTgt spid="37"/>
                                        </p:tgtEl>
                                        <p:attrNameLst>
                                          <p:attrName>ppt_x</p:attrName>
                                        </p:attrNameLst>
                                      </p:cBhvr>
                                      <p:tavLst>
                                        <p:tav tm="0">
                                          <p:val>
                                            <p:strVal val="#ppt_x"/>
                                          </p:val>
                                        </p:tav>
                                        <p:tav tm="100000">
                                          <p:val>
                                            <p:strVal val="#ppt_x"/>
                                          </p:val>
                                        </p:tav>
                                      </p:tavLst>
                                    </p:anim>
                                    <p:anim calcmode="lin" valueType="num">
                                      <p:cBhvr>
                                        <p:cTn id="58" dur="1000" fill="hold"/>
                                        <p:tgtEl>
                                          <p:spTgt spid="3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1000"/>
                                        <p:tgtEl>
                                          <p:spTgt spid="8"/>
                                        </p:tgtEl>
                                      </p:cBhvr>
                                    </p:animEffect>
                                    <p:anim calcmode="lin" valueType="num">
                                      <p:cBhvr>
                                        <p:cTn id="67" dur="1000" fill="hold"/>
                                        <p:tgtEl>
                                          <p:spTgt spid="8"/>
                                        </p:tgtEl>
                                        <p:attrNameLst>
                                          <p:attrName>ppt_x</p:attrName>
                                        </p:attrNameLst>
                                      </p:cBhvr>
                                      <p:tavLst>
                                        <p:tav tm="0">
                                          <p:val>
                                            <p:strVal val="#ppt_x"/>
                                          </p:val>
                                        </p:tav>
                                        <p:tav tm="100000">
                                          <p:val>
                                            <p:strVal val="#ppt_x"/>
                                          </p:val>
                                        </p:tav>
                                      </p:tavLst>
                                    </p:anim>
                                    <p:anim calcmode="lin" valueType="num">
                                      <p:cBhvr>
                                        <p:cTn id="6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fade">
                                      <p:cBhvr>
                                        <p:cTn id="73" dur="1000"/>
                                        <p:tgtEl>
                                          <p:spTgt spid="43"/>
                                        </p:tgtEl>
                                      </p:cBhvr>
                                    </p:animEffect>
                                    <p:anim calcmode="lin" valueType="num">
                                      <p:cBhvr>
                                        <p:cTn id="74" dur="1000" fill="hold"/>
                                        <p:tgtEl>
                                          <p:spTgt spid="43"/>
                                        </p:tgtEl>
                                        <p:attrNameLst>
                                          <p:attrName>ppt_x</p:attrName>
                                        </p:attrNameLst>
                                      </p:cBhvr>
                                      <p:tavLst>
                                        <p:tav tm="0">
                                          <p:val>
                                            <p:strVal val="#ppt_x"/>
                                          </p:val>
                                        </p:tav>
                                        <p:tav tm="100000">
                                          <p:val>
                                            <p:strVal val="#ppt_x"/>
                                          </p:val>
                                        </p:tav>
                                      </p:tavLst>
                                    </p:anim>
                                    <p:anim calcmode="lin" valueType="num">
                                      <p:cBhvr>
                                        <p:cTn id="75" dur="1000" fill="hold"/>
                                        <p:tgtEl>
                                          <p:spTgt spid="43"/>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1000"/>
                                        <p:tgtEl>
                                          <p:spTgt spid="29"/>
                                        </p:tgtEl>
                                      </p:cBhvr>
                                    </p:animEffect>
                                    <p:anim calcmode="lin" valueType="num">
                                      <p:cBhvr>
                                        <p:cTn id="79" dur="1000" fill="hold"/>
                                        <p:tgtEl>
                                          <p:spTgt spid="29"/>
                                        </p:tgtEl>
                                        <p:attrNameLst>
                                          <p:attrName>ppt_x</p:attrName>
                                        </p:attrNameLst>
                                      </p:cBhvr>
                                      <p:tavLst>
                                        <p:tav tm="0">
                                          <p:val>
                                            <p:strVal val="#ppt_x"/>
                                          </p:val>
                                        </p:tav>
                                        <p:tav tm="100000">
                                          <p:val>
                                            <p:strVal val="#ppt_x"/>
                                          </p:val>
                                        </p:tav>
                                      </p:tavLst>
                                    </p:anim>
                                    <p:anim calcmode="lin" valueType="num">
                                      <p:cBhvr>
                                        <p:cTn id="80" dur="1000" fill="hold"/>
                                        <p:tgtEl>
                                          <p:spTgt spid="2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1000"/>
                                        <p:tgtEl>
                                          <p:spTgt spid="26"/>
                                        </p:tgtEl>
                                      </p:cBhvr>
                                    </p:animEffect>
                                    <p:anim calcmode="lin" valueType="num">
                                      <p:cBhvr>
                                        <p:cTn id="84" dur="1000" fill="hold"/>
                                        <p:tgtEl>
                                          <p:spTgt spid="26"/>
                                        </p:tgtEl>
                                        <p:attrNameLst>
                                          <p:attrName>ppt_x</p:attrName>
                                        </p:attrNameLst>
                                      </p:cBhvr>
                                      <p:tavLst>
                                        <p:tav tm="0">
                                          <p:val>
                                            <p:strVal val="#ppt_x"/>
                                          </p:val>
                                        </p:tav>
                                        <p:tav tm="100000">
                                          <p:val>
                                            <p:strVal val="#ppt_x"/>
                                          </p:val>
                                        </p:tav>
                                      </p:tavLst>
                                    </p:anim>
                                    <p:anim calcmode="lin" valueType="num">
                                      <p:cBhvr>
                                        <p:cTn id="85" dur="1000" fill="hold"/>
                                        <p:tgtEl>
                                          <p:spTgt spid="26"/>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fade">
                                      <p:cBhvr>
                                        <p:cTn id="88" dur="1000"/>
                                        <p:tgtEl>
                                          <p:spTgt spid="9"/>
                                        </p:tgtEl>
                                      </p:cBhvr>
                                    </p:animEffect>
                                    <p:anim calcmode="lin" valueType="num">
                                      <p:cBhvr>
                                        <p:cTn id="89" dur="1000" fill="hold"/>
                                        <p:tgtEl>
                                          <p:spTgt spid="9"/>
                                        </p:tgtEl>
                                        <p:attrNameLst>
                                          <p:attrName>ppt_x</p:attrName>
                                        </p:attrNameLst>
                                      </p:cBhvr>
                                      <p:tavLst>
                                        <p:tav tm="0">
                                          <p:val>
                                            <p:strVal val="#ppt_x"/>
                                          </p:val>
                                        </p:tav>
                                        <p:tav tm="100000">
                                          <p:val>
                                            <p:strVal val="#ppt_x"/>
                                          </p:val>
                                        </p:tav>
                                      </p:tavLst>
                                    </p:anim>
                                    <p:anim calcmode="lin" valueType="num">
                                      <p:cBhvr>
                                        <p:cTn id="9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7" grpId="0" animBg="1"/>
      <p:bldP spid="38" grpId="0" animBg="1"/>
      <p:bldP spid="39" grpId="0" animBg="1"/>
      <p:bldP spid="40" grpId="0" animBg="1"/>
      <p:bldP spid="2" grpId="0"/>
      <p:bldP spid="4" grpId="0"/>
      <p:bldP spid="8" grpId="0"/>
      <p:bldP spid="9" grpId="0"/>
      <p:bldP spid="10" grpId="0"/>
      <p:bldP spid="41" grpId="0"/>
      <p:bldP spid="42"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de-DE" dirty="0"/>
              <a:t>International Laboratory </a:t>
            </a:r>
            <a:r>
              <a:rPr lang="de-DE" dirty="0" err="1"/>
              <a:t>for</a:t>
            </a:r>
            <a:r>
              <a:rPr lang="de-DE" dirty="0"/>
              <a:t> Applied Network Research (ANR-Lab)</a:t>
            </a:r>
            <a:endParaRPr lang="ru-RU" dirty="0"/>
          </a:p>
          <a:p>
            <a:endParaRPr lang="ru-RU" dirty="0"/>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a:xfrm>
            <a:off x="3459162" y="548720"/>
            <a:ext cx="2472947" cy="578331"/>
          </a:xfrm>
        </p:spPr>
        <p:txBody>
          <a:bodyPr/>
          <a:lstStyle/>
          <a:p>
            <a:r>
              <a:rPr lang="en-GB" dirty="0"/>
              <a:t>Forecasting Volatility of Crypto-Currencies on the base of an NLP analysis of Twitter’s API feed </a:t>
            </a:r>
            <a:endParaRPr lang="ru-RU" dirty="0"/>
          </a:p>
          <a:p>
            <a:endParaRPr lang="ru-RU"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p:txBody>
          <a:bodyPr/>
          <a:lstStyle/>
          <a:p>
            <a:r>
              <a:rPr lang="de-DE" dirty="0"/>
              <a:t>Moscow</a:t>
            </a:r>
          </a:p>
          <a:p>
            <a:r>
              <a:rPr lang="de-DE" dirty="0"/>
              <a:t>2022</a:t>
            </a:r>
            <a:endParaRPr lang="ru-RU" dirty="0"/>
          </a:p>
        </p:txBody>
      </p:sp>
      <p:sp>
        <p:nvSpPr>
          <p:cNvPr id="5" name="Заголовок 2">
            <a:extLst>
              <a:ext uri="{FF2B5EF4-FFF2-40B4-BE49-F238E27FC236}">
                <a16:creationId xmlns:a16="http://schemas.microsoft.com/office/drawing/2014/main" id="{8219D05C-99A7-9C48-B903-118CF3BA60CA}"/>
              </a:ext>
            </a:extLst>
          </p:cNvPr>
          <p:cNvSpPr txBox="1">
            <a:spLocks/>
          </p:cNvSpPr>
          <p:nvPr/>
        </p:nvSpPr>
        <p:spPr>
          <a:xfrm>
            <a:off x="596531" y="1206263"/>
            <a:ext cx="7039268"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HSE Sans" panose="02000000000000000000" pitchFamily="2" charset="0"/>
              </a:rPr>
              <a:t>THEORETICAL BACKGROUND I</a:t>
            </a:r>
            <a:endParaRPr lang="ru-RU" sz="2400" dirty="0">
              <a:latin typeface="HSE Sans" panose="02000000000000000000" pitchFamily="2" charset="0"/>
            </a:endParaRPr>
          </a:p>
        </p:txBody>
      </p:sp>
      <p:sp>
        <p:nvSpPr>
          <p:cNvPr id="7" name="Text Placeholder 2">
            <a:extLst>
              <a:ext uri="{FF2B5EF4-FFF2-40B4-BE49-F238E27FC236}">
                <a16:creationId xmlns:a16="http://schemas.microsoft.com/office/drawing/2014/main" id="{D566EC27-9186-8417-5632-B90ED474BB1B}"/>
              </a:ext>
            </a:extLst>
          </p:cNvPr>
          <p:cNvSpPr txBox="1">
            <a:spLocks/>
          </p:cNvSpPr>
          <p:nvPr/>
        </p:nvSpPr>
        <p:spPr>
          <a:xfrm>
            <a:off x="216978" y="1289716"/>
            <a:ext cx="11808446" cy="46649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Tx/>
              <a:buChar char="-"/>
            </a:pPr>
            <a:endParaRPr lang="en-GB" sz="2400" u="sng" dirty="0">
              <a:solidFill>
                <a:srgbClr val="0E2D69"/>
              </a:solidFill>
              <a:latin typeface="HSE Sans" panose="02000000000000000000" pitchFamily="2" charset="0"/>
            </a:endParaRPr>
          </a:p>
          <a:p>
            <a:pPr marL="342900" indent="-342900">
              <a:lnSpc>
                <a:spcPct val="100000"/>
              </a:lnSpc>
              <a:buFontTx/>
              <a:buChar char="-"/>
            </a:pPr>
            <a:r>
              <a:rPr lang="en-GB" sz="2400" u="sng" dirty="0">
                <a:solidFill>
                  <a:srgbClr val="0E2D69"/>
                </a:solidFill>
                <a:latin typeface="HSE Sans" panose="02000000000000000000" pitchFamily="2" charset="0"/>
              </a:rPr>
              <a:t>Chen, Huang and Chen (2018) </a:t>
            </a:r>
          </a:p>
          <a:p>
            <a:pPr marL="800100" lvl="1" indent="-342900">
              <a:lnSpc>
                <a:spcPct val="100000"/>
              </a:lnSpc>
              <a:buFontTx/>
              <a:buChar char="-"/>
            </a:pPr>
            <a:r>
              <a:rPr lang="en-GB" dirty="0">
                <a:solidFill>
                  <a:srgbClr val="0E2D69"/>
                </a:solidFill>
                <a:latin typeface="HSE Sans" panose="02000000000000000000" pitchFamily="2" charset="0"/>
              </a:rPr>
              <a:t>Have created a sentiment dictionary for financial markets; </a:t>
            </a:r>
          </a:p>
          <a:p>
            <a:pPr marL="800100" lvl="1" indent="-342900">
              <a:lnSpc>
                <a:spcPct val="100000"/>
              </a:lnSpc>
              <a:buFontTx/>
              <a:buChar char="-"/>
            </a:pPr>
            <a:r>
              <a:rPr lang="en-GB" dirty="0">
                <a:solidFill>
                  <a:srgbClr val="0E2D69"/>
                </a:solidFill>
                <a:latin typeface="HSE Sans" panose="02000000000000000000" pitchFamily="2" charset="0"/>
              </a:rPr>
              <a:t>It does not only contain words, but also emojis; </a:t>
            </a:r>
          </a:p>
          <a:p>
            <a:pPr marL="800100" lvl="1" indent="-342900">
              <a:lnSpc>
                <a:spcPct val="100000"/>
              </a:lnSpc>
              <a:buFontTx/>
              <a:buChar char="-"/>
            </a:pPr>
            <a:r>
              <a:rPr lang="en-GB" dirty="0">
                <a:solidFill>
                  <a:srgbClr val="0E2D69"/>
                </a:solidFill>
                <a:latin typeface="HSE Sans" panose="02000000000000000000" pitchFamily="2" charset="0"/>
              </a:rPr>
              <a:t>In addition to that, it is able to categorize whether an item indicates a bullish or a bearish market sentiment, which is valuable for our study. </a:t>
            </a:r>
          </a:p>
          <a:p>
            <a:pPr marL="342900" indent="-342900">
              <a:lnSpc>
                <a:spcPct val="100000"/>
              </a:lnSpc>
              <a:buFontTx/>
              <a:buChar char="-"/>
            </a:pPr>
            <a:r>
              <a:rPr lang="en-GB" sz="2400" u="sng" dirty="0">
                <a:solidFill>
                  <a:srgbClr val="0E2D69"/>
                </a:solidFill>
                <a:latin typeface="HSE Sans" panose="02000000000000000000" pitchFamily="2" charset="0"/>
              </a:rPr>
              <a:t>VADER (Valence Aware Dictionary and </a:t>
            </a:r>
            <a:r>
              <a:rPr lang="en-GB" sz="2400" u="sng" dirty="0" err="1">
                <a:solidFill>
                  <a:srgbClr val="0E2D69"/>
                </a:solidFill>
                <a:latin typeface="HSE Sans" panose="02000000000000000000" pitchFamily="2" charset="0"/>
              </a:rPr>
              <a:t>sEntiment</a:t>
            </a:r>
            <a:r>
              <a:rPr lang="en-GB" sz="2400" u="sng" dirty="0">
                <a:solidFill>
                  <a:srgbClr val="0E2D69"/>
                </a:solidFill>
                <a:latin typeface="HSE Sans" panose="02000000000000000000" pitchFamily="2" charset="0"/>
              </a:rPr>
              <a:t> </a:t>
            </a:r>
            <a:r>
              <a:rPr lang="en-GB" sz="2400" u="sng" dirty="0" err="1">
                <a:solidFill>
                  <a:srgbClr val="0E2D69"/>
                </a:solidFill>
                <a:latin typeface="HSE Sans" panose="02000000000000000000" pitchFamily="2" charset="0"/>
              </a:rPr>
              <a:t>Reasoner</a:t>
            </a:r>
            <a:r>
              <a:rPr lang="en-GB" sz="2400" u="sng" dirty="0">
                <a:solidFill>
                  <a:srgbClr val="0E2D69"/>
                </a:solidFill>
                <a:latin typeface="HSE Sans" panose="02000000000000000000" pitchFamily="2" charset="0"/>
              </a:rPr>
              <a:t>)</a:t>
            </a:r>
          </a:p>
          <a:p>
            <a:pPr marL="800100" lvl="1" indent="-342900">
              <a:lnSpc>
                <a:spcPct val="100000"/>
              </a:lnSpc>
              <a:buFontTx/>
              <a:buChar char="-"/>
            </a:pPr>
            <a:r>
              <a:rPr lang="en-GB" dirty="0">
                <a:solidFill>
                  <a:srgbClr val="0E2D69"/>
                </a:solidFill>
                <a:latin typeface="HSE Sans" panose="02000000000000000000" pitchFamily="2" charset="0"/>
              </a:rPr>
              <a:t>Is a lexicon and rule-based sentiment analysis tool that is specifically attuned to sentiments expressed in social media; </a:t>
            </a:r>
          </a:p>
          <a:p>
            <a:pPr marL="800100" lvl="1" indent="-342900">
              <a:lnSpc>
                <a:spcPct val="100000"/>
              </a:lnSpc>
              <a:buFontTx/>
              <a:buChar char="-"/>
            </a:pPr>
            <a:r>
              <a:rPr lang="en-GB" dirty="0">
                <a:solidFill>
                  <a:srgbClr val="0E2D69"/>
                </a:solidFill>
                <a:latin typeface="HSE Sans" panose="02000000000000000000" pitchFamily="2" charset="0"/>
              </a:rPr>
              <a:t>VADER does not only tell about the polarity score but also tells us about how positive or negative a sentiment is.</a:t>
            </a:r>
            <a:endParaRPr lang="ru-RU" dirty="0">
              <a:solidFill>
                <a:srgbClr val="0E2D69"/>
              </a:solidFill>
              <a:latin typeface="HSE Sans" panose="02000000000000000000" pitchFamily="2" charset="0"/>
            </a:endParaRPr>
          </a:p>
          <a:p>
            <a:pPr marL="457200" lvl="1" indent="0">
              <a:lnSpc>
                <a:spcPct val="100000"/>
              </a:lnSpc>
              <a:buNone/>
            </a:pPr>
            <a:endParaRPr lang="en-GB" sz="1600" dirty="0">
              <a:solidFill>
                <a:srgbClr val="0E2D69"/>
              </a:solidFill>
              <a:latin typeface="HSE Sans" panose="02000000000000000000" pitchFamily="2" charset="0"/>
            </a:endParaRPr>
          </a:p>
        </p:txBody>
      </p:sp>
    </p:spTree>
    <p:extLst>
      <p:ext uri="{BB962C8B-B14F-4D97-AF65-F5344CB8AC3E}">
        <p14:creationId xmlns:p14="http://schemas.microsoft.com/office/powerpoint/2010/main" val="14887332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fade">
                                      <p:cBhvr>
                                        <p:cTn id="21" dur="500"/>
                                        <p:tgtEl>
                                          <p:spTgt spid="7">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Effect transition="in" filter="fade">
                                      <p:cBhvr>
                                        <p:cTn id="24" dur="500"/>
                                        <p:tgtEl>
                                          <p:spTgt spid="7">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de-DE" dirty="0"/>
              <a:t>International Laboratory </a:t>
            </a:r>
            <a:r>
              <a:rPr lang="de-DE" dirty="0" err="1"/>
              <a:t>for</a:t>
            </a:r>
            <a:r>
              <a:rPr lang="de-DE" dirty="0"/>
              <a:t> Applied Network Research (ANR-Lab)</a:t>
            </a:r>
            <a:endParaRPr lang="ru-RU" dirty="0"/>
          </a:p>
          <a:p>
            <a:endParaRPr lang="ru-RU" dirty="0"/>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a:xfrm>
            <a:off x="3459162" y="548720"/>
            <a:ext cx="2472947" cy="578331"/>
          </a:xfrm>
        </p:spPr>
        <p:txBody>
          <a:bodyPr/>
          <a:lstStyle/>
          <a:p>
            <a:r>
              <a:rPr lang="en-GB" dirty="0"/>
              <a:t>Forecasting Volatility of Crypto-Currencies on the base of an NLP analysis of Twitter’s API feed </a:t>
            </a:r>
            <a:endParaRPr lang="ru-RU" dirty="0"/>
          </a:p>
          <a:p>
            <a:endParaRPr lang="ru-RU"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p:txBody>
          <a:bodyPr/>
          <a:lstStyle/>
          <a:p>
            <a:r>
              <a:rPr lang="de-DE" dirty="0"/>
              <a:t>Moscow</a:t>
            </a:r>
          </a:p>
          <a:p>
            <a:r>
              <a:rPr lang="de-DE" dirty="0"/>
              <a:t>2022</a:t>
            </a:r>
            <a:endParaRPr lang="ru-RU" dirty="0"/>
          </a:p>
        </p:txBody>
      </p:sp>
      <p:sp>
        <p:nvSpPr>
          <p:cNvPr id="5" name="Заголовок 2">
            <a:extLst>
              <a:ext uri="{FF2B5EF4-FFF2-40B4-BE49-F238E27FC236}">
                <a16:creationId xmlns:a16="http://schemas.microsoft.com/office/drawing/2014/main" id="{8219D05C-99A7-9C48-B903-118CF3BA60CA}"/>
              </a:ext>
            </a:extLst>
          </p:cNvPr>
          <p:cNvSpPr txBox="1">
            <a:spLocks/>
          </p:cNvSpPr>
          <p:nvPr/>
        </p:nvSpPr>
        <p:spPr>
          <a:xfrm>
            <a:off x="585898" y="1206263"/>
            <a:ext cx="7039268"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HSE Sans" panose="02000000000000000000" pitchFamily="2" charset="0"/>
              </a:rPr>
              <a:t>THEORETICAL BACKGROUND II</a:t>
            </a:r>
            <a:endParaRPr lang="ru-RU" sz="2400" dirty="0">
              <a:latin typeface="HSE Sans" panose="02000000000000000000" pitchFamily="2" charset="0"/>
            </a:endParaRPr>
          </a:p>
        </p:txBody>
      </p:sp>
      <p:sp>
        <p:nvSpPr>
          <p:cNvPr id="7" name="Text Placeholder 2">
            <a:extLst>
              <a:ext uri="{FF2B5EF4-FFF2-40B4-BE49-F238E27FC236}">
                <a16:creationId xmlns:a16="http://schemas.microsoft.com/office/drawing/2014/main" id="{D566EC27-9186-8417-5632-B90ED474BB1B}"/>
              </a:ext>
            </a:extLst>
          </p:cNvPr>
          <p:cNvSpPr txBox="1">
            <a:spLocks/>
          </p:cNvSpPr>
          <p:nvPr/>
        </p:nvSpPr>
        <p:spPr>
          <a:xfrm>
            <a:off x="216977" y="1796901"/>
            <a:ext cx="11975023" cy="44874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nSpc>
                <a:spcPct val="100000"/>
              </a:lnSpc>
              <a:buFontTx/>
              <a:buChar char="-"/>
            </a:pPr>
            <a:r>
              <a:rPr lang="en-US" sz="2400" u="sng" dirty="0" err="1">
                <a:solidFill>
                  <a:srgbClr val="0E2D69"/>
                </a:solidFill>
                <a:latin typeface="HSE Sans" panose="02000000000000000000" pitchFamily="2" charset="0"/>
              </a:rPr>
              <a:t>Kreiß</a:t>
            </a:r>
            <a:r>
              <a:rPr lang="en-US" sz="2400" u="sng" dirty="0">
                <a:solidFill>
                  <a:srgbClr val="0E2D69"/>
                </a:solidFill>
                <a:latin typeface="HSE Sans" panose="02000000000000000000" pitchFamily="2" charset="0"/>
              </a:rPr>
              <a:t>, Neuhaus (2006) </a:t>
            </a:r>
          </a:p>
          <a:p>
            <a:pPr lvl="1" indent="-342900">
              <a:lnSpc>
                <a:spcPct val="100000"/>
              </a:lnSpc>
              <a:buFontTx/>
              <a:buChar char="-"/>
            </a:pPr>
            <a:r>
              <a:rPr lang="en-US" dirty="0">
                <a:solidFill>
                  <a:srgbClr val="0E2D69"/>
                </a:solidFill>
                <a:latin typeface="HSE Sans" panose="02000000000000000000" pitchFamily="2" charset="0"/>
              </a:rPr>
              <a:t>GARCH is an acronym for Generalized </a:t>
            </a:r>
            <a:r>
              <a:rPr lang="en-US" dirty="0" err="1">
                <a:solidFill>
                  <a:srgbClr val="0E2D69"/>
                </a:solidFill>
                <a:latin typeface="HSE Sans" panose="02000000000000000000" pitchFamily="2" charset="0"/>
              </a:rPr>
              <a:t>AutoRegressive</a:t>
            </a:r>
            <a:r>
              <a:rPr lang="en-US" dirty="0">
                <a:solidFill>
                  <a:srgbClr val="0E2D69"/>
                </a:solidFill>
                <a:latin typeface="HSE Sans" panose="02000000000000000000" pitchFamily="2" charset="0"/>
              </a:rPr>
              <a:t> Conditional Heteroscedasticity; </a:t>
            </a:r>
          </a:p>
          <a:p>
            <a:pPr lvl="1" indent="-342900">
              <a:lnSpc>
                <a:spcPct val="100000"/>
              </a:lnSpc>
              <a:buFontTx/>
              <a:buChar char="-"/>
            </a:pPr>
            <a:r>
              <a:rPr lang="en-US" dirty="0">
                <a:solidFill>
                  <a:srgbClr val="0E2D69"/>
                </a:solidFill>
                <a:latin typeface="HSE Sans" panose="02000000000000000000" pitchFamily="2" charset="0"/>
              </a:rPr>
              <a:t>It is a stochastic model for time series and an established method in Econometrics for stock analytics or volatility modelling;</a:t>
            </a:r>
          </a:p>
          <a:p>
            <a:pPr lvl="1" indent="-342900">
              <a:lnSpc>
                <a:spcPct val="100000"/>
              </a:lnSpc>
              <a:buFontTx/>
              <a:buChar char="-"/>
            </a:pPr>
            <a:r>
              <a:rPr lang="en-US" dirty="0">
                <a:solidFill>
                  <a:srgbClr val="0E2D69"/>
                </a:solidFill>
                <a:latin typeface="HSE Sans" panose="02000000000000000000" pitchFamily="2" charset="0"/>
              </a:rPr>
              <a:t>The variance in GARCH-series is conditionally depended by its past value and the past of the whole time series.</a:t>
            </a:r>
            <a:endParaRPr lang="en-US" sz="2400" u="sng" dirty="0">
              <a:solidFill>
                <a:srgbClr val="0E2D69"/>
              </a:solidFill>
              <a:latin typeface="HSE Sans" panose="02000000000000000000" pitchFamily="2" charset="0"/>
            </a:endParaRPr>
          </a:p>
          <a:p>
            <a:pPr indent="-342900">
              <a:lnSpc>
                <a:spcPct val="100000"/>
              </a:lnSpc>
              <a:buFontTx/>
              <a:buChar char="-"/>
            </a:pPr>
            <a:r>
              <a:rPr lang="en-US" sz="2400" u="sng" dirty="0">
                <a:solidFill>
                  <a:srgbClr val="0E2D69"/>
                </a:solidFill>
                <a:latin typeface="HSE Sans" panose="02000000000000000000" pitchFamily="2" charset="0"/>
              </a:rPr>
              <a:t>Hansen, Lunde (2005)</a:t>
            </a:r>
          </a:p>
          <a:p>
            <a:pPr lvl="1" indent="-342900">
              <a:lnSpc>
                <a:spcPct val="100000"/>
              </a:lnSpc>
              <a:buFontTx/>
              <a:buChar char="-"/>
            </a:pPr>
            <a:r>
              <a:rPr lang="en-US" dirty="0">
                <a:solidFill>
                  <a:srgbClr val="0E2D69"/>
                </a:solidFill>
                <a:latin typeface="HSE Sans" panose="02000000000000000000" pitchFamily="2" charset="0"/>
              </a:rPr>
              <a:t>There are different established models and methods to calculate volatility in time series;</a:t>
            </a:r>
          </a:p>
          <a:p>
            <a:pPr lvl="1" indent="-342900">
              <a:lnSpc>
                <a:spcPct val="100000"/>
              </a:lnSpc>
              <a:buFontTx/>
              <a:buChar char="-"/>
            </a:pPr>
            <a:r>
              <a:rPr lang="en-US" dirty="0">
                <a:solidFill>
                  <a:srgbClr val="0E2D69"/>
                </a:solidFill>
                <a:latin typeface="HSE Sans" panose="02000000000000000000" pitchFamily="2" charset="0"/>
              </a:rPr>
              <a:t>Hansen and Lunde compared the predictive strengths of a variety of models and their adaptations and made the conclusion, that “there is no evidence that the GARCH(1,1) model is outperformed by other models”.</a:t>
            </a:r>
          </a:p>
        </p:txBody>
      </p:sp>
    </p:spTree>
    <p:extLst>
      <p:ext uri="{BB962C8B-B14F-4D97-AF65-F5344CB8AC3E}">
        <p14:creationId xmlns:p14="http://schemas.microsoft.com/office/powerpoint/2010/main" val="41823019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Прямоугольник 62"/>
          <p:cNvSpPr/>
          <p:nvPr/>
        </p:nvSpPr>
        <p:spPr>
          <a:xfrm>
            <a:off x="4179112" y="4742113"/>
            <a:ext cx="6807044" cy="830997"/>
          </a:xfrm>
          <a:prstGeom prst="rect">
            <a:avLst/>
          </a:prstGeom>
        </p:spPr>
        <p:txBody>
          <a:bodyPr wrap="square">
            <a:spAutoFit/>
          </a:bodyPr>
          <a:lstStyle/>
          <a:p>
            <a:pPr lvl="1"/>
            <a:r>
              <a:rPr lang="en-GB" sz="1600" dirty="0">
                <a:solidFill>
                  <a:srgbClr val="0E2D69"/>
                </a:solidFill>
                <a:latin typeface="HSE Sans" panose="02000000000000000000" pitchFamily="2" charset="0"/>
              </a:rPr>
              <a:t>To handle the large amounts of data we use DASK and other Python packages like matplotlib, PANDAS and seaborn</a:t>
            </a:r>
            <a:endParaRPr lang="ru-RU" sz="1600" dirty="0">
              <a:solidFill>
                <a:srgbClr val="0E2D69"/>
              </a:solidFill>
              <a:latin typeface="HSE Sans" panose="02000000000000000000" pitchFamily="2" charset="0"/>
            </a:endParaRPr>
          </a:p>
          <a:p>
            <a:pPr lvl="1"/>
            <a:endParaRPr lang="en-GB" sz="1600" dirty="0">
              <a:solidFill>
                <a:srgbClr val="0E2D69"/>
              </a:solidFill>
              <a:latin typeface="HSE Sans" panose="02000000000000000000" pitchFamily="2" charset="0"/>
            </a:endParaRPr>
          </a:p>
        </p:txBody>
      </p:sp>
      <p:sp>
        <p:nvSpPr>
          <p:cNvPr id="64" name="Прямоугольник 63"/>
          <p:cNvSpPr/>
          <p:nvPr/>
        </p:nvSpPr>
        <p:spPr>
          <a:xfrm>
            <a:off x="4179112" y="5345839"/>
            <a:ext cx="6096000" cy="584775"/>
          </a:xfrm>
          <a:prstGeom prst="rect">
            <a:avLst/>
          </a:prstGeom>
        </p:spPr>
        <p:txBody>
          <a:bodyPr>
            <a:spAutoFit/>
          </a:bodyPr>
          <a:lstStyle/>
          <a:p>
            <a:pPr lvl="1"/>
            <a:r>
              <a:rPr lang="en-GB" sz="1600" dirty="0">
                <a:solidFill>
                  <a:srgbClr val="0E2D69"/>
                </a:solidFill>
                <a:latin typeface="HSE Sans" panose="02000000000000000000" pitchFamily="2" charset="0"/>
              </a:rPr>
              <a:t>Exploratory data analysis is based on econometric forecasting techniques</a:t>
            </a:r>
          </a:p>
        </p:txBody>
      </p:sp>
      <p:sp>
        <p:nvSpPr>
          <p:cNvPr id="61" name="Прямоугольник 60"/>
          <p:cNvSpPr/>
          <p:nvPr/>
        </p:nvSpPr>
        <p:spPr>
          <a:xfrm>
            <a:off x="3809163" y="3589386"/>
            <a:ext cx="7927017" cy="915892"/>
          </a:xfrm>
          <a:prstGeom prst="rect">
            <a:avLst/>
          </a:prstGeom>
        </p:spPr>
        <p:txBody>
          <a:bodyPr wrap="square">
            <a:spAutoFit/>
          </a:bodyPr>
          <a:lstStyle/>
          <a:p>
            <a:pPr lvl="1"/>
            <a:r>
              <a:rPr lang="en-GB" sz="1600" dirty="0">
                <a:solidFill>
                  <a:srgbClr val="0E2D69"/>
                </a:solidFill>
                <a:latin typeface="HSE Sans" panose="02000000000000000000" pitchFamily="2" charset="0"/>
              </a:rPr>
              <a:t>Sampling method of Twitter posts is already done by the infrastructure of Sberbank, which uses Twitter’s API and SQL pipelines</a:t>
            </a:r>
          </a:p>
          <a:p>
            <a:pPr lvl="1">
              <a:lnSpc>
                <a:spcPct val="150000"/>
              </a:lnSpc>
            </a:pPr>
            <a:r>
              <a:rPr lang="en-GB" sz="1600" dirty="0">
                <a:solidFill>
                  <a:srgbClr val="0E2D69"/>
                </a:solidFill>
                <a:latin typeface="HSE Sans" panose="02000000000000000000" pitchFamily="2" charset="0"/>
              </a:rPr>
              <a:t>The Crypto time series can be scraped on any trading platform</a:t>
            </a:r>
          </a:p>
        </p:txBody>
      </p:sp>
      <p:sp>
        <p:nvSpPr>
          <p:cNvPr id="59" name="Прямоугольник 58"/>
          <p:cNvSpPr/>
          <p:nvPr/>
        </p:nvSpPr>
        <p:spPr>
          <a:xfrm>
            <a:off x="3363099" y="2316766"/>
            <a:ext cx="4774480" cy="954107"/>
          </a:xfrm>
          <a:prstGeom prst="rect">
            <a:avLst/>
          </a:prstGeom>
        </p:spPr>
        <p:txBody>
          <a:bodyPr wrap="square">
            <a:spAutoFit/>
          </a:bodyPr>
          <a:lstStyle/>
          <a:p>
            <a:pPr lvl="1"/>
            <a:r>
              <a:rPr lang="en-GB" sz="1600" dirty="0">
                <a:solidFill>
                  <a:srgbClr val="0E2D69"/>
                </a:solidFill>
                <a:latin typeface="HSE Sans" panose="02000000000000000000" pitchFamily="2" charset="0"/>
              </a:rPr>
              <a:t>Twitter posts for the NLP Analysis and sentiment computing</a:t>
            </a:r>
          </a:p>
          <a:p>
            <a:pPr lvl="1">
              <a:lnSpc>
                <a:spcPct val="150000"/>
              </a:lnSpc>
            </a:pPr>
            <a:r>
              <a:rPr lang="en-GB" sz="1600" dirty="0">
                <a:solidFill>
                  <a:srgbClr val="0E2D69"/>
                </a:solidFill>
                <a:latin typeface="HSE Sans" panose="02000000000000000000" pitchFamily="2" charset="0"/>
              </a:rPr>
              <a:t>Crypto time series for computation of volatility</a:t>
            </a:r>
          </a:p>
        </p:txBody>
      </p:sp>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de-DE" dirty="0"/>
              <a:t>International Laboratory </a:t>
            </a:r>
            <a:r>
              <a:rPr lang="de-DE" dirty="0" err="1"/>
              <a:t>for</a:t>
            </a:r>
            <a:r>
              <a:rPr lang="de-DE" dirty="0"/>
              <a:t> Applied Network Research (ANR-Lab)</a:t>
            </a:r>
            <a:endParaRPr lang="ru-RU" dirty="0"/>
          </a:p>
          <a:p>
            <a:endParaRPr lang="ru-RU"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p:txBody>
          <a:bodyPr/>
          <a:lstStyle/>
          <a:p>
            <a:r>
              <a:rPr lang="de-DE" dirty="0"/>
              <a:t>Moscow</a:t>
            </a:r>
          </a:p>
          <a:p>
            <a:r>
              <a:rPr lang="de-DE" dirty="0"/>
              <a:t>2022</a:t>
            </a:r>
            <a:endParaRPr lang="ru-RU" dirty="0"/>
          </a:p>
        </p:txBody>
      </p:sp>
      <p:sp>
        <p:nvSpPr>
          <p:cNvPr id="5" name="Заголовок 2">
            <a:extLst>
              <a:ext uri="{FF2B5EF4-FFF2-40B4-BE49-F238E27FC236}">
                <a16:creationId xmlns:a16="http://schemas.microsoft.com/office/drawing/2014/main" id="{8219D05C-99A7-9C48-B903-118CF3BA60CA}"/>
              </a:ext>
            </a:extLst>
          </p:cNvPr>
          <p:cNvSpPr txBox="1">
            <a:spLocks/>
          </p:cNvSpPr>
          <p:nvPr/>
        </p:nvSpPr>
        <p:spPr>
          <a:xfrm>
            <a:off x="585898" y="1447790"/>
            <a:ext cx="7039268"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HSE Sans" panose="02000000000000000000" pitchFamily="2" charset="0"/>
              </a:rPr>
              <a:t>METHODOLOGY</a:t>
            </a:r>
            <a:endParaRPr lang="ru-RU" sz="2400" dirty="0">
              <a:latin typeface="HSE Sans" panose="02000000000000000000" pitchFamily="2" charset="0"/>
            </a:endParaRPr>
          </a:p>
        </p:txBody>
      </p:sp>
      <p:sp>
        <p:nvSpPr>
          <p:cNvPr id="47" name="Google Shape;8846;p77"/>
          <p:cNvSpPr/>
          <p:nvPr/>
        </p:nvSpPr>
        <p:spPr>
          <a:xfrm rot="10800000">
            <a:off x="500691" y="4786019"/>
            <a:ext cx="3931860" cy="1025426"/>
          </a:xfrm>
          <a:prstGeom prst="rect">
            <a:avLst/>
          </a:prstGeom>
          <a:solidFill>
            <a:srgbClr val="11A0D7"/>
          </a:solid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8847;p77"/>
          <p:cNvCxnSpPr/>
          <p:nvPr/>
        </p:nvCxnSpPr>
        <p:spPr>
          <a:xfrm>
            <a:off x="4432551" y="4921218"/>
            <a:ext cx="198673" cy="1311"/>
          </a:xfrm>
          <a:prstGeom prst="straightConnector1">
            <a:avLst/>
          </a:prstGeom>
          <a:noFill/>
          <a:ln w="9525" cap="flat" cmpd="sng">
            <a:solidFill>
              <a:srgbClr val="435D74"/>
            </a:solidFill>
            <a:prstDash val="solid"/>
            <a:round/>
            <a:headEnd type="none" w="med" len="med"/>
            <a:tailEnd type="none" w="med" len="med"/>
          </a:ln>
        </p:spPr>
      </p:cxnSp>
      <p:sp>
        <p:nvSpPr>
          <p:cNvPr id="49" name="Google Shape;8848;p77"/>
          <p:cNvSpPr/>
          <p:nvPr/>
        </p:nvSpPr>
        <p:spPr>
          <a:xfrm rot="10800000">
            <a:off x="870243" y="3516451"/>
            <a:ext cx="3192795" cy="1025426"/>
          </a:xfrm>
          <a:prstGeom prst="rect">
            <a:avLst/>
          </a:prstGeom>
          <a:solidFill>
            <a:srgbClr val="234A9B"/>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8849;p77"/>
          <p:cNvCxnSpPr/>
          <p:nvPr/>
        </p:nvCxnSpPr>
        <p:spPr>
          <a:xfrm>
            <a:off x="4063038" y="3747459"/>
            <a:ext cx="210827" cy="0"/>
          </a:xfrm>
          <a:prstGeom prst="straightConnector1">
            <a:avLst/>
          </a:prstGeom>
          <a:noFill/>
          <a:ln w="9525" cap="flat" cmpd="sng">
            <a:solidFill>
              <a:srgbClr val="5F7D95"/>
            </a:solidFill>
            <a:prstDash val="solid"/>
            <a:round/>
            <a:headEnd type="none" w="med" len="med"/>
            <a:tailEnd type="none" w="med" len="med"/>
          </a:ln>
        </p:spPr>
      </p:cxnSp>
      <p:sp>
        <p:nvSpPr>
          <p:cNvPr id="51" name="Google Shape;8850;p77"/>
          <p:cNvSpPr/>
          <p:nvPr/>
        </p:nvSpPr>
        <p:spPr>
          <a:xfrm rot="10800000">
            <a:off x="1321063" y="2281108"/>
            <a:ext cx="2291520" cy="1025426"/>
          </a:xfrm>
          <a:prstGeom prst="rect">
            <a:avLst/>
          </a:prstGeom>
          <a:solidFill>
            <a:srgbClr val="0E2D69"/>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8851;p77"/>
          <p:cNvCxnSpPr/>
          <p:nvPr/>
        </p:nvCxnSpPr>
        <p:spPr>
          <a:xfrm>
            <a:off x="3611375" y="2470632"/>
            <a:ext cx="193064" cy="1311"/>
          </a:xfrm>
          <a:prstGeom prst="straightConnector1">
            <a:avLst/>
          </a:prstGeom>
          <a:noFill/>
          <a:ln w="9525" cap="flat" cmpd="sng">
            <a:solidFill>
              <a:srgbClr val="869FB2"/>
            </a:solidFill>
            <a:prstDash val="solid"/>
            <a:round/>
            <a:headEnd type="none" w="med" len="med"/>
            <a:tailEnd type="none" w="med" len="med"/>
          </a:ln>
        </p:spPr>
      </p:cxnSp>
      <p:sp>
        <p:nvSpPr>
          <p:cNvPr id="55" name="Прямоугольник 54"/>
          <p:cNvSpPr/>
          <p:nvPr/>
        </p:nvSpPr>
        <p:spPr>
          <a:xfrm>
            <a:off x="1062254" y="2470632"/>
            <a:ext cx="2860713" cy="584775"/>
          </a:xfrm>
          <a:prstGeom prst="rect">
            <a:avLst/>
          </a:prstGeom>
        </p:spPr>
        <p:txBody>
          <a:bodyPr wrap="square">
            <a:spAutoFit/>
          </a:bodyPr>
          <a:lstStyle/>
          <a:p>
            <a:pPr algn="ctr"/>
            <a:r>
              <a:rPr lang="en-GB" sz="1600" dirty="0">
                <a:solidFill>
                  <a:schemeClr val="bg1"/>
                </a:solidFill>
                <a:latin typeface="HSE Sans" panose="02000000000000000000" pitchFamily="2" charset="0"/>
              </a:rPr>
              <a:t>What data to collect </a:t>
            </a:r>
            <a:endParaRPr lang="ru-RU" sz="1600" dirty="0">
              <a:solidFill>
                <a:schemeClr val="bg1"/>
              </a:solidFill>
              <a:latin typeface="HSE Sans" panose="02000000000000000000" pitchFamily="2" charset="0"/>
            </a:endParaRPr>
          </a:p>
          <a:p>
            <a:pPr algn="ctr"/>
            <a:r>
              <a:rPr lang="en-GB" sz="1600" dirty="0">
                <a:solidFill>
                  <a:schemeClr val="bg1"/>
                </a:solidFill>
                <a:latin typeface="HSE Sans" panose="02000000000000000000" pitchFamily="2" charset="0"/>
              </a:rPr>
              <a:t>(and what data to ignore)</a:t>
            </a:r>
          </a:p>
        </p:txBody>
      </p:sp>
      <p:sp>
        <p:nvSpPr>
          <p:cNvPr id="56" name="Прямоугольник 55"/>
          <p:cNvSpPr/>
          <p:nvPr/>
        </p:nvSpPr>
        <p:spPr>
          <a:xfrm>
            <a:off x="1434468" y="3718473"/>
            <a:ext cx="2116285" cy="584775"/>
          </a:xfrm>
          <a:prstGeom prst="rect">
            <a:avLst/>
          </a:prstGeom>
        </p:spPr>
        <p:txBody>
          <a:bodyPr wrap="none">
            <a:spAutoFit/>
          </a:bodyPr>
          <a:lstStyle/>
          <a:p>
            <a:pPr algn="ctr"/>
            <a:r>
              <a:rPr lang="en-GB" sz="1600" dirty="0">
                <a:solidFill>
                  <a:schemeClr val="bg1"/>
                </a:solidFill>
                <a:latin typeface="HSE Sans" panose="02000000000000000000" pitchFamily="2" charset="0"/>
              </a:rPr>
              <a:t>Who to collect it from </a:t>
            </a:r>
            <a:endParaRPr lang="ru-RU" sz="1600" dirty="0">
              <a:solidFill>
                <a:schemeClr val="bg1"/>
              </a:solidFill>
              <a:latin typeface="HSE Sans" panose="02000000000000000000" pitchFamily="2" charset="0"/>
            </a:endParaRPr>
          </a:p>
          <a:p>
            <a:pPr algn="ctr"/>
            <a:r>
              <a:rPr lang="en-GB" sz="1600" dirty="0">
                <a:solidFill>
                  <a:schemeClr val="bg1"/>
                </a:solidFill>
                <a:latin typeface="HSE Sans" panose="02000000000000000000" pitchFamily="2" charset="0"/>
              </a:rPr>
              <a:t>(“sampling design”)</a:t>
            </a:r>
          </a:p>
        </p:txBody>
      </p:sp>
      <p:sp>
        <p:nvSpPr>
          <p:cNvPr id="57" name="Прямоугольник 56"/>
          <p:cNvSpPr/>
          <p:nvPr/>
        </p:nvSpPr>
        <p:spPr>
          <a:xfrm>
            <a:off x="659416" y="4988335"/>
            <a:ext cx="3666388" cy="584775"/>
          </a:xfrm>
          <a:prstGeom prst="rect">
            <a:avLst/>
          </a:prstGeom>
        </p:spPr>
        <p:txBody>
          <a:bodyPr wrap="none">
            <a:spAutoFit/>
          </a:bodyPr>
          <a:lstStyle/>
          <a:p>
            <a:pPr algn="ctr"/>
            <a:r>
              <a:rPr lang="en-GB" sz="1600" dirty="0">
                <a:solidFill>
                  <a:schemeClr val="bg1"/>
                </a:solidFill>
                <a:latin typeface="HSE Sans" panose="02000000000000000000" pitchFamily="2" charset="0"/>
              </a:rPr>
              <a:t>How to analyse it </a:t>
            </a:r>
            <a:endParaRPr lang="ru-RU" sz="1600" dirty="0">
              <a:solidFill>
                <a:schemeClr val="bg1"/>
              </a:solidFill>
              <a:latin typeface="HSE Sans" panose="02000000000000000000" pitchFamily="2" charset="0"/>
            </a:endParaRPr>
          </a:p>
          <a:p>
            <a:pPr algn="ctr"/>
            <a:r>
              <a:rPr lang="en-GB" sz="1600" dirty="0">
                <a:solidFill>
                  <a:schemeClr val="bg1"/>
                </a:solidFill>
                <a:latin typeface="HSE Sans" panose="02000000000000000000" pitchFamily="2" charset="0"/>
              </a:rPr>
              <a:t>(this is called “data analysis methods”) </a:t>
            </a:r>
          </a:p>
        </p:txBody>
      </p:sp>
      <p:cxnSp>
        <p:nvCxnSpPr>
          <p:cNvPr id="58" name="Google Shape;8851;p77"/>
          <p:cNvCxnSpPr/>
          <p:nvPr/>
        </p:nvCxnSpPr>
        <p:spPr>
          <a:xfrm>
            <a:off x="3616099" y="3046840"/>
            <a:ext cx="193064" cy="1311"/>
          </a:xfrm>
          <a:prstGeom prst="straightConnector1">
            <a:avLst/>
          </a:prstGeom>
          <a:noFill/>
          <a:ln w="9525" cap="flat" cmpd="sng">
            <a:solidFill>
              <a:srgbClr val="869FB2"/>
            </a:solidFill>
            <a:prstDash val="solid"/>
            <a:round/>
            <a:headEnd type="none" w="med" len="med"/>
            <a:tailEnd type="none" w="med" len="med"/>
          </a:ln>
        </p:spPr>
      </p:cxnSp>
      <p:cxnSp>
        <p:nvCxnSpPr>
          <p:cNvPr id="62" name="Google Shape;8849;p77"/>
          <p:cNvCxnSpPr/>
          <p:nvPr/>
        </p:nvCxnSpPr>
        <p:spPr>
          <a:xfrm>
            <a:off x="4063000" y="4314108"/>
            <a:ext cx="210827" cy="0"/>
          </a:xfrm>
          <a:prstGeom prst="straightConnector1">
            <a:avLst/>
          </a:prstGeom>
          <a:noFill/>
          <a:ln w="9525" cap="flat" cmpd="sng">
            <a:solidFill>
              <a:srgbClr val="5F7D95"/>
            </a:solidFill>
            <a:prstDash val="solid"/>
            <a:round/>
            <a:headEnd type="none" w="med" len="med"/>
            <a:tailEnd type="none" w="med" len="med"/>
          </a:ln>
        </p:spPr>
      </p:cxnSp>
      <p:cxnSp>
        <p:nvCxnSpPr>
          <p:cNvPr id="65" name="Google Shape;8847;p77"/>
          <p:cNvCxnSpPr/>
          <p:nvPr/>
        </p:nvCxnSpPr>
        <p:spPr>
          <a:xfrm>
            <a:off x="4439137" y="5528678"/>
            <a:ext cx="198673" cy="1311"/>
          </a:xfrm>
          <a:prstGeom prst="straightConnector1">
            <a:avLst/>
          </a:prstGeom>
          <a:noFill/>
          <a:ln w="9525" cap="flat" cmpd="sng">
            <a:solidFill>
              <a:srgbClr val="435D74"/>
            </a:solidFill>
            <a:prstDash val="solid"/>
            <a:round/>
            <a:headEnd type="none" w="med" len="med"/>
            <a:tailEnd type="none" w="med" len="med"/>
          </a:ln>
        </p:spPr>
      </p:cxnSp>
      <p:sp>
        <p:nvSpPr>
          <p:cNvPr id="23" name="Текст 2">
            <a:extLst>
              <a:ext uri="{FF2B5EF4-FFF2-40B4-BE49-F238E27FC236}">
                <a16:creationId xmlns:a16="http://schemas.microsoft.com/office/drawing/2014/main" id="{19BCCE80-F6C7-1CF8-DD31-664DD0FAFA76}"/>
              </a:ext>
            </a:extLst>
          </p:cNvPr>
          <p:cNvSpPr>
            <a:spLocks noGrp="1"/>
          </p:cNvSpPr>
          <p:nvPr>
            <p:ph type="body" sz="quarter" idx="14"/>
          </p:nvPr>
        </p:nvSpPr>
        <p:spPr>
          <a:xfrm>
            <a:off x="3459163" y="549275"/>
            <a:ext cx="2472946" cy="427264"/>
          </a:xfrm>
        </p:spPr>
        <p:txBody>
          <a:bodyPr/>
          <a:lstStyle/>
          <a:p>
            <a:r>
              <a:rPr lang="en-GB" dirty="0"/>
              <a:t>Forecasting Volatility of Crypto-Currencies on the base of an NLP analysis of Twitter’s API feed </a:t>
            </a:r>
            <a:endParaRPr lang="ru-RU" dirty="0"/>
          </a:p>
          <a:p>
            <a:endParaRPr lang="ru-RU" dirty="0"/>
          </a:p>
        </p:txBody>
      </p:sp>
    </p:spTree>
    <p:extLst>
      <p:ext uri="{BB962C8B-B14F-4D97-AF65-F5344CB8AC3E}">
        <p14:creationId xmlns:p14="http://schemas.microsoft.com/office/powerpoint/2010/main" val="741977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500"/>
                                        <p:tgtEl>
                                          <p:spTgt spid="5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par>
                                <p:cTn id="17" presetID="10" presetClass="entr" presetSubtype="0" fill="hold"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500"/>
                                        <p:tgtEl>
                                          <p:spTgt spid="6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par>
                                <p:cTn id="34" presetID="10" presetClass="entr" presetSubtype="0" fill="hold"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500"/>
                                        <p:tgtEl>
                                          <p:spTgt spid="6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fade">
                                      <p:cBhvr>
                                        <p:cTn id="44" dur="500"/>
                                        <p:tgtEl>
                                          <p:spTgt spid="6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par>
                                <p:cTn id="48" presetID="10" presetClass="entr" presetSubtype="0" fill="hold"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fade">
                                      <p:cBhvr>
                                        <p:cTn id="53" dur="500"/>
                                        <p:tgtEl>
                                          <p:spTgt spid="57"/>
                                        </p:tgtEl>
                                      </p:cBhvr>
                                    </p:animEffect>
                                  </p:childTnLst>
                                </p:cTn>
                              </p:par>
                              <p:par>
                                <p:cTn id="54" presetID="10" presetClass="entr" presetSubtype="0" fill="hold" nodeType="with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fade">
                                      <p:cBhvr>
                                        <p:cTn id="5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1" grpId="0"/>
      <p:bldP spid="59" grpId="0"/>
      <p:bldP spid="47" grpId="0" animBg="1"/>
      <p:bldP spid="49" grpId="0" animBg="1"/>
      <p:bldP spid="51" grpId="0" animBg="1"/>
      <p:bldP spid="55" grpId="0"/>
      <p:bldP spid="56"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PRELIMINARY RESULTS I</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7" y="2379662"/>
            <a:ext cx="5123787" cy="3298123"/>
          </a:xfrm>
        </p:spPr>
        <p:txBody>
          <a:bodyPr>
            <a:normAutofit/>
          </a:bodyPr>
          <a:lstStyle/>
          <a:p>
            <a:pPr marL="342900" indent="-342900">
              <a:buFont typeface="Arial" panose="020B0604020202020204" pitchFamily="34" charset="0"/>
              <a:buChar char="•"/>
            </a:pPr>
            <a:r>
              <a:rPr lang="de-DE" sz="2400" dirty="0" err="1"/>
              <a:t>Our</a:t>
            </a:r>
            <a:r>
              <a:rPr lang="de-DE" sz="2400" dirty="0"/>
              <a:t> </a:t>
            </a:r>
            <a:r>
              <a:rPr lang="de-DE" sz="2400" dirty="0" err="1"/>
              <a:t>first</a:t>
            </a:r>
            <a:r>
              <a:rPr lang="de-DE" sz="2400" dirty="0"/>
              <a:t> </a:t>
            </a:r>
            <a:r>
              <a:rPr lang="de-DE" sz="2400" dirty="0" err="1"/>
              <a:t>analysed</a:t>
            </a:r>
            <a:r>
              <a:rPr lang="de-DE" sz="2400" dirty="0"/>
              <a:t> Twitter sample </a:t>
            </a:r>
            <a:r>
              <a:rPr lang="de-DE" sz="2400" dirty="0" err="1"/>
              <a:t>contained</a:t>
            </a:r>
            <a:r>
              <a:rPr lang="de-DE" sz="2400" dirty="0"/>
              <a:t> circa 6 </a:t>
            </a:r>
            <a:r>
              <a:rPr lang="de-DE" sz="2400" dirty="0" err="1"/>
              <a:t>mln</a:t>
            </a:r>
            <a:r>
              <a:rPr lang="de-DE" sz="2400" dirty="0"/>
              <a:t> </a:t>
            </a:r>
            <a:r>
              <a:rPr lang="de-DE" sz="2400" dirty="0" err="1"/>
              <a:t>posts</a:t>
            </a:r>
            <a:r>
              <a:rPr lang="de-DE" sz="2400" dirty="0"/>
              <a:t>. </a:t>
            </a:r>
          </a:p>
          <a:p>
            <a:pPr marL="342900" indent="-342900">
              <a:buFont typeface="Arial" panose="020B0604020202020204" pitchFamily="34" charset="0"/>
              <a:buChar char="•"/>
            </a:pPr>
            <a:r>
              <a:rPr lang="de-DE" sz="2400" dirty="0"/>
              <a:t>The </a:t>
            </a:r>
            <a:r>
              <a:rPr lang="de-DE" sz="2400" dirty="0" err="1"/>
              <a:t>word</a:t>
            </a:r>
            <a:r>
              <a:rPr lang="de-DE" sz="2400" dirty="0"/>
              <a:t> </a:t>
            </a:r>
            <a:r>
              <a:rPr lang="de-DE" sz="2400" dirty="0" err="1"/>
              <a:t>cloud</a:t>
            </a:r>
            <a:r>
              <a:rPr lang="de-DE" sz="2400" dirty="0"/>
              <a:t> </a:t>
            </a:r>
            <a:r>
              <a:rPr lang="de-DE" sz="2400" dirty="0" err="1"/>
              <a:t>for</a:t>
            </a:r>
            <a:r>
              <a:rPr lang="de-DE" sz="2400" dirty="0"/>
              <a:t> </a:t>
            </a:r>
            <a:r>
              <a:rPr lang="de-DE" sz="2400" dirty="0" err="1"/>
              <a:t>the</a:t>
            </a:r>
            <a:r>
              <a:rPr lang="de-DE" sz="2400" dirty="0"/>
              <a:t> </a:t>
            </a:r>
            <a:r>
              <a:rPr lang="de-DE" sz="2400" dirty="0" err="1"/>
              <a:t>lemmatized</a:t>
            </a:r>
            <a:r>
              <a:rPr lang="de-DE" sz="2400" dirty="0"/>
              <a:t> </a:t>
            </a:r>
            <a:r>
              <a:rPr lang="de-DE" sz="2400" dirty="0" err="1"/>
              <a:t>posts</a:t>
            </a:r>
            <a:r>
              <a:rPr lang="de-DE" sz="2400" dirty="0"/>
              <a:t> </a:t>
            </a:r>
            <a:r>
              <a:rPr lang="de-DE" sz="2400" dirty="0" err="1"/>
              <a:t>provides</a:t>
            </a:r>
            <a:r>
              <a:rPr lang="de-DE" sz="2400" dirty="0"/>
              <a:t> an </a:t>
            </a:r>
            <a:r>
              <a:rPr lang="de-DE" sz="2400" dirty="0" err="1"/>
              <a:t>insight</a:t>
            </a:r>
            <a:r>
              <a:rPr lang="de-DE" sz="2400" dirty="0"/>
              <a:t> </a:t>
            </a:r>
            <a:r>
              <a:rPr lang="de-DE" sz="2400" dirty="0" err="1"/>
              <a:t>into</a:t>
            </a:r>
            <a:r>
              <a:rPr lang="de-DE" sz="2400" dirty="0"/>
              <a:t> </a:t>
            </a:r>
            <a:r>
              <a:rPr lang="de-DE" sz="2400" dirty="0" err="1"/>
              <a:t>the</a:t>
            </a:r>
            <a:r>
              <a:rPr lang="de-DE" sz="2400" dirty="0"/>
              <a:t> </a:t>
            </a:r>
            <a:r>
              <a:rPr lang="de-DE" sz="2400" dirty="0" err="1"/>
              <a:t>word</a:t>
            </a:r>
            <a:r>
              <a:rPr lang="de-DE" sz="2400" dirty="0"/>
              <a:t> </a:t>
            </a:r>
            <a:r>
              <a:rPr lang="de-DE" sz="2400" dirty="0" err="1"/>
              <a:t>frequency</a:t>
            </a:r>
            <a:r>
              <a:rPr lang="de-DE" sz="2400" dirty="0"/>
              <a:t> </a:t>
            </a:r>
            <a:r>
              <a:rPr lang="de-DE" sz="2400" dirty="0" err="1"/>
              <a:t>distribution</a:t>
            </a:r>
            <a:r>
              <a:rPr lang="de-DE" sz="2400" dirty="0"/>
              <a:t>.</a:t>
            </a:r>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de-DE" dirty="0"/>
              <a:t>International Laboratory </a:t>
            </a:r>
            <a:r>
              <a:rPr lang="de-DE" dirty="0" err="1"/>
              <a:t>for</a:t>
            </a:r>
            <a:r>
              <a:rPr lang="de-DE" dirty="0"/>
              <a:t> Applied Network Research (ANR-Lab)</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a:xfrm>
            <a:off x="3459163" y="548720"/>
            <a:ext cx="2472946" cy="408109"/>
          </a:xfrm>
        </p:spPr>
        <p:txBody>
          <a:bodyPr/>
          <a:lstStyle/>
          <a:p>
            <a:r>
              <a:rPr lang="en-GB" dirty="0"/>
              <a:t>Forecasting Volatility of Crypto-Currencies on the base of an NLP analysis of Twitter’s API feed </a:t>
            </a:r>
            <a:endParaRPr lang="ru-RU" dirty="0"/>
          </a:p>
          <a:p>
            <a:endParaRPr lang="ru-RU"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de-DE" dirty="0"/>
              <a:t>Moscow</a:t>
            </a:r>
          </a:p>
          <a:p>
            <a:r>
              <a:rPr lang="de-DE" dirty="0"/>
              <a:t>2022</a:t>
            </a:r>
            <a:endParaRPr lang="ru-RU" dirty="0"/>
          </a:p>
        </p:txBody>
      </p:sp>
      <p:pic>
        <p:nvPicPr>
          <p:cNvPr id="1028" name="Picture 4">
            <a:extLst>
              <a:ext uri="{FF2B5EF4-FFF2-40B4-BE49-F238E27FC236}">
                <a16:creationId xmlns:a16="http://schemas.microsoft.com/office/drawing/2014/main" id="{24E193FD-CDCE-6B2D-B1AB-CB6A12CCA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937" y="667767"/>
            <a:ext cx="5997165" cy="599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8445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3DAF31-D8A6-49A0-9A5D-8B2EA5B1C511}">
  <ds:schemaRefs>
    <ds:schemaRef ds:uri="http://schemas.microsoft.com/office/infopath/2007/PartnerControls"/>
    <ds:schemaRef ds:uri="9875bd71-cde8-496c-a136-433f55d5e6d0"/>
    <ds:schemaRef ds:uri="http://purl.org/dc/dcmitype/"/>
    <ds:schemaRef ds:uri="http://schemas.microsoft.com/office/2006/documentManagement/types"/>
    <ds:schemaRef ds:uri="e96afe77-3acb-4328-97fc-408e1bde3ecd"/>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34386AA-1848-4C75-B336-1053927CB0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1233</Words>
  <Application>Microsoft Office PowerPoint</Application>
  <PresentationFormat>Widescreen</PresentationFormat>
  <Paragraphs>139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HSE Sans</vt:lpstr>
      <vt:lpstr>Office Theme</vt:lpstr>
      <vt:lpstr>Thesis Topic:  Forecasting Volatility of Crypto-Currencies on the base of an NLP analysis of Twitter’s API feed </vt:lpstr>
      <vt:lpstr>Description &amp; statement of the problem </vt:lpstr>
      <vt:lpstr>GOAL</vt:lpstr>
      <vt:lpstr>CURRENT TASKS &amp; CHECKLIST</vt:lpstr>
      <vt:lpstr>HYPOTHESES</vt:lpstr>
      <vt:lpstr>PowerPoint Presentation</vt:lpstr>
      <vt:lpstr>PowerPoint Presentation</vt:lpstr>
      <vt:lpstr>PowerPoint Presentation</vt:lpstr>
      <vt:lpstr>PRELIMINARY RESULTS I</vt:lpstr>
      <vt:lpstr>PRELIMINARY RESULTS II</vt:lpstr>
      <vt:lpstr>PRELIMINARY RESULTS III</vt:lpstr>
      <vt:lpstr>PRELIMINARY RESULTS IV</vt:lpstr>
      <vt:lpstr>LITERATURE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Лаврова Дарья Александровна</cp:lastModifiedBy>
  <cp:revision>23</cp:revision>
  <cp:lastPrinted>2021-11-11T13:08:42Z</cp:lastPrinted>
  <dcterms:created xsi:type="dcterms:W3CDTF">2021-11-11T08:52:47Z</dcterms:created>
  <dcterms:modified xsi:type="dcterms:W3CDTF">2022-06-23T14:46:54Z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