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</p:sldIdLst>
  <p:sldSz cx="9144000" cy="5143500" type="screen16x9"/>
  <p:notesSz cx="6858000" cy="9144000"/>
  <p:embeddedFontLst>
    <p:embeddedFont>
      <p:font typeface="Golos Text" panose="020B060402020202020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Golos Text SemiBold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ctnA/SjFbhwN9wNaYjiIu1ZWt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8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35af662f4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2235af662f4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35af662f4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2235af662f4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35af662f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235af662f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7295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35af662f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235af662f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35af662f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235af662f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35af662f4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2235af662f4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35af662f4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235af662f4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35af662f4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2235af662f4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/>
        </p:nvSpPr>
        <p:spPr>
          <a:xfrm>
            <a:off x="5098416" y="49027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7"/>
          <p:cNvSpPr txBox="1"/>
          <p:nvPr/>
        </p:nvSpPr>
        <p:spPr>
          <a:xfrm>
            <a:off x="5910801" y="427239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7"/>
          <p:cNvSpPr txBox="1"/>
          <p:nvPr/>
        </p:nvSpPr>
        <p:spPr>
          <a:xfrm>
            <a:off x="5098416" y="49027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 txBox="1"/>
          <p:nvPr/>
        </p:nvSpPr>
        <p:spPr>
          <a:xfrm>
            <a:off x="5910801" y="427239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00" cy="3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457201" y="963397"/>
            <a:ext cx="2532600" cy="18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i="0"/>
            </a:lvl1pPr>
            <a:lvl2pPr marL="91440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>
            <a:spLocks noGrp="1"/>
          </p:cNvSpPr>
          <p:nvPr>
            <p:ph type="pic" idx="2"/>
          </p:nvPr>
        </p:nvSpPr>
        <p:spPr>
          <a:xfrm>
            <a:off x="3095171" y="963397"/>
            <a:ext cx="2532600" cy="1883100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66" name="Google Shape;66;p26"/>
          <p:cNvSpPr>
            <a:spLocks noGrp="1"/>
          </p:cNvSpPr>
          <p:nvPr>
            <p:ph type="pic" idx="3"/>
          </p:nvPr>
        </p:nvSpPr>
        <p:spPr>
          <a:xfrm>
            <a:off x="5733141" y="966928"/>
            <a:ext cx="2532600" cy="1883100"/>
          </a:xfrm>
          <a:prstGeom prst="roundRect">
            <a:avLst>
              <a:gd name="adj" fmla="val 11196"/>
            </a:avLst>
          </a:prstGeom>
          <a:noFill/>
          <a:ln>
            <a:noFill/>
          </a:ln>
        </p:spPr>
      </p:sp>
      <p:sp>
        <p:nvSpPr>
          <p:cNvPr id="67" name="Google Shape;67;p26"/>
          <p:cNvSpPr>
            <a:spLocks noGrp="1"/>
          </p:cNvSpPr>
          <p:nvPr>
            <p:ph type="pic" idx="4"/>
          </p:nvPr>
        </p:nvSpPr>
        <p:spPr>
          <a:xfrm>
            <a:off x="5733141" y="2954042"/>
            <a:ext cx="2532600" cy="1883100"/>
          </a:xfrm>
          <a:prstGeom prst="roundRect">
            <a:avLst>
              <a:gd name="adj" fmla="val 8802"/>
            </a:avLst>
          </a:prstGeom>
          <a:noFill/>
          <a:ln>
            <a:noFill/>
          </a:ln>
        </p:spPr>
      </p:sp>
      <p:sp>
        <p:nvSpPr>
          <p:cNvPr id="68" name="Google Shape;68;p26"/>
          <p:cNvSpPr>
            <a:spLocks noGrp="1"/>
          </p:cNvSpPr>
          <p:nvPr>
            <p:ph type="pic" idx="5"/>
          </p:nvPr>
        </p:nvSpPr>
        <p:spPr>
          <a:xfrm>
            <a:off x="3095171" y="2960314"/>
            <a:ext cx="2532600" cy="1883100"/>
          </a:xfrm>
          <a:prstGeom prst="roundRect">
            <a:avLst>
              <a:gd name="adj" fmla="val 8459"/>
            </a:avLst>
          </a:prstGeom>
          <a:noFill/>
          <a:ln>
            <a:noFill/>
          </a:ln>
        </p:spPr>
      </p:sp>
      <p:sp>
        <p:nvSpPr>
          <p:cNvPr id="69" name="Google Shape;69;p26"/>
          <p:cNvSpPr>
            <a:spLocks noGrp="1"/>
          </p:cNvSpPr>
          <p:nvPr>
            <p:ph type="pic" idx="6"/>
          </p:nvPr>
        </p:nvSpPr>
        <p:spPr>
          <a:xfrm>
            <a:off x="457200" y="2960314"/>
            <a:ext cx="2532600" cy="1883100"/>
          </a:xfrm>
          <a:prstGeom prst="roundRect">
            <a:avLst>
              <a:gd name="adj" fmla="val 10169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457201" y="2367645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body" idx="2"/>
          </p:nvPr>
        </p:nvSpPr>
        <p:spPr>
          <a:xfrm>
            <a:off x="3275819" y="2367645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body" idx="3"/>
          </p:nvPr>
        </p:nvSpPr>
        <p:spPr>
          <a:xfrm>
            <a:off x="6085706" y="2367645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>
            <a:spLocks noGrp="1"/>
          </p:cNvSpPr>
          <p:nvPr>
            <p:ph type="pic" idx="4"/>
          </p:nvPr>
        </p:nvSpPr>
        <p:spPr>
          <a:xfrm>
            <a:off x="454050" y="952607"/>
            <a:ext cx="2589300" cy="1304400"/>
          </a:xfrm>
          <a:prstGeom prst="roundRect">
            <a:avLst>
              <a:gd name="adj" fmla="val 9261"/>
            </a:avLst>
          </a:prstGeom>
          <a:noFill/>
          <a:ln>
            <a:noFill/>
          </a:ln>
        </p:spPr>
      </p:sp>
      <p:sp>
        <p:nvSpPr>
          <p:cNvPr id="76" name="Google Shape;76;p27"/>
          <p:cNvSpPr>
            <a:spLocks noGrp="1"/>
          </p:cNvSpPr>
          <p:nvPr>
            <p:ph type="pic" idx="5"/>
          </p:nvPr>
        </p:nvSpPr>
        <p:spPr>
          <a:xfrm>
            <a:off x="3275818" y="952607"/>
            <a:ext cx="2589300" cy="1304400"/>
          </a:xfrm>
          <a:prstGeom prst="roundRect">
            <a:avLst>
              <a:gd name="adj" fmla="val 11730"/>
            </a:avLst>
          </a:prstGeom>
          <a:noFill/>
          <a:ln>
            <a:noFill/>
          </a:ln>
        </p:spPr>
      </p:sp>
      <p:sp>
        <p:nvSpPr>
          <p:cNvPr id="77" name="Google Shape;77;p27"/>
          <p:cNvSpPr>
            <a:spLocks noGrp="1"/>
          </p:cNvSpPr>
          <p:nvPr>
            <p:ph type="pic" idx="6"/>
          </p:nvPr>
        </p:nvSpPr>
        <p:spPr>
          <a:xfrm>
            <a:off x="6089789" y="952607"/>
            <a:ext cx="2589300" cy="1304400"/>
          </a:xfrm>
          <a:prstGeom prst="roundRect">
            <a:avLst>
              <a:gd name="adj" fmla="val 10249"/>
            </a:avLst>
          </a:prstGeom>
          <a:noFill/>
          <a:ln>
            <a:noFill/>
          </a:ln>
        </p:spPr>
      </p:sp>
      <p:sp>
        <p:nvSpPr>
          <p:cNvPr id="78" name="Google Shape;78;p27"/>
          <p:cNvSpPr txBox="1">
            <a:spLocks noGrp="1"/>
          </p:cNvSpPr>
          <p:nvPr>
            <p:ph type="body" idx="7"/>
          </p:nvPr>
        </p:nvSpPr>
        <p:spPr>
          <a:xfrm>
            <a:off x="460352" y="4281396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body" idx="8"/>
          </p:nvPr>
        </p:nvSpPr>
        <p:spPr>
          <a:xfrm>
            <a:off x="3278970" y="4281396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9"/>
          </p:nvPr>
        </p:nvSpPr>
        <p:spPr>
          <a:xfrm>
            <a:off x="6088857" y="4281396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>
            <a:spLocks noGrp="1"/>
          </p:cNvSpPr>
          <p:nvPr>
            <p:ph type="pic" idx="13"/>
          </p:nvPr>
        </p:nvSpPr>
        <p:spPr>
          <a:xfrm>
            <a:off x="457201" y="2866358"/>
            <a:ext cx="2589300" cy="1304400"/>
          </a:xfrm>
          <a:prstGeom prst="roundRect">
            <a:avLst>
              <a:gd name="adj" fmla="val 12224"/>
            </a:avLst>
          </a:prstGeom>
          <a:noFill/>
          <a:ln>
            <a:noFill/>
          </a:ln>
        </p:spPr>
      </p:sp>
      <p:sp>
        <p:nvSpPr>
          <p:cNvPr id="82" name="Google Shape;82;p27"/>
          <p:cNvSpPr>
            <a:spLocks noGrp="1"/>
          </p:cNvSpPr>
          <p:nvPr>
            <p:ph type="pic" idx="14"/>
          </p:nvPr>
        </p:nvSpPr>
        <p:spPr>
          <a:xfrm>
            <a:off x="3278969" y="2866358"/>
            <a:ext cx="2589300" cy="1304400"/>
          </a:xfrm>
          <a:prstGeom prst="roundRect">
            <a:avLst>
              <a:gd name="adj" fmla="val 11236"/>
            </a:avLst>
          </a:prstGeom>
          <a:noFill/>
          <a:ln>
            <a:noFill/>
          </a:ln>
        </p:spPr>
      </p:sp>
      <p:sp>
        <p:nvSpPr>
          <p:cNvPr id="83" name="Google Shape;83;p27"/>
          <p:cNvSpPr>
            <a:spLocks noGrp="1"/>
          </p:cNvSpPr>
          <p:nvPr>
            <p:ph type="pic" idx="15"/>
          </p:nvPr>
        </p:nvSpPr>
        <p:spPr>
          <a:xfrm>
            <a:off x="6092940" y="2866358"/>
            <a:ext cx="2589300" cy="1304400"/>
          </a:xfrm>
          <a:prstGeom prst="roundRect">
            <a:avLst>
              <a:gd name="adj" fmla="val 9755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00" cy="3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">
  <p:cSld name="Пользовательский макет"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Пользовательский макет">
  <p:cSld name="6_Пользовательский макет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0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00" cy="3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00" cy="3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marL="91440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1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ользовательский макет">
  <p:cSld name="3_Пользовательский макет"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2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600" cy="3842100"/>
          </a:xfrm>
          <a:prstGeom prst="roundRect">
            <a:avLst>
              <a:gd name="adj" fmla="val 7952"/>
            </a:avLst>
          </a:prstGeom>
          <a:noFill/>
          <a:ln>
            <a:noFill/>
          </a:ln>
        </p:spPr>
      </p:sp>
      <p:sp>
        <p:nvSpPr>
          <p:cNvPr id="102" name="Google Shape;102;p32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600" cy="3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Пользовательский макет">
  <p:cSld name="7_Пользовательский макет"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3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00" cy="3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Пользовательский макет">
  <p:cSld name="1_Пользовательский макет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4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4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4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3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ользовательский макет">
  <p:cSld name="4_Пользовательский макет"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5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600" cy="3842100"/>
          </a:xfrm>
          <a:prstGeom prst="roundRect">
            <a:avLst>
              <a:gd name="adj" fmla="val 8957"/>
            </a:avLst>
          </a:prstGeom>
          <a:noFill/>
          <a:ln>
            <a:noFill/>
          </a:ln>
        </p:spPr>
      </p:sp>
      <p:sp>
        <p:nvSpPr>
          <p:cNvPr id="115" name="Google Shape;115;p35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600" cy="3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00" cy="3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marL="91440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Пользовательский макет">
  <p:cSld name="8_Пользовательский макет"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6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00" cy="3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ользовательский макет">
  <p:cSld name="2_Пользовательский макет"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7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37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37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37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8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8"/>
          <p:cNvSpPr txBox="1">
            <a:spLocks noGrp="1"/>
          </p:cNvSpPr>
          <p:nvPr>
            <p:ph type="body" idx="1"/>
          </p:nvPr>
        </p:nvSpPr>
        <p:spPr>
          <a:xfrm>
            <a:off x="5733143" y="949330"/>
            <a:ext cx="2895600" cy="3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/>
            </a:lvl1pPr>
            <a:lvl2pPr marL="91440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38"/>
          <p:cNvSpPr>
            <a:spLocks noGrp="1"/>
          </p:cNvSpPr>
          <p:nvPr>
            <p:ph type="pic" idx="2"/>
          </p:nvPr>
        </p:nvSpPr>
        <p:spPr>
          <a:xfrm>
            <a:off x="457200" y="949329"/>
            <a:ext cx="2532600" cy="1883100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29" name="Google Shape;129;p38"/>
          <p:cNvSpPr>
            <a:spLocks noGrp="1"/>
          </p:cNvSpPr>
          <p:nvPr>
            <p:ph type="pic" idx="3"/>
          </p:nvPr>
        </p:nvSpPr>
        <p:spPr>
          <a:xfrm>
            <a:off x="3095171" y="949328"/>
            <a:ext cx="2532600" cy="1883100"/>
          </a:xfrm>
          <a:prstGeom prst="roundRect">
            <a:avLst>
              <a:gd name="adj" fmla="val 11879"/>
            </a:avLst>
          </a:prstGeom>
          <a:noFill/>
          <a:ln>
            <a:noFill/>
          </a:ln>
        </p:spPr>
      </p:sp>
      <p:sp>
        <p:nvSpPr>
          <p:cNvPr id="130" name="Google Shape;130;p38"/>
          <p:cNvSpPr>
            <a:spLocks noGrp="1"/>
          </p:cNvSpPr>
          <p:nvPr>
            <p:ph type="pic" idx="4"/>
          </p:nvPr>
        </p:nvSpPr>
        <p:spPr>
          <a:xfrm>
            <a:off x="3095171" y="2962031"/>
            <a:ext cx="2532600" cy="1883100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31" name="Google Shape;131;p38"/>
          <p:cNvSpPr>
            <a:spLocks noGrp="1"/>
          </p:cNvSpPr>
          <p:nvPr>
            <p:ph type="pic" idx="5"/>
          </p:nvPr>
        </p:nvSpPr>
        <p:spPr>
          <a:xfrm>
            <a:off x="457199" y="2962031"/>
            <a:ext cx="2532600" cy="1883100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ользовательский макет">
  <p:cSld name="5_Пользовательский маке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600" cy="3842100"/>
          </a:xfrm>
          <a:prstGeom prst="roundRect">
            <a:avLst>
              <a:gd name="adj" fmla="val 7617"/>
            </a:avLst>
          </a:prstGeom>
          <a:noFill/>
          <a:ln>
            <a:noFill/>
          </a:ln>
        </p:spPr>
      </p:sp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600" cy="3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Пользовательский макет">
  <p:cSld name="9_Пользовательский маке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457201" y="1059322"/>
            <a:ext cx="3897000" cy="17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457202" y="3105836"/>
            <a:ext cx="3897000" cy="16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3"/>
          </p:nvPr>
        </p:nvSpPr>
        <p:spPr>
          <a:xfrm>
            <a:off x="4789714" y="1059322"/>
            <a:ext cx="3632100" cy="3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kfql">
  <p:cSld name="Ckfq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1"/>
          </p:nvPr>
        </p:nvSpPr>
        <p:spPr>
          <a:xfrm>
            <a:off x="457200" y="1211943"/>
            <a:ext cx="74676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600" cy="3842100"/>
          </a:xfrm>
          <a:prstGeom prst="roundRect">
            <a:avLst>
              <a:gd name="adj" fmla="val 7784"/>
            </a:avLst>
          </a:prstGeom>
          <a:noFill/>
          <a:ln>
            <a:noFill/>
          </a:ln>
        </p:spPr>
      </p:sp>
      <p:sp>
        <p:nvSpPr>
          <p:cNvPr id="44" name="Google Shape;44;p2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600" cy="3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1"/>
          </p:nvPr>
        </p:nvSpPr>
        <p:spPr>
          <a:xfrm>
            <a:off x="3102428" y="943208"/>
            <a:ext cx="5526300" cy="3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>
            <a:spLocks noGrp="1"/>
          </p:cNvSpPr>
          <p:nvPr>
            <p:ph type="pic" idx="2"/>
          </p:nvPr>
        </p:nvSpPr>
        <p:spPr>
          <a:xfrm>
            <a:off x="457200" y="943208"/>
            <a:ext cx="2532600" cy="1883100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50" name="Google Shape;50;p24"/>
          <p:cNvSpPr>
            <a:spLocks noGrp="1"/>
          </p:cNvSpPr>
          <p:nvPr>
            <p:ph type="pic" idx="3"/>
          </p:nvPr>
        </p:nvSpPr>
        <p:spPr>
          <a:xfrm>
            <a:off x="457200" y="2935720"/>
            <a:ext cx="2532600" cy="1883100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>
            <a:spLocks noGrp="1"/>
          </p:cNvSpPr>
          <p:nvPr>
            <p:ph type="body" idx="1"/>
          </p:nvPr>
        </p:nvSpPr>
        <p:spPr>
          <a:xfrm>
            <a:off x="457201" y="2933902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body" idx="2"/>
          </p:nvPr>
        </p:nvSpPr>
        <p:spPr>
          <a:xfrm>
            <a:off x="3209454" y="2933902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body" idx="3"/>
          </p:nvPr>
        </p:nvSpPr>
        <p:spPr>
          <a:xfrm>
            <a:off x="5969804" y="2933902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body" idx="4"/>
          </p:nvPr>
        </p:nvSpPr>
        <p:spPr>
          <a:xfrm>
            <a:off x="457200" y="3287828"/>
            <a:ext cx="2589000" cy="1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5"/>
          </p:nvPr>
        </p:nvSpPr>
        <p:spPr>
          <a:xfrm>
            <a:off x="3207251" y="3299578"/>
            <a:ext cx="2591400" cy="1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body" idx="6"/>
          </p:nvPr>
        </p:nvSpPr>
        <p:spPr>
          <a:xfrm>
            <a:off x="5967600" y="3299578"/>
            <a:ext cx="2591400" cy="1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9" name="Google Shape;59;p25"/>
          <p:cNvSpPr>
            <a:spLocks noGrp="1"/>
          </p:cNvSpPr>
          <p:nvPr>
            <p:ph type="pic" idx="7"/>
          </p:nvPr>
        </p:nvSpPr>
        <p:spPr>
          <a:xfrm>
            <a:off x="469081" y="944463"/>
            <a:ext cx="2577000" cy="1883100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60" name="Google Shape;60;p25"/>
          <p:cNvSpPr>
            <a:spLocks noGrp="1"/>
          </p:cNvSpPr>
          <p:nvPr>
            <p:ph type="pic" idx="8"/>
          </p:nvPr>
        </p:nvSpPr>
        <p:spPr>
          <a:xfrm>
            <a:off x="3221666" y="944462"/>
            <a:ext cx="2577000" cy="1883100"/>
          </a:xfrm>
          <a:prstGeom prst="roundRect">
            <a:avLst>
              <a:gd name="adj" fmla="val 12905"/>
            </a:avLst>
          </a:prstGeom>
          <a:noFill/>
          <a:ln>
            <a:noFill/>
          </a:ln>
        </p:spPr>
      </p:sp>
      <p:sp>
        <p:nvSpPr>
          <p:cNvPr id="61" name="Google Shape;61;p25"/>
          <p:cNvSpPr>
            <a:spLocks noGrp="1"/>
          </p:cNvSpPr>
          <p:nvPr>
            <p:ph type="pic" idx="9"/>
          </p:nvPr>
        </p:nvSpPr>
        <p:spPr>
          <a:xfrm>
            <a:off x="5980690" y="944463"/>
            <a:ext cx="2577000" cy="1883100"/>
          </a:xfrm>
          <a:prstGeom prst="roundRect">
            <a:avLst>
              <a:gd name="adj" fmla="val 1051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457200" y="306434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457200" y="1121912"/>
            <a:ext cx="8229600" cy="28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/>
          <p:nvPr/>
        </p:nvSpPr>
        <p:spPr>
          <a:xfrm>
            <a:off x="-865051" y="413412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6"/>
          <p:cNvSpPr txBox="1"/>
          <p:nvPr/>
        </p:nvSpPr>
        <p:spPr>
          <a:xfrm>
            <a:off x="-865051" y="413412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>
            <a:spLocks noGrp="1"/>
          </p:cNvSpPr>
          <p:nvPr>
            <p:ph type="title"/>
          </p:nvPr>
        </p:nvSpPr>
        <p:spPr>
          <a:xfrm>
            <a:off x="935400" y="1422850"/>
            <a:ext cx="7273200" cy="17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АНАЛИЗ ПОВЕДЕНИЯ СИСТЕМЫ С ИСПОЛЬЗОВАНИЕМ КОНТЕКСТНЫХ ДИАГРАММ (DFD)</a:t>
            </a:r>
            <a:endParaRPr sz="2400"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487275" y="3068050"/>
            <a:ext cx="3735900" cy="1825800"/>
          </a:xfrm>
          <a:prstGeom prst="round1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487275" y="3068050"/>
            <a:ext cx="3699600" cy="18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Работу выполнили:</a:t>
            </a:r>
            <a:endParaRPr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1) Залетов Артём Дмитриевич(К3139)</a:t>
            </a:r>
            <a:endParaRPr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2) Цыпандин Алексей Петрович(К3139)</a:t>
            </a:r>
            <a:endParaRPr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3) Гусев Никита Сергеевич (К3139)</a:t>
            </a:r>
            <a:endParaRPr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4) Толкачев Даниил Алексеевич(К3139)</a:t>
            </a:r>
            <a:endParaRPr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39" name="Google Shape;139;p1"/>
          <p:cNvSpPr/>
          <p:nvPr/>
        </p:nvSpPr>
        <p:spPr>
          <a:xfrm flipH="1">
            <a:off x="5673000" y="3880175"/>
            <a:ext cx="2535600" cy="1013700"/>
          </a:xfrm>
          <a:prstGeom prst="round1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"/>
          <p:cNvSpPr txBox="1"/>
          <p:nvPr/>
        </p:nvSpPr>
        <p:spPr>
          <a:xfrm>
            <a:off x="5673000" y="3880175"/>
            <a:ext cx="2878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Преподаватель:</a:t>
            </a:r>
            <a:endParaRPr>
              <a:solidFill>
                <a:schemeClr val="lt1"/>
              </a:solidFill>
            </a:endParaRPr>
          </a:p>
          <a:p>
            <a:pPr marL="89999" lvl="0" indent="-88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ru-RU">
                <a:solidFill>
                  <a:schemeClr val="lt1"/>
                </a:solidFill>
              </a:rPr>
              <a:t> Говорова Марина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Михайловна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35af662f4_1_146"/>
          <p:cNvSpPr txBox="1">
            <a:spLocks noGrp="1"/>
          </p:cNvSpPr>
          <p:nvPr>
            <p:ph type="title"/>
          </p:nvPr>
        </p:nvSpPr>
        <p:spPr>
          <a:xfrm>
            <a:off x="496957" y="1755430"/>
            <a:ext cx="82296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2400" dirty="0">
                <a:latin typeface="Golos Text"/>
                <a:ea typeface="Golos Text"/>
                <a:cs typeface="Golos Text"/>
                <a:sym typeface="Golos Text"/>
              </a:rPr>
              <a:t>Детализированная контекстная диаграмма</a:t>
            </a:r>
            <a:endParaRPr sz="2400" dirty="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45" name="Google Shape;245;g2235af662f4_1_146"/>
          <p:cNvSpPr txBox="1"/>
          <p:nvPr/>
        </p:nvSpPr>
        <p:spPr>
          <a:xfrm>
            <a:off x="6880123" y="4468762"/>
            <a:ext cx="191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35af662f4_1_151"/>
          <p:cNvSpPr txBox="1">
            <a:spLocks noGrp="1"/>
          </p:cNvSpPr>
          <p:nvPr>
            <p:ph type="body" idx="1"/>
          </p:nvPr>
        </p:nvSpPr>
        <p:spPr>
          <a:xfrm>
            <a:off x="457203" y="952207"/>
            <a:ext cx="3279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pic>
        <p:nvPicPr>
          <p:cNvPr id="251" name="Google Shape;251;g2235af662f4_1_151"/>
          <p:cNvPicPr preferRelativeResize="0"/>
          <p:nvPr/>
        </p:nvPicPr>
        <p:blipFill rotWithShape="1">
          <a:blip r:embed="rId3">
            <a:alphaModFix/>
          </a:blip>
          <a:srcRect l="11662" t="14192" r="14054"/>
          <a:stretch/>
        </p:blipFill>
        <p:spPr>
          <a:xfrm>
            <a:off x="86139" y="216575"/>
            <a:ext cx="7255565" cy="472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35af662f4_1_155"/>
          <p:cNvSpPr txBox="1">
            <a:spLocks noGrp="1"/>
          </p:cNvSpPr>
          <p:nvPr>
            <p:ph type="body" idx="1"/>
          </p:nvPr>
        </p:nvSpPr>
        <p:spPr>
          <a:xfrm>
            <a:off x="577525" y="1467175"/>
            <a:ext cx="7776000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400"/>
              <a:t>Мы изучили предметную область бюро аренды яхт Сан-Муана.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400"/>
              <a:t>Выделили основной процесс, внешние сущности и сделали диаграмму нулевого уровня.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400"/>
              <a:t>Определили связи по потокам данных между сущностями, событиями, накопителями данных и сделали детализированную контекстную диаграмму.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400"/>
              <a:t>Создали конечную функциональную модель АИС.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257" name="Google Shape;257;g2235af662f4_1_15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Выводы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ru-RU" dirty="0"/>
              <a:t>Д. </a:t>
            </a:r>
            <a:r>
              <a:rPr lang="ru-RU" dirty="0" err="1"/>
              <a:t>Крёнке</a:t>
            </a:r>
            <a:r>
              <a:rPr lang="ru-RU" dirty="0"/>
              <a:t> Теория и практика построения баз данных. - 8-ое изд. - Москва: Питер, 2003. - 401 с</a:t>
            </a:r>
            <a:r>
              <a:rPr lang="ru-RU" dirty="0" smtClean="0"/>
              <a:t>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ru-RU" dirty="0"/>
              <a:t>Парфёнов И.А Правила построения диаграмм потоков данных — DFD / Парфёнов И.А [Электронный ресурс] // Блог о бизнес-процессах, BPMN и других нотациях автоматизации бизнес процессов. : [сайт]. — URL: https://bpmn.pro/process/dfd (дата обращения: </a:t>
            </a:r>
            <a:r>
              <a:rPr lang="ru-RU" dirty="0" smtClean="0"/>
              <a:t>20.03.2023</a:t>
            </a:r>
            <a:r>
              <a:rPr lang="ru-RU" dirty="0"/>
              <a:t>).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21226" y="286770"/>
            <a:ext cx="7221794" cy="527400"/>
          </a:xfrm>
        </p:spPr>
        <p:txBody>
          <a:bodyPr>
            <a:normAutofit fontScale="90000"/>
          </a:bodyPr>
          <a:lstStyle/>
          <a:p>
            <a:r>
              <a:rPr lang="ru-RU" dirty="0"/>
              <a:t>Список использованных источников</a:t>
            </a:r>
          </a:p>
        </p:txBody>
      </p:sp>
    </p:spTree>
    <p:extLst>
      <p:ext uri="{BB962C8B-B14F-4D97-AF65-F5344CB8AC3E}">
        <p14:creationId xmlns:p14="http://schemas.microsoft.com/office/powerpoint/2010/main" val="347759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"/>
          <p:cNvSpPr txBox="1">
            <a:spLocks noGrp="1"/>
          </p:cNvSpPr>
          <p:nvPr>
            <p:ph type="title"/>
          </p:nvPr>
        </p:nvSpPr>
        <p:spPr>
          <a:xfrm>
            <a:off x="318053" y="1735553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4400" dirty="0"/>
              <a:t>Спасибо</a:t>
            </a:r>
            <a:br>
              <a:rPr lang="ru-RU" sz="4400" dirty="0"/>
            </a:br>
            <a:r>
              <a:rPr lang="ru-RU" sz="4400" dirty="0"/>
              <a:t>за внимание!</a:t>
            </a:r>
            <a:endParaRPr sz="4400" dirty="0"/>
          </a:p>
        </p:txBody>
      </p:sp>
      <p:sp>
        <p:nvSpPr>
          <p:cNvPr id="263" name="Google Shape;263;p12"/>
          <p:cNvSpPr txBox="1"/>
          <p:nvPr/>
        </p:nvSpPr>
        <p:spPr>
          <a:xfrm>
            <a:off x="6880123" y="4468762"/>
            <a:ext cx="191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>
            <a:spLocks noGrp="1"/>
          </p:cNvSpPr>
          <p:nvPr>
            <p:ph type="body" idx="1"/>
          </p:nvPr>
        </p:nvSpPr>
        <p:spPr>
          <a:xfrm>
            <a:off x="5630747" y="2079275"/>
            <a:ext cx="2731800" cy="1846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 dirty="0"/>
              <a:t>Бюро проката яхт </a:t>
            </a:r>
            <a:r>
              <a:rPr lang="ru-RU" sz="1400" dirty="0" smtClean="0"/>
              <a:t>Сан-</a:t>
            </a:r>
            <a:r>
              <a:rPr lang="ru-RU" sz="1400" dirty="0"/>
              <a:t>Х</a:t>
            </a:r>
            <a:r>
              <a:rPr lang="ru-RU" sz="1400" dirty="0" smtClean="0"/>
              <a:t>уана </a:t>
            </a:r>
            <a:r>
              <a:rPr lang="ru-RU" sz="1400" dirty="0"/>
              <a:t>- посредническая фирма занимающаяся прокатом парусных </a:t>
            </a:r>
            <a:r>
              <a:rPr lang="ru-RU" sz="1400" dirty="0" smtClean="0"/>
              <a:t>яхт от имени владельцев, предоставляя услуги посредника между клиентом и владельцем.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 dirty="0"/>
          </a:p>
        </p:txBody>
      </p:sp>
      <p:sp>
        <p:nvSpPr>
          <p:cNvPr id="146" name="Google Shape;146;p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Предметная область</a:t>
            </a:r>
            <a:endParaRPr/>
          </a:p>
        </p:txBody>
      </p:sp>
      <p:pic>
        <p:nvPicPr>
          <p:cNvPr id="147" name="Google Shape;147;p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0031" r="10031"/>
          <a:stretch/>
        </p:blipFill>
        <p:spPr>
          <a:xfrm>
            <a:off x="592975" y="1233725"/>
            <a:ext cx="4631700" cy="3322800"/>
          </a:xfrm>
          <a:prstGeom prst="roundRect">
            <a:avLst>
              <a:gd name="adj" fmla="val 761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body" idx="1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ru-RU"/>
              <a:t>Цель:</a:t>
            </a:r>
            <a:endParaRPr/>
          </a:p>
          <a:p>
            <a:pPr marL="269999" lvl="0" indent="-18415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/>
              <a:t>Реализовать функциональную модель АИС для бюро аренды яхт Сан-Хуана используя DFD-диаграммы</a:t>
            </a:r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2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ru-RU"/>
              <a:t>Средства реализации:</a:t>
            </a:r>
            <a:endParaRPr/>
          </a:p>
          <a:p>
            <a:pPr marL="269999" lvl="0" indent="-18415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/>
              <a:t>Для диаграмм мы используем ERwin Process modeler.</a:t>
            </a:r>
            <a:endParaRPr/>
          </a:p>
          <a:p>
            <a:pPr marL="269999" lvl="0" indent="-18415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/>
              <a:t>Для создания презентации - PowerPoint</a:t>
            </a:r>
            <a:endParaRPr/>
          </a:p>
          <a:p>
            <a:pPr marL="269999" lvl="0" indent="-18415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/>
              <a:t>Для коммуникаций  мы используем: - Discord, VK.</a:t>
            </a:r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body" idx="3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ru-RU" dirty="0"/>
              <a:t>Задачи</a:t>
            </a:r>
            <a:endParaRPr dirty="0"/>
          </a:p>
          <a:p>
            <a:pPr marL="571500" indent="-342900" fontAlgn="base">
              <a:buFont typeface="+mj-lt"/>
              <a:buAutoNum type="arabicPeriod"/>
            </a:pPr>
            <a:r>
              <a:rPr lang="ru-RU" dirty="0"/>
              <a:t>Определить назначение </a:t>
            </a:r>
            <a:r>
              <a:rPr lang="ru-RU" dirty="0" smtClean="0"/>
              <a:t>ИС.</a:t>
            </a:r>
          </a:p>
          <a:p>
            <a:pPr marL="571500" indent="-342900" fontAlgn="base">
              <a:buFont typeface="+mj-lt"/>
              <a:buAutoNum type="arabicPeriod"/>
            </a:pPr>
            <a:r>
              <a:rPr lang="ru-RU" dirty="0" smtClean="0"/>
              <a:t>Выделить </a:t>
            </a:r>
            <a:r>
              <a:rPr lang="ru-RU" dirty="0"/>
              <a:t>основной процесс и внешние сущности по отношению к </a:t>
            </a:r>
            <a:r>
              <a:rPr lang="ru-RU" dirty="0" smtClean="0"/>
              <a:t>нему.</a:t>
            </a:r>
          </a:p>
          <a:p>
            <a:pPr marL="571500" indent="-342900" fontAlgn="base">
              <a:buFont typeface="+mj-lt"/>
              <a:buAutoNum type="arabicPeriod"/>
            </a:pPr>
            <a:r>
              <a:rPr lang="ru-RU" dirty="0" smtClean="0"/>
              <a:t>Выделить </a:t>
            </a:r>
            <a:r>
              <a:rPr lang="ru-RU" dirty="0"/>
              <a:t>потоки для внешних сущностей по отношению к основному событию (функции/процесс /работе</a:t>
            </a:r>
            <a:r>
              <a:rPr lang="ru-RU" dirty="0" smtClean="0"/>
              <a:t>).</a:t>
            </a:r>
          </a:p>
          <a:p>
            <a:pPr marL="571500" indent="-342900" fontAlgn="base">
              <a:buFont typeface="+mj-lt"/>
              <a:buAutoNum type="arabicPeriod"/>
            </a:pPr>
            <a:r>
              <a:rPr lang="ru-RU" dirty="0" smtClean="0"/>
              <a:t>Составить </a:t>
            </a:r>
            <a:r>
              <a:rPr lang="ru-RU" dirty="0"/>
              <a:t>контекстную диаграмму нулевого </a:t>
            </a:r>
            <a:r>
              <a:rPr lang="ru-RU" dirty="0" smtClean="0"/>
              <a:t>уровня.</a:t>
            </a:r>
          </a:p>
          <a:p>
            <a:pPr marL="571500" indent="-342900" fontAlgn="base">
              <a:buFont typeface="+mj-lt"/>
              <a:buAutoNum type="arabicPeriod"/>
            </a:pPr>
            <a:r>
              <a:rPr lang="ru-RU" dirty="0" smtClean="0"/>
              <a:t>Проанализировать </a:t>
            </a:r>
            <a:r>
              <a:rPr lang="ru-RU" dirty="0"/>
              <a:t>события (функции/работы/процессы), определить связи по потокам данных между сущностями, событиями, накопителями </a:t>
            </a:r>
            <a:r>
              <a:rPr lang="ru-RU" dirty="0" smtClean="0"/>
              <a:t>данных.</a:t>
            </a:r>
          </a:p>
          <a:p>
            <a:pPr marL="571500" indent="-342900" fontAlgn="base">
              <a:buFont typeface="+mj-lt"/>
              <a:buAutoNum type="arabicPeriod"/>
            </a:pPr>
            <a:r>
              <a:rPr lang="ru-RU" dirty="0" smtClean="0"/>
              <a:t>Составить </a:t>
            </a:r>
            <a:r>
              <a:rPr lang="ru-RU" dirty="0"/>
              <a:t>детализированную контекстную диаграмму.</a:t>
            </a:r>
          </a:p>
        </p:txBody>
      </p:sp>
      <p:sp>
        <p:nvSpPr>
          <p:cNvPr id="155" name="Google Shape;155;p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Цели и задачи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284400" y="1054810"/>
            <a:ext cx="8369270" cy="3676215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Автоматизированная информационная система (АИС) для </a:t>
            </a:r>
            <a:r>
              <a:rPr lang="ru-RU" dirty="0" smtClean="0"/>
              <a:t>бюро</a:t>
            </a:r>
          </a:p>
          <a:p>
            <a:r>
              <a:rPr lang="ru-RU" dirty="0" smtClean="0"/>
              <a:t>проката </a:t>
            </a:r>
            <a:r>
              <a:rPr lang="ru-RU" dirty="0"/>
              <a:t>яхт предназначена для оптимизации </a:t>
            </a:r>
            <a:r>
              <a:rPr lang="ru-RU" dirty="0" smtClean="0"/>
              <a:t>процесса</a:t>
            </a:r>
          </a:p>
          <a:p>
            <a:r>
              <a:rPr lang="ru-RU" dirty="0" smtClean="0"/>
              <a:t>управления </a:t>
            </a:r>
            <a:r>
              <a:rPr lang="ru-RU" dirty="0"/>
              <a:t>прокатом яхт. Она позволяет автоматизировать </a:t>
            </a:r>
            <a:r>
              <a:rPr lang="ru-RU" dirty="0" smtClean="0"/>
              <a:t>учет и сбор информации о </a:t>
            </a:r>
          </a:p>
          <a:p>
            <a:r>
              <a:rPr lang="ru-RU" dirty="0" smtClean="0"/>
              <a:t>таких вещах как</a:t>
            </a:r>
            <a:r>
              <a:rPr lang="en-US" dirty="0" smtClean="0"/>
              <a:t>: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ru-RU" dirty="0"/>
              <a:t>Яхты: данные о яхтах, включая марку, модель, год выпуска, длину, ширину, тип корпуса, водоизмещение, максимальную скорость, количество кают и т.д</a:t>
            </a:r>
            <a:r>
              <a:rPr lang="ru-RU" dirty="0" smtClean="0"/>
              <a:t>.</a:t>
            </a:r>
            <a:endParaRPr lang="en-US" dirty="0" smtClean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ru-RU" dirty="0"/>
              <a:t>К</a:t>
            </a:r>
            <a:r>
              <a:rPr lang="ru-RU" dirty="0" smtClean="0"/>
              <a:t>лиенты</a:t>
            </a:r>
            <a:r>
              <a:rPr lang="ru-RU" dirty="0"/>
              <a:t>: данные о клиентах клуба, включая ФИО, адрес, телефон, электронную почту, номер паспорта, дату рождения и другие персональные данные</a:t>
            </a:r>
            <a:r>
              <a:rPr lang="ru-RU" dirty="0" smtClean="0"/>
              <a:t>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ru-RU" dirty="0"/>
              <a:t>Финансы: данные о финансовых операциях клуба, включая доходы и расходы, данные об арендах, оплаты клиентов и другие операции</a:t>
            </a:r>
            <a:r>
              <a:rPr lang="ru-RU" dirty="0" smtClean="0"/>
              <a:t>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Оборудование</a:t>
            </a:r>
            <a:r>
              <a:rPr lang="ru-RU" dirty="0"/>
              <a:t>: данные об оборудовании, используемом клубом, включая якоря, мачты, паруса, жилеты спасательные и т.д</a:t>
            </a:r>
            <a:r>
              <a:rPr lang="ru-RU" dirty="0" smtClean="0"/>
              <a:t>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ru-RU" dirty="0"/>
              <a:t>Арендодатели: данные об арендодателях, включая ФИО, адрес, телефон, электронную почту, номер паспорта и другие персональные данные</a:t>
            </a:r>
            <a:r>
              <a:rPr lang="ru-RU" dirty="0" smtClean="0"/>
              <a:t>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ru-RU" dirty="0"/>
              <a:t>Аренды: данные о аренде яхт, включая даты аренды, стоимость, тип аренды (чартер, аренда с капитаном или без), дополнительные услуги (например, прокат оборудования для дайвинга или рыбалки), данные о клиенте и яхте.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23461" y="346191"/>
            <a:ext cx="6824400" cy="5274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Назначение АИС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09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35af662f4_1_6"/>
          <p:cNvSpPr txBox="1">
            <a:spLocks noGrp="1"/>
          </p:cNvSpPr>
          <p:nvPr>
            <p:ph type="title"/>
          </p:nvPr>
        </p:nvSpPr>
        <p:spPr>
          <a:xfrm>
            <a:off x="430695" y="2013847"/>
            <a:ext cx="82296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2400" dirty="0" smtClean="0">
                <a:latin typeface="Golos Text"/>
                <a:ea typeface="Golos Text"/>
                <a:cs typeface="Golos Text"/>
                <a:sym typeface="Golos Text"/>
              </a:rPr>
              <a:t>Выполнение работы</a:t>
            </a:r>
            <a:endParaRPr sz="2400" dirty="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91" name="Google Shape;191;g2235af662f4_1_6"/>
          <p:cNvSpPr txBox="1"/>
          <p:nvPr/>
        </p:nvSpPr>
        <p:spPr>
          <a:xfrm>
            <a:off x="6880123" y="4468762"/>
            <a:ext cx="191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2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35af662f4_1_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</a:pPr>
            <a:r>
              <a:rPr lang="ru-RU" sz="2400"/>
              <a:t>Основной процесс и внешние сущности</a:t>
            </a:r>
            <a:endParaRPr sz="2400"/>
          </a:p>
        </p:txBody>
      </p:sp>
      <p:cxnSp>
        <p:nvCxnSpPr>
          <p:cNvPr id="161" name="Google Shape;161;g2235af662f4_1_0"/>
          <p:cNvCxnSpPr>
            <a:endCxn id="162" idx="0"/>
          </p:cNvCxnSpPr>
          <p:nvPr/>
        </p:nvCxnSpPr>
        <p:spPr>
          <a:xfrm>
            <a:off x="2041575" y="2086875"/>
            <a:ext cx="2400" cy="10326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g2235af662f4_1_0"/>
          <p:cNvCxnSpPr/>
          <p:nvPr/>
        </p:nvCxnSpPr>
        <p:spPr>
          <a:xfrm flipH="1">
            <a:off x="6885175" y="1858350"/>
            <a:ext cx="1200" cy="5481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g2235af662f4_1_0"/>
          <p:cNvSpPr/>
          <p:nvPr/>
        </p:nvSpPr>
        <p:spPr>
          <a:xfrm>
            <a:off x="1055775" y="1317450"/>
            <a:ext cx="1976400" cy="7695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165" name="Google Shape;165;g2235af662f4_1_0"/>
          <p:cNvSpPr txBox="1">
            <a:spLocks noGrp="1"/>
          </p:cNvSpPr>
          <p:nvPr>
            <p:ph type="body" idx="1"/>
          </p:nvPr>
        </p:nvSpPr>
        <p:spPr>
          <a:xfrm>
            <a:off x="1055775" y="1532850"/>
            <a:ext cx="197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Основной процесс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166" name="Google Shape;166;g2235af662f4_1_0"/>
          <p:cNvSpPr/>
          <p:nvPr/>
        </p:nvSpPr>
        <p:spPr>
          <a:xfrm>
            <a:off x="5897575" y="1317450"/>
            <a:ext cx="1976400" cy="7695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167" name="Google Shape;167;g2235af662f4_1_0"/>
          <p:cNvSpPr txBox="1">
            <a:spLocks noGrp="1"/>
          </p:cNvSpPr>
          <p:nvPr>
            <p:ph type="body" idx="1"/>
          </p:nvPr>
        </p:nvSpPr>
        <p:spPr>
          <a:xfrm>
            <a:off x="5897575" y="1532850"/>
            <a:ext cx="197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Внешние сущности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168" name="Google Shape;168;g2235af662f4_1_0"/>
          <p:cNvSpPr/>
          <p:nvPr/>
        </p:nvSpPr>
        <p:spPr>
          <a:xfrm>
            <a:off x="1141575" y="3039225"/>
            <a:ext cx="18048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162" name="Google Shape;162;g2235af662f4_1_0"/>
          <p:cNvSpPr txBox="1">
            <a:spLocks noGrp="1"/>
          </p:cNvSpPr>
          <p:nvPr>
            <p:ph type="body" idx="1"/>
          </p:nvPr>
        </p:nvSpPr>
        <p:spPr>
          <a:xfrm>
            <a:off x="1055775" y="3119475"/>
            <a:ext cx="1976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Аренда яхт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169" name="Google Shape;169;g2235af662f4_1_0"/>
          <p:cNvSpPr/>
          <p:nvPr/>
        </p:nvSpPr>
        <p:spPr>
          <a:xfrm>
            <a:off x="5081550" y="2403575"/>
            <a:ext cx="16413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170" name="Google Shape;170;g2235af662f4_1_0"/>
          <p:cNvSpPr/>
          <p:nvPr/>
        </p:nvSpPr>
        <p:spPr>
          <a:xfrm>
            <a:off x="6812750" y="2403575"/>
            <a:ext cx="14169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171" name="Google Shape;171;g2235af662f4_1_0"/>
          <p:cNvSpPr txBox="1">
            <a:spLocks noGrp="1"/>
          </p:cNvSpPr>
          <p:nvPr>
            <p:ph type="body" idx="1"/>
          </p:nvPr>
        </p:nvSpPr>
        <p:spPr>
          <a:xfrm>
            <a:off x="6812750" y="2494150"/>
            <a:ext cx="1416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Диспетчер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172" name="Google Shape;172;g2235af662f4_1_0"/>
          <p:cNvSpPr txBox="1">
            <a:spLocks noGrp="1"/>
          </p:cNvSpPr>
          <p:nvPr>
            <p:ph type="body" idx="1"/>
          </p:nvPr>
        </p:nvSpPr>
        <p:spPr>
          <a:xfrm>
            <a:off x="5193750" y="2395325"/>
            <a:ext cx="14169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Ремонтные доки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173" name="Google Shape;173;g2235af662f4_1_0"/>
          <p:cNvSpPr/>
          <p:nvPr/>
        </p:nvSpPr>
        <p:spPr>
          <a:xfrm>
            <a:off x="5081550" y="3039250"/>
            <a:ext cx="10095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174" name="Google Shape;174;g2235af662f4_1_0"/>
          <p:cNvSpPr txBox="1">
            <a:spLocks noGrp="1"/>
          </p:cNvSpPr>
          <p:nvPr>
            <p:ph type="body" idx="1"/>
          </p:nvPr>
        </p:nvSpPr>
        <p:spPr>
          <a:xfrm>
            <a:off x="7229750" y="3042238"/>
            <a:ext cx="756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200">
                <a:solidFill>
                  <a:schemeClr val="lt1"/>
                </a:solidFill>
              </a:rPr>
              <a:t>Диспетчер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175" name="Google Shape;175;g2235af662f4_1_0"/>
          <p:cNvSpPr/>
          <p:nvPr/>
        </p:nvSpPr>
        <p:spPr>
          <a:xfrm>
            <a:off x="5081550" y="3674900"/>
            <a:ext cx="14169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176" name="Google Shape;176;g2235af662f4_1_0"/>
          <p:cNvSpPr/>
          <p:nvPr/>
        </p:nvSpPr>
        <p:spPr>
          <a:xfrm>
            <a:off x="7237175" y="3039225"/>
            <a:ext cx="10095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177" name="Google Shape;177;g2235af662f4_1_0"/>
          <p:cNvSpPr/>
          <p:nvPr/>
        </p:nvSpPr>
        <p:spPr>
          <a:xfrm>
            <a:off x="6605550" y="3674900"/>
            <a:ext cx="16413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178" name="Google Shape;178;g2235af662f4_1_0"/>
          <p:cNvSpPr/>
          <p:nvPr/>
        </p:nvSpPr>
        <p:spPr>
          <a:xfrm>
            <a:off x="6155650" y="3039225"/>
            <a:ext cx="10095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179" name="Google Shape;179;g2235af662f4_1_0"/>
          <p:cNvSpPr txBox="1">
            <a:spLocks noGrp="1"/>
          </p:cNvSpPr>
          <p:nvPr>
            <p:ph type="body" idx="1"/>
          </p:nvPr>
        </p:nvSpPr>
        <p:spPr>
          <a:xfrm>
            <a:off x="7146425" y="3126800"/>
            <a:ext cx="1191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Клиент</a:t>
            </a:r>
            <a:endParaRPr/>
          </a:p>
        </p:txBody>
      </p:sp>
      <p:sp>
        <p:nvSpPr>
          <p:cNvPr id="180" name="Google Shape;180;g2235af662f4_1_0"/>
          <p:cNvSpPr txBox="1">
            <a:spLocks noGrp="1"/>
          </p:cNvSpPr>
          <p:nvPr>
            <p:ph type="body" idx="1"/>
          </p:nvPr>
        </p:nvSpPr>
        <p:spPr>
          <a:xfrm>
            <a:off x="6064900" y="3129950"/>
            <a:ext cx="1191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Поставщик</a:t>
            </a:r>
            <a:endParaRPr/>
          </a:p>
        </p:txBody>
      </p:sp>
      <p:sp>
        <p:nvSpPr>
          <p:cNvPr id="181" name="Google Shape;181;g2235af662f4_1_0"/>
          <p:cNvSpPr txBox="1">
            <a:spLocks noGrp="1"/>
          </p:cNvSpPr>
          <p:nvPr>
            <p:ph type="body" idx="1"/>
          </p:nvPr>
        </p:nvSpPr>
        <p:spPr>
          <a:xfrm>
            <a:off x="5035225" y="3046375"/>
            <a:ext cx="11205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Менеджер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закупок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</p:txBody>
      </p:sp>
      <p:sp>
        <p:nvSpPr>
          <p:cNvPr id="182" name="Google Shape;182;g2235af662f4_1_0"/>
          <p:cNvSpPr txBox="1">
            <a:spLocks noGrp="1"/>
          </p:cNvSpPr>
          <p:nvPr>
            <p:ph type="body" idx="1"/>
          </p:nvPr>
        </p:nvSpPr>
        <p:spPr>
          <a:xfrm>
            <a:off x="6610650" y="3674875"/>
            <a:ext cx="16191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Менеджер по подготовке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183" name="Google Shape;183;g2235af662f4_1_0"/>
          <p:cNvSpPr txBox="1">
            <a:spLocks noGrp="1"/>
          </p:cNvSpPr>
          <p:nvPr>
            <p:ph type="body" idx="1"/>
          </p:nvPr>
        </p:nvSpPr>
        <p:spPr>
          <a:xfrm>
            <a:off x="5092650" y="3666675"/>
            <a:ext cx="14169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Владельцы яхт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184" name="Google Shape;184;g2235af662f4_1_0"/>
          <p:cNvSpPr/>
          <p:nvPr/>
        </p:nvSpPr>
        <p:spPr>
          <a:xfrm>
            <a:off x="4031687" y="3238575"/>
            <a:ext cx="874500" cy="15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235af662f4_1_0"/>
          <p:cNvSpPr/>
          <p:nvPr/>
        </p:nvSpPr>
        <p:spPr>
          <a:xfrm flipH="1">
            <a:off x="3157175" y="3238575"/>
            <a:ext cx="874500" cy="15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35af662f4_1_6"/>
          <p:cNvSpPr txBox="1">
            <a:spLocks noGrp="1"/>
          </p:cNvSpPr>
          <p:nvPr>
            <p:ph type="title"/>
          </p:nvPr>
        </p:nvSpPr>
        <p:spPr>
          <a:xfrm>
            <a:off x="457200" y="1801813"/>
            <a:ext cx="82296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2400">
                <a:latin typeface="Golos Text"/>
                <a:ea typeface="Golos Text"/>
                <a:cs typeface="Golos Text"/>
                <a:sym typeface="Golos Text"/>
              </a:rPr>
              <a:t>Диаграмма нулевого уровня</a:t>
            </a:r>
            <a:endParaRPr sz="24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91" name="Google Shape;191;g2235af662f4_1_6"/>
          <p:cNvSpPr txBox="1"/>
          <p:nvPr/>
        </p:nvSpPr>
        <p:spPr>
          <a:xfrm>
            <a:off x="6880123" y="4468762"/>
            <a:ext cx="191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35af662f4_1_64"/>
          <p:cNvSpPr txBox="1">
            <a:spLocks noGrp="1"/>
          </p:cNvSpPr>
          <p:nvPr>
            <p:ph type="body" idx="1"/>
          </p:nvPr>
        </p:nvSpPr>
        <p:spPr>
          <a:xfrm>
            <a:off x="457203" y="952207"/>
            <a:ext cx="3279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3" y="383457"/>
            <a:ext cx="6308239" cy="44355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35af662f4_1_71"/>
          <p:cNvSpPr txBox="1">
            <a:spLocks noGrp="1"/>
          </p:cNvSpPr>
          <p:nvPr>
            <p:ph type="title"/>
          </p:nvPr>
        </p:nvSpPr>
        <p:spPr>
          <a:xfrm>
            <a:off x="457200" y="306425"/>
            <a:ext cx="73482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</a:pPr>
            <a:r>
              <a:rPr lang="ru-RU" sz="2400"/>
              <a:t>Внутренние процессы и накопители данных</a:t>
            </a:r>
            <a:endParaRPr sz="2400"/>
          </a:p>
        </p:txBody>
      </p:sp>
      <p:cxnSp>
        <p:nvCxnSpPr>
          <p:cNvPr id="202" name="Google Shape;202;g2235af662f4_1_71"/>
          <p:cNvCxnSpPr/>
          <p:nvPr/>
        </p:nvCxnSpPr>
        <p:spPr>
          <a:xfrm>
            <a:off x="2041575" y="2086875"/>
            <a:ext cx="6900" cy="8820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g2235af662f4_1_71"/>
          <p:cNvCxnSpPr/>
          <p:nvPr/>
        </p:nvCxnSpPr>
        <p:spPr>
          <a:xfrm flipH="1">
            <a:off x="6885175" y="1858350"/>
            <a:ext cx="1200" cy="5481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g2235af662f4_1_71"/>
          <p:cNvSpPr/>
          <p:nvPr/>
        </p:nvSpPr>
        <p:spPr>
          <a:xfrm>
            <a:off x="1055775" y="1317450"/>
            <a:ext cx="1976400" cy="7695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05" name="Google Shape;205;g2235af662f4_1_71"/>
          <p:cNvSpPr txBox="1">
            <a:spLocks noGrp="1"/>
          </p:cNvSpPr>
          <p:nvPr>
            <p:ph type="body" idx="1"/>
          </p:nvPr>
        </p:nvSpPr>
        <p:spPr>
          <a:xfrm>
            <a:off x="1055775" y="1400300"/>
            <a:ext cx="1976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b="1">
                <a:solidFill>
                  <a:schemeClr val="lt1"/>
                </a:solidFill>
              </a:rPr>
              <a:t>Внутренние процессы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206" name="Google Shape;206;g2235af662f4_1_71"/>
          <p:cNvSpPr/>
          <p:nvPr/>
        </p:nvSpPr>
        <p:spPr>
          <a:xfrm>
            <a:off x="5897575" y="1317450"/>
            <a:ext cx="1976400" cy="7695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07" name="Google Shape;207;g2235af662f4_1_71"/>
          <p:cNvSpPr txBox="1">
            <a:spLocks noGrp="1"/>
          </p:cNvSpPr>
          <p:nvPr>
            <p:ph type="body" idx="1"/>
          </p:nvPr>
        </p:nvSpPr>
        <p:spPr>
          <a:xfrm>
            <a:off x="5897575" y="1400300"/>
            <a:ext cx="1976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b="1">
                <a:solidFill>
                  <a:schemeClr val="lt1"/>
                </a:solidFill>
              </a:rPr>
              <a:t>Накопители данных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208" name="Google Shape;208;g2235af662f4_1_71"/>
          <p:cNvSpPr/>
          <p:nvPr/>
        </p:nvSpPr>
        <p:spPr>
          <a:xfrm>
            <a:off x="5081550" y="2403575"/>
            <a:ext cx="16413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09" name="Google Shape;209;g2235af662f4_1_71"/>
          <p:cNvSpPr/>
          <p:nvPr/>
        </p:nvSpPr>
        <p:spPr>
          <a:xfrm>
            <a:off x="6812750" y="2403575"/>
            <a:ext cx="14169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10" name="Google Shape;210;g2235af662f4_1_71"/>
          <p:cNvSpPr txBox="1">
            <a:spLocks noGrp="1"/>
          </p:cNvSpPr>
          <p:nvPr>
            <p:ph type="body" idx="1"/>
          </p:nvPr>
        </p:nvSpPr>
        <p:spPr>
          <a:xfrm>
            <a:off x="6812750" y="2494150"/>
            <a:ext cx="1416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Диспетчер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211" name="Google Shape;211;g2235af662f4_1_71"/>
          <p:cNvSpPr txBox="1">
            <a:spLocks noGrp="1"/>
          </p:cNvSpPr>
          <p:nvPr>
            <p:ph type="body" idx="1"/>
          </p:nvPr>
        </p:nvSpPr>
        <p:spPr>
          <a:xfrm>
            <a:off x="5193750" y="2395325"/>
            <a:ext cx="14169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 dirty="0"/>
          </a:p>
        </p:txBody>
      </p:sp>
      <p:sp>
        <p:nvSpPr>
          <p:cNvPr id="212" name="Google Shape;212;g2235af662f4_1_71"/>
          <p:cNvSpPr/>
          <p:nvPr/>
        </p:nvSpPr>
        <p:spPr>
          <a:xfrm>
            <a:off x="5081550" y="3039250"/>
            <a:ext cx="10095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13" name="Google Shape;213;g2235af662f4_1_71"/>
          <p:cNvSpPr txBox="1">
            <a:spLocks noGrp="1"/>
          </p:cNvSpPr>
          <p:nvPr>
            <p:ph type="body" idx="1"/>
          </p:nvPr>
        </p:nvSpPr>
        <p:spPr>
          <a:xfrm>
            <a:off x="7229750" y="3042238"/>
            <a:ext cx="756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200">
                <a:solidFill>
                  <a:schemeClr val="lt1"/>
                </a:solidFill>
              </a:rPr>
              <a:t>Диспетчер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214" name="Google Shape;214;g2235af662f4_1_71"/>
          <p:cNvSpPr/>
          <p:nvPr/>
        </p:nvSpPr>
        <p:spPr>
          <a:xfrm>
            <a:off x="5081550" y="3674900"/>
            <a:ext cx="14169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15" name="Google Shape;215;g2235af662f4_1_71"/>
          <p:cNvSpPr/>
          <p:nvPr/>
        </p:nvSpPr>
        <p:spPr>
          <a:xfrm>
            <a:off x="7237175" y="3039225"/>
            <a:ext cx="10095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16" name="Google Shape;216;g2235af662f4_1_71"/>
          <p:cNvSpPr/>
          <p:nvPr/>
        </p:nvSpPr>
        <p:spPr>
          <a:xfrm>
            <a:off x="6605550" y="3674900"/>
            <a:ext cx="16413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17" name="Google Shape;217;g2235af662f4_1_71"/>
          <p:cNvSpPr/>
          <p:nvPr/>
        </p:nvSpPr>
        <p:spPr>
          <a:xfrm>
            <a:off x="6155650" y="3039225"/>
            <a:ext cx="10095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18" name="Google Shape;218;g2235af662f4_1_71"/>
          <p:cNvSpPr txBox="1">
            <a:spLocks noGrp="1"/>
          </p:cNvSpPr>
          <p:nvPr>
            <p:ph type="body" idx="1"/>
          </p:nvPr>
        </p:nvSpPr>
        <p:spPr>
          <a:xfrm>
            <a:off x="7146425" y="3126800"/>
            <a:ext cx="1191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Клиент</a:t>
            </a:r>
            <a:endParaRPr/>
          </a:p>
        </p:txBody>
      </p:sp>
      <p:sp>
        <p:nvSpPr>
          <p:cNvPr id="219" name="Google Shape;219;g2235af662f4_1_71"/>
          <p:cNvSpPr txBox="1">
            <a:spLocks noGrp="1"/>
          </p:cNvSpPr>
          <p:nvPr>
            <p:ph type="body" idx="1"/>
          </p:nvPr>
        </p:nvSpPr>
        <p:spPr>
          <a:xfrm>
            <a:off x="6064900" y="3129950"/>
            <a:ext cx="1191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Поставщик</a:t>
            </a:r>
            <a:endParaRPr/>
          </a:p>
        </p:txBody>
      </p:sp>
      <p:sp>
        <p:nvSpPr>
          <p:cNvPr id="220" name="Google Shape;220;g2235af662f4_1_71"/>
          <p:cNvSpPr txBox="1">
            <a:spLocks noGrp="1"/>
          </p:cNvSpPr>
          <p:nvPr>
            <p:ph type="body" idx="1"/>
          </p:nvPr>
        </p:nvSpPr>
        <p:spPr>
          <a:xfrm>
            <a:off x="5035225" y="3046375"/>
            <a:ext cx="11205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Менеджер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закупок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</p:txBody>
      </p:sp>
      <p:sp>
        <p:nvSpPr>
          <p:cNvPr id="221" name="Google Shape;221;g2235af662f4_1_71"/>
          <p:cNvSpPr txBox="1">
            <a:spLocks noGrp="1"/>
          </p:cNvSpPr>
          <p:nvPr>
            <p:ph type="body" idx="1"/>
          </p:nvPr>
        </p:nvSpPr>
        <p:spPr>
          <a:xfrm>
            <a:off x="6610650" y="3674875"/>
            <a:ext cx="16191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Менеджер по подготовке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222" name="Google Shape;222;g2235af662f4_1_71"/>
          <p:cNvSpPr txBox="1">
            <a:spLocks noGrp="1"/>
          </p:cNvSpPr>
          <p:nvPr>
            <p:ph type="body" idx="1"/>
          </p:nvPr>
        </p:nvSpPr>
        <p:spPr>
          <a:xfrm>
            <a:off x="5092650" y="3666675"/>
            <a:ext cx="14169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Владельцы яхт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223" name="Google Shape;223;g2235af662f4_1_71"/>
          <p:cNvSpPr/>
          <p:nvPr/>
        </p:nvSpPr>
        <p:spPr>
          <a:xfrm>
            <a:off x="4142462" y="3238600"/>
            <a:ext cx="874500" cy="15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235af662f4_1_71"/>
          <p:cNvSpPr/>
          <p:nvPr/>
        </p:nvSpPr>
        <p:spPr>
          <a:xfrm>
            <a:off x="788650" y="2399450"/>
            <a:ext cx="16413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25" name="Google Shape;225;g2235af662f4_1_71"/>
          <p:cNvSpPr/>
          <p:nvPr/>
        </p:nvSpPr>
        <p:spPr>
          <a:xfrm>
            <a:off x="2519850" y="2399450"/>
            <a:ext cx="14169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26" name="Google Shape;226;g2235af662f4_1_71"/>
          <p:cNvSpPr txBox="1">
            <a:spLocks noGrp="1"/>
          </p:cNvSpPr>
          <p:nvPr>
            <p:ph type="body" idx="1"/>
          </p:nvPr>
        </p:nvSpPr>
        <p:spPr>
          <a:xfrm>
            <a:off x="2519850" y="2417825"/>
            <a:ext cx="1416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Учет инвентаря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227" name="Google Shape;227;g2235af662f4_1_71"/>
          <p:cNvSpPr txBox="1">
            <a:spLocks noGrp="1"/>
          </p:cNvSpPr>
          <p:nvPr>
            <p:ph type="body" idx="1"/>
          </p:nvPr>
        </p:nvSpPr>
        <p:spPr>
          <a:xfrm>
            <a:off x="900850" y="2391200"/>
            <a:ext cx="14169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Управление договорами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228" name="Google Shape;228;g2235af662f4_1_71"/>
          <p:cNvSpPr/>
          <p:nvPr/>
        </p:nvSpPr>
        <p:spPr>
          <a:xfrm>
            <a:off x="788650" y="3035125"/>
            <a:ext cx="10095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29" name="Google Shape;229;g2235af662f4_1_71"/>
          <p:cNvSpPr txBox="1">
            <a:spLocks noGrp="1"/>
          </p:cNvSpPr>
          <p:nvPr>
            <p:ph type="body" idx="1"/>
          </p:nvPr>
        </p:nvSpPr>
        <p:spPr>
          <a:xfrm>
            <a:off x="2936850" y="3038113"/>
            <a:ext cx="756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200">
                <a:solidFill>
                  <a:schemeClr val="lt1"/>
                </a:solidFill>
              </a:rPr>
              <a:t>Диспетчер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230" name="Google Shape;230;g2235af662f4_1_71"/>
          <p:cNvSpPr/>
          <p:nvPr/>
        </p:nvSpPr>
        <p:spPr>
          <a:xfrm>
            <a:off x="788650" y="3670775"/>
            <a:ext cx="14169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31" name="Google Shape;231;g2235af662f4_1_71"/>
          <p:cNvSpPr/>
          <p:nvPr/>
        </p:nvSpPr>
        <p:spPr>
          <a:xfrm>
            <a:off x="2944275" y="3035100"/>
            <a:ext cx="10095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32" name="Google Shape;232;g2235af662f4_1_71"/>
          <p:cNvSpPr/>
          <p:nvPr/>
        </p:nvSpPr>
        <p:spPr>
          <a:xfrm>
            <a:off x="2312650" y="3670775"/>
            <a:ext cx="16413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33" name="Google Shape;233;g2235af662f4_1_71"/>
          <p:cNvSpPr/>
          <p:nvPr/>
        </p:nvSpPr>
        <p:spPr>
          <a:xfrm>
            <a:off x="1862750" y="3031000"/>
            <a:ext cx="10095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34" name="Google Shape;234;g2235af662f4_1_71"/>
          <p:cNvSpPr txBox="1">
            <a:spLocks noGrp="1"/>
          </p:cNvSpPr>
          <p:nvPr>
            <p:ph type="body" idx="1"/>
          </p:nvPr>
        </p:nvSpPr>
        <p:spPr>
          <a:xfrm>
            <a:off x="742325" y="3042250"/>
            <a:ext cx="11205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Контроль оплаты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</p:txBody>
      </p:sp>
      <p:sp>
        <p:nvSpPr>
          <p:cNvPr id="235" name="Google Shape;235;g2235af662f4_1_71"/>
          <p:cNvSpPr txBox="1">
            <a:spLocks noGrp="1"/>
          </p:cNvSpPr>
          <p:nvPr>
            <p:ph type="body" idx="1"/>
          </p:nvPr>
        </p:nvSpPr>
        <p:spPr>
          <a:xfrm>
            <a:off x="2317750" y="3670750"/>
            <a:ext cx="16191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Закупка товаров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236" name="Google Shape;236;g2235af662f4_1_71"/>
          <p:cNvSpPr txBox="1">
            <a:spLocks noGrp="1"/>
          </p:cNvSpPr>
          <p:nvPr>
            <p:ph type="body" idx="1"/>
          </p:nvPr>
        </p:nvSpPr>
        <p:spPr>
          <a:xfrm>
            <a:off x="760000" y="3662550"/>
            <a:ext cx="14742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Аренда</a:t>
            </a:r>
            <a:endParaRPr sz="14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(путешествие)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237" name="Google Shape;237;g2235af662f4_1_71"/>
          <p:cNvSpPr/>
          <p:nvPr/>
        </p:nvSpPr>
        <p:spPr>
          <a:xfrm flipH="1">
            <a:off x="4057262" y="3238600"/>
            <a:ext cx="874500" cy="15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2235af662f4_1_71"/>
          <p:cNvSpPr txBox="1">
            <a:spLocks noGrp="1"/>
          </p:cNvSpPr>
          <p:nvPr>
            <p:ph type="body" idx="1"/>
          </p:nvPr>
        </p:nvSpPr>
        <p:spPr>
          <a:xfrm>
            <a:off x="1810950" y="3042238"/>
            <a:ext cx="11205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Подбор персонала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</p:txBody>
      </p:sp>
      <p:sp>
        <p:nvSpPr>
          <p:cNvPr id="239" name="Google Shape;239;g2235af662f4_1_71"/>
          <p:cNvSpPr txBox="1">
            <a:spLocks noGrp="1"/>
          </p:cNvSpPr>
          <p:nvPr>
            <p:ph type="body" idx="1"/>
          </p:nvPr>
        </p:nvSpPr>
        <p:spPr>
          <a:xfrm>
            <a:off x="2904500" y="3042238"/>
            <a:ext cx="11205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Комплект.</a:t>
            </a:r>
            <a:endParaRPr sz="14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яхты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035225" y="2231300"/>
            <a:ext cx="1687625" cy="737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561</Words>
  <Application>Microsoft Office PowerPoint</Application>
  <PresentationFormat>Экран (16:9)</PresentationFormat>
  <Paragraphs>95</Paragraphs>
  <Slides>14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Golos Text</vt:lpstr>
      <vt:lpstr>Calibri</vt:lpstr>
      <vt:lpstr>Golos Text SemiBold</vt:lpstr>
      <vt:lpstr>Тема1</vt:lpstr>
      <vt:lpstr>АНАЛИЗ ПОВЕДЕНИЯ СИСТЕМЫ С ИСПОЛЬЗОВАНИЕМ КОНТЕКСТНЫХ ДИАГРАММ (DFD)</vt:lpstr>
      <vt:lpstr>Предметная область</vt:lpstr>
      <vt:lpstr>Цели и задачи</vt:lpstr>
      <vt:lpstr>Назначение АИС</vt:lpstr>
      <vt:lpstr>Выполнение работы</vt:lpstr>
      <vt:lpstr>Основной процесс и внешние сущности</vt:lpstr>
      <vt:lpstr>Диаграмма нулевого уровня</vt:lpstr>
      <vt:lpstr>Презентация PowerPoint</vt:lpstr>
      <vt:lpstr>Внутренние процессы и накопители данных</vt:lpstr>
      <vt:lpstr>Детализированная контекстная диаграмма</vt:lpstr>
      <vt:lpstr>Презентация PowerPoint</vt:lpstr>
      <vt:lpstr>Выводы</vt:lpstr>
      <vt:lpstr>Список использованных источников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ПОВЕДЕНИЯ СИСТЕМЫ С ИСПОЛЬЗОВАНИЕМ КОНТЕКСТНЫХ ДИАГРАММ (DFD)</dc:title>
  <dc:creator>Al</dc:creator>
  <cp:lastModifiedBy>Артем Залетов</cp:lastModifiedBy>
  <cp:revision>7</cp:revision>
  <dcterms:created xsi:type="dcterms:W3CDTF">2014-06-27T12:30:22Z</dcterms:created>
  <dcterms:modified xsi:type="dcterms:W3CDTF">2023-03-24T09:17:02Z</dcterms:modified>
</cp:coreProperties>
</file>