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6" r:id="rId2"/>
    <p:sldId id="257" r:id="rId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8" y="1576013"/>
            <a:ext cx="8819209"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Context</a:t>
            </a:r>
            <a:endParaRPr sz="1400" b="0" i="0" u="none" strike="noStrike" cap="none" dirty="0">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8781956"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b="1" i="0" u="none" strike="noStrike" cap="none" dirty="0">
                <a:solidFill>
                  <a:srgbClr val="000000"/>
                </a:solidFill>
                <a:latin typeface="Arial"/>
                <a:ea typeface="Arial"/>
                <a:cs typeface="Arial"/>
                <a:sym typeface="Arial"/>
              </a:rPr>
              <a:t>Develop a data-driven approach to set ticket prices that reflect the value of the facilities and services offered by Big Mountain Resort. The goal is to move beyond the current strategy of setting prices based on the market average and instead use a pricing model that factors in the unique attributes and offerings of the resort. This includes analyzing how different facilities and features of Big Mountain Resort such as the number of trails, lift capacity, the addition of a new chair lift, impact the ticket price. This involves understanding which facilities contribute most to customer satisfaction and willingness to pay. If the data supports it, provide evidence for how and why a higher ticket price would be acceptable to customers based on the value they receive from the resort's facilities and services.</a:t>
            </a:r>
            <a:endParaRPr dirty="0"/>
          </a:p>
        </p:txBody>
      </p:sp>
      <p:sp>
        <p:nvSpPr>
          <p:cNvPr id="35" name="Google Shape;35;p1"/>
          <p:cNvSpPr txBox="1"/>
          <p:nvPr/>
        </p:nvSpPr>
        <p:spPr>
          <a:xfrm>
            <a:off x="143107" y="3538874"/>
            <a:ext cx="8814049"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1" b="1" i="0" u="none" strike="noStrike" cap="none" dirty="0">
                <a:solidFill>
                  <a:srgbClr val="000000"/>
                </a:solidFill>
                <a:latin typeface="Arial"/>
                <a:ea typeface="Arial"/>
                <a:cs typeface="Arial"/>
                <a:sym typeface="Arial"/>
              </a:rPr>
              <a:t>The primary measure of success will be an increase in revenue, ideally accompanied by higher profitability. This could be achieved through more effective pricing strategies, attracting more visitors, or both. Maintaining or improving customer satisfaction levels despite any changes in pricing. Customer satisfaction can be gauged through surveys, reviews, repeat visitation rates, and other forms of feedback. Positive ROI from any new investments or changes made based on the data science team's recommendations. For instance, the addition of the new chair lift should justify its operational costs through increased ticket sales or higher ticket prices. Providing the resort with clear guidance on which facilities or services are most valued by their customers and, therefore, where to focus future investment.</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8770314"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1" b="1" i="0" u="none" strike="noStrike" cap="none" dirty="0">
                <a:solidFill>
                  <a:srgbClr val="000000"/>
                </a:solidFill>
                <a:latin typeface="Arial"/>
                <a:ea typeface="Arial"/>
                <a:cs typeface="Arial"/>
                <a:sym typeface="Arial"/>
              </a:rPr>
              <a:t>Analyzing current pricing models, understanding which facilities and services have the most significant impact on ticket prices to develop a robust, data-driven pricing strategy. Comparing Big Mountain Resort’s offerings and pricing with its competitors in the same market segment. Understanding where the resort stands in terms of pricing and facilities compared to its competitors.</a:t>
            </a:r>
            <a:endParaRPr lang="en-US" sz="1400" b="0"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8" name="Google Shape;48;p1"/>
          <p:cNvSpPr txBox="1"/>
          <p:nvPr/>
        </p:nvSpPr>
        <p:spPr>
          <a:xfrm>
            <a:off x="184140" y="540901"/>
            <a:ext cx="7563679" cy="71432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000" b="1" i="0" u="none" strike="noStrike" cap="none" dirty="0">
                <a:solidFill>
                  <a:srgbClr val="000000"/>
                </a:solidFill>
                <a:latin typeface="Arial"/>
                <a:ea typeface="Arial"/>
                <a:cs typeface="Arial"/>
                <a:sym typeface="Arial"/>
              </a:rPr>
              <a:t>Big Mountain Resort aims to build a predictive model to establish an optimal ticket pricing strategy before the start of the upcoming ski season to cover the increased operational costs due to the new chair lift ($1,540,000) and to ensure sustainable growth and competitiveness in the market while maintaining the annual visitation of 350,000 and costumer satisfaction. This will involve a comprehensive analysis of the provided data.</a:t>
            </a:r>
            <a:endParaRPr sz="1000" b="1"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3F53-8378-74BD-8070-525229CF1E5C}"/>
              </a:ext>
            </a:extLst>
          </p:cNvPr>
          <p:cNvSpPr>
            <a:spLocks noGrp="1"/>
          </p:cNvSpPr>
          <p:nvPr>
            <p:ph type="title"/>
          </p:nvPr>
        </p:nvSpPr>
        <p:spPr/>
        <p:txBody>
          <a:bodyPr/>
          <a:lstStyle/>
          <a:p>
            <a:endParaRPr lang="en-US"/>
          </a:p>
        </p:txBody>
      </p:sp>
      <p:sp>
        <p:nvSpPr>
          <p:cNvPr id="3" name="Google Shape;21;p1">
            <a:extLst>
              <a:ext uri="{FF2B5EF4-FFF2-40B4-BE49-F238E27FC236}">
                <a16:creationId xmlns:a16="http://schemas.microsoft.com/office/drawing/2014/main" id="{A998AC13-4A35-AC8E-B09B-0C7FCBEB0BA6}"/>
              </a:ext>
            </a:extLst>
          </p:cNvPr>
          <p:cNvSpPr/>
          <p:nvPr/>
        </p:nvSpPr>
        <p:spPr>
          <a:xfrm>
            <a:off x="143194" y="1576013"/>
            <a:ext cx="8854072"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4" name="Google Shape;23;p1">
            <a:extLst>
              <a:ext uri="{FF2B5EF4-FFF2-40B4-BE49-F238E27FC236}">
                <a16:creationId xmlns:a16="http://schemas.microsoft.com/office/drawing/2014/main" id="{FBD6FED6-5A19-DF00-142B-2F390FD48ECB}"/>
              </a:ext>
            </a:extLst>
          </p:cNvPr>
          <p:cNvSpPr/>
          <p:nvPr/>
        </p:nvSpPr>
        <p:spPr>
          <a:xfrm>
            <a:off x="224181"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4</a:t>
            </a:r>
            <a:endParaRPr sz="1400" b="0" i="0" u="none" strike="noStrike" cap="none" dirty="0">
              <a:solidFill>
                <a:srgbClr val="000000"/>
              </a:solidFill>
              <a:latin typeface="Arial"/>
              <a:ea typeface="Arial"/>
              <a:cs typeface="Arial"/>
              <a:sym typeface="Arial"/>
            </a:endParaRPr>
          </a:p>
        </p:txBody>
      </p:sp>
      <p:sp>
        <p:nvSpPr>
          <p:cNvPr id="5" name="Google Shape;25;p1">
            <a:extLst>
              <a:ext uri="{FF2B5EF4-FFF2-40B4-BE49-F238E27FC236}">
                <a16:creationId xmlns:a16="http://schemas.microsoft.com/office/drawing/2014/main" id="{F3300B77-6575-0B76-CE9E-A041204B2446}"/>
              </a:ext>
            </a:extLst>
          </p:cNvPr>
          <p:cNvSpPr/>
          <p:nvPr/>
        </p:nvSpPr>
        <p:spPr>
          <a:xfrm>
            <a:off x="606440"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Constraints within solution space</a:t>
            </a:r>
            <a:endParaRPr sz="1400" b="0" i="0" u="none" strike="noStrike" cap="none" dirty="0">
              <a:solidFill>
                <a:srgbClr val="000000"/>
              </a:solidFill>
              <a:latin typeface="Arial"/>
              <a:ea typeface="Arial"/>
              <a:cs typeface="Arial"/>
              <a:sym typeface="Arial"/>
            </a:endParaRPr>
          </a:p>
        </p:txBody>
      </p:sp>
      <p:sp>
        <p:nvSpPr>
          <p:cNvPr id="6" name="Google Shape;26;p1">
            <a:extLst>
              <a:ext uri="{FF2B5EF4-FFF2-40B4-BE49-F238E27FC236}">
                <a16:creationId xmlns:a16="http://schemas.microsoft.com/office/drawing/2014/main" id="{6DC69E49-D827-9FC9-044F-C79728444BB9}"/>
              </a:ext>
            </a:extLst>
          </p:cNvPr>
          <p:cNvSpPr/>
          <p:nvPr/>
        </p:nvSpPr>
        <p:spPr>
          <a:xfrm>
            <a:off x="224181"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7" name="Google Shape;29;p1">
            <a:extLst>
              <a:ext uri="{FF2B5EF4-FFF2-40B4-BE49-F238E27FC236}">
                <a16:creationId xmlns:a16="http://schemas.microsoft.com/office/drawing/2014/main" id="{ED9DCF56-3B5D-C052-16A1-A6D557B587A3}"/>
              </a:ext>
            </a:extLst>
          </p:cNvPr>
          <p:cNvSpPr/>
          <p:nvPr/>
        </p:nvSpPr>
        <p:spPr>
          <a:xfrm>
            <a:off x="606440"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8" name="Google Shape;31;p1">
            <a:extLst>
              <a:ext uri="{FF2B5EF4-FFF2-40B4-BE49-F238E27FC236}">
                <a16:creationId xmlns:a16="http://schemas.microsoft.com/office/drawing/2014/main" id="{E8918606-FC68-CF43-2A9A-402B2A9F571D}"/>
              </a:ext>
            </a:extLst>
          </p:cNvPr>
          <p:cNvSpPr/>
          <p:nvPr/>
        </p:nvSpPr>
        <p:spPr>
          <a:xfrm>
            <a:off x="224181"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9" name="Google Shape;33;p1">
            <a:extLst>
              <a:ext uri="{FF2B5EF4-FFF2-40B4-BE49-F238E27FC236}">
                <a16:creationId xmlns:a16="http://schemas.microsoft.com/office/drawing/2014/main" id="{0BC6CCDD-4D3E-6A3D-5EDF-35E257B02857}"/>
              </a:ext>
            </a:extLst>
          </p:cNvPr>
          <p:cNvSpPr/>
          <p:nvPr/>
        </p:nvSpPr>
        <p:spPr>
          <a:xfrm>
            <a:off x="606440"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10" name="Google Shape;37;p1">
            <a:extLst>
              <a:ext uri="{FF2B5EF4-FFF2-40B4-BE49-F238E27FC236}">
                <a16:creationId xmlns:a16="http://schemas.microsoft.com/office/drawing/2014/main" id="{634FCA32-AC60-9790-EEF1-FA8643A2232D}"/>
              </a:ext>
            </a:extLst>
          </p:cNvPr>
          <p:cNvSpPr txBox="1"/>
          <p:nvPr/>
        </p:nvSpPr>
        <p:spPr>
          <a:xfrm>
            <a:off x="114038" y="1963919"/>
            <a:ext cx="8834334" cy="127523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b="1" i="0" u="none" strike="noStrike" cap="none" dirty="0">
                <a:solidFill>
                  <a:srgbClr val="000000"/>
                </a:solidFill>
                <a:latin typeface="Arial"/>
                <a:ea typeface="Arial"/>
                <a:cs typeface="Arial"/>
                <a:sym typeface="Arial"/>
              </a:rPr>
              <a:t>Data Quality and Availability is usually the general factor that often impacts how far we can go with our analysis. If the resort lacks historical data on pricing, customer behavior, or operations, or if existing data is not of high quality (incomplete, inaccurate), this can hinder the development of a robust pricing model.</a:t>
            </a:r>
            <a:endParaRPr lang="en-US" sz="1070" b="1" dirty="0"/>
          </a:p>
          <a:p>
            <a:pPr marL="0" marR="0" lvl="0" indent="0" algn="l" rtl="0">
              <a:lnSpc>
                <a:spcPct val="100000"/>
              </a:lnSpc>
              <a:spcBef>
                <a:spcPts val="0"/>
              </a:spcBef>
              <a:spcAft>
                <a:spcPts val="0"/>
              </a:spcAft>
              <a:buNone/>
            </a:pPr>
            <a:r>
              <a:rPr lang="en-US" sz="1070" b="1" i="0" u="none" strike="noStrike" cap="none" dirty="0">
                <a:solidFill>
                  <a:srgbClr val="000000"/>
                </a:solidFill>
                <a:latin typeface="Arial"/>
                <a:ea typeface="Arial"/>
                <a:cs typeface="Arial"/>
                <a:sym typeface="Arial"/>
              </a:rPr>
              <a:t>There's a risk that customers may not respond positively to pricing changes, especially if increases are not accompanied by perceived improvements in value. Also, economic downturns, adverse weather conditions, or events like pandemics can drastically alter consumer behavior and spending, making predictions and strategies less effective.</a:t>
            </a:r>
          </a:p>
          <a:p>
            <a:pPr marL="0" marR="0" lvl="0" indent="0" algn="l" rtl="0">
              <a:lnSpc>
                <a:spcPct val="100000"/>
              </a:lnSpc>
              <a:spcBef>
                <a:spcPts val="0"/>
              </a:spcBef>
              <a:spcAft>
                <a:spcPts val="0"/>
              </a:spcAft>
              <a:buNone/>
            </a:pPr>
            <a:endParaRPr lang="en-US" sz="1070" b="1" dirty="0"/>
          </a:p>
          <a:p>
            <a:pPr marL="0" marR="0" lvl="0" indent="0" algn="l" rtl="0">
              <a:lnSpc>
                <a:spcPct val="100000"/>
              </a:lnSpc>
              <a:spcBef>
                <a:spcPts val="0"/>
              </a:spcBef>
              <a:spcAft>
                <a:spcPts val="0"/>
              </a:spcAft>
              <a:buNone/>
            </a:pPr>
            <a:endParaRPr lang="en-US" sz="1070" b="1" i="0" u="none" strike="noStrike" cap="none" dirty="0">
              <a:solidFill>
                <a:srgbClr val="000000"/>
              </a:solidFill>
              <a:latin typeface="Arial"/>
              <a:ea typeface="Arial"/>
              <a:cs typeface="Arial"/>
              <a:sym typeface="Arial"/>
            </a:endParaRPr>
          </a:p>
        </p:txBody>
      </p:sp>
      <p:sp>
        <p:nvSpPr>
          <p:cNvPr id="11" name="Google Shape;38;p1">
            <a:extLst>
              <a:ext uri="{FF2B5EF4-FFF2-40B4-BE49-F238E27FC236}">
                <a16:creationId xmlns:a16="http://schemas.microsoft.com/office/drawing/2014/main" id="{387EE9A4-8CEF-8476-EB4F-FFD2CCCB5F60}"/>
              </a:ext>
            </a:extLst>
          </p:cNvPr>
          <p:cNvSpPr txBox="1"/>
          <p:nvPr/>
        </p:nvSpPr>
        <p:spPr>
          <a:xfrm>
            <a:off x="146734" y="5085174"/>
            <a:ext cx="8834334"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b="1" i="0" u="none" strike="noStrike" cap="none" dirty="0">
                <a:solidFill>
                  <a:srgbClr val="000000"/>
                </a:solidFill>
                <a:latin typeface="Arial"/>
                <a:ea typeface="Arial"/>
                <a:cs typeface="Arial"/>
                <a:sym typeface="Arial"/>
              </a:rPr>
              <a:t>Internal Data: This would include historical pricing data, operational costs, visitor numbers, customer demographics, and feedback. This data would likely come from the resort’s own records and databases.</a:t>
            </a:r>
          </a:p>
          <a:p>
            <a:pPr marL="0" marR="0" lvl="0" indent="0" algn="l" rtl="0">
              <a:lnSpc>
                <a:spcPct val="100000"/>
              </a:lnSpc>
              <a:spcBef>
                <a:spcPts val="0"/>
              </a:spcBef>
              <a:spcAft>
                <a:spcPts val="0"/>
              </a:spcAft>
              <a:buNone/>
            </a:pPr>
            <a:r>
              <a:rPr lang="en-US" sz="1070" b="1" i="0" u="none" strike="noStrike" cap="none" dirty="0">
                <a:solidFill>
                  <a:srgbClr val="000000"/>
                </a:solidFill>
                <a:latin typeface="Arial"/>
                <a:ea typeface="Arial"/>
                <a:cs typeface="Arial"/>
                <a:sym typeface="Arial"/>
              </a:rPr>
              <a:t>Market Data: Information about competitors, market trends, and pricing strategies in the industry. This could be sourced from market research reports, industry publications, and perhaps aggregated data from ski resort associations.</a:t>
            </a:r>
          </a:p>
          <a:p>
            <a:pPr marL="0" marR="0" lvl="0" indent="0" algn="l" rtl="0">
              <a:lnSpc>
                <a:spcPct val="100000"/>
              </a:lnSpc>
              <a:spcBef>
                <a:spcPts val="0"/>
              </a:spcBef>
              <a:spcAft>
                <a:spcPts val="0"/>
              </a:spcAft>
              <a:buNone/>
            </a:pPr>
            <a:r>
              <a:rPr lang="en-US" sz="1070" b="1" i="0" u="none" strike="noStrike" cap="none" dirty="0">
                <a:solidFill>
                  <a:srgbClr val="000000"/>
                </a:solidFill>
                <a:latin typeface="Arial"/>
                <a:ea typeface="Arial"/>
                <a:cs typeface="Arial"/>
                <a:sym typeface="Arial"/>
              </a:rPr>
              <a:t>Geographic and Environmental Data: For understanding the impacts of weather and geographical features on resort operations and visitor numbers.</a:t>
            </a:r>
            <a:endParaRPr sz="1070" b="1" i="0" u="none" strike="noStrike" cap="none" dirty="0">
              <a:solidFill>
                <a:srgbClr val="000000"/>
              </a:solidFill>
              <a:latin typeface="Arial"/>
              <a:ea typeface="Arial"/>
              <a:cs typeface="Arial"/>
              <a:sym typeface="Arial"/>
            </a:endParaRPr>
          </a:p>
        </p:txBody>
      </p:sp>
      <p:sp>
        <p:nvSpPr>
          <p:cNvPr id="12" name="Google Shape;47;p1">
            <a:extLst>
              <a:ext uri="{FF2B5EF4-FFF2-40B4-BE49-F238E27FC236}">
                <a16:creationId xmlns:a16="http://schemas.microsoft.com/office/drawing/2014/main" id="{517762E8-C90E-E1B6-B6A4-7BF732182E9E}"/>
              </a:ext>
            </a:extLst>
          </p:cNvPr>
          <p:cNvSpPr txBox="1"/>
          <p:nvPr/>
        </p:nvSpPr>
        <p:spPr>
          <a:xfrm>
            <a:off x="162932" y="3547600"/>
            <a:ext cx="8834334" cy="121802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dirty="0"/>
              <a:t>Stakeholders: Resort Management Team, Marketing and Sales Department, Operations Team, Finance Department, Customers </a:t>
            </a:r>
          </a:p>
          <a:p>
            <a:pPr marL="0" marR="0" lvl="0" indent="0" algn="l" rtl="0">
              <a:lnSpc>
                <a:spcPct val="100000"/>
              </a:lnSpc>
              <a:spcBef>
                <a:spcPts val="0"/>
              </a:spcBef>
              <a:spcAft>
                <a:spcPts val="0"/>
              </a:spcAft>
              <a:buNone/>
            </a:pPr>
            <a:endParaRPr lang="en-AU" sz="1070" b="1" dirty="0"/>
          </a:p>
          <a:p>
            <a:pPr marL="0" marR="0" lvl="0" indent="0" algn="l" rtl="0">
              <a:lnSpc>
                <a:spcPct val="100000"/>
              </a:lnSpc>
              <a:spcBef>
                <a:spcPts val="0"/>
              </a:spcBef>
              <a:spcAft>
                <a:spcPts val="0"/>
              </a:spcAft>
              <a:buNone/>
            </a:pPr>
            <a:r>
              <a:rPr lang="en-US" sz="1070" b="1" dirty="0"/>
              <a:t>The final recommendations would be presented to the resort's senior management team, particularly those involved in strategic decision-making and pricing (like the CEO and CFO). The presentation would ideally include actionable insights, backed by data, on optimal ticket pricing and operational changes to maximize profitability and enhance the customer experience. Additionally, it's beneficial to include other departments such as marketing and sales in the presentation to ensure a unified approach to implementing the recommendations.</a:t>
            </a:r>
            <a:endParaRPr sz="1070" b="1" dirty="0"/>
          </a:p>
        </p:txBody>
      </p:sp>
    </p:spTree>
    <p:extLst>
      <p:ext uri="{BB962C8B-B14F-4D97-AF65-F5344CB8AC3E}">
        <p14:creationId xmlns:p14="http://schemas.microsoft.com/office/powerpoint/2010/main" val="1529528310"/>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1049</Words>
  <Application>Microsoft Office PowerPoint</Application>
  <PresentationFormat>On-screen Show (4:3)</PresentationFormat>
  <Paragraphs>46</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Quattrocento Sans</vt:lpstr>
      <vt:lpstr>Synergy_CF_YNR002</vt:lpstr>
      <vt:lpstr>Problem Statement Worksheet (Hypothesis 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ghazal azizi</cp:lastModifiedBy>
  <cp:revision>3</cp:revision>
  <dcterms:modified xsi:type="dcterms:W3CDTF">2023-11-14T00:36:04Z</dcterms:modified>
</cp:coreProperties>
</file>