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50E620-3C60-4D0B-A312-346F95890EE3}" type="datetimeFigureOut">
              <a:rPr lang="en-IN" smtClean="0"/>
              <a:t>30-09-2025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188042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50E620-3C60-4D0B-A312-346F95890EE3}" type="datetimeFigureOut">
              <a:rPr lang="en-IN" smtClean="0"/>
              <a:t>30-09-2025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323677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E620-3C60-4D0B-A312-346F95890EE3}"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2154364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E620-3C60-4D0B-A312-346F95890EE3}"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159754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E620-3C60-4D0B-A312-346F95890EE3}"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3136516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E620-3C60-4D0B-A312-346F95890EE3}"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189152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E620-3C60-4D0B-A312-346F95890EE3}"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1180915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0E620-3C60-4D0B-A312-346F95890EE3}"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4204568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0E620-3C60-4D0B-A312-346F95890EE3}"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379876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0E620-3C60-4D0B-A312-346F95890EE3}"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47860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E620-3C60-4D0B-A312-346F95890EE3}"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252266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50E620-3C60-4D0B-A312-346F95890EE3}" type="datetimeFigureOut">
              <a:rPr lang="en-IN" smtClean="0"/>
              <a:t>30-09-2025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203361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0E620-3C60-4D0B-A312-346F95890EE3}" type="datetimeFigureOut">
              <a:rPr lang="en-IN" smtClean="0"/>
              <a:t>30-09-2025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1375680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50E620-3C60-4D0B-A312-346F95890EE3}" type="datetimeFigureOut">
              <a:rPr lang="en-IN" smtClean="0"/>
              <a:t>30-09-2025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98244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50E620-3C60-4D0B-A312-346F95890EE3}" type="datetimeFigureOut">
              <a:rPr lang="en-IN" smtClean="0"/>
              <a:t>30-09-2025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1437080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50E620-3C60-4D0B-A312-346F95890EE3}" type="datetimeFigureOut">
              <a:rPr lang="en-IN" smtClean="0"/>
              <a:t>30-09-2025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1196640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50E620-3C60-4D0B-A312-346F95890EE3}" type="datetimeFigureOut">
              <a:rPr lang="en-IN" smtClean="0"/>
              <a:t>30-09-2025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98BBFC-D599-4197-ADEF-E7DCD3035DF1}" type="slidenum">
              <a:rPr lang="en-IN" smtClean="0"/>
              <a:t>‹#›</a:t>
            </a:fld>
            <a:endParaRPr lang="en-IN"/>
          </a:p>
        </p:txBody>
      </p:sp>
    </p:spTree>
    <p:extLst>
      <p:ext uri="{BB962C8B-B14F-4D97-AF65-F5344CB8AC3E}">
        <p14:creationId xmlns:p14="http://schemas.microsoft.com/office/powerpoint/2010/main" val="245604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50E620-3C60-4D0B-A312-346F95890EE3}" type="datetimeFigureOut">
              <a:rPr lang="en-IN" smtClean="0"/>
              <a:t>30-09-2025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98BBFC-D599-4197-ADEF-E7DCD3035DF1}" type="slidenum">
              <a:rPr lang="en-IN" smtClean="0"/>
              <a:t>‹#›</a:t>
            </a:fld>
            <a:endParaRPr lang="en-IN"/>
          </a:p>
        </p:txBody>
      </p:sp>
    </p:spTree>
    <p:extLst>
      <p:ext uri="{BB962C8B-B14F-4D97-AF65-F5344CB8AC3E}">
        <p14:creationId xmlns:p14="http://schemas.microsoft.com/office/powerpoint/2010/main" val="127750263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D720-27E5-8369-37CF-AC85F2B99893}"/>
              </a:ext>
            </a:extLst>
          </p:cNvPr>
          <p:cNvSpPr>
            <a:spLocks noGrp="1"/>
          </p:cNvSpPr>
          <p:nvPr>
            <p:ph type="ctrTitle"/>
          </p:nvPr>
        </p:nvSpPr>
        <p:spPr/>
        <p:txBody>
          <a:bodyPr>
            <a:normAutofit/>
          </a:bodyPr>
          <a:lstStyle/>
          <a:p>
            <a:pPr algn="ctr"/>
            <a:r>
              <a:rPr lang="en-US" sz="4800" b="1" dirty="0"/>
              <a:t>Real-Time Vehicle Registration Data Analytics </a:t>
            </a:r>
            <a:br>
              <a:rPr lang="en-US" sz="4800" b="1" dirty="0"/>
            </a:br>
            <a:r>
              <a:rPr lang="en-US" sz="4000" b="1" dirty="0"/>
              <a:t>__________________________</a:t>
            </a:r>
            <a:br>
              <a:rPr lang="en-US" sz="4000" b="1" dirty="0"/>
            </a:br>
            <a:r>
              <a:rPr lang="en-IN" sz="2700" dirty="0"/>
              <a:t>Dataset Analysis &amp; Visualization using </a:t>
            </a:r>
            <a:r>
              <a:rPr lang="en-IN" sz="2700" dirty="0" err="1"/>
              <a:t>PySpark</a:t>
            </a:r>
            <a:endParaRPr lang="en-IN" sz="2700" b="1" dirty="0"/>
          </a:p>
        </p:txBody>
      </p:sp>
      <p:sp>
        <p:nvSpPr>
          <p:cNvPr id="3" name="Subtitle 2">
            <a:extLst>
              <a:ext uri="{FF2B5EF4-FFF2-40B4-BE49-F238E27FC236}">
                <a16:creationId xmlns:a16="http://schemas.microsoft.com/office/drawing/2014/main" id="{4C7F4B4A-5123-95F2-741D-1B00A337B393}"/>
              </a:ext>
            </a:extLst>
          </p:cNvPr>
          <p:cNvSpPr>
            <a:spLocks noGrp="1"/>
          </p:cNvSpPr>
          <p:nvPr>
            <p:ph type="subTitle" idx="1"/>
          </p:nvPr>
        </p:nvSpPr>
        <p:spPr/>
        <p:txBody>
          <a:bodyPr>
            <a:normAutofit fontScale="85000" lnSpcReduction="20000"/>
          </a:bodyPr>
          <a:lstStyle/>
          <a:p>
            <a:endParaRPr lang="en-IN" dirty="0"/>
          </a:p>
          <a:p>
            <a:r>
              <a:rPr lang="en-IN" b="1" dirty="0"/>
              <a:t>A.HEMANTH</a:t>
            </a:r>
          </a:p>
          <a:p>
            <a:r>
              <a:rPr lang="en-IN" b="1" dirty="0"/>
              <a:t>2211cs010033</a:t>
            </a:r>
          </a:p>
          <a:p>
            <a:r>
              <a:rPr lang="en-IN" b="1" dirty="0"/>
              <a:t>CSE(S1)</a:t>
            </a:r>
          </a:p>
        </p:txBody>
      </p:sp>
    </p:spTree>
    <p:extLst>
      <p:ext uri="{BB962C8B-B14F-4D97-AF65-F5344CB8AC3E}">
        <p14:creationId xmlns:p14="http://schemas.microsoft.com/office/powerpoint/2010/main" val="164294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Cards Ideas Thank You Cars Car Thank You Card Poster Painting By  Ava Yvonne Photo Thank You Cards">
            <a:extLst>
              <a:ext uri="{FF2B5EF4-FFF2-40B4-BE49-F238E27FC236}">
                <a16:creationId xmlns:a16="http://schemas.microsoft.com/office/drawing/2014/main" id="{B2B1C2F9-3C36-2B56-FD4D-0AA118A83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047750"/>
            <a:ext cx="5468579"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23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8729-F764-9864-F72C-B178874DACD1}"/>
              </a:ext>
            </a:extLst>
          </p:cNvPr>
          <p:cNvSpPr>
            <a:spLocks noGrp="1"/>
          </p:cNvSpPr>
          <p:nvPr>
            <p:ph type="title"/>
          </p:nvPr>
        </p:nvSpPr>
        <p:spPr>
          <a:xfrm>
            <a:off x="1484311" y="685801"/>
            <a:ext cx="10018713" cy="769374"/>
          </a:xfrm>
        </p:spPr>
        <p:txBody>
          <a:bodyPr/>
          <a:lstStyle/>
          <a:p>
            <a:r>
              <a:rPr lang="en-IN" b="1" dirty="0"/>
              <a:t>DATASET INFORMATION</a:t>
            </a:r>
            <a:endParaRPr lang="en-IN" dirty="0"/>
          </a:p>
        </p:txBody>
      </p:sp>
      <p:sp>
        <p:nvSpPr>
          <p:cNvPr id="3" name="Content Placeholder 2">
            <a:extLst>
              <a:ext uri="{FF2B5EF4-FFF2-40B4-BE49-F238E27FC236}">
                <a16:creationId xmlns:a16="http://schemas.microsoft.com/office/drawing/2014/main" id="{42961D9A-5912-8CD6-EE8A-5E094C670F6E}"/>
              </a:ext>
            </a:extLst>
          </p:cNvPr>
          <p:cNvSpPr>
            <a:spLocks noGrp="1"/>
          </p:cNvSpPr>
          <p:nvPr>
            <p:ph idx="1"/>
          </p:nvPr>
        </p:nvSpPr>
        <p:spPr>
          <a:xfrm>
            <a:off x="1484310" y="1661651"/>
            <a:ext cx="10018713" cy="4129549"/>
          </a:xfrm>
        </p:spPr>
        <p:txBody>
          <a:bodyPr>
            <a:normAutofit fontScale="47500" lnSpcReduction="20000"/>
          </a:bodyPr>
          <a:lstStyle/>
          <a:p>
            <a:pPr>
              <a:buFont typeface="Wingdings" panose="05000000000000000000" pitchFamily="2" charset="2"/>
              <a:buChar char="è"/>
            </a:pPr>
            <a:r>
              <a:rPr lang="en-IN" sz="3600" dirty="0"/>
              <a:t>Dataset Source: </a:t>
            </a:r>
            <a:r>
              <a:rPr lang="en-US" altLang="en-US" sz="3600" u="sng" dirty="0">
                <a:solidFill>
                  <a:srgbClr val="0070C0"/>
                </a:solidFill>
                <a:latin typeface="Times New Roman" panose="02020603050405020304" pitchFamily="18" charset="0"/>
                <a:cs typeface="Times New Roman" panose="02020603050405020304" pitchFamily="18" charset="0"/>
              </a:rPr>
              <a:t>https://www.data.gov.in/resource/real-time-vehicle -registration-various-locations</a:t>
            </a:r>
          </a:p>
          <a:p>
            <a:pPr latinLnBrk="1"/>
            <a:r>
              <a:rPr lang="en-IN" sz="3400" b="1" dirty="0"/>
              <a:t>**Dataset Metrics:**</a:t>
            </a:r>
            <a:endParaRPr lang="en-IN" sz="3400" dirty="0"/>
          </a:p>
          <a:p>
            <a:pPr latinLnBrk="1"/>
            <a:r>
              <a:rPr lang="en-IN" sz="3400" dirty="0"/>
              <a:t>Total Records: 1,000</a:t>
            </a:r>
          </a:p>
          <a:p>
            <a:pPr latinLnBrk="1"/>
            <a:r>
              <a:rPr lang="en-IN" sz="3400" dirty="0"/>
              <a:t>Columns: 8 key attributes</a:t>
            </a:r>
          </a:p>
          <a:p>
            <a:pPr latinLnBrk="1"/>
            <a:r>
              <a:rPr lang="en-IN" sz="3400" dirty="0"/>
              <a:t>Data Quality: Excellent</a:t>
            </a:r>
          </a:p>
          <a:p>
            <a:pPr latinLnBrk="1"/>
            <a:r>
              <a:rPr lang="en-IN" sz="3400" dirty="0"/>
              <a:t>  No missing values</a:t>
            </a:r>
          </a:p>
          <a:p>
            <a:pPr latinLnBrk="1"/>
            <a:r>
              <a:rPr lang="en-IN" sz="3400" dirty="0"/>
              <a:t>  No duplicate records</a:t>
            </a:r>
          </a:p>
          <a:p>
            <a:pPr latinLnBrk="1"/>
            <a:endParaRPr lang="en-IN" sz="3400" dirty="0"/>
          </a:p>
          <a:p>
            <a:pPr latinLnBrk="1"/>
            <a:r>
              <a:rPr lang="en-IN" sz="3400" b="1" dirty="0"/>
              <a:t>**Data Attributes:**</a:t>
            </a:r>
            <a:endParaRPr lang="en-IN" sz="3400" dirty="0"/>
          </a:p>
          <a:p>
            <a:pPr latinLnBrk="1"/>
            <a:r>
              <a:rPr lang="en-IN" sz="3400" dirty="0"/>
              <a:t>-Category, </a:t>
            </a:r>
            <a:r>
              <a:rPr lang="en-IN" sz="3400" dirty="0" err="1"/>
              <a:t>SubCategory</a:t>
            </a:r>
            <a:r>
              <a:rPr lang="en-IN" sz="3400" dirty="0"/>
              <a:t>, Year</a:t>
            </a:r>
          </a:p>
          <a:p>
            <a:pPr latinLnBrk="1"/>
            <a:r>
              <a:rPr lang="en-IN" sz="3400" dirty="0"/>
              <a:t>-Value (Registration count)</a:t>
            </a:r>
          </a:p>
          <a:p>
            <a:pPr latinLnBrk="1"/>
            <a:r>
              <a:rPr lang="en-IN" sz="3400" dirty="0"/>
              <a:t>-Region, </a:t>
            </a:r>
            <a:r>
              <a:rPr lang="en-IN" sz="3400" dirty="0" err="1"/>
              <a:t>FuelType</a:t>
            </a:r>
            <a:r>
              <a:rPr lang="en-IN" sz="3400" dirty="0"/>
              <a:t>, Transmission, </a:t>
            </a:r>
            <a:r>
              <a:rPr lang="en-IN" sz="3400" dirty="0" err="1"/>
              <a:t>OwnerType</a:t>
            </a:r>
            <a:endParaRPr lang="en-US" altLang="en-US" sz="3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2927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F4CE-3FCA-F271-4598-7863A43FBFA8}"/>
              </a:ext>
            </a:extLst>
          </p:cNvPr>
          <p:cNvSpPr>
            <a:spLocks noGrp="1"/>
          </p:cNvSpPr>
          <p:nvPr>
            <p:ph type="title"/>
          </p:nvPr>
        </p:nvSpPr>
        <p:spPr>
          <a:xfrm>
            <a:off x="1484311" y="685801"/>
            <a:ext cx="10018713" cy="1005348"/>
          </a:xfrm>
        </p:spPr>
        <p:txBody>
          <a:bodyPr/>
          <a:lstStyle/>
          <a:p>
            <a:r>
              <a:rPr lang="en-IN" b="1" dirty="0">
                <a:latin typeface="Times New Roman" panose="02020603050405020304" pitchFamily="18" charset="0"/>
                <a:cs typeface="Times New Roman" panose="02020603050405020304" pitchFamily="18" charset="0"/>
              </a:rPr>
              <a:t>Initial Analysis</a:t>
            </a:r>
            <a:endParaRPr lang="en-IN" b="1" dirty="0"/>
          </a:p>
        </p:txBody>
      </p:sp>
      <p:sp>
        <p:nvSpPr>
          <p:cNvPr id="3" name="Content Placeholder 2">
            <a:extLst>
              <a:ext uri="{FF2B5EF4-FFF2-40B4-BE49-F238E27FC236}">
                <a16:creationId xmlns:a16="http://schemas.microsoft.com/office/drawing/2014/main" id="{185E7494-C1BF-E76E-0DE2-42404EE60CBB}"/>
              </a:ext>
            </a:extLst>
          </p:cNvPr>
          <p:cNvSpPr>
            <a:spLocks noGrp="1"/>
          </p:cNvSpPr>
          <p:nvPr>
            <p:ph idx="1"/>
          </p:nvPr>
        </p:nvSpPr>
        <p:spPr>
          <a:xfrm>
            <a:off x="1484310" y="1858297"/>
            <a:ext cx="10018713" cy="2251587"/>
          </a:xfrm>
        </p:spPr>
        <p:txBody>
          <a:bodyPr/>
          <a:lstStyle/>
          <a:p>
            <a:pPr marL="0" indent="0" algn="just">
              <a:buNone/>
            </a:pPr>
            <a:r>
              <a:rPr lang="en-US" dirty="0">
                <a:latin typeface="Times New Roman" panose="02020603050405020304" pitchFamily="18" charset="0"/>
                <a:cs typeface="Times New Roman" panose="02020603050405020304" pitchFamily="18" charset="0"/>
              </a:rPr>
              <a:t>- Checked for missing and invalid values (e.g., 'NA')</a:t>
            </a:r>
          </a:p>
          <a:p>
            <a:pPr marL="0" indent="0" algn="just">
              <a:buNone/>
            </a:pPr>
            <a:r>
              <a:rPr lang="en-US" dirty="0">
                <a:latin typeface="Times New Roman" panose="02020603050405020304" pitchFamily="18" charset="0"/>
                <a:cs typeface="Times New Roman" panose="02020603050405020304" pitchFamily="18" charset="0"/>
              </a:rPr>
              <a:t>- Replaced/removed nulls and converted columns to numeric types</a:t>
            </a:r>
          </a:p>
          <a:p>
            <a:pPr marL="0" indent="0" algn="just">
              <a:buNone/>
            </a:pPr>
            <a:r>
              <a:rPr lang="en-US" dirty="0">
                <a:latin typeface="Times New Roman" panose="02020603050405020304" pitchFamily="18" charset="0"/>
                <a:cs typeface="Times New Roman" panose="02020603050405020304" pitchFamily="18" charset="0"/>
              </a:rPr>
              <a:t>- Dataset cleaned and ready for visualization</a:t>
            </a:r>
          </a:p>
          <a:p>
            <a:pPr marL="0" indent="0">
              <a:buNone/>
            </a:pPr>
            <a:endParaRPr lang="en-IN" dirty="0"/>
          </a:p>
        </p:txBody>
      </p:sp>
      <p:pic>
        <p:nvPicPr>
          <p:cNvPr id="7" name="Picture 6">
            <a:extLst>
              <a:ext uri="{FF2B5EF4-FFF2-40B4-BE49-F238E27FC236}">
                <a16:creationId xmlns:a16="http://schemas.microsoft.com/office/drawing/2014/main" id="{3F7C4D3F-FE69-568E-9AB0-ED4A3393E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859" y="3731108"/>
            <a:ext cx="6354062" cy="1676634"/>
          </a:xfrm>
          <a:prstGeom prst="rect">
            <a:avLst/>
          </a:prstGeom>
        </p:spPr>
      </p:pic>
    </p:spTree>
    <p:extLst>
      <p:ext uri="{BB962C8B-B14F-4D97-AF65-F5344CB8AC3E}">
        <p14:creationId xmlns:p14="http://schemas.microsoft.com/office/powerpoint/2010/main" val="280834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CAB4-A10F-4C59-45C5-A6267C75A648}"/>
              </a:ext>
            </a:extLst>
          </p:cNvPr>
          <p:cNvSpPr>
            <a:spLocks noGrp="1"/>
          </p:cNvSpPr>
          <p:nvPr>
            <p:ph type="title"/>
          </p:nvPr>
        </p:nvSpPr>
        <p:spPr/>
        <p:txBody>
          <a:bodyPr/>
          <a:lstStyle/>
          <a:p>
            <a:r>
              <a:rPr lang="en-IN" dirty="0"/>
              <a:t>Registrations In Different Region </a:t>
            </a:r>
          </a:p>
        </p:txBody>
      </p:sp>
      <p:sp>
        <p:nvSpPr>
          <p:cNvPr id="3" name="Content Placeholder 2">
            <a:extLst>
              <a:ext uri="{FF2B5EF4-FFF2-40B4-BE49-F238E27FC236}">
                <a16:creationId xmlns:a16="http://schemas.microsoft.com/office/drawing/2014/main" id="{0A1A82EE-563A-7A21-3F06-35BECA245B0B}"/>
              </a:ext>
            </a:extLst>
          </p:cNvPr>
          <p:cNvSpPr>
            <a:spLocks noGrp="1"/>
          </p:cNvSpPr>
          <p:nvPr>
            <p:ph sz="half" idx="1"/>
          </p:nvPr>
        </p:nvSpPr>
        <p:spPr>
          <a:xfrm>
            <a:off x="1336829" y="2666998"/>
            <a:ext cx="4895055" cy="3124201"/>
          </a:xfrm>
        </p:spPr>
        <p:txBody>
          <a:bodyPr/>
          <a:lstStyle/>
          <a:p>
            <a:r>
              <a:rPr lang="en-IN" sz="2000" dirty="0"/>
              <a:t>Here You can see the Vehicle Registration by different regions across the country.</a:t>
            </a:r>
          </a:p>
          <a:p>
            <a:r>
              <a:rPr lang="en-IN" sz="2000" dirty="0"/>
              <a:t>The East region had the more vehicles compared to the other regions.</a:t>
            </a:r>
          </a:p>
          <a:p>
            <a:r>
              <a:rPr lang="en-IN" sz="2000" dirty="0"/>
              <a:t>The central has the less compared to </a:t>
            </a:r>
            <a:r>
              <a:rPr lang="en-IN" dirty="0"/>
              <a:t>other.</a:t>
            </a:r>
          </a:p>
        </p:txBody>
      </p:sp>
      <p:pic>
        <p:nvPicPr>
          <p:cNvPr id="6" name="Content Placeholder 5">
            <a:extLst>
              <a:ext uri="{FF2B5EF4-FFF2-40B4-BE49-F238E27FC236}">
                <a16:creationId xmlns:a16="http://schemas.microsoft.com/office/drawing/2014/main" id="{73D10E8B-641D-0E1A-1C0C-3DEB812B3D2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800608"/>
            <a:ext cx="4895850" cy="2856983"/>
          </a:xfrm>
        </p:spPr>
      </p:pic>
    </p:spTree>
    <p:extLst>
      <p:ext uri="{BB962C8B-B14F-4D97-AF65-F5344CB8AC3E}">
        <p14:creationId xmlns:p14="http://schemas.microsoft.com/office/powerpoint/2010/main" val="192496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88F3-A8DE-55C2-29E8-F32B01B18AE3}"/>
              </a:ext>
            </a:extLst>
          </p:cNvPr>
          <p:cNvSpPr>
            <a:spLocks noGrp="1"/>
          </p:cNvSpPr>
          <p:nvPr>
            <p:ph type="title"/>
          </p:nvPr>
        </p:nvSpPr>
        <p:spPr/>
        <p:txBody>
          <a:bodyPr/>
          <a:lstStyle/>
          <a:p>
            <a:r>
              <a:rPr lang="en-IN" dirty="0"/>
              <a:t>Distribution By Fuel</a:t>
            </a:r>
          </a:p>
        </p:txBody>
      </p:sp>
      <p:sp>
        <p:nvSpPr>
          <p:cNvPr id="3" name="Content Placeholder 2">
            <a:extLst>
              <a:ext uri="{FF2B5EF4-FFF2-40B4-BE49-F238E27FC236}">
                <a16:creationId xmlns:a16="http://schemas.microsoft.com/office/drawing/2014/main" id="{07162AEB-44DA-881C-AA88-0C966214A530}"/>
              </a:ext>
            </a:extLst>
          </p:cNvPr>
          <p:cNvSpPr>
            <a:spLocks noGrp="1"/>
          </p:cNvSpPr>
          <p:nvPr>
            <p:ph sz="half" idx="1"/>
          </p:nvPr>
        </p:nvSpPr>
        <p:spPr/>
        <p:txBody>
          <a:bodyPr>
            <a:normAutofit/>
          </a:bodyPr>
          <a:lstStyle/>
          <a:p>
            <a:r>
              <a:rPr lang="en-IN" sz="2000" dirty="0"/>
              <a:t>The most of the vehicles across many regions are </a:t>
            </a:r>
            <a:r>
              <a:rPr lang="en-IN" sz="2000" dirty="0">
                <a:solidFill>
                  <a:srgbClr val="FF0000"/>
                </a:solidFill>
              </a:rPr>
              <a:t>Electric</a:t>
            </a:r>
            <a:r>
              <a:rPr lang="en-IN" sz="2000" dirty="0"/>
              <a:t> type.</a:t>
            </a:r>
          </a:p>
          <a:p>
            <a:r>
              <a:rPr lang="en-IN" sz="2000" dirty="0"/>
              <a:t>The second mostly registered vehicles are </a:t>
            </a:r>
            <a:r>
              <a:rPr lang="en-IN" sz="2000" dirty="0">
                <a:solidFill>
                  <a:srgbClr val="FF0000"/>
                </a:solidFill>
              </a:rPr>
              <a:t>petrol</a:t>
            </a:r>
            <a:r>
              <a:rPr lang="en-IN" sz="2000" dirty="0"/>
              <a:t> and followed is </a:t>
            </a:r>
            <a:r>
              <a:rPr lang="en-IN" sz="2000" dirty="0">
                <a:solidFill>
                  <a:srgbClr val="FF0000"/>
                </a:solidFill>
              </a:rPr>
              <a:t>diesel</a:t>
            </a:r>
            <a:r>
              <a:rPr lang="en-IN" sz="2000" dirty="0"/>
              <a:t>.</a:t>
            </a:r>
          </a:p>
          <a:p>
            <a:r>
              <a:rPr lang="en-IN" sz="2000" dirty="0"/>
              <a:t>The </a:t>
            </a:r>
            <a:r>
              <a:rPr lang="en-IN" sz="2000" dirty="0">
                <a:solidFill>
                  <a:srgbClr val="FF0000"/>
                </a:solidFill>
              </a:rPr>
              <a:t>CNG </a:t>
            </a:r>
            <a:r>
              <a:rPr lang="en-IN" sz="2000" dirty="0"/>
              <a:t>are new model vehicles so it is less registered compared to other.</a:t>
            </a:r>
          </a:p>
        </p:txBody>
      </p:sp>
      <p:pic>
        <p:nvPicPr>
          <p:cNvPr id="8" name="Content Placeholder 7">
            <a:extLst>
              <a:ext uri="{FF2B5EF4-FFF2-40B4-BE49-F238E27FC236}">
                <a16:creationId xmlns:a16="http://schemas.microsoft.com/office/drawing/2014/main" id="{3B33D846-A3E9-7CF0-8D4D-4C049FA037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6605" y="2320413"/>
            <a:ext cx="4660491" cy="3851787"/>
          </a:xfrm>
        </p:spPr>
      </p:pic>
    </p:spTree>
    <p:extLst>
      <p:ext uri="{BB962C8B-B14F-4D97-AF65-F5344CB8AC3E}">
        <p14:creationId xmlns:p14="http://schemas.microsoft.com/office/powerpoint/2010/main" val="2430838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F73E-FF8A-E98D-BDF2-9816D93A5741}"/>
              </a:ext>
            </a:extLst>
          </p:cNvPr>
          <p:cNvSpPr>
            <a:spLocks noGrp="1"/>
          </p:cNvSpPr>
          <p:nvPr>
            <p:ph type="title"/>
          </p:nvPr>
        </p:nvSpPr>
        <p:spPr/>
        <p:txBody>
          <a:bodyPr/>
          <a:lstStyle/>
          <a:p>
            <a:r>
              <a:rPr lang="en-IN" dirty="0"/>
              <a:t>Registration Trend</a:t>
            </a:r>
          </a:p>
        </p:txBody>
      </p:sp>
      <p:sp>
        <p:nvSpPr>
          <p:cNvPr id="3" name="Content Placeholder 2">
            <a:extLst>
              <a:ext uri="{FF2B5EF4-FFF2-40B4-BE49-F238E27FC236}">
                <a16:creationId xmlns:a16="http://schemas.microsoft.com/office/drawing/2014/main" id="{76C5E975-0699-25C7-6008-06ACCE90EEEB}"/>
              </a:ext>
            </a:extLst>
          </p:cNvPr>
          <p:cNvSpPr>
            <a:spLocks noGrp="1"/>
          </p:cNvSpPr>
          <p:nvPr>
            <p:ph sz="half" idx="1"/>
          </p:nvPr>
        </p:nvSpPr>
        <p:spPr/>
        <p:txBody>
          <a:bodyPr/>
          <a:lstStyle/>
          <a:p>
            <a:r>
              <a:rPr lang="en-IN" dirty="0"/>
              <a:t>The graph shows the year-wise registration of vehicles.</a:t>
            </a:r>
          </a:p>
          <a:p>
            <a:r>
              <a:rPr lang="en-IN" dirty="0"/>
              <a:t>The highest registration of the vehicles </a:t>
            </a:r>
            <a:r>
              <a:rPr lang="en-IN" dirty="0" err="1"/>
              <a:t>aare</a:t>
            </a:r>
            <a:r>
              <a:rPr lang="en-IN" dirty="0"/>
              <a:t> in the year of 2014-2015.</a:t>
            </a:r>
          </a:p>
          <a:p>
            <a:r>
              <a:rPr lang="en-IN" dirty="0"/>
              <a:t>After the year of 2014-2015 the registration has be decreased</a:t>
            </a:r>
          </a:p>
          <a:p>
            <a:r>
              <a:rPr lang="en-IN" dirty="0"/>
              <a:t>The lowest is in the year of 2007-2008</a:t>
            </a:r>
          </a:p>
        </p:txBody>
      </p:sp>
      <p:pic>
        <p:nvPicPr>
          <p:cNvPr id="6" name="Content Placeholder 5">
            <a:extLst>
              <a:ext uri="{FF2B5EF4-FFF2-40B4-BE49-F238E27FC236}">
                <a16:creationId xmlns:a16="http://schemas.microsoft.com/office/drawing/2014/main" id="{2EABE7F8-680E-3ACA-06F7-6076250098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791786"/>
            <a:ext cx="4895850" cy="2874627"/>
          </a:xfrm>
        </p:spPr>
      </p:pic>
    </p:spTree>
    <p:extLst>
      <p:ext uri="{BB962C8B-B14F-4D97-AF65-F5344CB8AC3E}">
        <p14:creationId xmlns:p14="http://schemas.microsoft.com/office/powerpoint/2010/main" val="240787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A9AC-2C4A-BEBE-0473-BCC671A80364}"/>
              </a:ext>
            </a:extLst>
          </p:cNvPr>
          <p:cNvSpPr>
            <a:spLocks noGrp="1"/>
          </p:cNvSpPr>
          <p:nvPr>
            <p:ph type="title"/>
          </p:nvPr>
        </p:nvSpPr>
        <p:spPr>
          <a:xfrm>
            <a:off x="1484311" y="685800"/>
            <a:ext cx="10018713" cy="1192161"/>
          </a:xfrm>
        </p:spPr>
        <p:txBody>
          <a:bodyPr>
            <a:normAutofit fontScale="90000"/>
          </a:bodyPr>
          <a:lstStyle/>
          <a:p>
            <a:r>
              <a:rPr lang="en-US" dirty="0"/>
              <a:t>Geographic Variations in Vehicle Choices</a:t>
            </a:r>
            <a:br>
              <a:rPr lang="en-US" dirty="0"/>
            </a:br>
            <a:endParaRPr lang="en-IN" dirty="0"/>
          </a:p>
        </p:txBody>
      </p:sp>
      <p:sp>
        <p:nvSpPr>
          <p:cNvPr id="3" name="Content Placeholder 2">
            <a:extLst>
              <a:ext uri="{FF2B5EF4-FFF2-40B4-BE49-F238E27FC236}">
                <a16:creationId xmlns:a16="http://schemas.microsoft.com/office/drawing/2014/main" id="{87AD1B54-E830-6DA1-E932-FC664598526C}"/>
              </a:ext>
            </a:extLst>
          </p:cNvPr>
          <p:cNvSpPr>
            <a:spLocks noGrp="1"/>
          </p:cNvSpPr>
          <p:nvPr>
            <p:ph idx="1"/>
          </p:nvPr>
        </p:nvSpPr>
        <p:spPr>
          <a:xfrm>
            <a:off x="1484310" y="1622323"/>
            <a:ext cx="10018713" cy="4168877"/>
          </a:xfrm>
        </p:spPr>
        <p:txBody>
          <a:bodyPr>
            <a:normAutofit fontScale="85000" lnSpcReduction="20000"/>
          </a:bodyPr>
          <a:lstStyle/>
          <a:p>
            <a:pPr marL="0" indent="0" latinLnBrk="1">
              <a:buNone/>
            </a:pPr>
            <a:r>
              <a:rPr lang="en-US" b="1" dirty="0"/>
              <a:t>    </a:t>
            </a:r>
            <a:br>
              <a:rPr lang="en-US" b="1" dirty="0"/>
            </a:br>
            <a:r>
              <a:rPr lang="en-US" b="1" dirty="0"/>
              <a:t>**Regional Insights:**</a:t>
            </a:r>
            <a:endParaRPr lang="en-US" dirty="0"/>
          </a:p>
          <a:p>
            <a:pPr latinLnBrk="1"/>
            <a:r>
              <a:rPr lang="en-US" dirty="0"/>
              <a:t>Different fuel preferences by region</a:t>
            </a:r>
          </a:p>
          <a:p>
            <a:pPr latinLnBrk="1"/>
            <a:r>
              <a:rPr lang="en-US" dirty="0"/>
              <a:t>Varied transmission choices</a:t>
            </a:r>
          </a:p>
          <a:p>
            <a:pPr latinLnBrk="1"/>
            <a:r>
              <a:rPr lang="en-US" dirty="0"/>
              <a:t>Regional economic indicators</a:t>
            </a:r>
          </a:p>
          <a:p>
            <a:pPr latinLnBrk="1"/>
            <a:r>
              <a:rPr lang="en-US" dirty="0"/>
              <a:t>Infrastructure impact on choices</a:t>
            </a:r>
          </a:p>
          <a:p>
            <a:pPr latinLnBrk="1"/>
            <a:endParaRPr lang="en-US" dirty="0"/>
          </a:p>
          <a:p>
            <a:pPr marL="0" indent="0" latinLnBrk="1">
              <a:buNone/>
            </a:pPr>
            <a:r>
              <a:rPr lang="en-US" b="1" dirty="0"/>
              <a:t>**Policy Implications:**</a:t>
            </a:r>
            <a:endParaRPr lang="en-US" dirty="0"/>
          </a:p>
          <a:p>
            <a:pPr latinLnBrk="1"/>
            <a:r>
              <a:rPr lang="en-US" dirty="0"/>
              <a:t>Region-specific initiatives needed</a:t>
            </a:r>
          </a:p>
          <a:p>
            <a:pPr latinLnBrk="1"/>
            <a:r>
              <a:rPr lang="en-US" dirty="0"/>
              <a:t>Infrastructure planning requirements</a:t>
            </a:r>
          </a:p>
          <a:p>
            <a:pPr latinLnBrk="1"/>
            <a:r>
              <a:rPr lang="en-US" dirty="0"/>
              <a:t>Market development opportunities</a:t>
            </a:r>
          </a:p>
          <a:p>
            <a:endParaRPr lang="en-IN" dirty="0"/>
          </a:p>
        </p:txBody>
      </p:sp>
    </p:spTree>
    <p:extLst>
      <p:ext uri="{BB962C8B-B14F-4D97-AF65-F5344CB8AC3E}">
        <p14:creationId xmlns:p14="http://schemas.microsoft.com/office/powerpoint/2010/main" val="95162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B20B-A90E-73AB-2B31-7D3E54F1EE4C}"/>
              </a:ext>
            </a:extLst>
          </p:cNvPr>
          <p:cNvSpPr>
            <a:spLocks noGrp="1"/>
          </p:cNvSpPr>
          <p:nvPr>
            <p:ph type="title"/>
          </p:nvPr>
        </p:nvSpPr>
        <p:spPr/>
        <p:txBody>
          <a:bodyPr/>
          <a:lstStyle/>
          <a:p>
            <a:r>
              <a:rPr lang="en-IN" dirty="0"/>
              <a:t>Fuel Technology Adoption</a:t>
            </a:r>
            <a:br>
              <a:rPr lang="en-IN" dirty="0"/>
            </a:br>
            <a:endParaRPr lang="en-IN" dirty="0"/>
          </a:p>
        </p:txBody>
      </p:sp>
      <p:sp>
        <p:nvSpPr>
          <p:cNvPr id="3" name="Content Placeholder 2">
            <a:extLst>
              <a:ext uri="{FF2B5EF4-FFF2-40B4-BE49-F238E27FC236}">
                <a16:creationId xmlns:a16="http://schemas.microsoft.com/office/drawing/2014/main" id="{06BB9C34-23FB-B183-66A6-3DF09197BE42}"/>
              </a:ext>
            </a:extLst>
          </p:cNvPr>
          <p:cNvSpPr>
            <a:spLocks noGrp="1"/>
          </p:cNvSpPr>
          <p:nvPr>
            <p:ph idx="1"/>
          </p:nvPr>
        </p:nvSpPr>
        <p:spPr>
          <a:xfrm>
            <a:off x="1484310" y="1661653"/>
            <a:ext cx="10018713" cy="4129548"/>
          </a:xfrm>
        </p:spPr>
        <p:txBody>
          <a:bodyPr>
            <a:normAutofit fontScale="70000" lnSpcReduction="20000"/>
          </a:bodyPr>
          <a:lstStyle/>
          <a:p>
            <a:pPr marL="0" indent="0" latinLnBrk="1">
              <a:buNone/>
            </a:pPr>
            <a:r>
              <a:rPr lang="en-US" sz="2900" b="1" dirty="0"/>
              <a:t>**Current Status:**</a:t>
            </a:r>
            <a:endParaRPr lang="en-US" sz="2900" dirty="0"/>
          </a:p>
          <a:p>
            <a:pPr latinLnBrk="1"/>
            <a:r>
              <a:rPr lang="en-US" sz="2900" dirty="0"/>
              <a:t>- Electric: Early adoption phase</a:t>
            </a:r>
          </a:p>
          <a:p>
            <a:pPr latinLnBrk="1"/>
            <a:r>
              <a:rPr lang="en-US" sz="2900" dirty="0"/>
              <a:t>- Hybrid: Steady growth</a:t>
            </a:r>
          </a:p>
          <a:p>
            <a:pPr latinLnBrk="1"/>
            <a:r>
              <a:rPr lang="en-US" sz="2900" dirty="0"/>
              <a:t>- CNG: Established alternative</a:t>
            </a:r>
          </a:p>
          <a:p>
            <a:pPr latinLnBrk="1"/>
            <a:r>
              <a:rPr lang="en-US" sz="2900" dirty="0"/>
              <a:t>- Traditional fuels: Still dominant</a:t>
            </a:r>
          </a:p>
          <a:p>
            <a:pPr latinLnBrk="1"/>
            <a:endParaRPr lang="en-US" sz="2900" dirty="0"/>
          </a:p>
          <a:p>
            <a:pPr marL="0" indent="0" latinLnBrk="1">
              <a:buNone/>
            </a:pPr>
            <a:r>
              <a:rPr lang="en-US" sz="2900" b="1" dirty="0"/>
              <a:t>**Future Outlook:**</a:t>
            </a:r>
            <a:endParaRPr lang="en-US" sz="2900" dirty="0"/>
          </a:p>
          <a:p>
            <a:pPr latinLnBrk="1"/>
            <a:r>
              <a:rPr lang="en-US" sz="2900" dirty="0"/>
              <a:t>- Accelerated EV adoption expected</a:t>
            </a:r>
          </a:p>
          <a:p>
            <a:pPr latinLnBrk="1"/>
            <a:r>
              <a:rPr lang="en-US" sz="2900" dirty="0"/>
              <a:t>- Hybrid as transition technology</a:t>
            </a:r>
          </a:p>
          <a:p>
            <a:pPr latinLnBrk="1"/>
            <a:r>
              <a:rPr lang="en-US" sz="2900" dirty="0"/>
              <a:t>- Sustainable mobility focus</a:t>
            </a:r>
            <a:br>
              <a:rPr lang="en-US" dirty="0"/>
            </a:br>
            <a:endParaRPr lang="en-IN" dirty="0"/>
          </a:p>
        </p:txBody>
      </p:sp>
    </p:spTree>
    <p:extLst>
      <p:ext uri="{BB962C8B-B14F-4D97-AF65-F5344CB8AC3E}">
        <p14:creationId xmlns:p14="http://schemas.microsoft.com/office/powerpoint/2010/main" val="422624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E5DF-D25E-8A83-BC1B-A9F56D42752F}"/>
              </a:ext>
            </a:extLst>
          </p:cNvPr>
          <p:cNvSpPr>
            <a:spLocks noGrp="1"/>
          </p:cNvSpPr>
          <p:nvPr>
            <p:ph type="title"/>
          </p:nvPr>
        </p:nvSpPr>
        <p:spPr>
          <a:xfrm>
            <a:off x="1484311" y="685800"/>
            <a:ext cx="10018713" cy="887361"/>
          </a:xfrm>
        </p:spPr>
        <p:txBody>
          <a:bodyPr/>
          <a:lstStyle/>
          <a:p>
            <a:r>
              <a:rPr lang="en-IN" dirty="0"/>
              <a:t>Conclusion</a:t>
            </a:r>
          </a:p>
        </p:txBody>
      </p:sp>
      <p:sp>
        <p:nvSpPr>
          <p:cNvPr id="3" name="Content Placeholder 2">
            <a:extLst>
              <a:ext uri="{FF2B5EF4-FFF2-40B4-BE49-F238E27FC236}">
                <a16:creationId xmlns:a16="http://schemas.microsoft.com/office/drawing/2014/main" id="{C9E6895D-B33E-5808-27F7-76327EEE690C}"/>
              </a:ext>
            </a:extLst>
          </p:cNvPr>
          <p:cNvSpPr>
            <a:spLocks noGrp="1"/>
          </p:cNvSpPr>
          <p:nvPr>
            <p:ph idx="1"/>
          </p:nvPr>
        </p:nvSpPr>
        <p:spPr>
          <a:xfrm>
            <a:off x="1484310" y="1573161"/>
            <a:ext cx="10018713" cy="4218039"/>
          </a:xfrm>
        </p:spPr>
        <p:txBody>
          <a:bodyPr/>
          <a:lstStyle/>
          <a:p>
            <a:r>
              <a:rPr lang="en-US" dirty="0"/>
              <a:t>Based on the vehicle registration analysis, India's automotive market shows robust growth with motorcycles dominating overall registrations. A clear technology transition is evident as electric and hybrid vehicles gain traction alongside traditional fuels. The market demonstrates balanced regional development with healthy private and commercial ownership patterns. These trends highlight an evolving automotive sector poised for continued transformation and expansion.</a:t>
            </a:r>
            <a:endParaRPr lang="en-IN" dirty="0"/>
          </a:p>
        </p:txBody>
      </p:sp>
    </p:spTree>
    <p:extLst>
      <p:ext uri="{BB962C8B-B14F-4D97-AF65-F5344CB8AC3E}">
        <p14:creationId xmlns:p14="http://schemas.microsoft.com/office/powerpoint/2010/main" val="228777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49</TotalTime>
  <Words>403</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Corbel</vt:lpstr>
      <vt:lpstr>Times New Roman</vt:lpstr>
      <vt:lpstr>Wingdings</vt:lpstr>
      <vt:lpstr>Parallax</vt:lpstr>
      <vt:lpstr>Real-Time Vehicle Registration Data Analytics  __________________________ Dataset Analysis &amp; Visualization using PySpark</vt:lpstr>
      <vt:lpstr>DATASET INFORMATION</vt:lpstr>
      <vt:lpstr>Initial Analysis</vt:lpstr>
      <vt:lpstr>Registrations In Different Region </vt:lpstr>
      <vt:lpstr>Distribution By Fuel</vt:lpstr>
      <vt:lpstr>Registration Trend</vt:lpstr>
      <vt:lpstr>Geographic Variations in Vehicle Choices </vt:lpstr>
      <vt:lpstr>Fuel Technology Adoption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Artham Hemanth</dc:creator>
  <cp:lastModifiedBy>Artham Hemanth</cp:lastModifiedBy>
  <cp:revision>14</cp:revision>
  <dcterms:created xsi:type="dcterms:W3CDTF">2025-09-30T10:23:25Z</dcterms:created>
  <dcterms:modified xsi:type="dcterms:W3CDTF">2025-09-30T11:13:57Z</dcterms:modified>
</cp:coreProperties>
</file>