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26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1AA2-0148-4E92-8828-C1B449162C6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E5DA-C5BE-4D01-9166-A443B0C2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Šajā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gadījumā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v-LV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galvenā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funkcija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kļūst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sortimenta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veidošanu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piegādi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Man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jāmeklē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tirdzniecības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telpas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jātērē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līdzekļi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popularizēšanai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meklējot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pārdevēju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Man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tikai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jāorganizē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vienkāršākajiem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lētākajiem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formātiem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E5DA-C5BE-4D01-9166-A443B0C29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E5DA-C5BE-4D01-9166-A443B0C29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4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2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9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1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8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0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8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0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1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4EFA7-2760-4DBF-9964-468A67B1A5C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B3EA3F-8850-4A1F-82AA-7B8EC058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0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D85BAF-CF84-6A5F-9325-7EB8A552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0460A8-C136-C94C-A23D-FE8C3D541894}"/>
              </a:ext>
            </a:extLst>
          </p:cNvPr>
          <p:cNvSpPr/>
          <p:nvPr/>
        </p:nvSpPr>
        <p:spPr>
          <a:xfrm>
            <a:off x="127820" y="-1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0C75A03-0449-F89C-061B-21A4F01BF19C}"/>
              </a:ext>
            </a:extLst>
          </p:cNvPr>
          <p:cNvSpPr/>
          <p:nvPr/>
        </p:nvSpPr>
        <p:spPr>
          <a:xfrm>
            <a:off x="6095999" y="3874028"/>
            <a:ext cx="476190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ARTJOMS VINOKUROVS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PR-21 DTTT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5B99E-F524-5B67-4AE4-12DA2608DACB}"/>
              </a:ext>
            </a:extLst>
          </p:cNvPr>
          <p:cNvSpPr txBox="1"/>
          <p:nvPr/>
        </p:nvSpPr>
        <p:spPr>
          <a:xfrm>
            <a:off x="1460901" y="2593355"/>
            <a:ext cx="9887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cs typeface="Posterama"/>
              </a:rPr>
              <a:t>Testēšanas</a:t>
            </a:r>
            <a:r>
              <a:rPr lang="en-US" sz="6000" dirty="0">
                <a:cs typeface="Posterama"/>
              </a:rPr>
              <a:t> </a:t>
            </a:r>
            <a:r>
              <a:rPr lang="en-US" sz="6000" dirty="0" err="1">
                <a:cs typeface="Posterama"/>
              </a:rPr>
              <a:t>sistēmas</a:t>
            </a:r>
            <a:r>
              <a:rPr lang="en-US" sz="6000" dirty="0">
                <a:cs typeface="Posterama"/>
              </a:rPr>
              <a:t> </a:t>
            </a:r>
            <a:r>
              <a:rPr lang="en-US" sz="6000" dirty="0" err="1">
                <a:cs typeface="Posterama"/>
              </a:rPr>
              <a:t>projekts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3948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5D3CF-75FC-DCEF-6270-36C2BC0F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err="1">
                <a:ea typeface="+mj-lt"/>
                <a:cs typeface="+mj-lt"/>
              </a:rPr>
              <a:t>Scinājums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DACE0-3C19-6346-A54D-B2D7B812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11" y="187312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lv-LV" dirty="0"/>
              <a:t>Es varu secināt, ka projekts «Testa Sistēma» tika izstrādāts </a:t>
            </a:r>
            <a:r>
              <a:rPr lang="lv-LV" dirty="0" err="1"/>
              <a:t>NetBeans</a:t>
            </a:r>
            <a:r>
              <a:rPr lang="lv-LV" dirty="0"/>
              <a:t> vidē. Tas atbilst tikai nelielai daļai no programmas pamatprasībām. Īstenojot projektu, radās dažādas problēmas, kas neļāva sasniegt gaidīto rezultātu , bet tajā pašā laikā bija interesanti uzzināt jaunu informāciju, kas var </a:t>
            </a:r>
            <a:r>
              <a:rPr lang="lv-LV" dirty="0" err="1"/>
              <a:t>but</a:t>
            </a:r>
            <a:r>
              <a:rPr lang="lv-LV" dirty="0"/>
              <a:t> būs noderīga </a:t>
            </a:r>
            <a:r>
              <a:rPr lang="lv-LV" dirty="0" err="1"/>
              <a:t>nākotnē.Piemēram,izmantojietJava</a:t>
            </a:r>
            <a:r>
              <a:rPr lang="lv-LV" dirty="0"/>
              <a:t> </a:t>
            </a:r>
            <a:r>
              <a:rPr lang="lv-LV" dirty="0" err="1"/>
              <a:t>NetBeans</a:t>
            </a:r>
            <a:r>
              <a:rPr lang="lv-LV" dirty="0"/>
              <a:t> datubāzi un jaunu </a:t>
            </a:r>
            <a:r>
              <a:rPr lang="lv-LV" dirty="0" err="1"/>
              <a:t>veidu,kā</a:t>
            </a:r>
            <a:r>
              <a:rPr lang="lv-LV" dirty="0"/>
              <a:t> veikt darbu. Šī bija mana pirmā pieredze ar dizaina projektu. Es ceru, ka projekta izveide nākotnē būs vieglāka un </a:t>
            </a:r>
            <a:r>
              <a:rPr lang="lv-LV" dirty="0" err="1"/>
              <a:t>kvalitativaka</a:t>
            </a:r>
            <a:r>
              <a:rPr lang="lv-LV" dirty="0"/>
              <a:t>!</a:t>
            </a:r>
            <a:endParaRPr lang="ru-RU" dirty="0"/>
          </a:p>
        </p:txBody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AC806D3F-675A-FD53-BC0A-6220D697E164}"/>
              </a:ext>
            </a:extLst>
          </p:cNvPr>
          <p:cNvSpPr/>
          <p:nvPr/>
        </p:nvSpPr>
        <p:spPr>
          <a:xfrm>
            <a:off x="582327" y="5777084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A554070-F4EE-631C-C538-8A60D91A16E1}"/>
              </a:ext>
            </a:extLst>
          </p:cNvPr>
          <p:cNvSpPr txBox="1"/>
          <p:nvPr/>
        </p:nvSpPr>
        <p:spPr>
          <a:xfrm>
            <a:off x="796931" y="5901787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4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7B9D3-7339-B1CE-4806-D4297B77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EFFBD-4476-4D37-5197-E336F70F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lv-LV" sz="5400" dirty="0"/>
              <a:t>PALDIES PAR UZMANĪBU!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6718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2FB62-FF03-FBEA-3AFD-02193358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 err="1">
                <a:ea typeface="+mj-lt"/>
                <a:cs typeface="+mj-lt"/>
              </a:rPr>
              <a:t>Uzdevuma</a:t>
            </a:r>
            <a:r>
              <a:rPr lang="en-US" sz="4800" b="0" dirty="0">
                <a:ea typeface="+mj-lt"/>
                <a:cs typeface="+mj-lt"/>
              </a:rPr>
              <a:t> </a:t>
            </a:r>
            <a:r>
              <a:rPr lang="en-US" sz="4800" b="0" dirty="0" err="1">
                <a:ea typeface="+mj-lt"/>
                <a:cs typeface="+mj-lt"/>
              </a:rPr>
              <a:t>formulējums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AE87F-E550-8FD2-7B3E-EBB0F254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6A2B4-CAA2-6EFD-AC24-8377CB8D71E1}"/>
              </a:ext>
            </a:extLst>
          </p:cNvPr>
          <p:cNvSpPr txBox="1"/>
          <p:nvPr/>
        </p:nvSpPr>
        <p:spPr>
          <a:xfrm>
            <a:off x="924443" y="2159282"/>
            <a:ext cx="9445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Šajā projekta pats galvenais uzdevums </a:t>
            </a:r>
            <a:r>
              <a:rPr lang="en-US" sz="2800" dirty="0"/>
              <a:t> </a:t>
            </a:r>
            <a:r>
              <a:rPr lang="en-US" sz="2800" dirty="0" err="1"/>
              <a:t>ir</a:t>
            </a:r>
            <a:r>
              <a:rPr lang="en-US" sz="2800" dirty="0"/>
              <a:t> </a:t>
            </a:r>
            <a:r>
              <a:rPr lang="en-US" sz="2800" dirty="0" err="1"/>
              <a:t>izveidot</a:t>
            </a:r>
            <a:r>
              <a:rPr lang="en-US" sz="2800" dirty="0"/>
              <a:t> </a:t>
            </a:r>
            <a:r>
              <a:rPr lang="en-US" sz="2800" dirty="0" err="1"/>
              <a:t>testēšanas</a:t>
            </a:r>
            <a:r>
              <a:rPr lang="en-US" sz="2800" dirty="0"/>
              <a:t> </a:t>
            </a:r>
            <a:r>
              <a:rPr lang="en-US" sz="2800" dirty="0" err="1"/>
              <a:t>sistēmu</a:t>
            </a:r>
            <a:r>
              <a:rPr lang="en-US" sz="2800" dirty="0"/>
              <a:t>, </a:t>
            </a:r>
            <a:r>
              <a:rPr lang="en-US" sz="2800" dirty="0" err="1"/>
              <a:t>priekš</a:t>
            </a:r>
            <a:r>
              <a:rPr lang="en-US" sz="2800" dirty="0"/>
              <a:t> </a:t>
            </a:r>
            <a:r>
              <a:rPr lang="en-US" sz="2800" dirty="0" err="1"/>
              <a:t>studentiem</a:t>
            </a:r>
            <a:r>
              <a:rPr lang="en-US" sz="2800" dirty="0"/>
              <a:t> un </a:t>
            </a:r>
            <a:r>
              <a:rPr lang="en-US" sz="2800" dirty="0" err="1"/>
              <a:t>skolotājiem</a:t>
            </a:r>
            <a:r>
              <a:rPr lang="lv-LV" sz="2800" dirty="0"/>
              <a:t> </a:t>
            </a:r>
            <a:r>
              <a:rPr lang="lv-LV" sz="2800" dirty="0" err="1"/>
              <a:t>u.c</a:t>
            </a:r>
            <a:r>
              <a:rPr lang="en-US" sz="2800" dirty="0"/>
              <a:t>, </a:t>
            </a:r>
            <a:r>
              <a:rPr lang="en-US" sz="2800" dirty="0" err="1"/>
              <a:t>izmantojot</a:t>
            </a:r>
            <a:r>
              <a:rPr lang="en-US" sz="2800" dirty="0"/>
              <a:t> </a:t>
            </a:r>
            <a:r>
              <a:rPr lang="en-US" sz="2800" dirty="0" err="1"/>
              <a:t>testu</a:t>
            </a:r>
            <a:r>
              <a:rPr lang="en-US" sz="2800" dirty="0"/>
              <a:t> </a:t>
            </a:r>
            <a:r>
              <a:rPr lang="en-US" sz="2800" dirty="0" err="1"/>
              <a:t>pildīšan</a:t>
            </a:r>
            <a:r>
              <a:rPr lang="lv-LV" sz="2800" dirty="0"/>
              <a:t>u un </a:t>
            </a:r>
            <a:r>
              <a:rPr lang="en-US" sz="2800" dirty="0"/>
              <a:t> </a:t>
            </a:r>
            <a:r>
              <a:rPr lang="en-US" sz="2800" dirty="0" err="1"/>
              <a:t>izveidošana</a:t>
            </a:r>
            <a:r>
              <a:rPr lang="lv-LV" sz="2800" dirty="0"/>
              <a:t>s </a:t>
            </a:r>
            <a:r>
              <a:rPr lang="en-US" sz="2800" dirty="0" err="1"/>
              <a:t>funkcijas</a:t>
            </a:r>
            <a:r>
              <a:rPr lang="en-US" sz="2400" dirty="0"/>
              <a:t>.</a:t>
            </a:r>
          </a:p>
          <a:p>
            <a:endParaRPr lang="ru-RU" dirty="0"/>
          </a:p>
        </p:txBody>
      </p:sp>
      <p:pic>
        <p:nvPicPr>
          <p:cNvPr id="7" name="Рисунок 6" descr="Пользователи со сплошной заливкой">
            <a:extLst>
              <a:ext uri="{FF2B5EF4-FFF2-40B4-BE49-F238E27FC236}">
                <a16:creationId xmlns:a16="http://schemas.microsoft.com/office/drawing/2014/main" id="{60A7BD7E-4048-DF6D-6C2A-C4365380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520" y="3997347"/>
            <a:ext cx="2220686" cy="2220686"/>
          </a:xfrm>
          <a:prstGeom prst="rect">
            <a:avLst/>
          </a:prstGeom>
        </p:spPr>
      </p:pic>
      <p:sp>
        <p:nvSpPr>
          <p:cNvPr id="12" name="Shape 4">
            <a:extLst>
              <a:ext uri="{FF2B5EF4-FFF2-40B4-BE49-F238E27FC236}">
                <a16:creationId xmlns:a16="http://schemas.microsoft.com/office/drawing/2014/main" id="{A38D359E-A008-6175-9568-2FC7F9ADAB0E}"/>
              </a:ext>
            </a:extLst>
          </p:cNvPr>
          <p:cNvSpPr/>
          <p:nvPr/>
        </p:nvSpPr>
        <p:spPr>
          <a:xfrm>
            <a:off x="495235" y="5770164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07B69-108C-FBCC-E590-351608ADB9E5}"/>
              </a:ext>
            </a:extLst>
          </p:cNvPr>
          <p:cNvSpPr txBox="1"/>
          <p:nvPr/>
        </p:nvSpPr>
        <p:spPr>
          <a:xfrm>
            <a:off x="709839" y="5894867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4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A4AAB-E93A-9CEB-4D82-B0F5EB2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345"/>
            <a:ext cx="11353270" cy="970450"/>
          </a:xfrm>
        </p:spPr>
        <p:txBody>
          <a:bodyPr>
            <a:noAutofit/>
          </a:bodyPr>
          <a:lstStyle/>
          <a:p>
            <a:r>
              <a:rPr lang="en-US" sz="4800" b="0" dirty="0" err="1">
                <a:ea typeface="+mj-lt"/>
                <a:cs typeface="+mj-lt"/>
              </a:rPr>
              <a:t>Sistēmas</a:t>
            </a:r>
            <a:r>
              <a:rPr lang="en-US" sz="4800" b="0" dirty="0">
                <a:ea typeface="+mj-lt"/>
                <a:cs typeface="+mj-lt"/>
              </a:rPr>
              <a:t> </a:t>
            </a:r>
            <a:r>
              <a:rPr lang="en-US" sz="4800" b="0" dirty="0" err="1">
                <a:ea typeface="+mj-lt"/>
                <a:cs typeface="+mj-lt"/>
              </a:rPr>
              <a:t>funkcionālās</a:t>
            </a:r>
            <a:r>
              <a:rPr lang="en-US" sz="4800" b="0" dirty="0">
                <a:ea typeface="+mj-lt"/>
                <a:cs typeface="+mj-lt"/>
              </a:rPr>
              <a:t> un </a:t>
            </a:r>
            <a:r>
              <a:rPr lang="en-US" sz="4800" b="0" dirty="0" err="1">
                <a:ea typeface="+mj-lt"/>
                <a:cs typeface="+mj-lt"/>
              </a:rPr>
              <a:t>nefunkcionālās</a:t>
            </a:r>
            <a:r>
              <a:rPr lang="en-US" sz="4800" b="0" dirty="0">
                <a:ea typeface="+mj-lt"/>
                <a:cs typeface="+mj-lt"/>
              </a:rPr>
              <a:t> </a:t>
            </a:r>
            <a:r>
              <a:rPr lang="en-US" sz="4800" b="0" dirty="0" err="1">
                <a:ea typeface="+mj-lt"/>
                <a:cs typeface="+mj-lt"/>
              </a:rPr>
              <a:t>prasības</a:t>
            </a:r>
            <a:endParaRPr lang="ru-RU" sz="4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D48CD-3F72-2190-1A68-10E2E15BBB26}"/>
              </a:ext>
            </a:extLst>
          </p:cNvPr>
          <p:cNvSpPr txBox="1"/>
          <p:nvPr/>
        </p:nvSpPr>
        <p:spPr>
          <a:xfrm>
            <a:off x="527236" y="1744926"/>
            <a:ext cx="41700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Funckionālās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  <a:r>
              <a:rPr lang="en-US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prasības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lv-LV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lv-LV" sz="3200" dirty="0"/>
          </a:p>
          <a:p>
            <a:pPr marL="285750" indent="-285750">
              <a:buChar char="•"/>
            </a:pPr>
            <a:r>
              <a:rPr lang="en-US" sz="2400" dirty="0" err="1"/>
              <a:t>Reģistrācija</a:t>
            </a:r>
            <a:endParaRPr lang="ru-RU" sz="2400" dirty="0"/>
          </a:p>
          <a:p>
            <a:pPr marL="285750" indent="-285750">
              <a:buChar char="•"/>
            </a:pPr>
            <a:r>
              <a:rPr lang="en-US" sz="2400" dirty="0" err="1"/>
              <a:t>Ielogošanās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Testa </a:t>
            </a:r>
            <a:r>
              <a:rPr lang="en-US" sz="2400" dirty="0" err="1"/>
              <a:t>pildīšana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Testa </a:t>
            </a:r>
            <a:r>
              <a:rPr lang="en-US" sz="2400" dirty="0" err="1"/>
              <a:t>atvēršana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Testa </a:t>
            </a:r>
            <a:r>
              <a:rPr lang="en-US" sz="2400" dirty="0" err="1"/>
              <a:t>aizvēršana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Testa </a:t>
            </a:r>
            <a:r>
              <a:rPr lang="en-US" sz="2400" dirty="0" err="1"/>
              <a:t>sākšana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Uz </a:t>
            </a:r>
            <a:r>
              <a:rPr lang="en-US" sz="2400" dirty="0" err="1"/>
              <a:t>testa</a:t>
            </a:r>
            <a:r>
              <a:rPr lang="en-US" sz="2400" dirty="0"/>
              <a:t> </a:t>
            </a:r>
            <a:r>
              <a:rPr lang="en-US" sz="2400" dirty="0" err="1"/>
              <a:t>jautājumu</a:t>
            </a:r>
            <a:r>
              <a:rPr lang="en-US" sz="2400" dirty="0"/>
              <a:t> </a:t>
            </a:r>
            <a:r>
              <a:rPr lang="en-US" sz="2400" dirty="0" err="1"/>
              <a:t>atbildēšana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 err="1"/>
              <a:t>Rezultātu</a:t>
            </a:r>
            <a:r>
              <a:rPr lang="en-US" sz="2400" dirty="0"/>
              <a:t> </a:t>
            </a:r>
            <a:r>
              <a:rPr lang="en-US" sz="2400" dirty="0" err="1"/>
              <a:t>parādīšana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 err="1"/>
              <a:t>Rezultātu</a:t>
            </a:r>
            <a:r>
              <a:rPr lang="en-US" sz="2400" dirty="0"/>
              <a:t> </a:t>
            </a:r>
            <a:r>
              <a:rPr lang="en-US" sz="2400" dirty="0" err="1"/>
              <a:t>saglabāšana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Testa </a:t>
            </a:r>
            <a:r>
              <a:rPr lang="en-US" sz="2400" dirty="0" err="1"/>
              <a:t>atkārtošana</a:t>
            </a:r>
            <a:endParaRPr lang="en-US" sz="2400" dirty="0"/>
          </a:p>
          <a:p>
            <a:endParaRPr lang="en-US" sz="3200" dirty="0"/>
          </a:p>
          <a:p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2FE51-E2C3-C8DB-980F-54787AB1D226}"/>
              </a:ext>
            </a:extLst>
          </p:cNvPr>
          <p:cNvSpPr txBox="1"/>
          <p:nvPr/>
        </p:nvSpPr>
        <p:spPr>
          <a:xfrm>
            <a:off x="5828052" y="2782565"/>
            <a:ext cx="5836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sz="3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Nefunckionālās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 </a:t>
            </a:r>
            <a:r>
              <a:rPr lang="en-US" sz="3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prasības</a:t>
            </a:r>
            <a:r>
              <a:rPr lang="lv-LV" sz="3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</a:t>
            </a:r>
            <a:endParaRPr lang="lv-LV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900" indent="0">
              <a:buNone/>
            </a:pPr>
            <a:endParaRPr lang="lv-LV" sz="320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Vecums</a:t>
            </a:r>
            <a:r>
              <a:rPr lang="en-US" sz="2400" dirty="0">
                <a:solidFill>
                  <a:schemeClr val="tx1"/>
                </a:solidFill>
                <a:effectLst/>
              </a:rPr>
              <a:t> nav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svarīgs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285750" indent="-285750">
              <a:buChar char="•"/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Viss</a:t>
            </a:r>
            <a:r>
              <a:rPr lang="en-US" sz="2400" dirty="0">
                <a:solidFill>
                  <a:schemeClr val="tx1"/>
                </a:solidFill>
                <a:effectLst/>
              </a:rPr>
              <a:t> tests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latviešu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valodā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285750" indent="-285750">
              <a:buChar char="•"/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Vienlaikus</a:t>
            </a:r>
            <a:r>
              <a:rPr lang="en-US" sz="2400" dirty="0">
                <a:solidFill>
                  <a:schemeClr val="tx1"/>
                </a:solidFill>
                <a:effectLst/>
              </a:rPr>
              <a:t> var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būt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atvērts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tikai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viens</a:t>
            </a:r>
            <a:r>
              <a:rPr lang="en-US" sz="2400" dirty="0">
                <a:solidFill>
                  <a:schemeClr val="tx1"/>
                </a:solidFill>
                <a:effectLst/>
              </a:rPr>
              <a:t> logs</a:t>
            </a:r>
          </a:p>
          <a:p>
            <a:pPr marL="285750" indent="-285750">
              <a:buChar char="•"/>
            </a:pPr>
            <a:r>
              <a:rPr lang="en-US" sz="2400" dirty="0" err="1">
                <a:solidFill>
                  <a:schemeClr val="tx1"/>
                </a:solidFill>
                <a:effectLst/>
                <a:ea typeface="+mn-lt"/>
                <a:cs typeface="+mn-lt"/>
              </a:rPr>
              <a:t>Programma</a:t>
            </a:r>
            <a:r>
              <a:rPr lang="en-US" sz="2400" dirty="0">
                <a:solidFill>
                  <a:schemeClr val="tx1"/>
                </a:solidFill>
                <a:effectLst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ea typeface="+mn-lt"/>
                <a:cs typeface="+mn-lt"/>
              </a:rPr>
              <a:t>ir</a:t>
            </a:r>
            <a:r>
              <a:rPr lang="en-US" sz="2400" dirty="0">
                <a:solidFill>
                  <a:schemeClr val="tx1"/>
                </a:solidFill>
                <a:effectLst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ea typeface="+mn-lt"/>
                <a:cs typeface="+mn-lt"/>
              </a:rPr>
              <a:t>paredzēta</a:t>
            </a:r>
            <a:r>
              <a:rPr lang="en-US" sz="2400" dirty="0">
                <a:solidFill>
                  <a:schemeClr val="tx1"/>
                </a:solidFill>
                <a:effectLst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ea typeface="+mn-lt"/>
                <a:cs typeface="+mn-lt"/>
              </a:rPr>
              <a:t>vienam</a:t>
            </a:r>
            <a:r>
              <a:rPr lang="en-US" sz="2400" dirty="0">
                <a:solidFill>
                  <a:schemeClr val="tx1"/>
                </a:solidFill>
                <a:effectLst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ea typeface="+mn-lt"/>
                <a:cs typeface="+mn-lt"/>
              </a:rPr>
              <a:t>lietotājam</a:t>
            </a:r>
            <a:r>
              <a:rPr lang="lv-LV" sz="2400" dirty="0"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8E5E7A-2119-D8D5-AA60-2A27CD09A98D}"/>
              </a:ext>
            </a:extLst>
          </p:cNvPr>
          <p:cNvCxnSpPr>
            <a:cxnSpLocks/>
          </p:cNvCxnSpPr>
          <p:nvPr/>
        </p:nvCxnSpPr>
        <p:spPr>
          <a:xfrm>
            <a:off x="5546691" y="2633496"/>
            <a:ext cx="0" cy="4224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4AE3320-7760-81B9-75BB-417F492B2639}"/>
              </a:ext>
            </a:extLst>
          </p:cNvPr>
          <p:cNvCxnSpPr>
            <a:cxnSpLocks/>
          </p:cNvCxnSpPr>
          <p:nvPr/>
        </p:nvCxnSpPr>
        <p:spPr>
          <a:xfrm flipV="1">
            <a:off x="5586884" y="2633496"/>
            <a:ext cx="6605116" cy="29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hape 4">
            <a:extLst>
              <a:ext uri="{FF2B5EF4-FFF2-40B4-BE49-F238E27FC236}">
                <a16:creationId xmlns:a16="http://schemas.microsoft.com/office/drawing/2014/main" id="{3A1D8C1B-728A-D3AC-D105-0C6544D3914A}"/>
              </a:ext>
            </a:extLst>
          </p:cNvPr>
          <p:cNvSpPr/>
          <p:nvPr/>
        </p:nvSpPr>
        <p:spPr>
          <a:xfrm>
            <a:off x="10620630" y="5774573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7188688-B2C7-FAAA-C563-E019E65192E7}"/>
              </a:ext>
            </a:extLst>
          </p:cNvPr>
          <p:cNvSpPr txBox="1"/>
          <p:nvPr/>
        </p:nvSpPr>
        <p:spPr>
          <a:xfrm>
            <a:off x="10835234" y="5899276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487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6CB4-5F6A-E27D-0010-10BD8917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7" y="609600"/>
            <a:ext cx="4732774" cy="970450"/>
          </a:xfrm>
        </p:spPr>
        <p:txBody>
          <a:bodyPr>
            <a:noAutofit/>
          </a:bodyPr>
          <a:lstStyle/>
          <a:p>
            <a:r>
              <a:rPr lang="lv-LV" sz="4800" dirty="0"/>
              <a:t>Klašu </a:t>
            </a:r>
            <a:r>
              <a:rPr lang="lv-LV" sz="4800" dirty="0" err="1"/>
              <a:t>diagrama</a:t>
            </a:r>
            <a:r>
              <a:rPr lang="lv-LV" sz="4800" dirty="0"/>
              <a:t> </a:t>
            </a:r>
            <a:endParaRPr lang="ru-RU" sz="4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F6A2F2E-A7EA-2BD3-6B93-4F5FEEEF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17" y="0"/>
            <a:ext cx="6615283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FAFFD-4F92-8D4A-00CE-8A0F7938F9B8}"/>
              </a:ext>
            </a:extLst>
          </p:cNvPr>
          <p:cNvSpPr txBox="1"/>
          <p:nvPr/>
        </p:nvSpPr>
        <p:spPr>
          <a:xfrm>
            <a:off x="80328" y="1757412"/>
            <a:ext cx="52954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Klase </a:t>
            </a:r>
            <a:r>
              <a:rPr lang="lv-LV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ir atbildīga par darbu ar :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lv-LV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konstruktors, lietotājiem.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Klase </a:t>
            </a:r>
            <a:r>
              <a:rPr lang="lv-LV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nodrošina darbu ar lietotajiem un testiem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Klase </a:t>
            </a:r>
            <a:r>
              <a:rPr lang="lv-LV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nodrošina audzēkņa testa pildīšanas darbus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lv-LV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4.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Klase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ir atbildīga par darbu ar testa jautājumiem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5.Klase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DistanceExamenator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programmas darbību koordinējošā klase.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104B84C7-FF5B-E621-0FF5-E7818E8D77BF}"/>
              </a:ext>
            </a:extLst>
          </p:cNvPr>
          <p:cNvSpPr/>
          <p:nvPr/>
        </p:nvSpPr>
        <p:spPr>
          <a:xfrm>
            <a:off x="10620630" y="5774573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C93B9F29-20C4-7C2C-CBA1-BB5D70CB732F}"/>
              </a:ext>
            </a:extLst>
          </p:cNvPr>
          <p:cNvSpPr/>
          <p:nvPr/>
        </p:nvSpPr>
        <p:spPr>
          <a:xfrm>
            <a:off x="80328" y="5774573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4CEA7FD-06CA-EED6-8A53-2C8AD059DA73}"/>
              </a:ext>
            </a:extLst>
          </p:cNvPr>
          <p:cNvSpPr txBox="1"/>
          <p:nvPr/>
        </p:nvSpPr>
        <p:spPr>
          <a:xfrm>
            <a:off x="294932" y="5899276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38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E4AA7-738D-3274-3C94-173C0691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8" y="259740"/>
            <a:ext cx="11897249" cy="970450"/>
          </a:xfrm>
        </p:spPr>
        <p:txBody>
          <a:bodyPr>
            <a:noAutofit/>
          </a:bodyPr>
          <a:lstStyle/>
          <a:p>
            <a:r>
              <a:rPr lang="lv-LV" sz="4800" dirty="0">
                <a:ea typeface="+mj-lt"/>
                <a:cs typeface="+mj-lt"/>
              </a:rPr>
              <a:t>Autorizācija</a:t>
            </a:r>
            <a:r>
              <a:rPr lang="en-US" sz="4800" b="0" dirty="0">
                <a:ea typeface="+mj-lt"/>
                <a:cs typeface="+mj-lt"/>
              </a:rPr>
              <a:t>(</a:t>
            </a:r>
            <a:r>
              <a:rPr lang="en-US" sz="4800" b="0" dirty="0" err="1">
                <a:ea typeface="+mj-lt"/>
                <a:cs typeface="+mj-lt"/>
              </a:rPr>
              <a:t>blokshēmas</a:t>
            </a:r>
            <a:r>
              <a:rPr lang="en-US" sz="4800" b="0" dirty="0">
                <a:ea typeface="+mj-lt"/>
                <a:cs typeface="+mj-lt"/>
              </a:rPr>
              <a:t>) </a:t>
            </a:r>
            <a:endParaRPr lang="ru-RU" sz="4800" b="1" dirty="0"/>
          </a:p>
        </p:txBody>
      </p:sp>
      <p:grpSp>
        <p:nvGrpSpPr>
          <p:cNvPr id="143" name="Полотно 2">
            <a:extLst>
              <a:ext uri="{FF2B5EF4-FFF2-40B4-BE49-F238E27FC236}">
                <a16:creationId xmlns:a16="http://schemas.microsoft.com/office/drawing/2014/main" id="{C48EE308-34B3-BFF3-6449-B6D8BF8D2D60}"/>
              </a:ext>
            </a:extLst>
          </p:cNvPr>
          <p:cNvGrpSpPr/>
          <p:nvPr/>
        </p:nvGrpSpPr>
        <p:grpSpPr>
          <a:xfrm>
            <a:off x="3788753" y="1250371"/>
            <a:ext cx="4280074" cy="6145216"/>
            <a:chOff x="0" y="0"/>
            <a:chExt cx="4895850" cy="7090410"/>
          </a:xfrm>
        </p:grpSpPr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B000556E-9EF0-D72E-64F4-AEA13C645385}"/>
                </a:ext>
              </a:extLst>
            </p:cNvPr>
            <p:cNvSpPr/>
            <p:nvPr/>
          </p:nvSpPr>
          <p:spPr>
            <a:xfrm>
              <a:off x="0" y="0"/>
              <a:ext cx="4895850" cy="709041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45" name="Блок-схема: знак завершения 144">
              <a:extLst>
                <a:ext uri="{FF2B5EF4-FFF2-40B4-BE49-F238E27FC236}">
                  <a16:creationId xmlns:a16="http://schemas.microsoft.com/office/drawing/2014/main" id="{3E876487-CEB8-6561-FA48-94B578151AC5}"/>
                </a:ext>
              </a:extLst>
            </p:cNvPr>
            <p:cNvSpPr/>
            <p:nvPr/>
          </p:nvSpPr>
          <p:spPr>
            <a:xfrm>
              <a:off x="468630" y="116840"/>
              <a:ext cx="1600200" cy="4572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Sākums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Блок-схема: данные 145">
              <a:extLst>
                <a:ext uri="{FF2B5EF4-FFF2-40B4-BE49-F238E27FC236}">
                  <a16:creationId xmlns:a16="http://schemas.microsoft.com/office/drawing/2014/main" id="{041A33EF-189F-0105-CADB-FD766D43156C}"/>
                </a:ext>
              </a:extLst>
            </p:cNvPr>
            <p:cNvSpPr/>
            <p:nvPr/>
          </p:nvSpPr>
          <p:spPr>
            <a:xfrm>
              <a:off x="0" y="689610"/>
              <a:ext cx="2533650" cy="57023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Ievade vārds, uzvārds, lietotājvārds, parole, atkārtota parole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A65BC54C-B242-B69B-8386-7508323841C2}"/>
                </a:ext>
              </a:extLst>
            </p:cNvPr>
            <p:cNvCxnSpPr>
              <a:stCxn id="145" idx="2"/>
              <a:endCxn id="146" idx="1"/>
            </p:cNvCxnSpPr>
            <p:nvPr/>
          </p:nvCxnSpPr>
          <p:spPr>
            <a:xfrm flipH="1">
              <a:off x="1266825" y="574040"/>
              <a:ext cx="1905" cy="11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Блок-схема: решение 147">
              <a:extLst>
                <a:ext uri="{FF2B5EF4-FFF2-40B4-BE49-F238E27FC236}">
                  <a16:creationId xmlns:a16="http://schemas.microsoft.com/office/drawing/2014/main" id="{4DE3518E-5525-69A5-CBFA-7A877E727BA7}"/>
                </a:ext>
              </a:extLst>
            </p:cNvPr>
            <p:cNvSpPr/>
            <p:nvPr/>
          </p:nvSpPr>
          <p:spPr>
            <a:xfrm>
              <a:off x="240030" y="1375410"/>
              <a:ext cx="2057400" cy="9144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Vai visi lauki ir aizpildīti?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CCEE21AB-82AC-582E-7ADC-4226DC4E0CED}"/>
                </a:ext>
              </a:extLst>
            </p:cNvPr>
            <p:cNvCxnSpPr>
              <a:stCxn id="146" idx="4"/>
              <a:endCxn id="148" idx="0"/>
            </p:cNvCxnSpPr>
            <p:nvPr/>
          </p:nvCxnSpPr>
          <p:spPr>
            <a:xfrm>
              <a:off x="1266825" y="1259840"/>
              <a:ext cx="1905" cy="11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47C80D90-75D4-82C1-C7FB-7B488F7EC076}"/>
                </a:ext>
              </a:extLst>
            </p:cNvPr>
            <p:cNvCxnSpPr>
              <a:stCxn id="148" idx="2"/>
              <a:endCxn id="153" idx="0"/>
            </p:cNvCxnSpPr>
            <p:nvPr/>
          </p:nvCxnSpPr>
          <p:spPr>
            <a:xfrm>
              <a:off x="1268730" y="2289810"/>
              <a:ext cx="1" cy="11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Блок-схема: данные 150">
              <a:extLst>
                <a:ext uri="{FF2B5EF4-FFF2-40B4-BE49-F238E27FC236}">
                  <a16:creationId xmlns:a16="http://schemas.microsoft.com/office/drawing/2014/main" id="{DA2B6E50-F8D6-00A9-D9B5-D944492683E0}"/>
                </a:ext>
              </a:extLst>
            </p:cNvPr>
            <p:cNvSpPr/>
            <p:nvPr/>
          </p:nvSpPr>
          <p:spPr>
            <a:xfrm>
              <a:off x="2305050" y="1604010"/>
              <a:ext cx="2171700" cy="4572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Izvadīt kļūdu, ka nav aizpildīti visi lauki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Прямая со стрелкой 151">
              <a:extLst>
                <a:ext uri="{FF2B5EF4-FFF2-40B4-BE49-F238E27FC236}">
                  <a16:creationId xmlns:a16="http://schemas.microsoft.com/office/drawing/2014/main" id="{89DDA085-D611-419D-538D-49D10D229439}"/>
                </a:ext>
              </a:extLst>
            </p:cNvPr>
            <p:cNvCxnSpPr>
              <a:stCxn id="148" idx="3"/>
              <a:endCxn id="151" idx="2"/>
            </p:cNvCxnSpPr>
            <p:nvPr/>
          </p:nvCxnSpPr>
          <p:spPr>
            <a:xfrm>
              <a:off x="2297430" y="1832610"/>
              <a:ext cx="2247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Блок-схема: решение 152">
              <a:extLst>
                <a:ext uri="{FF2B5EF4-FFF2-40B4-BE49-F238E27FC236}">
                  <a16:creationId xmlns:a16="http://schemas.microsoft.com/office/drawing/2014/main" id="{D51BA114-15FF-939D-9919-1A31C2019329}"/>
                </a:ext>
              </a:extLst>
            </p:cNvPr>
            <p:cNvSpPr/>
            <p:nvPr/>
          </p:nvSpPr>
          <p:spPr>
            <a:xfrm>
              <a:off x="240031" y="2402840"/>
              <a:ext cx="2057400" cy="11442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vai parole atbilst atkārtotajai parolei?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Блок-схема: данные 153">
              <a:extLst>
                <a:ext uri="{FF2B5EF4-FFF2-40B4-BE49-F238E27FC236}">
                  <a16:creationId xmlns:a16="http://schemas.microsoft.com/office/drawing/2014/main" id="{F8AA9CE3-D853-FC42-88C7-A08386BD68EE}"/>
                </a:ext>
              </a:extLst>
            </p:cNvPr>
            <p:cNvSpPr/>
            <p:nvPr/>
          </p:nvSpPr>
          <p:spPr>
            <a:xfrm>
              <a:off x="2305050" y="2750820"/>
              <a:ext cx="2164080" cy="4572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Izvadīt kļūdu, ka paroles nesakrīt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Блок-схема: знак завершения 154">
              <a:extLst>
                <a:ext uri="{FF2B5EF4-FFF2-40B4-BE49-F238E27FC236}">
                  <a16:creationId xmlns:a16="http://schemas.microsoft.com/office/drawing/2014/main" id="{18F0E6AC-3A62-EB25-7294-932FF10AA0AA}"/>
                </a:ext>
              </a:extLst>
            </p:cNvPr>
            <p:cNvSpPr/>
            <p:nvPr/>
          </p:nvSpPr>
          <p:spPr>
            <a:xfrm>
              <a:off x="468630" y="5833110"/>
              <a:ext cx="1600200" cy="4572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Beigas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6CDB2B87-C3F8-2EDA-CB99-692958517ED8}"/>
                </a:ext>
              </a:extLst>
            </p:cNvPr>
            <p:cNvCxnSpPr>
              <a:stCxn id="153" idx="3"/>
              <a:endCxn id="154" idx="2"/>
            </p:cNvCxnSpPr>
            <p:nvPr/>
          </p:nvCxnSpPr>
          <p:spPr>
            <a:xfrm>
              <a:off x="2297431" y="2974975"/>
              <a:ext cx="224027" cy="44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Соединитель: уступ 156">
              <a:extLst>
                <a:ext uri="{FF2B5EF4-FFF2-40B4-BE49-F238E27FC236}">
                  <a16:creationId xmlns:a16="http://schemas.microsoft.com/office/drawing/2014/main" id="{D82D780D-8D5E-E108-A03E-6019B88BB666}"/>
                </a:ext>
              </a:extLst>
            </p:cNvPr>
            <p:cNvCxnSpPr>
              <a:stCxn id="151" idx="5"/>
              <a:endCxn id="155" idx="0"/>
            </p:cNvCxnSpPr>
            <p:nvPr/>
          </p:nvCxnSpPr>
          <p:spPr>
            <a:xfrm flipH="1">
              <a:off x="1268730" y="1832610"/>
              <a:ext cx="2990850" cy="4000500"/>
            </a:xfrm>
            <a:prstGeom prst="bentConnector4">
              <a:avLst>
                <a:gd name="adj1" fmla="val -14522"/>
                <a:gd name="adj2" fmla="val 9419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Соединитель: уступ 157">
              <a:extLst>
                <a:ext uri="{FF2B5EF4-FFF2-40B4-BE49-F238E27FC236}">
                  <a16:creationId xmlns:a16="http://schemas.microsoft.com/office/drawing/2014/main" id="{21862E08-1B2C-B739-2C04-1672C5D38F5E}"/>
                </a:ext>
              </a:extLst>
            </p:cNvPr>
            <p:cNvCxnSpPr>
              <a:stCxn id="154" idx="5"/>
              <a:endCxn id="155" idx="0"/>
            </p:cNvCxnSpPr>
            <p:nvPr/>
          </p:nvCxnSpPr>
          <p:spPr>
            <a:xfrm flipH="1">
              <a:off x="1268730" y="2979420"/>
              <a:ext cx="2983992" cy="2853690"/>
            </a:xfrm>
            <a:prstGeom prst="bentConnector4">
              <a:avLst>
                <a:gd name="adj1" fmla="val -14811"/>
                <a:gd name="adj2" fmla="val 9192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Надпись 2139472269">
              <a:extLst>
                <a:ext uri="{FF2B5EF4-FFF2-40B4-BE49-F238E27FC236}">
                  <a16:creationId xmlns:a16="http://schemas.microsoft.com/office/drawing/2014/main" id="{8DD82B29-D853-D29F-01ED-7708CB4B62D0}"/>
                </a:ext>
              </a:extLst>
            </p:cNvPr>
            <p:cNvSpPr txBox="1"/>
            <p:nvPr/>
          </p:nvSpPr>
          <p:spPr>
            <a:xfrm>
              <a:off x="2183130" y="137541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Nē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Надпись 1">
              <a:extLst>
                <a:ext uri="{FF2B5EF4-FFF2-40B4-BE49-F238E27FC236}">
                  <a16:creationId xmlns:a16="http://schemas.microsoft.com/office/drawing/2014/main" id="{B12F0B34-EDDF-D8E9-C791-E87ACC49D1DA}"/>
                </a:ext>
              </a:extLst>
            </p:cNvPr>
            <p:cNvSpPr txBox="1"/>
            <p:nvPr/>
          </p:nvSpPr>
          <p:spPr>
            <a:xfrm>
              <a:off x="1276351" y="320802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Jā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Надпись 1">
              <a:extLst>
                <a:ext uri="{FF2B5EF4-FFF2-40B4-BE49-F238E27FC236}">
                  <a16:creationId xmlns:a16="http://schemas.microsoft.com/office/drawing/2014/main" id="{BC1D5779-5159-EB70-0C51-882EE32163A8}"/>
                </a:ext>
              </a:extLst>
            </p:cNvPr>
            <p:cNvSpPr txBox="1"/>
            <p:nvPr/>
          </p:nvSpPr>
          <p:spPr>
            <a:xfrm>
              <a:off x="1276351" y="194564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Jā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Надпись 1">
              <a:extLst>
                <a:ext uri="{FF2B5EF4-FFF2-40B4-BE49-F238E27FC236}">
                  <a16:creationId xmlns:a16="http://schemas.microsoft.com/office/drawing/2014/main" id="{F69B0A77-3E62-0578-54F3-75E8D8B6B15B}"/>
                </a:ext>
              </a:extLst>
            </p:cNvPr>
            <p:cNvSpPr txBox="1"/>
            <p:nvPr/>
          </p:nvSpPr>
          <p:spPr>
            <a:xfrm>
              <a:off x="2183130" y="2517775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Nē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5DE42BD0-9A2B-A6A5-FA04-8067EA5466EA}"/>
                </a:ext>
              </a:extLst>
            </p:cNvPr>
            <p:cNvCxnSpPr>
              <a:stCxn id="168" idx="2"/>
              <a:endCxn id="155" idx="0"/>
            </p:cNvCxnSpPr>
            <p:nvPr/>
          </p:nvCxnSpPr>
          <p:spPr>
            <a:xfrm>
              <a:off x="1268730" y="5377180"/>
              <a:ext cx="0" cy="455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Блок-схема: решение 163">
              <a:extLst>
                <a:ext uri="{FF2B5EF4-FFF2-40B4-BE49-F238E27FC236}">
                  <a16:creationId xmlns:a16="http://schemas.microsoft.com/office/drawing/2014/main" id="{A664103E-EDA0-301F-B021-3B77B461AE32}"/>
                </a:ext>
              </a:extLst>
            </p:cNvPr>
            <p:cNvSpPr/>
            <p:nvPr/>
          </p:nvSpPr>
          <p:spPr>
            <a:xfrm>
              <a:off x="240030" y="3661410"/>
              <a:ext cx="2057400" cy="11430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Vai paroles lielums ir lielāks par 5?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701C0BB5-BDFE-A845-EB8F-FC7F786ABCD7}"/>
                </a:ext>
              </a:extLst>
            </p:cNvPr>
            <p:cNvCxnSpPr>
              <a:stCxn id="153" idx="2"/>
              <a:endCxn id="164" idx="0"/>
            </p:cNvCxnSpPr>
            <p:nvPr/>
          </p:nvCxnSpPr>
          <p:spPr>
            <a:xfrm flipH="1">
              <a:off x="1268730" y="3547110"/>
              <a:ext cx="1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Блок-схема: данные 165">
              <a:extLst>
                <a:ext uri="{FF2B5EF4-FFF2-40B4-BE49-F238E27FC236}">
                  <a16:creationId xmlns:a16="http://schemas.microsoft.com/office/drawing/2014/main" id="{7CB5232A-E682-E4BF-8543-99FCBC71B678}"/>
                </a:ext>
              </a:extLst>
            </p:cNvPr>
            <p:cNvSpPr/>
            <p:nvPr/>
          </p:nvSpPr>
          <p:spPr>
            <a:xfrm>
              <a:off x="2305050" y="3890010"/>
              <a:ext cx="2164080" cy="6858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Izvadīt kļūdu, ka paroles lielumam jābūt lielākam par 5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>
              <a:extLst>
                <a:ext uri="{FF2B5EF4-FFF2-40B4-BE49-F238E27FC236}">
                  <a16:creationId xmlns:a16="http://schemas.microsoft.com/office/drawing/2014/main" id="{276949A1-C71E-4E7A-27B6-D72F97C1E724}"/>
                </a:ext>
              </a:extLst>
            </p:cNvPr>
            <p:cNvCxnSpPr>
              <a:stCxn id="164" idx="3"/>
              <a:endCxn id="166" idx="2"/>
            </p:cNvCxnSpPr>
            <p:nvPr/>
          </p:nvCxnSpPr>
          <p:spPr>
            <a:xfrm>
              <a:off x="2297430" y="4232910"/>
              <a:ext cx="224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Блок-схема: процесс 167">
              <a:extLst>
                <a:ext uri="{FF2B5EF4-FFF2-40B4-BE49-F238E27FC236}">
                  <a16:creationId xmlns:a16="http://schemas.microsoft.com/office/drawing/2014/main" id="{EFFF19E1-0040-9659-1495-D83650405964}"/>
                </a:ext>
              </a:extLst>
            </p:cNvPr>
            <p:cNvSpPr/>
            <p:nvPr/>
          </p:nvSpPr>
          <p:spPr>
            <a:xfrm>
              <a:off x="468630" y="4919980"/>
              <a:ext cx="1600200" cy="457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Lietotāja pievienošana datubāzei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Соединитель: уступ 168">
              <a:extLst>
                <a:ext uri="{FF2B5EF4-FFF2-40B4-BE49-F238E27FC236}">
                  <a16:creationId xmlns:a16="http://schemas.microsoft.com/office/drawing/2014/main" id="{C6A046E0-B849-94A2-FA38-233AFB3C977D}"/>
                </a:ext>
              </a:extLst>
            </p:cNvPr>
            <p:cNvCxnSpPr>
              <a:stCxn id="166" idx="5"/>
              <a:endCxn id="155" idx="0"/>
            </p:cNvCxnSpPr>
            <p:nvPr/>
          </p:nvCxnSpPr>
          <p:spPr>
            <a:xfrm flipH="1">
              <a:off x="1268730" y="4232910"/>
              <a:ext cx="2983992" cy="1600200"/>
            </a:xfrm>
            <a:prstGeom prst="bentConnector4">
              <a:avLst>
                <a:gd name="adj1" fmla="val -14811"/>
                <a:gd name="adj2" fmla="val 8547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Надпись 1">
              <a:extLst>
                <a:ext uri="{FF2B5EF4-FFF2-40B4-BE49-F238E27FC236}">
                  <a16:creationId xmlns:a16="http://schemas.microsoft.com/office/drawing/2014/main" id="{2AFFB707-BC19-414F-0A29-FB5A6FECAB1E}"/>
                </a:ext>
              </a:extLst>
            </p:cNvPr>
            <p:cNvSpPr txBox="1"/>
            <p:nvPr/>
          </p:nvSpPr>
          <p:spPr>
            <a:xfrm>
              <a:off x="2179320" y="377444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Nē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>
              <a:extLst>
                <a:ext uri="{FF2B5EF4-FFF2-40B4-BE49-F238E27FC236}">
                  <a16:creationId xmlns:a16="http://schemas.microsoft.com/office/drawing/2014/main" id="{A7E259DC-2DD1-C5EC-01FC-1ACCECD23401}"/>
                </a:ext>
              </a:extLst>
            </p:cNvPr>
            <p:cNvCxnSpPr>
              <a:stCxn id="164" idx="2"/>
              <a:endCxn id="168" idx="0"/>
            </p:cNvCxnSpPr>
            <p:nvPr/>
          </p:nvCxnSpPr>
          <p:spPr>
            <a:xfrm>
              <a:off x="1268730" y="4804410"/>
              <a:ext cx="0" cy="11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Надпись 1">
              <a:extLst>
                <a:ext uri="{FF2B5EF4-FFF2-40B4-BE49-F238E27FC236}">
                  <a16:creationId xmlns:a16="http://schemas.microsoft.com/office/drawing/2014/main" id="{CB933448-7220-7454-7C89-24C487BC70FF}"/>
                </a:ext>
              </a:extLst>
            </p:cNvPr>
            <p:cNvSpPr txBox="1"/>
            <p:nvPr/>
          </p:nvSpPr>
          <p:spPr>
            <a:xfrm>
              <a:off x="1266825" y="446278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Jā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Shape 4">
            <a:extLst>
              <a:ext uri="{FF2B5EF4-FFF2-40B4-BE49-F238E27FC236}">
                <a16:creationId xmlns:a16="http://schemas.microsoft.com/office/drawing/2014/main" id="{00B87F75-DA3A-E463-672C-1E79C1203AA8}"/>
              </a:ext>
            </a:extLst>
          </p:cNvPr>
          <p:cNvSpPr/>
          <p:nvPr/>
        </p:nvSpPr>
        <p:spPr>
          <a:xfrm>
            <a:off x="10620630" y="5774573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74" name="TextBox 7">
            <a:extLst>
              <a:ext uri="{FF2B5EF4-FFF2-40B4-BE49-F238E27FC236}">
                <a16:creationId xmlns:a16="http://schemas.microsoft.com/office/drawing/2014/main" id="{94337845-544C-5C30-520A-94DC633A808A}"/>
              </a:ext>
            </a:extLst>
          </p:cNvPr>
          <p:cNvSpPr txBox="1"/>
          <p:nvPr/>
        </p:nvSpPr>
        <p:spPr>
          <a:xfrm>
            <a:off x="10835234" y="5899276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547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B798B-9D92-206B-7D76-E45DC697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b="0" dirty="0">
                <a:ea typeface="+mj-lt"/>
                <a:cs typeface="+mj-lt"/>
              </a:rPr>
              <a:t>Reģistrācija </a:t>
            </a:r>
            <a:r>
              <a:rPr lang="en-US" sz="4800" b="0" dirty="0">
                <a:ea typeface="+mj-lt"/>
                <a:cs typeface="+mj-lt"/>
              </a:rPr>
              <a:t>(</a:t>
            </a:r>
            <a:r>
              <a:rPr lang="en-US" sz="4800" b="0" dirty="0" err="1">
                <a:ea typeface="+mj-lt"/>
                <a:cs typeface="+mj-lt"/>
              </a:rPr>
              <a:t>blokshēmas</a:t>
            </a:r>
            <a:r>
              <a:rPr lang="en-US" sz="4800" b="0" dirty="0">
                <a:ea typeface="+mj-lt"/>
                <a:cs typeface="+mj-lt"/>
              </a:rPr>
              <a:t>) </a:t>
            </a:r>
            <a:endParaRPr lang="ru-RU" sz="4800" dirty="0"/>
          </a:p>
        </p:txBody>
      </p:sp>
      <p:grpSp>
        <p:nvGrpSpPr>
          <p:cNvPr id="3" name="Полотно 2">
            <a:extLst>
              <a:ext uri="{FF2B5EF4-FFF2-40B4-BE49-F238E27FC236}">
                <a16:creationId xmlns:a16="http://schemas.microsoft.com/office/drawing/2014/main" id="{8BB4120F-0BD7-4C73-A9BF-7EFAC12A915D}"/>
              </a:ext>
            </a:extLst>
          </p:cNvPr>
          <p:cNvGrpSpPr/>
          <p:nvPr/>
        </p:nvGrpSpPr>
        <p:grpSpPr>
          <a:xfrm>
            <a:off x="3486778" y="1698170"/>
            <a:ext cx="4855852" cy="4973935"/>
            <a:chOff x="0" y="0"/>
            <a:chExt cx="4493260" cy="57937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6C19F84-450A-0C6D-03EE-CF9E286E2B8C}"/>
                </a:ext>
              </a:extLst>
            </p:cNvPr>
            <p:cNvSpPr/>
            <p:nvPr/>
          </p:nvSpPr>
          <p:spPr>
            <a:xfrm>
              <a:off x="0" y="0"/>
              <a:ext cx="4493260" cy="57937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5" name="Блок-схема: знак завершения 4">
              <a:extLst>
                <a:ext uri="{FF2B5EF4-FFF2-40B4-BE49-F238E27FC236}">
                  <a16:creationId xmlns:a16="http://schemas.microsoft.com/office/drawing/2014/main" id="{AC683BF4-72E1-2EBA-8A9A-D5D4A50B750B}"/>
                </a:ext>
              </a:extLst>
            </p:cNvPr>
            <p:cNvSpPr/>
            <p:nvPr/>
          </p:nvSpPr>
          <p:spPr>
            <a:xfrm>
              <a:off x="457279" y="43180"/>
              <a:ext cx="1600200" cy="4572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Sākums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Блок-схема: данные 5">
              <a:extLst>
                <a:ext uri="{FF2B5EF4-FFF2-40B4-BE49-F238E27FC236}">
                  <a16:creationId xmlns:a16="http://schemas.microsoft.com/office/drawing/2014/main" id="{D313700A-0CC6-988D-2F12-8C140E141FB5}"/>
                </a:ext>
              </a:extLst>
            </p:cNvPr>
            <p:cNvSpPr/>
            <p:nvPr/>
          </p:nvSpPr>
          <p:spPr>
            <a:xfrm>
              <a:off x="79" y="614680"/>
              <a:ext cx="2514600" cy="4572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Ievade lietotājvārds un parole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242EF3D5-638A-F4D3-7ACC-7DFC9C388042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1257379" y="5003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Блок-схема: решение 7">
              <a:extLst>
                <a:ext uri="{FF2B5EF4-FFF2-40B4-BE49-F238E27FC236}">
                  <a16:creationId xmlns:a16="http://schemas.microsoft.com/office/drawing/2014/main" id="{33992F68-CA15-548E-B22E-51F218D3554B}"/>
                </a:ext>
              </a:extLst>
            </p:cNvPr>
            <p:cNvSpPr/>
            <p:nvPr/>
          </p:nvSpPr>
          <p:spPr>
            <a:xfrm>
              <a:off x="228679" y="1186180"/>
              <a:ext cx="2057400" cy="9144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Vai visi lauki ir aizpildīti?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E85C2EB-899C-F33A-BE49-0658A4D009F6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257379" y="10718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Блок-схема: процесс 9">
              <a:extLst>
                <a:ext uri="{FF2B5EF4-FFF2-40B4-BE49-F238E27FC236}">
                  <a16:creationId xmlns:a16="http://schemas.microsoft.com/office/drawing/2014/main" id="{CA722220-69B1-A216-B84C-4D82A0F4DC0F}"/>
                </a:ext>
              </a:extLst>
            </p:cNvPr>
            <p:cNvSpPr/>
            <p:nvPr/>
          </p:nvSpPr>
          <p:spPr>
            <a:xfrm>
              <a:off x="457279" y="2214880"/>
              <a:ext cx="1600200" cy="457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Meklē lietotāju ar ievadīto lietotājvārdu un paroli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4681C4A-AB1C-A71C-4AED-41C8A345B06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257379" y="21005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Блок-схема: данные 11">
              <a:extLst>
                <a:ext uri="{FF2B5EF4-FFF2-40B4-BE49-F238E27FC236}">
                  <a16:creationId xmlns:a16="http://schemas.microsoft.com/office/drawing/2014/main" id="{3372A2A5-9AD5-4AFA-5291-308F2D5AAC0A}"/>
                </a:ext>
              </a:extLst>
            </p:cNvPr>
            <p:cNvSpPr/>
            <p:nvPr/>
          </p:nvSpPr>
          <p:spPr>
            <a:xfrm>
              <a:off x="2286079" y="1414780"/>
              <a:ext cx="2171700" cy="4572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Izvadīt kļūdu, ka nav aizpildīti visi lauki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F2A2B04-2270-6941-E138-F1D1FC4720FF}"/>
                </a:ext>
              </a:extLst>
            </p:cNvPr>
            <p:cNvCxnSpPr>
              <a:stCxn id="8" idx="3"/>
              <a:endCxn id="12" idx="2"/>
            </p:cNvCxnSpPr>
            <p:nvPr/>
          </p:nvCxnSpPr>
          <p:spPr>
            <a:xfrm>
              <a:off x="2286079" y="1643380"/>
              <a:ext cx="217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Блок-схема: решение 13">
              <a:extLst>
                <a:ext uri="{FF2B5EF4-FFF2-40B4-BE49-F238E27FC236}">
                  <a16:creationId xmlns:a16="http://schemas.microsoft.com/office/drawing/2014/main" id="{DB7765F0-FEA1-5CA4-F8EC-8DE88423DC2D}"/>
                </a:ext>
              </a:extLst>
            </p:cNvPr>
            <p:cNvSpPr/>
            <p:nvPr/>
          </p:nvSpPr>
          <p:spPr>
            <a:xfrm>
              <a:off x="228678" y="2786380"/>
              <a:ext cx="2057401" cy="9144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Lietotājs ir  atrasts?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C3CD677D-B401-EEE6-C489-1FE9DFAA4A31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1257379" y="26720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Блок-схема: процесс 15">
              <a:extLst>
                <a:ext uri="{FF2B5EF4-FFF2-40B4-BE49-F238E27FC236}">
                  <a16:creationId xmlns:a16="http://schemas.microsoft.com/office/drawing/2014/main" id="{59F0519F-6E3A-EFE6-2957-6E6F2229B1E9}"/>
                </a:ext>
              </a:extLst>
            </p:cNvPr>
            <p:cNvSpPr/>
            <p:nvPr/>
          </p:nvSpPr>
          <p:spPr>
            <a:xfrm>
              <a:off x="457279" y="3815080"/>
              <a:ext cx="1600200" cy="457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Piešķiriet atrasto lietotāju esošajam lietotājam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Блок-схема: данные 16">
              <a:extLst>
                <a:ext uri="{FF2B5EF4-FFF2-40B4-BE49-F238E27FC236}">
                  <a16:creationId xmlns:a16="http://schemas.microsoft.com/office/drawing/2014/main" id="{720C51D4-EB86-0DD5-4035-D5B881713198}"/>
                </a:ext>
              </a:extLst>
            </p:cNvPr>
            <p:cNvSpPr/>
            <p:nvPr/>
          </p:nvSpPr>
          <p:spPr>
            <a:xfrm>
              <a:off x="2286079" y="3014980"/>
              <a:ext cx="2171700" cy="4572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Izvadīt kļūdu, ka lietotājs nav atrasts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Блок-схема: знак завершения 17">
              <a:extLst>
                <a:ext uri="{FF2B5EF4-FFF2-40B4-BE49-F238E27FC236}">
                  <a16:creationId xmlns:a16="http://schemas.microsoft.com/office/drawing/2014/main" id="{AF0194DA-D838-EEFA-8872-CF4A94996D3C}"/>
                </a:ext>
              </a:extLst>
            </p:cNvPr>
            <p:cNvSpPr/>
            <p:nvPr/>
          </p:nvSpPr>
          <p:spPr>
            <a:xfrm>
              <a:off x="457279" y="5300980"/>
              <a:ext cx="1600200" cy="4572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Beigas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0D1339D0-D311-8C32-D2EB-7172BAA4347B}"/>
                </a:ext>
              </a:extLst>
            </p:cNvPr>
            <p:cNvCxnSpPr>
              <a:stCxn id="14" idx="3"/>
              <a:endCxn id="17" idx="2"/>
            </p:cNvCxnSpPr>
            <p:nvPr/>
          </p:nvCxnSpPr>
          <p:spPr>
            <a:xfrm>
              <a:off x="2286079" y="3243580"/>
              <a:ext cx="217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CB6A7A15-50C4-F9EC-BE5E-F3F9D1428A8D}"/>
                </a:ext>
              </a:extLst>
            </p:cNvPr>
            <p:cNvCxnSpPr>
              <a:stCxn id="16" idx="2"/>
              <a:endCxn id="28" idx="0"/>
            </p:cNvCxnSpPr>
            <p:nvPr/>
          </p:nvCxnSpPr>
          <p:spPr>
            <a:xfrm>
              <a:off x="1257379" y="42722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3D2B4C2F-D18A-0AAA-ED42-30E744E6679C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>
              <a:off x="1257379" y="3700780"/>
              <a:ext cx="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оединитель: уступ 21">
              <a:extLst>
                <a:ext uri="{FF2B5EF4-FFF2-40B4-BE49-F238E27FC236}">
                  <a16:creationId xmlns:a16="http://schemas.microsoft.com/office/drawing/2014/main" id="{7255EE9E-C9FD-CB59-963F-0AE7413081C2}"/>
                </a:ext>
              </a:extLst>
            </p:cNvPr>
            <p:cNvCxnSpPr>
              <a:stCxn id="12" idx="5"/>
              <a:endCxn id="18" idx="0"/>
            </p:cNvCxnSpPr>
            <p:nvPr/>
          </p:nvCxnSpPr>
          <p:spPr>
            <a:xfrm flipH="1">
              <a:off x="1257379" y="1643380"/>
              <a:ext cx="2983230" cy="3657600"/>
            </a:xfrm>
            <a:prstGeom prst="bentConnector4">
              <a:avLst>
                <a:gd name="adj1" fmla="val -7663"/>
                <a:gd name="adj2" fmla="val 939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оединитель: уступ 22">
              <a:extLst>
                <a:ext uri="{FF2B5EF4-FFF2-40B4-BE49-F238E27FC236}">
                  <a16:creationId xmlns:a16="http://schemas.microsoft.com/office/drawing/2014/main" id="{870D5D2B-40F8-BB68-5B3D-FF9073CFB5F8}"/>
                </a:ext>
              </a:extLst>
            </p:cNvPr>
            <p:cNvCxnSpPr>
              <a:stCxn id="17" idx="5"/>
              <a:endCxn id="18" idx="0"/>
            </p:cNvCxnSpPr>
            <p:nvPr/>
          </p:nvCxnSpPr>
          <p:spPr>
            <a:xfrm flipH="1">
              <a:off x="1257379" y="3243580"/>
              <a:ext cx="2983230" cy="2057400"/>
            </a:xfrm>
            <a:prstGeom prst="bentConnector4">
              <a:avLst>
                <a:gd name="adj1" fmla="val -7663"/>
                <a:gd name="adj2" fmla="val 8919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Надпись 574363634">
              <a:extLst>
                <a:ext uri="{FF2B5EF4-FFF2-40B4-BE49-F238E27FC236}">
                  <a16:creationId xmlns:a16="http://schemas.microsoft.com/office/drawing/2014/main" id="{EE12F4C0-843F-38F4-CD7D-00D85142BD37}"/>
                </a:ext>
              </a:extLst>
            </p:cNvPr>
            <p:cNvSpPr txBox="1"/>
            <p:nvPr/>
          </p:nvSpPr>
          <p:spPr>
            <a:xfrm>
              <a:off x="2171779" y="118618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Nē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Надпись 1">
              <a:extLst>
                <a:ext uri="{FF2B5EF4-FFF2-40B4-BE49-F238E27FC236}">
                  <a16:creationId xmlns:a16="http://schemas.microsoft.com/office/drawing/2014/main" id="{50A3D2D3-AEE1-9678-AA09-9B2C99E969B9}"/>
                </a:ext>
              </a:extLst>
            </p:cNvPr>
            <p:cNvSpPr txBox="1"/>
            <p:nvPr/>
          </p:nvSpPr>
          <p:spPr>
            <a:xfrm>
              <a:off x="1257379" y="174718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Jā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Надпись 1">
              <a:extLst>
                <a:ext uri="{FF2B5EF4-FFF2-40B4-BE49-F238E27FC236}">
                  <a16:creationId xmlns:a16="http://schemas.microsoft.com/office/drawing/2014/main" id="{4C4AD89B-19C9-C7E2-9C4E-845EC8671D53}"/>
                </a:ext>
              </a:extLst>
            </p:cNvPr>
            <p:cNvSpPr txBox="1"/>
            <p:nvPr/>
          </p:nvSpPr>
          <p:spPr>
            <a:xfrm>
              <a:off x="1257379" y="336643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Jā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Надпись 1">
              <a:extLst>
                <a:ext uri="{FF2B5EF4-FFF2-40B4-BE49-F238E27FC236}">
                  <a16:creationId xmlns:a16="http://schemas.microsoft.com/office/drawing/2014/main" id="{CB41C1A9-2B7E-952B-4092-D3F08D06F610}"/>
                </a:ext>
              </a:extLst>
            </p:cNvPr>
            <p:cNvSpPr txBox="1"/>
            <p:nvPr/>
          </p:nvSpPr>
          <p:spPr>
            <a:xfrm>
              <a:off x="2171779" y="2786380"/>
              <a:ext cx="457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Nē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Блок-схема: процесс 27">
              <a:extLst>
                <a:ext uri="{FF2B5EF4-FFF2-40B4-BE49-F238E27FC236}">
                  <a16:creationId xmlns:a16="http://schemas.microsoft.com/office/drawing/2014/main" id="{64009030-4279-3B16-862D-2D1360794F1E}"/>
                </a:ext>
              </a:extLst>
            </p:cNvPr>
            <p:cNvSpPr/>
            <p:nvPr/>
          </p:nvSpPr>
          <p:spPr>
            <a:xfrm>
              <a:off x="457279" y="4386580"/>
              <a:ext cx="1600200" cy="457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lv-LV" sz="900" kern="1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Atveriet logu ar testu sarakstu</a:t>
              </a:r>
              <a:endParaRPr lang="ru-RU" sz="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D4034746-5F7B-D168-531F-203AFD315EB3}"/>
                </a:ext>
              </a:extLst>
            </p:cNvPr>
            <p:cNvCxnSpPr>
              <a:stCxn id="28" idx="2"/>
              <a:endCxn id="18" idx="0"/>
            </p:cNvCxnSpPr>
            <p:nvPr/>
          </p:nvCxnSpPr>
          <p:spPr>
            <a:xfrm>
              <a:off x="1257379" y="484378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Shape 4">
            <a:extLst>
              <a:ext uri="{FF2B5EF4-FFF2-40B4-BE49-F238E27FC236}">
                <a16:creationId xmlns:a16="http://schemas.microsoft.com/office/drawing/2014/main" id="{31D497C7-F746-2E5B-36A3-B7F9C5F63177}"/>
              </a:ext>
            </a:extLst>
          </p:cNvPr>
          <p:cNvSpPr/>
          <p:nvPr/>
        </p:nvSpPr>
        <p:spPr>
          <a:xfrm>
            <a:off x="10620630" y="5774573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FDF91E31-3D54-D8F7-03D0-603D8D9C2D21}"/>
              </a:ext>
            </a:extLst>
          </p:cNvPr>
          <p:cNvSpPr txBox="1"/>
          <p:nvPr/>
        </p:nvSpPr>
        <p:spPr>
          <a:xfrm>
            <a:off x="10835234" y="5899276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943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D19A1-D62E-64B5-E8E6-2346DEFF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err="1">
                <a:ea typeface="+mj-lt"/>
                <a:cs typeface="+mj-lt"/>
              </a:rPr>
              <a:t>Testēšanas</a:t>
            </a:r>
            <a:r>
              <a:rPr lang="en-US" sz="4000" b="0" dirty="0">
                <a:ea typeface="+mj-lt"/>
                <a:cs typeface="+mj-lt"/>
              </a:rPr>
              <a:t> </a:t>
            </a:r>
            <a:r>
              <a:rPr lang="en-US" sz="4000" b="0" dirty="0" err="1">
                <a:ea typeface="+mj-lt"/>
                <a:cs typeface="+mj-lt"/>
              </a:rPr>
              <a:t>metodikas</a:t>
            </a:r>
            <a:r>
              <a:rPr lang="en-US" sz="4000" b="0" dirty="0">
                <a:ea typeface="+mj-lt"/>
                <a:cs typeface="+mj-lt"/>
              </a:rPr>
              <a:t> 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4AAB3-8F20-4814-5896-8814959A2BD5}"/>
              </a:ext>
            </a:extLst>
          </p:cNvPr>
          <p:cNvSpPr txBox="1"/>
          <p:nvPr/>
        </p:nvSpPr>
        <p:spPr>
          <a:xfrm>
            <a:off x="1225899" y="4584218"/>
            <a:ext cx="1919235" cy="169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B6C535-FA92-FBC1-48FF-ECD75463C372}"/>
              </a:ext>
            </a:extLst>
          </p:cNvPr>
          <p:cNvSpPr/>
          <p:nvPr/>
        </p:nvSpPr>
        <p:spPr>
          <a:xfrm>
            <a:off x="8654982" y="4376725"/>
            <a:ext cx="4441369" cy="332131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5228F3D1-EDE8-036F-B4C4-2D29EAD1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84" y="1870392"/>
            <a:ext cx="1188269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Projekta programmēšanā  izmanto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testu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v͏eikša͏nai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Šajā sistēmā tiek izmantotas͏ tādas͏ metodes kā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assertTrue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assertFalse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kas palīdz apstiprināt, vai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autoriz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pa͏reizi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Viņi izveido divus lietotājus, kuri vispirms mēģina pierakstīties͏ ar pareizo informāciju un pēc tam ar nepareizu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informācij͏u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,͏ tostarp parolēm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u͏n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v-LV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li͏etotājvārdiem</a:t>
            </a:r>
            <a:r>
              <a:rPr kumimoji="0" lang="lv-LV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EBCD876A-97C3-D804-E0F3-5F00DAF83799}"/>
              </a:ext>
            </a:extLst>
          </p:cNvPr>
          <p:cNvSpPr/>
          <p:nvPr/>
        </p:nvSpPr>
        <p:spPr>
          <a:xfrm>
            <a:off x="10409141" y="5633896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1A4534D-0731-E461-1CBA-59FA572657F1}"/>
              </a:ext>
            </a:extLst>
          </p:cNvPr>
          <p:cNvSpPr txBox="1"/>
          <p:nvPr/>
        </p:nvSpPr>
        <p:spPr>
          <a:xfrm>
            <a:off x="10623745" y="5758599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7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53448-EABC-8451-D8B2-42CD750C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err="1">
                <a:solidFill>
                  <a:schemeClr val="tx1"/>
                </a:solidFill>
                <a:cs typeface="+mj-cs"/>
              </a:rPr>
              <a:t>Lietotāja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cs typeface="+mj-cs"/>
              </a:rPr>
              <a:t>ekspluatācijas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cs typeface="+mj-cs"/>
              </a:rPr>
              <a:t>instrukcija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 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CC064-DA92-4BF4-0DE9-ABFA51D112AD}"/>
              </a:ext>
            </a:extLst>
          </p:cNvPr>
          <p:cNvSpPr txBox="1"/>
          <p:nvPr/>
        </p:nvSpPr>
        <p:spPr>
          <a:xfrm>
            <a:off x="109925" y="1718267"/>
            <a:ext cx="12380175" cy="192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dirty="0">
                <a:solidFill>
                  <a:schemeClr val="tx1"/>
                </a:solidFill>
                <a:latin typeface="Avenir Next LT Pro"/>
                <a:cs typeface="Times New Roman"/>
              </a:rPr>
              <a:t>1.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Lietotājs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palaiž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programmu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2.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Piesakās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sistēmā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izmantojot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savu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lietotājvārdu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paroli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2.1 </a:t>
            </a:r>
            <a:r>
              <a:rPr lang="en-US" sz="2400" dirty="0" err="1">
                <a:solidFill>
                  <a:schemeClr val="tx1"/>
                </a:solidFill>
              </a:rPr>
              <a:t>Reģistrācijas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logā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lietotājs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aizpilda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visus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nepieciešamus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datus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noklikšķina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uz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pogas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Reģistrēties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88611D-E0D4-FDB8-7594-2A19015E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12" y="3414881"/>
            <a:ext cx="3883680" cy="32554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0FBC01-68BD-AB4C-1F56-515AD7500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58" y="3510390"/>
            <a:ext cx="3003830" cy="3064411"/>
          </a:xfrm>
          <a:prstGeom prst="rect">
            <a:avLst/>
          </a:prstGeom>
        </p:spPr>
      </p:pic>
      <p:sp>
        <p:nvSpPr>
          <p:cNvPr id="11" name="Shape 4">
            <a:extLst>
              <a:ext uri="{FF2B5EF4-FFF2-40B4-BE49-F238E27FC236}">
                <a16:creationId xmlns:a16="http://schemas.microsoft.com/office/drawing/2014/main" id="{31273F90-A8EE-AB4A-E328-712A1A957625}"/>
              </a:ext>
            </a:extLst>
          </p:cNvPr>
          <p:cNvSpPr/>
          <p:nvPr/>
        </p:nvSpPr>
        <p:spPr>
          <a:xfrm>
            <a:off x="11264442" y="5800531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33277430-349C-7D2D-EE82-404348034C93}"/>
              </a:ext>
            </a:extLst>
          </p:cNvPr>
          <p:cNvSpPr txBox="1"/>
          <p:nvPr/>
        </p:nvSpPr>
        <p:spPr>
          <a:xfrm>
            <a:off x="11479046" y="5900957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692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71C12-88A0-61D2-8278-C1EF158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sz="4000" b="0" dirty="0" err="1">
                <a:solidFill>
                  <a:schemeClr val="tx1"/>
                </a:solidFill>
                <a:cs typeface="+mj-cs"/>
              </a:rPr>
              <a:t>Lietotāja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cs typeface="+mj-cs"/>
              </a:rPr>
              <a:t>ekspluatācijas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cs typeface="+mj-cs"/>
              </a:rPr>
              <a:t>instrukcija</a:t>
            </a:r>
            <a:r>
              <a:rPr lang="en-US" sz="4000" b="0" dirty="0">
                <a:solidFill>
                  <a:schemeClr val="tx1"/>
                </a:solidFill>
                <a:cs typeface="+mj-cs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0D33F-10AC-7903-CA6B-43079794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lv-LV" sz="2400" dirty="0"/>
              <a:t>  </a:t>
            </a:r>
            <a:r>
              <a:rPr lang="en-US" sz="2400" dirty="0">
                <a:solidFill>
                  <a:schemeClr val="tx1"/>
                </a:solidFill>
                <a:latin typeface="Avenir Next LT Pro"/>
                <a:cs typeface="Times New Roman"/>
              </a:rPr>
              <a:t>3.</a:t>
            </a:r>
            <a:r>
              <a:rPr lang="en-US" sz="2400" dirty="0">
                <a:solidFill>
                  <a:schemeClr val="tx1"/>
                </a:solidFill>
                <a:ea typeface="+mn-lt"/>
                <a:cs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Lietotāja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izvēlne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3.1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Poga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«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Sákt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testu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»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ļauj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sākt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pildīt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testu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3.2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Pēc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testa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izpildīšanas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tiek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paradīti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rezultāti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9D558-FC1E-9C32-4313-083761D8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5" y="3429000"/>
            <a:ext cx="4864007" cy="17268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22425B-B9EB-A57B-698D-A7F20E2E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014" y="4874502"/>
            <a:ext cx="2918713" cy="18518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7EA9B8-D6EF-C804-7A3A-3E9568C3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17" y="4085084"/>
            <a:ext cx="2918712" cy="15788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Shape 4">
            <a:extLst>
              <a:ext uri="{FF2B5EF4-FFF2-40B4-BE49-F238E27FC236}">
                <a16:creationId xmlns:a16="http://schemas.microsoft.com/office/drawing/2014/main" id="{99B510A1-91F2-0B1B-90EC-C6E403762416}"/>
              </a:ext>
            </a:extLst>
          </p:cNvPr>
          <p:cNvSpPr/>
          <p:nvPr/>
        </p:nvSpPr>
        <p:spPr>
          <a:xfrm>
            <a:off x="552182" y="5663919"/>
            <a:ext cx="858416" cy="89573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8655177-2D95-AC2A-B6FE-1E66FF045ADA}"/>
              </a:ext>
            </a:extLst>
          </p:cNvPr>
          <p:cNvSpPr txBox="1"/>
          <p:nvPr/>
        </p:nvSpPr>
        <p:spPr>
          <a:xfrm>
            <a:off x="766786" y="5788622"/>
            <a:ext cx="4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3600" dirty="0"/>
              <a:t>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143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943</TotalTime>
  <Words>551</Words>
  <Application>Microsoft Office PowerPoint</Application>
  <PresentationFormat>Широкоэкранный</PresentationFormat>
  <Paragraphs>88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Calibri</vt:lpstr>
      <vt:lpstr>Calisto MT</vt:lpstr>
      <vt:lpstr>Posterama</vt:lpstr>
      <vt:lpstr>Times New Roman</vt:lpstr>
      <vt:lpstr>Wingdings 2</vt:lpstr>
      <vt:lpstr>Сланец</vt:lpstr>
      <vt:lpstr>Презентация PowerPoint</vt:lpstr>
      <vt:lpstr>Uzdevuma formulējums</vt:lpstr>
      <vt:lpstr>Sistēmas funkcionālās un nefunkcionālās prasības</vt:lpstr>
      <vt:lpstr>Klašu diagrama </vt:lpstr>
      <vt:lpstr>Autorizācija(blokshēmas) </vt:lpstr>
      <vt:lpstr>Reģistrācija (blokshēmas) </vt:lpstr>
      <vt:lpstr>Testēšanas metodikas </vt:lpstr>
      <vt:lpstr>Lietotāja ekspluatācijas instrukcija </vt:lpstr>
      <vt:lpstr>Lietotāja ekspluatācijas instrukcija </vt:lpstr>
      <vt:lpstr>Scinājums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2</cp:revision>
  <dcterms:created xsi:type="dcterms:W3CDTF">2024-05-29T21:52:48Z</dcterms:created>
  <dcterms:modified xsi:type="dcterms:W3CDTF">2024-06-19T04:22:14Z</dcterms:modified>
</cp:coreProperties>
</file>