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7EECDD.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C367B0-5300-5B4F-3091-62559A53AA73}" name="Downey, Austin" initials="AD" userId="S::AUSTINDOWNEY@sc.edu::f266037a-302d-4e65-ae3f-08629f90d5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1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94694"/>
  </p:normalViewPr>
  <p:slideViewPr>
    <p:cSldViewPr snapToGrid="0" snapToObjects="1">
      <p:cViewPr>
        <p:scale>
          <a:sx n="25" d="100"/>
          <a:sy n="25" d="100"/>
        </p:scale>
        <p:origin x="34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Liz" userId="1a8ff791-5c52-4f47-8528-c60906ebce0b" providerId="ADAL" clId="{DF233C84-57FF-A74F-9E22-6A202F3353D5}"/>
    <pc:docChg chg="custSel modSld">
      <pc:chgData name="Phillips, Liz" userId="1a8ff791-5c52-4f47-8528-c60906ebce0b" providerId="ADAL" clId="{DF233C84-57FF-A74F-9E22-6A202F3353D5}" dt="2022-11-09T18:21:23.176" v="11"/>
      <pc:docMkLst>
        <pc:docMk/>
      </pc:docMkLst>
      <pc:sldChg chg="addSp delSp modSp mod">
        <pc:chgData name="Phillips, Liz" userId="1a8ff791-5c52-4f47-8528-c60906ebce0b" providerId="ADAL" clId="{DF233C84-57FF-A74F-9E22-6A202F3353D5}" dt="2022-11-09T18:21:23.176" v="11"/>
        <pc:sldMkLst>
          <pc:docMk/>
          <pc:sldMk cId="1753148637" sldId="256"/>
        </pc:sldMkLst>
        <pc:picChg chg="del">
          <ac:chgData name="Phillips, Liz" userId="1a8ff791-5c52-4f47-8528-c60906ebce0b" providerId="ADAL" clId="{DF233C84-57FF-A74F-9E22-6A202F3353D5}" dt="2022-11-09T18:20:55.192" v="0" actId="478"/>
          <ac:picMkLst>
            <pc:docMk/>
            <pc:sldMk cId="1753148637" sldId="256"/>
            <ac:picMk id="3" creationId="{2F73D38B-C0C0-E445-91CA-20A96BB8E412}"/>
          </ac:picMkLst>
        </pc:picChg>
        <pc:picChg chg="add del mod">
          <ac:chgData name="Phillips, Liz" userId="1a8ff791-5c52-4f47-8528-c60906ebce0b" providerId="ADAL" clId="{DF233C84-57FF-A74F-9E22-6A202F3353D5}" dt="2022-11-09T18:21:07.483" v="2"/>
          <ac:picMkLst>
            <pc:docMk/>
            <pc:sldMk cId="1753148637" sldId="256"/>
            <ac:picMk id="7" creationId="{C6A80314-130B-0713-5EAF-C7184F19D9ED}"/>
          </ac:picMkLst>
        </pc:picChg>
        <pc:picChg chg="add del">
          <ac:chgData name="Phillips, Liz" userId="1a8ff791-5c52-4f47-8528-c60906ebce0b" providerId="ADAL" clId="{DF233C84-57FF-A74F-9E22-6A202F3353D5}" dt="2022-11-09T18:21:08.934" v="4"/>
          <ac:picMkLst>
            <pc:docMk/>
            <pc:sldMk cId="1753148637" sldId="256"/>
            <ac:picMk id="8" creationId="{82B4729B-116E-8807-7C3F-709C50ECCB1D}"/>
          </ac:picMkLst>
        </pc:picChg>
        <pc:picChg chg="add del mod">
          <ac:chgData name="Phillips, Liz" userId="1a8ff791-5c52-4f47-8528-c60906ebce0b" providerId="ADAL" clId="{DF233C84-57FF-A74F-9E22-6A202F3353D5}" dt="2022-11-09T18:21:13.620" v="6"/>
          <ac:picMkLst>
            <pc:docMk/>
            <pc:sldMk cId="1753148637" sldId="256"/>
            <ac:picMk id="9" creationId="{9F980E2F-FC99-2E6D-B1B7-0D0083414AE4}"/>
          </ac:picMkLst>
        </pc:picChg>
        <pc:picChg chg="add del mod">
          <ac:chgData name="Phillips, Liz" userId="1a8ff791-5c52-4f47-8528-c60906ebce0b" providerId="ADAL" clId="{DF233C84-57FF-A74F-9E22-6A202F3353D5}" dt="2022-11-09T18:21:18.324" v="8"/>
          <ac:picMkLst>
            <pc:docMk/>
            <pc:sldMk cId="1753148637" sldId="256"/>
            <ac:picMk id="10" creationId="{6E56F28F-0690-742E-C37F-BAB6D8BDA34E}"/>
          </ac:picMkLst>
        </pc:picChg>
        <pc:picChg chg="add del">
          <ac:chgData name="Phillips, Liz" userId="1a8ff791-5c52-4f47-8528-c60906ebce0b" providerId="ADAL" clId="{DF233C84-57FF-A74F-9E22-6A202F3353D5}" dt="2022-11-09T18:21:20.867" v="10"/>
          <ac:picMkLst>
            <pc:docMk/>
            <pc:sldMk cId="1753148637" sldId="256"/>
            <ac:picMk id="11" creationId="{738BF7A1-68FD-4699-D71E-712BC5A94660}"/>
          </ac:picMkLst>
        </pc:picChg>
        <pc:picChg chg="add mod">
          <ac:chgData name="Phillips, Liz" userId="1a8ff791-5c52-4f47-8528-c60906ebce0b" providerId="ADAL" clId="{DF233C84-57FF-A74F-9E22-6A202F3353D5}" dt="2022-11-09T18:21:23.176" v="11"/>
          <ac:picMkLst>
            <pc:docMk/>
            <pc:sldMk cId="1753148637" sldId="256"/>
            <ac:picMk id="12" creationId="{FADCEAF8-DA6D-A55E-647A-B8A900D7ABC6}"/>
          </ac:picMkLst>
        </pc:picChg>
      </pc:sldChg>
    </pc:docChg>
  </pc:docChgLst>
</pc:chgInfo>
</file>

<file path=ppt/comments/modernComment_100_687EECDD.xml><?xml version="1.0" encoding="utf-8"?>
<p188:cmLst xmlns:a="http://schemas.openxmlformats.org/drawingml/2006/main" xmlns:r="http://schemas.openxmlformats.org/officeDocument/2006/relationships" xmlns:p188="http://schemas.microsoft.com/office/powerpoint/2018/8/main">
  <p188:cm id="{9E836408-65FC-41FE-81F2-B64B9E4D4B47}" authorId="{C6C367B0-5300-5B4F-3091-62559A53AA73}" created="2025-04-19T17:40:21.332">
    <ac:deMkLst xmlns:ac="http://schemas.microsoft.com/office/drawing/2013/main/command">
      <pc:docMk xmlns:pc="http://schemas.microsoft.com/office/powerpoint/2013/main/command"/>
      <pc:sldMk xmlns:pc="http://schemas.microsoft.com/office/powerpoint/2013/main/command" cId="1753148637" sldId="256"/>
      <ac:spMk id="3" creationId="{9B8553E6-CFF1-2F94-8758-1F9FDD8438EE}"/>
    </ac:deMkLst>
    <p188:txBody>
      <a:bodyPr/>
      <a:lstStyle/>
      <a:p>
        <a:r>
          <a:rPr lang="en-US"/>
          <a:t>Just an example, update as needed.</a:t>
        </a:r>
      </a:p>
    </p188:txBody>
  </p188:cm>
  <p188:cm id="{626EA7A3-040C-469B-B248-7C0B8CB46AFF}" authorId="{C6C367B0-5300-5B4F-3091-62559A53AA73}" created="2025-04-19T17:40:54.390">
    <ac:txMkLst xmlns:ac="http://schemas.microsoft.com/office/drawing/2013/main/command">
      <pc:docMk xmlns:pc="http://schemas.microsoft.com/office/powerpoint/2013/main/command"/>
      <pc:sldMk xmlns:pc="http://schemas.microsoft.com/office/powerpoint/2013/main/command" cId="1753148637" sldId="256"/>
      <ac:spMk id="5" creationId="{DBD19AEC-90D1-684D-8E09-0A535CA5A724}"/>
      <ac:txMk cp="0" len="22">
        <ac:context len="23" hash="2040931051"/>
      </ac:txMk>
    </ac:txMkLst>
    <p188:pos x="11259530" y="934717"/>
    <p188:txBody>
      <a:bodyPr/>
      <a:lstStyle/>
      <a:p>
        <a:r>
          <a:rPr lang="en-US"/>
          <a:t>In general, also put the names of others that helped you in the project. Not just your name.</a:t>
        </a:r>
      </a:p>
    </p188:txBody>
  </p188:cm>
  <p188:cm id="{D81C47BD-6110-418C-B843-4DBB71BCBFF6}" authorId="{C6C367B0-5300-5B4F-3091-62559A53AA73}" created="2025-04-19T17:41:33.494">
    <ac:txMkLst xmlns:ac="http://schemas.microsoft.com/office/drawing/2013/main/command">
      <pc:docMk xmlns:pc="http://schemas.microsoft.com/office/powerpoint/2013/main/command"/>
      <pc:sldMk xmlns:pc="http://schemas.microsoft.com/office/powerpoint/2013/main/command" cId="1753148637" sldId="256"/>
      <ac:spMk id="4" creationId="{93C257EE-FCD4-294D-AE06-F5633E1F25B6}"/>
      <ac:txMk cp="0" len="38">
        <ac:context len="39" hash="1952923300"/>
      </ac:txMk>
    </ac:txMkLst>
    <p188:pos x="27089100" y="962525"/>
    <p188:txBody>
      <a:bodyPr/>
      <a:lstStyle/>
      <a:p>
        <a:r>
          <a:rPr lang="en-US"/>
          <a:t>Make sure the title is unique and not the same as any paper, abstract, or other “product” you have submitted.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a:prstGeom prst="rect">
            <a:avLst/>
          </a:prstGeo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a:prstGeom prst="rect">
            <a:avLst/>
          </a:prstGeo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397221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017520" y="8763000"/>
            <a:ext cx="37856160" cy="208864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96210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2135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8763000"/>
            <a:ext cx="378561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9599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a:prstGeom prst="rect">
            <a:avLst/>
          </a:prstGeo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a:prstGeom prst="rect">
            <a:avLst/>
          </a:prstGeo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5" name="Footer Placeholder 4"/>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39528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23967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a:prstGeom prst="rect">
            <a:avLst/>
          </a:prstGeo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8" name="Footer Placeholder 7"/>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30520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17520" y="1752607"/>
            <a:ext cx="37856160" cy="636270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4" name="Footer Placeholder 3"/>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405133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3" name="Footer Placeholder 2"/>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04590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a:prstGeom prst="rect">
            <a:avLst/>
          </a:prstGeo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88181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a:prstGeom prst="rect">
            <a:avLst/>
          </a:prstGeo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a:prstGeom prst="rect">
            <a:avLst/>
          </a:prstGeo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a:prstGeom prst="rect">
            <a:avLst/>
          </a:prstGeo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a:xfrm>
            <a:off x="3017520" y="30510487"/>
            <a:ext cx="9875520" cy="1752600"/>
          </a:xfrm>
          <a:prstGeom prst="rect">
            <a:avLst/>
          </a:prstGeom>
        </p:spPr>
        <p:txBody>
          <a:bodyPr/>
          <a:lstStyle/>
          <a:p>
            <a:fld id="{ACC69483-2065-824C-9173-E1AF42207651}" type="datetimeFigureOut">
              <a:rPr lang="en-US" smtClean="0"/>
              <a:t>4/19/2025</a:t>
            </a:fld>
            <a:endParaRPr lang="en-US"/>
          </a:p>
        </p:txBody>
      </p:sp>
      <p:sp>
        <p:nvSpPr>
          <p:cNvPr id="6" name="Footer Placeholder 5"/>
          <p:cNvSpPr>
            <a:spLocks noGrp="1"/>
          </p:cNvSpPr>
          <p:nvPr>
            <p:ph type="ftr" sz="quarter" idx="11"/>
          </p:nvPr>
        </p:nvSpPr>
        <p:spPr>
          <a:xfrm>
            <a:off x="14538960" y="30510487"/>
            <a:ext cx="148132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0998160" y="30510487"/>
            <a:ext cx="9875520" cy="1752600"/>
          </a:xfrm>
          <a:prstGeom prst="rect">
            <a:avLst/>
          </a:prstGeom>
        </p:spPr>
        <p:txBody>
          <a:bodyPr/>
          <a:lstStyle/>
          <a:p>
            <a:fld id="{4FFD537F-B0DA-EC4B-8773-1182E1445743}" type="slidenum">
              <a:rPr lang="en-US" smtClean="0"/>
              <a:t>‹#›</a:t>
            </a:fld>
            <a:endParaRPr lang="en-US"/>
          </a:p>
        </p:txBody>
      </p:sp>
    </p:spTree>
    <p:extLst>
      <p:ext uri="{BB962C8B-B14F-4D97-AF65-F5344CB8AC3E}">
        <p14:creationId xmlns:p14="http://schemas.microsoft.com/office/powerpoint/2010/main" val="164359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71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edu/about/offices_and_divisions/communications/toolbox/visuals/colors/index.php" TargetMode="External"/><Relationship Id="rId2" Type="http://schemas.microsoft.com/office/2018/10/relationships/comments" Target="../comments/modernComment_100_687EECDD.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B0DCF1-A0AF-3C43-A8C7-2CF0F70BD604}"/>
              </a:ext>
            </a:extLst>
          </p:cNvPr>
          <p:cNvSpPr>
            <a:spLocks noGrp="1"/>
          </p:cNvSpPr>
          <p:nvPr>
            <p:ph type="ctrTitle"/>
          </p:nvPr>
        </p:nvSpPr>
        <p:spPr>
          <a:xfrm>
            <a:off x="76774" y="-3293311"/>
            <a:ext cx="54584026" cy="1862048"/>
          </a:xfrm>
        </p:spPr>
        <p:txBody>
          <a:bodyPr/>
          <a:lstStyle/>
          <a:p>
            <a:pPr algn="l"/>
            <a:r>
              <a:rPr lang="en-US" dirty="0"/>
              <a:t>Research Poster 3-Column Template</a:t>
            </a:r>
          </a:p>
        </p:txBody>
      </p:sp>
      <p:sp>
        <p:nvSpPr>
          <p:cNvPr id="4" name="TextBox 3">
            <a:extLst>
              <a:ext uri="{FF2B5EF4-FFF2-40B4-BE49-F238E27FC236}">
                <a16:creationId xmlns:a16="http://schemas.microsoft.com/office/drawing/2014/main" id="{93C257EE-FCD4-294D-AE06-F5633E1F25B6}"/>
              </a:ext>
            </a:extLst>
          </p:cNvPr>
          <p:cNvSpPr txBox="1"/>
          <p:nvPr/>
        </p:nvSpPr>
        <p:spPr>
          <a:xfrm>
            <a:off x="1066800" y="866275"/>
            <a:ext cx="40714842" cy="1862048"/>
          </a:xfrm>
          <a:prstGeom prst="rect">
            <a:avLst/>
          </a:prstGeom>
          <a:noFill/>
        </p:spPr>
        <p:txBody>
          <a:bodyPr wrap="square" rtlCol="0">
            <a:spAutoFit/>
          </a:bodyPr>
          <a:lstStyle/>
          <a:p>
            <a:r>
              <a:rPr lang="en-US" sz="11500" b="1" i="0" dirty="0">
                <a:latin typeface="Arial" panose="020B0604020202020204" pitchFamily="34" charset="0"/>
                <a:cs typeface="Arial" panose="020B0604020202020204" pitchFamily="34" charset="0"/>
              </a:rPr>
              <a:t>Research Poster: Title of Presentation</a:t>
            </a:r>
          </a:p>
        </p:txBody>
      </p:sp>
      <p:sp>
        <p:nvSpPr>
          <p:cNvPr id="5" name="TextBox 4">
            <a:extLst>
              <a:ext uri="{FF2B5EF4-FFF2-40B4-BE49-F238E27FC236}">
                <a16:creationId xmlns:a16="http://schemas.microsoft.com/office/drawing/2014/main" id="{DBD19AEC-90D1-684D-8E09-0A535CA5A724}"/>
              </a:ext>
            </a:extLst>
          </p:cNvPr>
          <p:cNvSpPr txBox="1"/>
          <p:nvPr/>
        </p:nvSpPr>
        <p:spPr>
          <a:xfrm>
            <a:off x="1122970" y="2989583"/>
            <a:ext cx="40714842" cy="1323439"/>
          </a:xfrm>
          <a:prstGeom prst="rect">
            <a:avLst/>
          </a:prstGeom>
          <a:noFill/>
        </p:spPr>
        <p:txBody>
          <a:bodyPr wrap="square" rtlCol="0">
            <a:spAutoFit/>
          </a:bodyPr>
          <a:lstStyle/>
          <a:p>
            <a:r>
              <a:rPr lang="en-US" sz="8000" b="0" i="0" dirty="0">
                <a:latin typeface="Arial" panose="020B0604020202020204" pitchFamily="34" charset="0"/>
                <a:cs typeface="Arial" panose="020B0604020202020204" pitchFamily="34" charset="0"/>
              </a:rPr>
              <a:t>Authors and Co-authors</a:t>
            </a:r>
          </a:p>
        </p:txBody>
      </p:sp>
      <p:sp>
        <p:nvSpPr>
          <p:cNvPr id="20" name="TextBox 19">
            <a:extLst>
              <a:ext uri="{FF2B5EF4-FFF2-40B4-BE49-F238E27FC236}">
                <a16:creationId xmlns:a16="http://schemas.microsoft.com/office/drawing/2014/main" id="{62A8B05F-180E-F947-A226-9D05D72C2278}"/>
              </a:ext>
            </a:extLst>
          </p:cNvPr>
          <p:cNvSpPr txBox="1"/>
          <p:nvPr/>
        </p:nvSpPr>
        <p:spPr>
          <a:xfrm>
            <a:off x="1181351" y="4272875"/>
            <a:ext cx="28490779"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University of South Carolina, affiliations for other authors</a:t>
            </a:r>
            <a:endParaRPr lang="en-US" sz="4000" b="0" i="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C8027A9B-8130-D147-8CDB-AEE06639237B}"/>
              </a:ext>
              <a:ext uri="{C183D7F6-B498-43B3-948B-1728B52AA6E4}">
                <adec:decorative xmlns:adec="http://schemas.microsoft.com/office/drawing/2017/decorative" val="1"/>
              </a:ext>
            </a:extLst>
          </p:cNvPr>
          <p:cNvSpPr txBox="1"/>
          <p:nvPr/>
        </p:nvSpPr>
        <p:spPr>
          <a:xfrm>
            <a:off x="1190495" y="6198738"/>
            <a:ext cx="13249656" cy="769441"/>
          </a:xfrm>
          <a:prstGeom prst="rect">
            <a:avLst/>
          </a:prstGeom>
          <a:solidFill>
            <a:srgbClr val="74000B"/>
          </a:solidFill>
          <a:effectLst/>
        </p:spPr>
        <p:txBody>
          <a:bodyPr wrap="square" lIns="182880" rtlCol="0" anchor="ctr" anchorCtr="0">
            <a:noAutofit/>
          </a:bodyPr>
          <a:lstStyle/>
          <a:p>
            <a:r>
              <a:rPr lang="en-GB" sz="4400" b="1" dirty="0">
                <a:solidFill>
                  <a:schemeClr val="bg1"/>
                </a:solidFill>
                <a:latin typeface="Arial" panose="020B0604020202020204" pitchFamily="34" charset="0"/>
                <a:cs typeface="Arial" panose="020B0604020202020204" pitchFamily="34" charset="0"/>
              </a:rPr>
              <a:t>How to Use this Template</a:t>
            </a:r>
          </a:p>
        </p:txBody>
      </p:sp>
      <p:sp>
        <p:nvSpPr>
          <p:cNvPr id="35" name="Rectangle 23">
            <a:extLst>
              <a:ext uri="{FF2B5EF4-FFF2-40B4-BE49-F238E27FC236}">
                <a16:creationId xmlns:a16="http://schemas.microsoft.com/office/drawing/2014/main" id="{782D9226-56D4-7B4B-985D-827FF8274DC4}"/>
              </a:ext>
            </a:extLst>
          </p:cNvPr>
          <p:cNvSpPr>
            <a:spLocks noChangeArrowheads="1"/>
          </p:cNvSpPr>
          <p:nvPr/>
        </p:nvSpPr>
        <p:spPr bwMode="auto">
          <a:xfrm>
            <a:off x="1181351" y="7503317"/>
            <a:ext cx="13258800" cy="4062651"/>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Choose the template that best accommodates your communications objectives. There are three and four column templates.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Copy text box to other locations on poster as needed</a:t>
            </a:r>
          </a:p>
        </p:txBody>
      </p:sp>
      <p:sp>
        <p:nvSpPr>
          <p:cNvPr id="48" name="TextBox 47">
            <a:extLst>
              <a:ext uri="{FF2B5EF4-FFF2-40B4-BE49-F238E27FC236}">
                <a16:creationId xmlns:a16="http://schemas.microsoft.com/office/drawing/2014/main" id="{35631326-FC4F-9546-B4CB-A2231BE187AE}"/>
              </a:ext>
              <a:ext uri="{C183D7F6-B498-43B3-948B-1728B52AA6E4}">
                <adec:decorative xmlns:adec="http://schemas.microsoft.com/office/drawing/2017/decorative" val="1"/>
              </a:ext>
            </a:extLst>
          </p:cNvPr>
          <p:cNvSpPr txBox="1"/>
          <p:nvPr/>
        </p:nvSpPr>
        <p:spPr>
          <a:xfrm>
            <a:off x="1190495" y="12727888"/>
            <a:ext cx="13249656" cy="769441"/>
          </a:xfrm>
          <a:prstGeom prst="rect">
            <a:avLst/>
          </a:prstGeom>
          <a:solidFill>
            <a:srgbClr val="74000B"/>
          </a:solidFill>
          <a:effectLst/>
        </p:spPr>
        <p:txBody>
          <a:bodyPr wrap="square" lIns="182880" rtlCol="0" anchor="ctr" anchorCtr="0">
            <a:noAutofit/>
          </a:bodyPr>
          <a:lstStyle/>
          <a:p>
            <a:r>
              <a:rPr lang="en-GB" sz="4400" b="1" dirty="0">
                <a:solidFill>
                  <a:schemeClr val="bg1"/>
                </a:solidFill>
                <a:latin typeface="Arial" panose="020B0604020202020204" pitchFamily="34" charset="0"/>
                <a:cs typeface="Arial" panose="020B0604020202020204" pitchFamily="34" charset="0"/>
              </a:rPr>
              <a:t>Highlighted box</a:t>
            </a:r>
          </a:p>
        </p:txBody>
      </p:sp>
      <p:sp>
        <p:nvSpPr>
          <p:cNvPr id="47" name="Rectangle 23">
            <a:extLst>
              <a:ext uri="{FF2B5EF4-FFF2-40B4-BE49-F238E27FC236}">
                <a16:creationId xmlns:a16="http://schemas.microsoft.com/office/drawing/2014/main" id="{EDFB32A1-8649-6543-8F04-549AE3FB85FD}"/>
              </a:ext>
              <a:ext uri="{C183D7F6-B498-43B3-948B-1728B52AA6E4}">
                <adec:decorative xmlns:adec="http://schemas.microsoft.com/office/drawing/2017/decorative" val="1"/>
              </a:ext>
            </a:extLst>
          </p:cNvPr>
          <p:cNvSpPr>
            <a:spLocks noChangeArrowheads="1"/>
          </p:cNvSpPr>
          <p:nvPr/>
        </p:nvSpPr>
        <p:spPr bwMode="auto">
          <a:xfrm>
            <a:off x="1181351" y="13497329"/>
            <a:ext cx="13258800" cy="5375379"/>
          </a:xfrm>
          <a:prstGeom prst="rect">
            <a:avLst/>
          </a:prstGeom>
          <a:solidFill>
            <a:schemeClr val="bg2"/>
          </a:solidFill>
          <a:ln w="57150" cmpd="thinThick">
            <a:noFill/>
            <a:miter lim="800000"/>
            <a:headEnd/>
            <a:tailEnd/>
          </a:ln>
          <a:effectLst/>
        </p:spPr>
        <p:txBody>
          <a:bodyPr wrap="square" lIns="365760" tIns="365760" rIns="365760" bIns="36576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This box can be used to highlight a particularly important element or conclusion.</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Use only one highlighted box per layout.</a:t>
            </a:r>
          </a:p>
        </p:txBody>
      </p:sp>
      <p:sp>
        <p:nvSpPr>
          <p:cNvPr id="40" name="TextBox 39">
            <a:extLst>
              <a:ext uri="{FF2B5EF4-FFF2-40B4-BE49-F238E27FC236}">
                <a16:creationId xmlns:a16="http://schemas.microsoft.com/office/drawing/2014/main" id="{47D89FB2-23CD-CA4F-A5FA-9E0C7C3BB443}"/>
              </a:ext>
              <a:ext uri="{C183D7F6-B498-43B3-948B-1728B52AA6E4}">
                <adec:decorative xmlns:adec="http://schemas.microsoft.com/office/drawing/2017/decorative" val="1"/>
              </a:ext>
            </a:extLst>
          </p:cNvPr>
          <p:cNvSpPr txBox="1"/>
          <p:nvPr/>
        </p:nvSpPr>
        <p:spPr>
          <a:xfrm>
            <a:off x="15409373" y="6198738"/>
            <a:ext cx="13249656" cy="769441"/>
          </a:xfrm>
          <a:prstGeom prst="rect">
            <a:avLst/>
          </a:prstGeom>
          <a:solidFill>
            <a:srgbClr val="74000B"/>
          </a:solidFill>
          <a:effectLst/>
        </p:spPr>
        <p:txBody>
          <a:bodyPr wrap="square" lIns="182880" rtlCol="0" anchor="ctr" anchorCtr="0">
            <a:noAutofit/>
          </a:bodyPr>
          <a:lstStyle/>
          <a:p>
            <a:r>
              <a:rPr lang="en-GB" sz="4400" b="1" dirty="0">
                <a:solidFill>
                  <a:schemeClr val="bg1"/>
                </a:solidFill>
                <a:latin typeface="Arial" panose="020B0604020202020204" pitchFamily="34" charset="0"/>
                <a:cs typeface="Arial" panose="020B0604020202020204" pitchFamily="34" charset="0"/>
              </a:rPr>
              <a:t>Your Poster Content and Presentation</a:t>
            </a:r>
          </a:p>
        </p:txBody>
      </p:sp>
      <p:sp>
        <p:nvSpPr>
          <p:cNvPr id="37" name="Rectangle 23">
            <a:extLst>
              <a:ext uri="{FF2B5EF4-FFF2-40B4-BE49-F238E27FC236}">
                <a16:creationId xmlns:a16="http://schemas.microsoft.com/office/drawing/2014/main" id="{2E9E4177-217F-F643-AF46-9B49E24D3F6B}"/>
              </a:ext>
            </a:extLst>
          </p:cNvPr>
          <p:cNvSpPr>
            <a:spLocks noChangeArrowheads="1"/>
          </p:cNvSpPr>
          <p:nvPr/>
        </p:nvSpPr>
        <p:spPr bwMode="auto">
          <a:xfrm>
            <a:off x="15454184" y="7497534"/>
            <a:ext cx="13258800" cy="7940635"/>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Poster dimensions are 36” tall by 48” wide</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You can copy and paste from an existing presentation to the poster template or enter the information directly onto the template</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Try for an even balance on your posters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Use graphs and bar charts to represent data when possible</a:t>
            </a:r>
          </a:p>
          <a:p>
            <a:pPr marL="571500" indent="-571500">
              <a:buFont typeface="Arial" panose="020B0604020202020204" pitchFamily="34" charset="0"/>
              <a:buChar char="•"/>
            </a:pPr>
            <a:r>
              <a:rPr lang="en-US" altLang="en-US" sz="3600" b="1" dirty="0">
                <a:latin typeface="Arial" panose="020B0604020202020204" pitchFamily="34" charset="0"/>
                <a:cs typeface="Arial" panose="020B0604020202020204" pitchFamily="34" charset="0"/>
              </a:rPr>
              <a:t>Accent Colors:  </a:t>
            </a:r>
            <a:r>
              <a:rPr lang="en-US" altLang="en-US" sz="3600" dirty="0">
                <a:latin typeface="Arial" panose="020B0604020202020204" pitchFamily="34" charset="0"/>
                <a:cs typeface="Arial" panose="020B0604020202020204" pitchFamily="34" charset="0"/>
              </a:rPr>
              <a:t>When possible, use these secondary colors when you create your charts and graphs (</a:t>
            </a:r>
            <a:r>
              <a:rPr lang="en-US" altLang="en-US" sz="3600" dirty="0">
                <a:latin typeface="Arial" panose="020B0604020202020204" pitchFamily="34" charset="0"/>
                <a:cs typeface="Arial" panose="020B0604020202020204" pitchFamily="34" charset="0"/>
                <a:hlinkClick r:id="rId3"/>
              </a:rPr>
              <a:t>Brand Toolbox</a:t>
            </a:r>
            <a:r>
              <a:rPr lang="en-US" altLang="en-US" sz="3600" dirty="0">
                <a:latin typeface="Arial" panose="020B0604020202020204" pitchFamily="34" charset="0"/>
                <a:cs typeface="Arial" panose="020B0604020202020204" pitchFamily="34" charset="0"/>
              </a:rPr>
              <a:t>)</a:t>
            </a:r>
          </a:p>
        </p:txBody>
      </p:sp>
      <p:sp>
        <p:nvSpPr>
          <p:cNvPr id="41" name="Rectangle 40" descr="Tile with hex color CC2E40.">
            <a:extLst>
              <a:ext uri="{FF2B5EF4-FFF2-40B4-BE49-F238E27FC236}">
                <a16:creationId xmlns:a16="http://schemas.microsoft.com/office/drawing/2014/main" id="{05E4EAEA-E8E7-0844-AA7C-AE4551C7D10F}"/>
              </a:ext>
            </a:extLst>
          </p:cNvPr>
          <p:cNvSpPr/>
          <p:nvPr/>
        </p:nvSpPr>
        <p:spPr>
          <a:xfrm>
            <a:off x="16049608" y="12561227"/>
            <a:ext cx="936102" cy="936102"/>
          </a:xfrm>
          <a:prstGeom prst="rect">
            <a:avLst/>
          </a:prstGeom>
          <a:solidFill>
            <a:srgbClr val="CC2E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descr="Tile with hex color 6378AC.">
            <a:extLst>
              <a:ext uri="{FF2B5EF4-FFF2-40B4-BE49-F238E27FC236}">
                <a16:creationId xmlns:a16="http://schemas.microsoft.com/office/drawing/2014/main" id="{7AA487B4-11D8-624A-9E20-DB5841F58FE4}"/>
              </a:ext>
            </a:extLst>
          </p:cNvPr>
          <p:cNvSpPr/>
          <p:nvPr/>
        </p:nvSpPr>
        <p:spPr>
          <a:xfrm>
            <a:off x="17671978" y="12561227"/>
            <a:ext cx="936102" cy="936102"/>
          </a:xfrm>
          <a:prstGeom prst="rect">
            <a:avLst/>
          </a:prstGeom>
          <a:solidFill>
            <a:srgbClr val="637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descr="Tile with hex color 1E3841.">
            <a:extLst>
              <a:ext uri="{FF2B5EF4-FFF2-40B4-BE49-F238E27FC236}">
                <a16:creationId xmlns:a16="http://schemas.microsoft.com/office/drawing/2014/main" id="{8AAECEED-1627-CC44-8486-20BB2E4580E9}"/>
              </a:ext>
            </a:extLst>
          </p:cNvPr>
          <p:cNvSpPr/>
          <p:nvPr/>
        </p:nvSpPr>
        <p:spPr>
          <a:xfrm>
            <a:off x="19294348" y="12561227"/>
            <a:ext cx="936102" cy="936102"/>
          </a:xfrm>
          <a:prstGeom prst="rect">
            <a:avLst/>
          </a:prstGeom>
          <a:solidFill>
            <a:srgbClr val="1E38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descr="Tile with hex color 868A05.">
            <a:extLst>
              <a:ext uri="{FF2B5EF4-FFF2-40B4-BE49-F238E27FC236}">
                <a16:creationId xmlns:a16="http://schemas.microsoft.com/office/drawing/2014/main" id="{3815AA84-FF9A-8E4C-B2D0-66C44770EBA1}"/>
              </a:ext>
            </a:extLst>
          </p:cNvPr>
          <p:cNvSpPr/>
          <p:nvPr/>
        </p:nvSpPr>
        <p:spPr>
          <a:xfrm>
            <a:off x="20916718" y="12561227"/>
            <a:ext cx="936102" cy="936102"/>
          </a:xfrm>
          <a:prstGeom prst="rect">
            <a:avLst/>
          </a:prstGeom>
          <a:solidFill>
            <a:srgbClr val="868A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descr="Tile with hex color CED318.">
            <a:extLst>
              <a:ext uri="{FF2B5EF4-FFF2-40B4-BE49-F238E27FC236}">
                <a16:creationId xmlns:a16="http://schemas.microsoft.com/office/drawing/2014/main" id="{482204AA-CB35-E447-AB17-7E2CDC2AE480}"/>
              </a:ext>
            </a:extLst>
          </p:cNvPr>
          <p:cNvSpPr/>
          <p:nvPr/>
        </p:nvSpPr>
        <p:spPr>
          <a:xfrm>
            <a:off x="22539088" y="12561227"/>
            <a:ext cx="936102" cy="936102"/>
          </a:xfrm>
          <a:prstGeom prst="rect">
            <a:avLst/>
          </a:prstGeom>
          <a:solidFill>
            <a:srgbClr val="CED3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descr="Tile with hex color FFF193.">
            <a:extLst>
              <a:ext uri="{FF2B5EF4-FFF2-40B4-BE49-F238E27FC236}">
                <a16:creationId xmlns:a16="http://schemas.microsoft.com/office/drawing/2014/main" id="{48E1A667-0B65-4E4F-B262-584582B8F4AB}"/>
              </a:ext>
            </a:extLst>
          </p:cNvPr>
          <p:cNvSpPr/>
          <p:nvPr/>
        </p:nvSpPr>
        <p:spPr>
          <a:xfrm>
            <a:off x="24124350" y="12561227"/>
            <a:ext cx="936102" cy="936102"/>
          </a:xfrm>
          <a:prstGeom prst="rect">
            <a:avLst/>
          </a:prstGeom>
          <a:solidFill>
            <a:srgbClr val="FFF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39162E4-83BB-494A-9F67-328078AA0566}"/>
              </a:ext>
              <a:ext uri="{C183D7F6-B498-43B3-948B-1728B52AA6E4}">
                <adec:decorative xmlns:adec="http://schemas.microsoft.com/office/drawing/2017/decorative" val="1"/>
              </a:ext>
            </a:extLst>
          </p:cNvPr>
          <p:cNvSpPr txBox="1"/>
          <p:nvPr/>
        </p:nvSpPr>
        <p:spPr>
          <a:xfrm>
            <a:off x="29399252" y="6165033"/>
            <a:ext cx="13249656" cy="769441"/>
          </a:xfrm>
          <a:prstGeom prst="rect">
            <a:avLst/>
          </a:prstGeom>
          <a:solidFill>
            <a:srgbClr val="74000B"/>
          </a:solidFill>
          <a:effectLst/>
        </p:spPr>
        <p:txBody>
          <a:bodyPr wrap="square" lIns="182880" rtlCol="0" anchor="ctr" anchorCtr="0">
            <a:noAutofit/>
          </a:bodyPr>
          <a:lstStyle/>
          <a:p>
            <a:r>
              <a:rPr lang="en-GB" sz="4400" b="1" dirty="0">
                <a:solidFill>
                  <a:schemeClr val="bg1"/>
                </a:solidFill>
                <a:latin typeface="Arial" panose="020B0604020202020204" pitchFamily="34" charset="0"/>
                <a:cs typeface="Arial" panose="020B0604020202020204" pitchFamily="34" charset="0"/>
              </a:rPr>
              <a:t>Type Size and Section Headers</a:t>
            </a:r>
          </a:p>
        </p:txBody>
      </p:sp>
      <p:sp>
        <p:nvSpPr>
          <p:cNvPr id="36" name="Rectangle 23">
            <a:extLst>
              <a:ext uri="{FF2B5EF4-FFF2-40B4-BE49-F238E27FC236}">
                <a16:creationId xmlns:a16="http://schemas.microsoft.com/office/drawing/2014/main" id="{706CD3A7-BA7F-AA4F-91F9-BB1C89930FB6}"/>
              </a:ext>
            </a:extLst>
          </p:cNvPr>
          <p:cNvSpPr>
            <a:spLocks noChangeArrowheads="1"/>
          </p:cNvSpPr>
          <p:nvPr/>
        </p:nvSpPr>
        <p:spPr bwMode="auto">
          <a:xfrm>
            <a:off x="29399252" y="7467874"/>
            <a:ext cx="13249656" cy="6278642"/>
          </a:xfrm>
          <a:prstGeom prst="rect">
            <a:avLst/>
          </a:prstGeom>
          <a:noFill/>
          <a:ln w="57150" cmpd="thinThick">
            <a:noFill/>
            <a:miter lim="800000"/>
            <a:headEnd/>
            <a:tailEnd/>
          </a:ln>
          <a:effectLst/>
        </p:spPr>
        <p:txBody>
          <a:bodyPr wrap="square" lIns="0" tIns="182880" rIns="0" bIns="0">
            <a:noAutofit/>
          </a:bodyPr>
          <a:lstStyle/>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Type text inside the text boxes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Increase and decrease your view sizes as needed to see all or individual sections of poster. </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Do not use a font smaller than 24 except than for captions under pictures</a:t>
            </a:r>
          </a:p>
          <a:p>
            <a:pPr marL="571500" indent="-571500">
              <a:buFont typeface="Arial" panose="020B0604020202020204" pitchFamily="34" charset="0"/>
              <a:buChar char="•"/>
            </a:pPr>
            <a:r>
              <a:rPr lang="en-US" altLang="en-US" sz="3600" dirty="0">
                <a:latin typeface="Arial" panose="020B0604020202020204" pitchFamily="34" charset="0"/>
                <a:cs typeface="Arial" panose="020B0604020202020204" pitchFamily="34" charset="0"/>
              </a:rPr>
              <a:t>Make sure to keep your relevant text under the proper section headers</a:t>
            </a:r>
          </a:p>
        </p:txBody>
      </p:sp>
      <p:sp>
        <p:nvSpPr>
          <p:cNvPr id="2" name="Rectangle 1">
            <a:extLst>
              <a:ext uri="{FF2B5EF4-FFF2-40B4-BE49-F238E27FC236}">
                <a16:creationId xmlns:a16="http://schemas.microsoft.com/office/drawing/2014/main" id="{2484C412-BE7D-6F4A-8DD5-83391FE70B65}"/>
              </a:ext>
              <a:ext uri="{C183D7F6-B498-43B3-948B-1728B52AA6E4}">
                <adec:decorative xmlns:adec="http://schemas.microsoft.com/office/drawing/2017/decorative" val="1"/>
              </a:ext>
            </a:extLst>
          </p:cNvPr>
          <p:cNvSpPr/>
          <p:nvPr/>
        </p:nvSpPr>
        <p:spPr>
          <a:xfrm>
            <a:off x="914400" y="29742062"/>
            <a:ext cx="42062400" cy="2310063"/>
          </a:xfrm>
          <a:prstGeom prst="rect">
            <a:avLst/>
          </a:prstGeom>
          <a:solidFill>
            <a:srgbClr val="6D12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ADCEAF8-DA6D-A55E-647A-B8A900D7ABC6}"/>
              </a:ext>
            </a:extLst>
          </p:cNvPr>
          <p:cNvPicPr>
            <a:picLocks noChangeAspect="1"/>
          </p:cNvPicPr>
          <p:nvPr/>
        </p:nvPicPr>
        <p:blipFill>
          <a:blip r:embed="rId4"/>
          <a:srcRect/>
          <a:stretch/>
        </p:blipFill>
        <p:spPr>
          <a:xfrm>
            <a:off x="33703530" y="30126217"/>
            <a:ext cx="7599897" cy="1510823"/>
          </a:xfrm>
          <a:prstGeom prst="rect">
            <a:avLst/>
          </a:prstGeom>
        </p:spPr>
      </p:pic>
      <p:sp>
        <p:nvSpPr>
          <p:cNvPr id="3" name="Rectangle 23">
            <a:extLst>
              <a:ext uri="{FF2B5EF4-FFF2-40B4-BE49-F238E27FC236}">
                <a16:creationId xmlns:a16="http://schemas.microsoft.com/office/drawing/2014/main" id="{9B8553E6-CFF1-2F94-8758-1F9FDD8438EE}"/>
              </a:ext>
            </a:extLst>
          </p:cNvPr>
          <p:cNvSpPr>
            <a:spLocks noChangeArrowheads="1"/>
          </p:cNvSpPr>
          <p:nvPr/>
        </p:nvSpPr>
        <p:spPr bwMode="auto">
          <a:xfrm>
            <a:off x="1313945" y="29912453"/>
            <a:ext cx="21487062" cy="4062651"/>
          </a:xfrm>
          <a:prstGeom prst="rect">
            <a:avLst/>
          </a:prstGeom>
          <a:noFill/>
          <a:ln w="57150" cmpd="thinThick">
            <a:noFill/>
            <a:miter lim="800000"/>
            <a:headEnd/>
            <a:tailEnd/>
          </a:ln>
          <a:effectLst/>
        </p:spPr>
        <p:txBody>
          <a:bodyPr wrap="square" lIns="0" tIns="182880" rIns="0" bIns="0">
            <a:noAutofit/>
          </a:bodyPr>
          <a:lstStyle/>
          <a:p>
            <a:r>
              <a:rPr lang="en-US" altLang="en-US" sz="2400" dirty="0">
                <a:solidFill>
                  <a:schemeClr val="bg1"/>
                </a:solidFill>
                <a:latin typeface="Arial" panose="020B0604020202020204" pitchFamily="34" charset="0"/>
                <a:cs typeface="Arial" panose="020B0604020202020204" pitchFamily="34" charset="0"/>
              </a:rPr>
              <a:t>This material is based upon work supported by the Air Force Office of Scientific Research (AFOSR), United States through award no. FA9550-21-1-0083 and no. FA9550-21-1-0082. This work is also partly supported by the National Science Foundation, United States grant numbers 1850012, 1937535, and 1956071. Any opinions, findings, and conclusions or recommendations expressed in this material are those of the authors and do not necessarily reflect the views of the National Science Foundation or the United States Air Force.</a:t>
            </a:r>
          </a:p>
        </p:txBody>
      </p:sp>
      <p:pic>
        <p:nvPicPr>
          <p:cNvPr id="1030" name="Picture 6">
            <a:extLst>
              <a:ext uri="{FF2B5EF4-FFF2-40B4-BE49-F238E27FC236}">
                <a16:creationId xmlns:a16="http://schemas.microsoft.com/office/drawing/2014/main" id="{15651E99-81D4-FDF7-7994-1DFF69792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2572" y="30012724"/>
            <a:ext cx="1865191" cy="18749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OSR, Air Force Office of Scientific Research - YouTube">
            <a:extLst>
              <a:ext uri="{FF2B5EF4-FFF2-40B4-BE49-F238E27FC236}">
                <a16:creationId xmlns:a16="http://schemas.microsoft.com/office/drawing/2014/main" id="{103461DA-170E-A353-0600-04AE1BB54F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7181" y="30012724"/>
            <a:ext cx="1865191" cy="1865191"/>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4863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Template 1" id="{7B78ABBD-8E44-3E43-8B74-A515A627A488}" vid="{F3AB49B8-2753-4844-B8CB-1B5E0A21101D}"/>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298</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Research Poster 3-Column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3-Column Template</dc:title>
  <dc:creator>Jessica Fields</dc:creator>
  <cp:lastModifiedBy>Downey, Austin</cp:lastModifiedBy>
  <cp:revision>8</cp:revision>
  <cp:lastPrinted>2019-12-05T13:16:31Z</cp:lastPrinted>
  <dcterms:created xsi:type="dcterms:W3CDTF">2020-10-16T15:05:46Z</dcterms:created>
  <dcterms:modified xsi:type="dcterms:W3CDTF">2025-04-19T17:52:52Z</dcterms:modified>
</cp:coreProperties>
</file>