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handoutMasterIdLst>
    <p:handoutMasterId r:id="rId11"/>
  </p:handoutMasterIdLst>
  <p:sldIdLst>
    <p:sldId id="256" r:id="rId4"/>
    <p:sldId id="445" r:id="rId5"/>
    <p:sldId id="268" r:id="rId6"/>
    <p:sldId id="269" r:id="rId7"/>
    <p:sldId id="271" r:id="rId8"/>
    <p:sldId id="284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7409F4-7E64-4179-BEB1-2FBEB1BB5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5592-F86D-4581-AF51-0441BB5351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356D5-496E-4601-9467-AF85FBC5BAC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15AC-0EC5-4EEF-92C0-6BB02761F4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6E7FA-FC68-4A74-B4F5-984B2DBAD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EEA0-975D-4349-9CD1-2FD71E27E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3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3149F-C306-4332-9D1F-95BC64FEBAB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15C22-9F36-41AD-8A34-A0FFA8A7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4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2028377-C6B0-4A52-9984-EEA34391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722377F-BF0D-4947-B5A2-668B3D24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040216-1F44-49FC-812C-FD4F99C5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873B4B-7FAA-4615-BCC1-E9E9512E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A2E4B04-9078-41E9-8B63-FC7C95D0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A048E5-7341-448F-99F3-46F859FD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30399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3409B1-17A1-460C-A4FB-3749A32B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35C75F0-8F4C-4282-A1AB-E728BE67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33E51B-BF68-4B3F-B402-827D6A9A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9E05C4F-8969-4E4C-B0F2-088ED136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77DD-0A09-4AAF-956C-D13FDA1B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1CE7-23E1-4901-9471-BFDE50B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A017-D06B-42DF-A999-3CEB49FF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9658-1798-45F7-98B2-DEC71788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B1EB55-563B-4901-83F3-D6767900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FBBC5B-69CB-499B-8418-88474145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369CE0-6FA7-4CCA-BBC7-C6175B61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2020E2-6126-420F-B6A8-5F9CB111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337A765D-0492-415A-B850-930F79D2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E55C9F5E-EC01-4218-8E41-810F47544AE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094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E9D975C-2D97-403B-8CEE-EEA9AD726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F9CBC59-6AF1-4209-87A8-3D9EC721C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65DBA-08D2-4B85-997F-292A6C439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F630D4F-A67A-4F71-B75E-558EA0860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6C3FCA-C9C0-492D-B58E-B52A0898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E6FB04B-E05C-4A4E-B303-009E0D727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384A55F-7F17-437F-9016-3627432C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89A46-5578-448D-93E3-8A480386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8A79F-47A0-41D4-B264-B1BCC8161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10C3-A60A-4140-9166-4462A456F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2994ED-158E-4620-8FA5-E9365AFBF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88873E-D17D-477F-8E37-417CAFE8A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9FEBCA-9214-4DFD-80DE-601762A18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9C7E37-D479-43BB-AB1E-7C26D49A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5E0D8FF-0005-4A18-A371-AF90FC1E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EC529F3-5914-4C98-AA97-18D0EC0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CC133-7B85-4F9B-9A99-C4214E11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B574-3360-40B6-909F-75171C29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112D-728E-4942-B8C5-989DDCCC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/>
          <p:nvPr/>
        </p:nvPicPr>
        <p:blipFill>
          <a:blip r:embed="rId15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pic>
        <p:nvPicPr>
          <p:cNvPr id="5" name="Picture 8"/>
          <p:cNvPicPr/>
          <p:nvPr/>
        </p:nvPicPr>
        <p:blipFill>
          <a:blip r:embed="rId16"/>
          <a:stretch/>
        </p:blipFill>
        <p:spPr>
          <a:xfrm>
            <a:off x="4509360" y="4429800"/>
            <a:ext cx="3172680" cy="2114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1960" y="1656360"/>
            <a:ext cx="10514880" cy="2187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91E3-42E6-45C6-BE88-32235CEFF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/>
          <p:cNvPicPr/>
          <p:nvPr/>
        </p:nvPicPr>
        <p:blipFill>
          <a:blip r:embed="rId16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0654366-1A32-4CD8-A79A-E86AE840F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1"/>
          <p:cNvPicPr/>
          <p:nvPr/>
        </p:nvPicPr>
        <p:blipFill>
          <a:blip r:embed="rId15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pic>
        <p:nvPicPr>
          <p:cNvPr id="80" name="Picture 11"/>
          <p:cNvPicPr/>
          <p:nvPr/>
        </p:nvPicPr>
        <p:blipFill>
          <a:blip r:embed="rId16"/>
          <a:stretch/>
        </p:blipFill>
        <p:spPr>
          <a:xfrm>
            <a:off x="8826120" y="5555520"/>
            <a:ext cx="2891520" cy="120456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A28C-B243-42CC-B9C4-D72AD94F7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480" y="5994750"/>
            <a:ext cx="26353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6460F4F-DBB5-4193-97F4-1B4B8AB3B3AB}"/>
              </a:ext>
            </a:extLst>
          </p:cNvPr>
          <p:cNvSpPr/>
          <p:nvPr/>
        </p:nvSpPr>
        <p:spPr>
          <a:xfrm>
            <a:off x="8525350" y="5002297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stomShape 1"/>
          <p:cNvSpPr/>
          <p:nvPr/>
        </p:nvSpPr>
        <p:spPr>
          <a:xfrm>
            <a:off x="314220" y="551051"/>
            <a:ext cx="11563560" cy="139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3600" b="1" cap="all" spc="-1" dirty="0">
                <a:solidFill>
                  <a:srgbClr val="000000"/>
                </a:solidFill>
                <a:latin typeface="+mj-lt"/>
              </a:rPr>
              <a:t>Cholesky – Jacobi eigenvalue algorithm </a:t>
            </a:r>
          </a:p>
          <a:p>
            <a:pPr algn="ctr">
              <a:lnSpc>
                <a:spcPct val="90000"/>
              </a:lnSpc>
            </a:pPr>
            <a:r>
              <a:rPr lang="en-US" sz="2000" b="1" cap="all" spc="-1" dirty="0">
                <a:solidFill>
                  <a:srgbClr val="000000"/>
                </a:solidFill>
                <a:latin typeface="+mj-lt"/>
              </a:rPr>
              <a:t>A method for solving the generalized eigenvalue problem on FPGAs</a:t>
            </a:r>
            <a:endParaRPr lang="en-US" sz="1200" b="0" strike="noStrike" spc="-1" dirty="0">
              <a:latin typeface="+mj-lt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95720" y="2652120"/>
            <a:ext cx="10600560" cy="77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9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+mj-lt"/>
                <a:ea typeface="Arial"/>
              </a:rPr>
              <a:t>Austin Downey</a:t>
            </a:r>
          </a:p>
          <a:p>
            <a:pPr algn="ctr">
              <a:lnSpc>
                <a:spcPct val="190000"/>
              </a:lnSpc>
            </a:pPr>
            <a:endParaRPr lang="en-US" sz="1600" b="1" strike="noStrike" dirty="0">
              <a:solidFill>
                <a:srgbClr val="000000"/>
              </a:solidFill>
              <a:latin typeface="+mj-lt"/>
              <a:ea typeface="Arial"/>
            </a:endParaRP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Mechanical Engineering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Civil and Environmental Engineering</a:t>
            </a:r>
          </a:p>
          <a:p>
            <a:pPr algn="ctr">
              <a:lnSpc>
                <a:spcPct val="190000"/>
              </a:lnSpc>
              <a:spcBef>
                <a:spcPts val="1001"/>
              </a:spcBef>
            </a:pPr>
            <a:endParaRPr lang="en-US" sz="1600" b="1" spc="259" dirty="0">
              <a:solidFill>
                <a:srgbClr val="000000"/>
              </a:solidFill>
              <a:latin typeface="+mj-lt"/>
              <a:ea typeface="Arial"/>
            </a:endParaRPr>
          </a:p>
          <a:p>
            <a:pPr algn="ctr">
              <a:lnSpc>
                <a:spcPct val="190000"/>
              </a:lnSpc>
              <a:spcBef>
                <a:spcPts val="1001"/>
              </a:spcBef>
            </a:pPr>
            <a:endParaRPr lang="en-US" sz="1600" b="1" spc="259" dirty="0">
              <a:solidFill>
                <a:srgbClr val="000000"/>
              </a:solidFill>
              <a:latin typeface="+mj-lt"/>
              <a:ea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89FA73-CA6B-4919-BDF2-F9CAE4537ADB}"/>
              </a:ext>
            </a:extLst>
          </p:cNvPr>
          <p:cNvSpPr/>
          <p:nvPr/>
        </p:nvSpPr>
        <p:spPr>
          <a:xfrm>
            <a:off x="7619999" y="4830792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BF680-C917-4F6D-8BC0-35BECCFD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AAAA638-6ACF-49AE-8F73-4379492B44CB}"/>
              </a:ext>
            </a:extLst>
          </p:cNvPr>
          <p:cNvSpPr/>
          <p:nvPr/>
        </p:nvSpPr>
        <p:spPr>
          <a:xfrm>
            <a:off x="8596871" y="5153622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stomShape 1"/>
          <p:cNvSpPr/>
          <p:nvPr/>
        </p:nvSpPr>
        <p:spPr>
          <a:xfrm>
            <a:off x="418390" y="311455"/>
            <a:ext cx="105102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Technical Update: Computing Eigenvalues on a FPGA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1353680" y="6492960"/>
            <a:ext cx="70416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6"/>
          <p:cNvSpPr/>
          <p:nvPr/>
        </p:nvSpPr>
        <p:spPr>
          <a:xfrm>
            <a:off x="453660" y="1059692"/>
            <a:ext cx="11284680" cy="29089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to develop a generalized eigenvalue solver that could run on an FPGA</a:t>
            </a:r>
          </a:p>
          <a:p>
            <a:pPr marL="216000" indent="-21528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not find anything in the literature for generalized eigenvalues solved on a FPGA  The core concept is to keep all matrices as symmetric (as possible)</a:t>
            </a:r>
          </a:p>
          <a:p>
            <a:pPr marL="216000" indent="-21528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several methodologies, the proposed solution is a two-step generalized eigenvalue solver.</a:t>
            </a:r>
          </a:p>
          <a:p>
            <a:pPr marL="673200" lvl="1" indent="-21528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Cholesky decomposition to create a symmetric reduction of the M and K matrix  </a:t>
            </a:r>
          </a:p>
          <a:p>
            <a:pPr marL="673200" lvl="1" indent="-21528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Jacobi eigenvalue algorithm to solve the reduced problem.</a:t>
            </a:r>
          </a:p>
          <a:p>
            <a:pPr marL="216000" indent="-21528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200" spc="-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2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7B8784D2-F492-40C4-8FAE-5159FCE237CD}"/>
              </a:ext>
            </a:extLst>
          </p:cNvPr>
          <p:cNvSpPr/>
          <p:nvPr/>
        </p:nvSpPr>
        <p:spPr>
          <a:xfrm>
            <a:off x="2246605" y="3305601"/>
            <a:ext cx="3379470" cy="2893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3075D161-8B0C-49E9-9B7F-B06988FCA222}"/>
              </a:ext>
            </a:extLst>
          </p:cNvPr>
          <p:cNvSpPr/>
          <p:nvPr/>
        </p:nvSpPr>
        <p:spPr>
          <a:xfrm>
            <a:off x="6361406" y="3366561"/>
            <a:ext cx="3379469" cy="2879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78B669-21CE-4E16-841A-E44D272E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  <p:sp>
        <p:nvSpPr>
          <p:cNvPr id="84" name="full">
            <a:extLst>
              <a:ext uri="{FF2B5EF4-FFF2-40B4-BE49-F238E27FC236}">
                <a16:creationId xmlns:a16="http://schemas.microsoft.com/office/drawing/2014/main" id="{E208AE6D-AF7E-44A6-80DE-845C88F8D7CD}"/>
              </a:ext>
            </a:extLst>
          </p:cNvPr>
          <p:cNvSpPr/>
          <p:nvPr/>
        </p:nvSpPr>
        <p:spPr>
          <a:xfrm>
            <a:off x="0" y="6638290"/>
            <a:ext cx="12192000" cy="21971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7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833" y="460100"/>
            <a:ext cx="80200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45" dirty="0">
                <a:solidFill>
                  <a:schemeClr val="tx1"/>
                </a:solidFill>
              </a:rPr>
              <a:t>Technical </a:t>
            </a:r>
            <a:r>
              <a:rPr lang="en-US" sz="2800" spc="-5" dirty="0">
                <a:solidFill>
                  <a:schemeClr val="tx1"/>
                </a:solidFill>
              </a:rPr>
              <a:t>Update: Cholesky-Jacobi</a:t>
            </a:r>
            <a:r>
              <a:rPr lang="en-US" sz="2800" spc="-20" dirty="0">
                <a:solidFill>
                  <a:schemeClr val="tx1"/>
                </a:solidFill>
              </a:rPr>
              <a:t> </a:t>
            </a:r>
            <a:r>
              <a:rPr lang="en-US" sz="2800" spc="-5" dirty="0">
                <a:solidFill>
                  <a:schemeClr val="tx1"/>
                </a:solidFill>
              </a:rPr>
              <a:t>Simulations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611505" y="2179581"/>
            <a:ext cx="10968990" cy="401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534" y="1029148"/>
            <a:ext cx="7259955" cy="87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" indent="-224790">
              <a:lnSpc>
                <a:spcPct val="100000"/>
              </a:lnSpc>
              <a:buChar char="•"/>
              <a:tabLst>
                <a:tab pos="236854" algn="l"/>
                <a:tab pos="237490" algn="l"/>
              </a:tabLst>
            </a:pPr>
            <a:r>
              <a:rPr sz="1600" spc="-5" dirty="0">
                <a:latin typeface="Arial"/>
                <a:cs typeface="Arial"/>
              </a:rPr>
              <a:t>Simulated the proposed Cholesky-Jacobi general eigenvalue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solver</a:t>
            </a:r>
          </a:p>
          <a:p>
            <a:pPr marL="694690" lvl="1" indent="-224790">
              <a:lnSpc>
                <a:spcPct val="100000"/>
              </a:lnSpc>
              <a:spcBef>
                <a:spcPts val="500"/>
              </a:spcBef>
              <a:buChar char="•"/>
              <a:tabLst>
                <a:tab pos="694055" algn="l"/>
                <a:tab pos="694690" algn="l"/>
              </a:tabLst>
            </a:pPr>
            <a:r>
              <a:rPr sz="1600" spc="-5" dirty="0">
                <a:latin typeface="Arial"/>
                <a:cs typeface="Arial"/>
              </a:rPr>
              <a:t>The code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not fast on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CPU </a:t>
            </a:r>
            <a:r>
              <a:rPr sz="1600" spc="-10" dirty="0">
                <a:latin typeface="Arial"/>
                <a:cs typeface="Arial"/>
              </a:rPr>
              <a:t>(order </a:t>
            </a:r>
            <a:r>
              <a:rPr sz="1600" spc="-5" dirty="0">
                <a:latin typeface="Arial"/>
                <a:cs typeface="Arial"/>
              </a:rPr>
              <a:t>of seconds).</a:t>
            </a:r>
            <a:endParaRPr sz="1600" dirty="0">
              <a:latin typeface="Arial"/>
              <a:cs typeface="Arial"/>
            </a:endParaRPr>
          </a:p>
          <a:p>
            <a:pPr marL="694690" lvl="1" indent="-224790">
              <a:lnSpc>
                <a:spcPct val="100000"/>
              </a:lnSpc>
              <a:spcBef>
                <a:spcPts val="490"/>
              </a:spcBef>
              <a:buChar char="•"/>
              <a:tabLst>
                <a:tab pos="694055" algn="l"/>
                <a:tab pos="694690" algn="l"/>
              </a:tabLst>
            </a:pPr>
            <a:r>
              <a:rPr sz="1600" spc="-5" dirty="0">
                <a:latin typeface="Arial"/>
                <a:cs typeface="Arial"/>
              </a:rPr>
              <a:t>Code </a:t>
            </a:r>
            <a:r>
              <a:rPr sz="1600" dirty="0">
                <a:latin typeface="Arial"/>
                <a:cs typeface="Arial"/>
              </a:rPr>
              <a:t>is concise </a:t>
            </a:r>
            <a:r>
              <a:rPr sz="1600" spc="-5" dirty="0">
                <a:latin typeface="Arial"/>
                <a:cs typeface="Arial"/>
              </a:rPr>
              <a:t>and should be straightforward to implement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LabVIEW.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5EBED9-3332-4F90-88DB-E5FE8B45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480" y="435631"/>
            <a:ext cx="10972440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40"/>
              </a:lnSpc>
            </a:pPr>
            <a:r>
              <a:rPr sz="3200" spc="-5" dirty="0">
                <a:solidFill>
                  <a:schemeClr val="tx1"/>
                </a:solidFill>
              </a:rPr>
              <a:t>Next Steps: Hardware Implementation and Updating  Probability Density Functions</a:t>
            </a:r>
            <a:r>
              <a:rPr sz="3200" spc="-5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Cholesky-Jacobi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5780" y="1602187"/>
            <a:ext cx="10719840" cy="2931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46225">
              <a:lnSpc>
                <a:spcPct val="126000"/>
              </a:lnSpc>
              <a:spcBef>
                <a:spcPts val="600"/>
              </a:spcBef>
            </a:pPr>
            <a:r>
              <a:rPr lang="en-US" sz="1600" spc="-5" dirty="0">
                <a:latin typeface="Arial"/>
                <a:cs typeface="Arial"/>
              </a:rPr>
              <a:t>Implement proposed Cholesky-Jacobi algorithm on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-45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FPGA</a:t>
            </a:r>
            <a:endParaRPr lang="en-US" sz="1600" dirty="0">
              <a:latin typeface="Arial"/>
              <a:cs typeface="Arial"/>
            </a:endParaRPr>
          </a:p>
          <a:p>
            <a:pPr marR="1546225" indent="-285750">
              <a:lnSpc>
                <a:spcPct val="126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latin typeface="Arial"/>
                <a:cs typeface="Arial"/>
              </a:rPr>
              <a:t>Need to consider hardware </a:t>
            </a:r>
            <a:r>
              <a:rPr sz="1600" dirty="0">
                <a:latin typeface="Arial"/>
                <a:cs typeface="Arial"/>
              </a:rPr>
              <a:t>space </a:t>
            </a:r>
            <a:r>
              <a:rPr sz="1600" spc="-5" dirty="0">
                <a:latin typeface="Arial"/>
                <a:cs typeface="Arial"/>
              </a:rPr>
              <a:t>and data sharing between FPGA and CPU  Potential of </a:t>
            </a:r>
            <a:r>
              <a:rPr sz="1600" dirty="0">
                <a:latin typeface="Arial"/>
                <a:cs typeface="Arial"/>
              </a:rPr>
              <a:t>just </a:t>
            </a:r>
            <a:r>
              <a:rPr sz="1600" spc="-5" dirty="0">
                <a:latin typeface="Arial"/>
                <a:cs typeface="Arial"/>
              </a:rPr>
              <a:t>using </a:t>
            </a:r>
            <a:r>
              <a:rPr sz="1600" spc="-10" dirty="0">
                <a:latin typeface="Arial"/>
                <a:cs typeface="Arial"/>
              </a:rPr>
              <a:t>FPGA </a:t>
            </a:r>
            <a:r>
              <a:rPr sz="1600" spc="-5" dirty="0">
                <a:latin typeface="Arial"/>
                <a:cs typeface="Arial"/>
              </a:rPr>
              <a:t>for the rotations of the Jacobi eigenvalue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solver</a:t>
            </a:r>
            <a:endParaRPr sz="1600" dirty="0">
              <a:latin typeface="Arial"/>
              <a:cs typeface="Arial"/>
            </a:endParaRPr>
          </a:p>
          <a:p>
            <a:pPr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latin typeface="Arial"/>
                <a:cs typeface="Arial"/>
              </a:rPr>
              <a:t>Implementing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reduced order model technique may be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key step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accelerating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calculations</a:t>
            </a:r>
            <a:endParaRPr lang="en-US" sz="1600" spc="-5" dirty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600" spc="-5" dirty="0">
                <a:latin typeface="Arial"/>
                <a:cs typeface="Arial"/>
              </a:rPr>
              <a:t>Investigate updating the PDFs based on prior knowledge  and upcoming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events.</a:t>
            </a:r>
          </a:p>
          <a:p>
            <a:pPr marR="5080" indent="-285750">
              <a:lnSpc>
                <a:spcPct val="997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spc="-5" dirty="0">
                <a:latin typeface="Arial"/>
                <a:cs typeface="Arial"/>
              </a:rPr>
              <a:t>Look into existing mathematical tools for  quantifying uncertainty (DRAM: Efficient adaptive  MCMC)</a:t>
            </a:r>
            <a:endParaRPr lang="en-US" sz="1600" dirty="0">
              <a:latin typeface="Arial"/>
              <a:cs typeface="Arial"/>
            </a:endParaRPr>
          </a:p>
          <a:p>
            <a:pPr marR="429259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Use </a:t>
            </a:r>
            <a:r>
              <a:rPr lang="en-US" sz="1600" spc="-5" dirty="0">
                <a:latin typeface="Arial"/>
                <a:cs typeface="Arial"/>
              </a:rPr>
              <a:t>precalculated uncertainty to </a:t>
            </a:r>
            <a:r>
              <a:rPr lang="en-US" sz="1600" dirty="0">
                <a:latin typeface="Arial"/>
                <a:cs typeface="Arial"/>
              </a:rPr>
              <a:t>limit </a:t>
            </a:r>
            <a:r>
              <a:rPr lang="en-US" sz="1600" spc="-5" dirty="0">
                <a:latin typeface="Arial"/>
                <a:cs typeface="Arial"/>
              </a:rPr>
              <a:t>search  space (variances of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PDF)</a:t>
            </a:r>
            <a:endParaRPr lang="en-US" sz="1600" dirty="0">
              <a:latin typeface="Arial"/>
              <a:cs typeface="Arial"/>
            </a:endParaRPr>
          </a:p>
          <a:p>
            <a:pPr marR="806450" indent="-285750">
              <a:lnSpc>
                <a:spcPts val="191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spc="-5" dirty="0">
                <a:latin typeface="Arial"/>
                <a:cs typeface="Arial"/>
              </a:rPr>
              <a:t>Update PDFs based on prior </a:t>
            </a:r>
            <a:r>
              <a:rPr lang="en-US" sz="1600" spc="-10" dirty="0">
                <a:latin typeface="Arial"/>
                <a:cs typeface="Arial"/>
              </a:rPr>
              <a:t>error </a:t>
            </a:r>
            <a:r>
              <a:rPr lang="en-US" sz="1600" dirty="0">
                <a:latin typeface="Arial"/>
                <a:cs typeface="Arial"/>
              </a:rPr>
              <a:t>in </a:t>
            </a:r>
            <a:r>
              <a:rPr lang="en-US" sz="1600" spc="-5" dirty="0">
                <a:latin typeface="Arial"/>
                <a:cs typeface="Arial"/>
              </a:rPr>
              <a:t>the  predictions.</a:t>
            </a:r>
            <a:endParaRPr lang="en-US"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1AA4CFD-513F-42F3-AD1E-7CC22DC5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178" y="410365"/>
            <a:ext cx="946600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solidFill>
                  <a:schemeClr val="tx1"/>
                </a:solidFill>
              </a:rPr>
              <a:t>Technical </a:t>
            </a:r>
            <a:r>
              <a:rPr spc="-5" dirty="0">
                <a:solidFill>
                  <a:schemeClr val="tx1"/>
                </a:solidFill>
              </a:rPr>
              <a:t>Update:</a:t>
            </a:r>
            <a:r>
              <a:rPr lang="en-US" spc="-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FPGA</a:t>
            </a:r>
            <a:r>
              <a:rPr spc="-20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3569" y="1198867"/>
            <a:ext cx="9896475" cy="2007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0" dirty="0">
                <a:latin typeface="Arial"/>
                <a:cs typeface="Arial"/>
              </a:rPr>
              <a:t>Implemented Cholesky algorithms </a:t>
            </a:r>
            <a:r>
              <a:rPr lang="en-US" sz="1600" spc="-5" dirty="0">
                <a:latin typeface="Arial"/>
                <a:cs typeface="Arial"/>
              </a:rPr>
              <a:t>on</a:t>
            </a:r>
            <a:r>
              <a:rPr lang="en-US" sz="1600" spc="50" dirty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FPGA</a:t>
            </a:r>
            <a:endParaRPr lang="en-US" sz="1600" spc="-5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latin typeface="Arial"/>
                <a:cs typeface="Arial"/>
              </a:rPr>
              <a:t>In the single precision floating point form, the CPU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2x faster than 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FPGA.</a:t>
            </a:r>
            <a:endParaRPr sz="1600" dirty="0">
              <a:latin typeface="Arial"/>
              <a:cs typeface="Arial"/>
            </a:endParaRPr>
          </a:p>
          <a:p>
            <a:pPr marL="298450" marR="5080" indent="-285750">
              <a:lnSpc>
                <a:spcPct val="158900"/>
              </a:lnSpc>
              <a:buFont typeface="Arial" panose="020B0604020202020204" pitchFamily="34" charset="0"/>
              <a:buChar char="•"/>
            </a:pPr>
            <a:r>
              <a:rPr sz="1600" spc="-5" dirty="0">
                <a:latin typeface="Arial"/>
                <a:cs typeface="Arial"/>
              </a:rPr>
              <a:t>Fixed point numbers allow for single </a:t>
            </a:r>
            <a:r>
              <a:rPr sz="1600" dirty="0">
                <a:latin typeface="Arial"/>
                <a:cs typeface="Arial"/>
              </a:rPr>
              <a:t>cycle </a:t>
            </a:r>
            <a:r>
              <a:rPr sz="1600" spc="-5" dirty="0">
                <a:latin typeface="Arial"/>
                <a:cs typeface="Arial"/>
              </a:rPr>
              <a:t>timed loops (increases </a:t>
            </a:r>
            <a:r>
              <a:rPr sz="1600" dirty="0">
                <a:latin typeface="Arial"/>
                <a:cs typeface="Arial"/>
              </a:rPr>
              <a:t>speed, </a:t>
            </a:r>
            <a:r>
              <a:rPr sz="1600" spc="-5" dirty="0">
                <a:latin typeface="Arial"/>
                <a:cs typeface="Arial"/>
              </a:rPr>
              <a:t>decreases hardware requirements). </a:t>
            </a:r>
            <a:endParaRPr lang="en-US" sz="1600" spc="-5" dirty="0">
              <a:latin typeface="Arial"/>
              <a:cs typeface="Arial"/>
            </a:endParaRPr>
          </a:p>
          <a:p>
            <a:pPr marL="298450" marR="5080" indent="-285750">
              <a:lnSpc>
                <a:spcPct val="158900"/>
              </a:lnSpc>
              <a:buFont typeface="Arial" panose="020B0604020202020204" pitchFamily="34" charset="0"/>
              <a:buChar char="•"/>
            </a:pPr>
            <a:r>
              <a:rPr sz="1600" spc="-5" dirty="0">
                <a:latin typeface="Arial"/>
                <a:cs typeface="Arial"/>
              </a:rPr>
              <a:t>Implementing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usable fixed point method will take </a:t>
            </a:r>
            <a:r>
              <a:rPr sz="1600" dirty="0">
                <a:latin typeface="Arial"/>
                <a:cs typeface="Arial"/>
              </a:rPr>
              <a:t>some </a:t>
            </a:r>
            <a:r>
              <a:rPr sz="1600" spc="-5" dirty="0">
                <a:latin typeface="Arial"/>
                <a:cs typeface="Arial"/>
              </a:rPr>
              <a:t>optimization, currently have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64-bit version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working.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9395" y="3429000"/>
            <a:ext cx="11713210" cy="3145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3594C49-33B4-408C-B87A-47350A19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1960" y="1656360"/>
            <a:ext cx="10514880" cy="21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6000" b="0" strike="noStrike" cap="all" spc="-1">
                <a:solidFill>
                  <a:srgbClr val="FFFFFF"/>
                </a:solidFill>
                <a:latin typeface="Impact"/>
              </a:rPr>
              <a:t>Thanks!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BFD0D-B65F-47F4-A84F-3906AC806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uofsc_ppt_substitute_fonts_wide</Template>
  <TotalTime>5901</TotalTime>
  <Words>331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Impact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Technical Update: Cholesky-Jacobi Simulations</vt:lpstr>
      <vt:lpstr>Next Steps: Hardware Implementation and Updating  Probability Density Functions Cholesky-Jacobi</vt:lpstr>
      <vt:lpstr>Technical Update: FPGA Update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DOWNEY, AUSTIN</dc:creator>
  <dc:description/>
  <cp:lastModifiedBy>Downey, Austin</cp:lastModifiedBy>
  <cp:revision>190</cp:revision>
  <dcterms:created xsi:type="dcterms:W3CDTF">2019-09-08T16:44:05Z</dcterms:created>
  <dcterms:modified xsi:type="dcterms:W3CDTF">2021-09-28T05:35:14Z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