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handoutMasterIdLst>
    <p:handoutMasterId r:id="rId11"/>
  </p:handoutMasterIdLst>
  <p:sldIdLst>
    <p:sldId id="256" r:id="rId4"/>
    <p:sldId id="445" r:id="rId5"/>
    <p:sldId id="268" r:id="rId6"/>
    <p:sldId id="269" r:id="rId7"/>
    <p:sldId id="271" r:id="rId8"/>
    <p:sldId id="284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028377-C6B0-4A52-9984-EEA34391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22377F-BF0D-4947-B5A2-668B3D24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40216-1F44-49FC-812C-FD4F99C5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873B4B-7FAA-4615-BCC1-E9E9512E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2E4B04-9078-41E9-8B63-FC7C95D0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A048E5-7341-448F-99F3-46F859F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409B1-17A1-460C-A4FB-3749A32B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5C75F0-8F4C-4282-A1AB-E728BE6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33E51B-BF68-4B3F-B402-827D6A9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9E05C4F-8969-4E4C-B0F2-088ED13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77DD-0A09-4AAF-956C-D13FDA1B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1CE7-23E1-4901-9471-BFDE50B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A017-D06B-42DF-A999-3CEB49FF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9658-1798-45F7-98B2-DEC71788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B1EB55-563B-4901-83F3-D6767900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FBBC5B-69CB-499B-8418-88474145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369CE0-6FA7-4CCA-BBC7-C6175B61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2020E2-6126-420F-B6A8-5F9CB111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337A765D-0492-415A-B850-930F79D2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E55C9F5E-EC01-4218-8E41-810F47544AE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94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9D975C-2D97-403B-8CEE-EEA9AD726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F9CBC59-6AF1-4209-87A8-3D9EC721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65DBA-08D2-4B85-997F-292A6C439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630D4F-A67A-4F71-B75E-558EA086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6C3FCA-C9C0-492D-B58E-B52A0898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E6FB04B-E05C-4A4E-B303-009E0D727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384A55F-7F17-437F-9016-3627432C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9A46-5578-448D-93E3-8A480386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A79F-47A0-41D4-B264-B1BCC816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10C3-A60A-4140-9166-4462A456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2994ED-158E-4620-8FA5-E9365AFBF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88873E-D17D-477F-8E37-417CAFE8A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9FEBCA-9214-4DFD-80DE-601762A1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9C7E37-D479-43BB-AB1E-7C26D49A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E0D8FF-0005-4A18-A371-AF90FC1E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EC529F3-5914-4C98-AA97-18D0EC0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C133-7B85-4F9B-9A99-C4214E1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574-3360-40B6-909F-75171C29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112D-728E-4942-B8C5-989DDCCC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/>
          <p:nvPr/>
        </p:nvPicPr>
        <p:blipFill>
          <a:blip r:embed="rId1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6"/>
          <a:stretch/>
        </p:blipFill>
        <p:spPr>
          <a:xfrm>
            <a:off x="4509360" y="4429800"/>
            <a:ext cx="3172680" cy="2114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1960" y="1656360"/>
            <a:ext cx="10514880" cy="2187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91E3-42E6-45C6-BE88-32235CEF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6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654366-1A32-4CD8-A79A-E86AE840F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1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1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A28C-B243-42CC-B9C4-D72AD94F7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460F4F-DBB5-4193-97F4-1B4B8AB3B3AB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stomShape 1"/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3600" b="1" cap="all" spc="-1" dirty="0">
                <a:solidFill>
                  <a:srgbClr val="000000"/>
                </a:solidFill>
                <a:latin typeface="+mj-lt"/>
              </a:rPr>
              <a:t>Cholesky – Jacobi eigenvalue algorithm </a:t>
            </a:r>
          </a:p>
          <a:p>
            <a:pPr algn="ctr">
              <a:lnSpc>
                <a:spcPct val="90000"/>
              </a:lnSpc>
            </a:pPr>
            <a:r>
              <a:rPr lang="en-US" sz="2000" b="1" cap="all" spc="-1" dirty="0">
                <a:solidFill>
                  <a:srgbClr val="000000"/>
                </a:solidFill>
                <a:latin typeface="+mj-lt"/>
              </a:rPr>
              <a:t>A method for solving the generalized eigenvalue problem on FPGAs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95720" y="2652120"/>
            <a:ext cx="10600560" cy="7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spc="259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spc="259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9FA73-CA6B-4919-BDF2-F9CAE4537ADB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BF680-C917-4F6D-8BC0-35BECCFD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AAA638-6ACF-49AE-8F73-4379492B44CB}"/>
              </a:ext>
            </a:extLst>
          </p:cNvPr>
          <p:cNvSpPr/>
          <p:nvPr/>
        </p:nvSpPr>
        <p:spPr>
          <a:xfrm>
            <a:off x="8596871" y="515362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stomShape 1"/>
          <p:cNvSpPr/>
          <p:nvPr/>
        </p:nvSpPr>
        <p:spPr>
          <a:xfrm>
            <a:off x="418390" y="311455"/>
            <a:ext cx="105102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Technical Update: Computing Eigenvalues on a FPGA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353680" y="6492960"/>
            <a:ext cx="70416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453660" y="1059692"/>
            <a:ext cx="11284680" cy="2908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develop a generalized eigenvalue solver that could run on an FPGA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not find anything in the literature for generalized eigenvalues solved on a FPGA  The core concept is to keep all matrices as symmetric (as possible)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several methodologies, the proposed solution is a two-step generalized eigenvalue solver.</a:t>
            </a:r>
          </a:p>
          <a:p>
            <a:pPr marL="673200" lvl="1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Cholesky decomposition to create a symmetric reduction of the M and K matrix  </a:t>
            </a:r>
          </a:p>
          <a:p>
            <a:pPr marL="673200" lvl="1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eigenvalue algorithm to solve the reduced problem.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spc="-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B8784D2-F492-40C4-8FAE-5159FCE237CD}"/>
              </a:ext>
            </a:extLst>
          </p:cNvPr>
          <p:cNvSpPr/>
          <p:nvPr/>
        </p:nvSpPr>
        <p:spPr>
          <a:xfrm>
            <a:off x="2246605" y="3305601"/>
            <a:ext cx="3379470" cy="289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3075D161-8B0C-49E9-9B7F-B06988FCA222}"/>
              </a:ext>
            </a:extLst>
          </p:cNvPr>
          <p:cNvSpPr/>
          <p:nvPr/>
        </p:nvSpPr>
        <p:spPr>
          <a:xfrm>
            <a:off x="6361406" y="3366561"/>
            <a:ext cx="3379469" cy="287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8B669-21CE-4E16-841A-E44D272E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833" y="460100"/>
            <a:ext cx="80200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45" dirty="0">
                <a:solidFill>
                  <a:schemeClr val="tx1"/>
                </a:solidFill>
              </a:rPr>
              <a:t>Technical </a:t>
            </a:r>
            <a:r>
              <a:rPr lang="en-US" sz="2800" spc="-5" dirty="0">
                <a:solidFill>
                  <a:schemeClr val="tx1"/>
                </a:solidFill>
              </a:rPr>
              <a:t>Update: Cholesky-Jacobi</a:t>
            </a:r>
            <a:r>
              <a:rPr lang="en-US" sz="2800" spc="-20" dirty="0">
                <a:solidFill>
                  <a:schemeClr val="tx1"/>
                </a:solidFill>
              </a:rPr>
              <a:t> </a:t>
            </a:r>
            <a:r>
              <a:rPr lang="en-US" sz="2800" spc="-5" dirty="0">
                <a:solidFill>
                  <a:schemeClr val="tx1"/>
                </a:solidFill>
              </a:rPr>
              <a:t>Simulations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11505" y="2179581"/>
            <a:ext cx="10968990" cy="401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534" y="1029148"/>
            <a:ext cx="7259955" cy="87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buChar char="•"/>
              <a:tabLst>
                <a:tab pos="236854" algn="l"/>
                <a:tab pos="237490" algn="l"/>
              </a:tabLst>
            </a:pPr>
            <a:r>
              <a:rPr sz="1600" spc="-5" dirty="0">
                <a:latin typeface="Arial"/>
                <a:cs typeface="Arial"/>
              </a:rPr>
              <a:t>Simulated the proposed Cholesky-Jacobi general eigenvalue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solver</a:t>
            </a:r>
          </a:p>
          <a:p>
            <a:pPr marL="694690" lvl="1" indent="-224790">
              <a:lnSpc>
                <a:spcPct val="100000"/>
              </a:lnSpc>
              <a:spcBef>
                <a:spcPts val="500"/>
              </a:spcBef>
              <a:buChar char="•"/>
              <a:tabLst>
                <a:tab pos="694055" algn="l"/>
                <a:tab pos="694690" algn="l"/>
              </a:tabLst>
            </a:pPr>
            <a:r>
              <a:rPr sz="1600" spc="-5" dirty="0">
                <a:latin typeface="Arial"/>
                <a:cs typeface="Arial"/>
              </a:rPr>
              <a:t>The code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not fast on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CPU </a:t>
            </a:r>
            <a:r>
              <a:rPr sz="1600" spc="-10" dirty="0">
                <a:latin typeface="Arial"/>
                <a:cs typeface="Arial"/>
              </a:rPr>
              <a:t>(order </a:t>
            </a:r>
            <a:r>
              <a:rPr sz="1600" spc="-5" dirty="0">
                <a:latin typeface="Arial"/>
                <a:cs typeface="Arial"/>
              </a:rPr>
              <a:t>of seconds).</a:t>
            </a:r>
            <a:endParaRPr sz="1600" dirty="0">
              <a:latin typeface="Arial"/>
              <a:cs typeface="Arial"/>
            </a:endParaRPr>
          </a:p>
          <a:p>
            <a:pPr marL="694690" lvl="1" indent="-224790">
              <a:lnSpc>
                <a:spcPct val="100000"/>
              </a:lnSpc>
              <a:spcBef>
                <a:spcPts val="490"/>
              </a:spcBef>
              <a:buChar char="•"/>
              <a:tabLst>
                <a:tab pos="694055" algn="l"/>
                <a:tab pos="694690" algn="l"/>
              </a:tabLst>
            </a:pPr>
            <a:r>
              <a:rPr sz="1600" spc="-5" dirty="0">
                <a:latin typeface="Arial"/>
                <a:cs typeface="Arial"/>
              </a:rPr>
              <a:t>Code </a:t>
            </a:r>
            <a:r>
              <a:rPr sz="1600" dirty="0">
                <a:latin typeface="Arial"/>
                <a:cs typeface="Arial"/>
              </a:rPr>
              <a:t>is concise </a:t>
            </a:r>
            <a:r>
              <a:rPr sz="1600" spc="-5" dirty="0">
                <a:latin typeface="Arial"/>
                <a:cs typeface="Arial"/>
              </a:rPr>
              <a:t>and should be straightforward to implement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LabVIEW.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5EBED9-3332-4F90-88DB-E5FE8B4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80" y="435631"/>
            <a:ext cx="1097244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40"/>
              </a:lnSpc>
            </a:pPr>
            <a:r>
              <a:rPr sz="3200" spc="-5" dirty="0">
                <a:solidFill>
                  <a:schemeClr val="tx1"/>
                </a:solidFill>
              </a:rPr>
              <a:t>Next Steps: Hardware Implementation and Updating  Probability Density Functions</a:t>
            </a:r>
            <a:r>
              <a:rPr sz="3200" spc="-5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Cholesky-Jacobi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780" y="1602187"/>
            <a:ext cx="10719840" cy="2931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46225">
              <a:lnSpc>
                <a:spcPct val="126000"/>
              </a:lnSpc>
              <a:spcBef>
                <a:spcPts val="600"/>
              </a:spcBef>
            </a:pPr>
            <a:r>
              <a:rPr lang="en-US" sz="1600" spc="-5" dirty="0">
                <a:latin typeface="Arial"/>
                <a:cs typeface="Arial"/>
              </a:rPr>
              <a:t>Implement proposed Cholesky-Jacobi algorithm on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FPGA</a:t>
            </a:r>
            <a:endParaRPr lang="en-US" sz="1600" dirty="0">
              <a:latin typeface="Arial"/>
              <a:cs typeface="Arial"/>
            </a:endParaRPr>
          </a:p>
          <a:p>
            <a:pPr marR="1546225" indent="-285750">
              <a:lnSpc>
                <a:spcPct val="12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Need to consider hardware </a:t>
            </a:r>
            <a:r>
              <a:rPr sz="1600" dirty="0">
                <a:latin typeface="Arial"/>
                <a:cs typeface="Arial"/>
              </a:rPr>
              <a:t>space </a:t>
            </a:r>
            <a:r>
              <a:rPr sz="1600" spc="-5" dirty="0">
                <a:latin typeface="Arial"/>
                <a:cs typeface="Arial"/>
              </a:rPr>
              <a:t>and data sharing between FPGA and CPU  Potential of </a:t>
            </a:r>
            <a:r>
              <a:rPr sz="1600" dirty="0">
                <a:latin typeface="Arial"/>
                <a:cs typeface="Arial"/>
              </a:rPr>
              <a:t>just </a:t>
            </a:r>
            <a:r>
              <a:rPr sz="1600" spc="-5" dirty="0">
                <a:latin typeface="Arial"/>
                <a:cs typeface="Arial"/>
              </a:rPr>
              <a:t>using </a:t>
            </a:r>
            <a:r>
              <a:rPr sz="1600" spc="-10" dirty="0">
                <a:latin typeface="Arial"/>
                <a:cs typeface="Arial"/>
              </a:rPr>
              <a:t>FPGA </a:t>
            </a:r>
            <a:r>
              <a:rPr sz="1600" spc="-5" dirty="0">
                <a:latin typeface="Arial"/>
                <a:cs typeface="Arial"/>
              </a:rPr>
              <a:t>for the rotations of the Jacobi eigenvalue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solver</a:t>
            </a:r>
            <a:endParaRPr sz="1600" dirty="0">
              <a:latin typeface="Arial"/>
              <a:cs typeface="Arial"/>
            </a:endParaRPr>
          </a:p>
          <a:p>
            <a:pPr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Implementing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reduced order model technique may be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key step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accelerating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calculations</a:t>
            </a:r>
            <a:endParaRPr lang="en-US" sz="1600" spc="-5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600" spc="-5" dirty="0">
                <a:latin typeface="Arial"/>
                <a:cs typeface="Arial"/>
              </a:rPr>
              <a:t>Investigate updating the PDFs based on prior knowledge  and upcoming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events.</a:t>
            </a:r>
          </a:p>
          <a:p>
            <a:pPr marR="5080" indent="-285750">
              <a:lnSpc>
                <a:spcPct val="997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/>
                <a:cs typeface="Arial"/>
              </a:rPr>
              <a:t>Look into existing mathematical tools for  quantifying uncertainty (DRAM: Efficient adaptive  MCMC)</a:t>
            </a:r>
            <a:endParaRPr lang="en-US" sz="1600" dirty="0">
              <a:latin typeface="Arial"/>
              <a:cs typeface="Arial"/>
            </a:endParaRPr>
          </a:p>
          <a:p>
            <a:pPr marR="429259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Use </a:t>
            </a:r>
            <a:r>
              <a:rPr lang="en-US" sz="1600" spc="-5" dirty="0">
                <a:latin typeface="Arial"/>
                <a:cs typeface="Arial"/>
              </a:rPr>
              <a:t>precalculated uncertainty to </a:t>
            </a:r>
            <a:r>
              <a:rPr lang="en-US" sz="1600" dirty="0">
                <a:latin typeface="Arial"/>
                <a:cs typeface="Arial"/>
              </a:rPr>
              <a:t>limit </a:t>
            </a:r>
            <a:r>
              <a:rPr lang="en-US" sz="1600" spc="-5" dirty="0">
                <a:latin typeface="Arial"/>
                <a:cs typeface="Arial"/>
              </a:rPr>
              <a:t>search  space (variances of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PDF)</a:t>
            </a:r>
            <a:endParaRPr lang="en-US" sz="1600" dirty="0">
              <a:latin typeface="Arial"/>
              <a:cs typeface="Arial"/>
            </a:endParaRPr>
          </a:p>
          <a:p>
            <a:pPr marR="806450" indent="-285750">
              <a:lnSpc>
                <a:spcPts val="191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/>
                <a:cs typeface="Arial"/>
              </a:rPr>
              <a:t>Update PDFs based on prior </a:t>
            </a:r>
            <a:r>
              <a:rPr lang="en-US" sz="1600" spc="-10" dirty="0">
                <a:latin typeface="Arial"/>
                <a:cs typeface="Arial"/>
              </a:rPr>
              <a:t>error </a:t>
            </a:r>
            <a:r>
              <a:rPr lang="en-US" sz="1600" dirty="0">
                <a:latin typeface="Arial"/>
                <a:cs typeface="Arial"/>
              </a:rPr>
              <a:t>in </a:t>
            </a:r>
            <a:r>
              <a:rPr lang="en-US" sz="1600" spc="-5" dirty="0">
                <a:latin typeface="Arial"/>
                <a:cs typeface="Arial"/>
              </a:rPr>
              <a:t>the  predictions.</a:t>
            </a:r>
            <a:endParaRPr lang="en-US"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AA4CFD-513F-42F3-AD1E-7CC22DC5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78" y="410365"/>
            <a:ext cx="94660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chemeClr val="tx1"/>
                </a:solidFill>
              </a:rPr>
              <a:t>Technical </a:t>
            </a:r>
            <a:r>
              <a:rPr spc="-5" dirty="0">
                <a:solidFill>
                  <a:schemeClr val="tx1"/>
                </a:solidFill>
              </a:rPr>
              <a:t>Update:</a:t>
            </a:r>
            <a:r>
              <a:rPr lang="en-US" spc="-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FPGA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569" y="1198867"/>
            <a:ext cx="9896475" cy="200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latin typeface="Arial"/>
                <a:cs typeface="Arial"/>
              </a:rPr>
              <a:t>Implemented Cholesky algorithms </a:t>
            </a:r>
            <a:r>
              <a:rPr lang="en-US" sz="1600" spc="-5" dirty="0">
                <a:latin typeface="Arial"/>
                <a:cs typeface="Arial"/>
              </a:rPr>
              <a:t>on</a:t>
            </a:r>
            <a:r>
              <a:rPr lang="en-US" sz="1600" spc="5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FPGA</a:t>
            </a:r>
            <a:endParaRPr lang="en-US" sz="1600" spc="-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In the single precision floating point form, the CPU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2x faster than 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FPGA.</a:t>
            </a:r>
            <a:endParaRPr sz="1600" dirty="0">
              <a:latin typeface="Arial"/>
              <a:cs typeface="Arial"/>
            </a:endParaRPr>
          </a:p>
          <a:p>
            <a:pPr marL="298450" marR="5080" indent="-285750">
              <a:lnSpc>
                <a:spcPct val="1589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Fixed point numbers allow for single </a:t>
            </a:r>
            <a:r>
              <a:rPr sz="1600" dirty="0">
                <a:latin typeface="Arial"/>
                <a:cs typeface="Arial"/>
              </a:rPr>
              <a:t>cycle </a:t>
            </a:r>
            <a:r>
              <a:rPr sz="1600" spc="-5" dirty="0">
                <a:latin typeface="Arial"/>
                <a:cs typeface="Arial"/>
              </a:rPr>
              <a:t>timed loops (increases </a:t>
            </a:r>
            <a:r>
              <a:rPr sz="1600" dirty="0">
                <a:latin typeface="Arial"/>
                <a:cs typeface="Arial"/>
              </a:rPr>
              <a:t>speed, </a:t>
            </a:r>
            <a:r>
              <a:rPr sz="1600" spc="-5" dirty="0">
                <a:latin typeface="Arial"/>
                <a:cs typeface="Arial"/>
              </a:rPr>
              <a:t>decreases hardware requirements). </a:t>
            </a:r>
            <a:endParaRPr lang="en-US" sz="1600" spc="-5" dirty="0">
              <a:latin typeface="Arial"/>
              <a:cs typeface="Arial"/>
            </a:endParaRPr>
          </a:p>
          <a:p>
            <a:pPr marL="298450" marR="5080" indent="-285750">
              <a:lnSpc>
                <a:spcPct val="1589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Implementing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usable fixed point method will take </a:t>
            </a:r>
            <a:r>
              <a:rPr sz="1600" dirty="0">
                <a:latin typeface="Arial"/>
                <a:cs typeface="Arial"/>
              </a:rPr>
              <a:t>some </a:t>
            </a:r>
            <a:r>
              <a:rPr sz="1600" spc="-5" dirty="0">
                <a:latin typeface="Arial"/>
                <a:cs typeface="Arial"/>
              </a:rPr>
              <a:t>optimization, currently have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64-bit version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working.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395" y="3429000"/>
            <a:ext cx="11713210" cy="314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594C49-33B4-408C-B87A-47350A19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1960" y="16563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latin typeface="Impact"/>
              </a:rPr>
              <a:t>Thanks!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BFD0D-B65F-47F4-A84F-3906AC806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5901</TotalTime>
  <Words>331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Technical Update: Cholesky-Jacobi Simulations</vt:lpstr>
      <vt:lpstr>Next Steps: Hardware Implementation and Updating  Probability Density Functions Cholesky-Jacobi</vt:lpstr>
      <vt:lpstr>Technical Update: FPGA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191</cp:revision>
  <dcterms:created xsi:type="dcterms:W3CDTF">2019-09-08T16:44:05Z</dcterms:created>
  <dcterms:modified xsi:type="dcterms:W3CDTF">2021-10-02T02:43:57Z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