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4"/>
  </p:notesMasterIdLst>
  <p:sldIdLst>
    <p:sldId id="256" r:id="rId5"/>
    <p:sldId id="296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90" r:id="rId14"/>
    <p:sldId id="294" r:id="rId15"/>
    <p:sldId id="295" r:id="rId16"/>
    <p:sldId id="292" r:id="rId17"/>
    <p:sldId id="293" r:id="rId18"/>
    <p:sldId id="300" r:id="rId19"/>
    <p:sldId id="291" r:id="rId20"/>
    <p:sldId id="284" r:id="rId21"/>
    <p:sldId id="283" r:id="rId22"/>
    <p:sldId id="285" r:id="rId23"/>
    <p:sldId id="287" r:id="rId24"/>
    <p:sldId id="288" r:id="rId25"/>
    <p:sldId id="289" r:id="rId26"/>
    <p:sldId id="282" r:id="rId27"/>
    <p:sldId id="264" r:id="rId28"/>
    <p:sldId id="265" r:id="rId29"/>
    <p:sldId id="297" r:id="rId30"/>
    <p:sldId id="266" r:id="rId31"/>
    <p:sldId id="267" r:id="rId32"/>
    <p:sldId id="272" r:id="rId33"/>
    <p:sldId id="268" r:id="rId34"/>
    <p:sldId id="298" r:id="rId35"/>
    <p:sldId id="269" r:id="rId36"/>
    <p:sldId id="299" r:id="rId37"/>
    <p:sldId id="271" r:id="rId38"/>
    <p:sldId id="275" r:id="rId39"/>
    <p:sldId id="301" r:id="rId40"/>
    <p:sldId id="278" r:id="rId41"/>
    <p:sldId id="279" r:id="rId42"/>
    <p:sldId id="28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hole team overview" id="{2D1A4D77-9266-4533-A48B-28FC7D4B3BC8}">
          <p14:sldIdLst>
            <p14:sldId id="256"/>
            <p14:sldId id="296"/>
            <p14:sldId id="257"/>
            <p14:sldId id="258"/>
            <p14:sldId id="259"/>
            <p14:sldId id="261"/>
            <p14:sldId id="260"/>
            <p14:sldId id="262"/>
            <p14:sldId id="263"/>
          </p14:sldIdLst>
        </p14:section>
        <p14:section name="Wireless Communications" id="{49ACCE9B-18BC-46BB-B74F-EFD72889AE05}">
          <p14:sldIdLst>
            <p14:sldId id="290"/>
            <p14:sldId id="294"/>
            <p14:sldId id="295"/>
            <p14:sldId id="292"/>
            <p14:sldId id="293"/>
            <p14:sldId id="300"/>
            <p14:sldId id="291"/>
          </p14:sldIdLst>
        </p14:section>
        <p14:section name="User Interface" id="{368FA5D7-3E32-4DDF-B8EA-5E3D1F1AA6B9}">
          <p14:sldIdLst>
            <p14:sldId id="284"/>
            <p14:sldId id="283"/>
            <p14:sldId id="285"/>
            <p14:sldId id="287"/>
            <p14:sldId id="288"/>
            <p14:sldId id="289"/>
          </p14:sldIdLst>
        </p14:section>
        <p14:section name="Onboard Processing" id="{05BBECC6-9D2D-4CC7-AD91-A47962AF4267}">
          <p14:sldIdLst>
            <p14:sldId id="282"/>
            <p14:sldId id="264"/>
            <p14:sldId id="265"/>
            <p14:sldId id="297"/>
            <p14:sldId id="266"/>
            <p14:sldId id="267"/>
          </p14:sldIdLst>
        </p14:section>
        <p14:section name="Power" id="{2813F7AE-C726-455D-8B40-91DC0C18A6EC}">
          <p14:sldIdLst>
            <p14:sldId id="272"/>
            <p14:sldId id="268"/>
            <p14:sldId id="298"/>
            <p14:sldId id="269"/>
            <p14:sldId id="299"/>
            <p14:sldId id="271"/>
            <p14:sldId id="275"/>
            <p14:sldId id="301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8EF27-DF82-43D5-8BA6-E54D2CF1B8C1}" v="913" vWet="915" dt="2022-11-29T23:45:06.797"/>
    <p1510:client id="{A80C618C-E443-6079-4157-6B0BF90E9863}" v="393" dt="2022-11-29T00:15:01.329"/>
    <p1510:client id="{B01B73DA-A037-4ABF-8957-79CB22DE9AC1}" v="343" dt="2022-11-29T23:53:30.207"/>
    <p1510:client id="{B858C533-6125-48E8-9D13-07BCE7589087}" v="6470" vWet="6472" dt="2022-11-29T23:52:17.544"/>
    <p1510:client id="{B961EFBA-CA72-6E4E-BEF1-1669A683C377}" v="8" dt="2022-11-29T13:35:28.446"/>
    <p1510:client id="{C724EA85-0F54-E7EC-44B7-C52857D930CA}" v="17" dt="2022-11-29T22:35:52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2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4409A-C9CF-4ABF-94AC-E5E0275CC801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53E4D-66BF-4E78-9D3C-479239E24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Please change background color of this picture to white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3E4D-66BF-4E78-9D3C-479239E24E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Please change background color of this picture to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C53E4D-66BF-4E78-9D3C-479239E24E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3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/>
          <a:lstStyle>
            <a:lvl1pPr algn="ctr">
              <a:defRPr sz="6000">
                <a:latin typeface="Impact" panose="020B080603090205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246FD22D-91F9-4038-8699-3E921AAC1D3F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University of South Carolina College of Engineering and Computing logo.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4492437"/>
            <a:ext cx="2673927" cy="186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53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6521"/>
            <a:ext cx="10515600" cy="2187986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  <a:p>
            <a:pPr lvl="0"/>
            <a:r>
              <a:rPr lang="en-US"/>
              <a:t>Email</a:t>
            </a:r>
          </a:p>
        </p:txBody>
      </p:sp>
      <p:pic>
        <p:nvPicPr>
          <p:cNvPr id="14" name="Picture 13" descr="University of South Carolina College of Engineering and Computing logo.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736" y="5884464"/>
            <a:ext cx="2333831" cy="4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246FD22D-91F9-4038-8699-3E921AA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246FD22D-91F9-4038-8699-3E921AA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246FD22D-91F9-4038-8699-3E921AA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246FD22D-91F9-4038-8699-3E921AA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246FD22D-91F9-4038-8699-3E921AA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675641-0B7A-F548-B3B6-241BCE86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" y="-141430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246FD22D-91F9-4038-8699-3E921AA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2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246FD22D-91F9-4038-8699-3E921AA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246FD22D-91F9-4038-8699-3E921AAC1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2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FD22D-91F9-4038-8699-3E921AAC1D3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University of South Carolina College of Engineering and Computing logo.">
            <a:extLst>
              <a:ext uri="{FF2B5EF4-FFF2-40B4-BE49-F238E27FC236}">
                <a16:creationId xmlns:a16="http://schemas.microsoft.com/office/drawing/2014/main" id="{F6429FB2-E437-AE4D-BF94-9571FBEA05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25988" y="6004323"/>
            <a:ext cx="2372197" cy="4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8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025D-D8AE-76B9-DA41-5FB1EB857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TEAm</a:t>
            </a:r>
            <a:r>
              <a:rPr lang="en-US"/>
              <a:t> cell-u-later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3DF31-9112-554E-DB9F-68F0F8CEE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End of Term Presentation</a:t>
            </a:r>
          </a:p>
          <a:p>
            <a:r>
              <a:rPr lang="en-US"/>
              <a:t>Kevin Crean, Hudson Dye, Wyatt Hill, Davis Hobbs</a:t>
            </a:r>
          </a:p>
        </p:txBody>
      </p:sp>
    </p:spTree>
    <p:extLst>
      <p:ext uri="{BB962C8B-B14F-4D97-AF65-F5344CB8AC3E}">
        <p14:creationId xmlns:p14="http://schemas.microsoft.com/office/powerpoint/2010/main" val="2023080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5770-7A96-3A3C-DB21-A10C9C07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Impact"/>
              </a:rPr>
              <a:t>Wireless Communication subsystems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99526-3E98-10E5-42CC-977718D7A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Hudson Dye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2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1D5E-EA03-35AE-E0D0-80F0ADB1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 – communication focused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2FE9B-80C3-F11B-407E-083C1CFBD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377424"/>
            <a:ext cx="8373894" cy="47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4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AA54-8C94-D11B-0EB6-FDBB00E6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 – Information 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DF09B-E799-7DA9-1C11-0F8CC8201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6678"/>
            <a:ext cx="8262197" cy="45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17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8480-E6F8-42B1-7FDF-DC2D4C19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subsystems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60F71-BF72-3A9A-BFC2-66E44FC43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Cellular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56E34-DBA8-DC86-4E1F-B16149A8C8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Cellular chip + </a:t>
            </a:r>
            <a:r>
              <a:rPr lang="en-US" err="1"/>
              <a:t>microSIM</a:t>
            </a:r>
            <a:endParaRPr lang="en-US"/>
          </a:p>
          <a:p>
            <a:r>
              <a:rPr lang="en-US"/>
              <a:t>IoT connection to user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C8E76-A65D-70CC-292B-541C5F285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Chip-to-Chip RF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F5E95-224D-7002-346F-70E832FA8C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NRF chip</a:t>
            </a:r>
          </a:p>
          <a:p>
            <a:r>
              <a:rPr lang="en-US"/>
              <a:t>Previously implemented RF connection</a:t>
            </a:r>
          </a:p>
        </p:txBody>
      </p:sp>
      <p:pic>
        <p:nvPicPr>
          <p:cNvPr id="1032" name="Picture 8" descr="Walkie talkie | Free SVG">
            <a:extLst>
              <a:ext uri="{FF2B5EF4-FFF2-40B4-BE49-F238E27FC236}">
                <a16:creationId xmlns:a16="http://schemas.microsoft.com/office/drawing/2014/main" id="{B7FA1B49-0B73-0663-E0EA-B70E37C8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334" y="4789724"/>
            <a:ext cx="1703151" cy="17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ell Tower Icon Png #145130 - Free Icons Library">
            <a:extLst>
              <a:ext uri="{FF2B5EF4-FFF2-40B4-BE49-F238E27FC236}">
                <a16:creationId xmlns:a16="http://schemas.microsoft.com/office/drawing/2014/main" id="{E95DF614-D7A3-AC81-064C-FCD959DB1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96" y="4730681"/>
            <a:ext cx="1894832" cy="1762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45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0B94DC-B8B4-223E-1D5E-A18858900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559" y="1850730"/>
            <a:ext cx="7741838" cy="3211067"/>
          </a:xfrm>
        </p:spPr>
        <p:txBody>
          <a:bodyPr>
            <a:normAutofit/>
          </a:bodyPr>
          <a:lstStyle/>
          <a:p>
            <a:r>
              <a:rPr lang="en-US"/>
              <a:t>Read chip &amp; source information </a:t>
            </a:r>
          </a:p>
          <a:p>
            <a:pPr lvl="1"/>
            <a:r>
              <a:rPr lang="en-US"/>
              <a:t>battery voltage, ID, etc.</a:t>
            </a:r>
          </a:p>
          <a:p>
            <a:r>
              <a:rPr lang="en-US"/>
              <a:t>Read wireless environment information</a:t>
            </a:r>
          </a:p>
          <a:p>
            <a:pPr lvl="1"/>
            <a:r>
              <a:rPr lang="en-US"/>
              <a:t>registration status, RSSI, network time, etc.</a:t>
            </a:r>
          </a:p>
          <a:p>
            <a:r>
              <a:rPr lang="en-US"/>
              <a:t>Send/Receive SMS</a:t>
            </a:r>
          </a:p>
          <a:p>
            <a:r>
              <a:rPr lang="en-US"/>
              <a:t>post chip information to dweet.io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951B92-21BA-1A6E-3CBE-A86D263ED5CB}"/>
              </a:ext>
            </a:extLst>
          </p:cNvPr>
          <p:cNvSpPr txBox="1">
            <a:spLocks/>
          </p:cNvSpPr>
          <p:nvPr/>
        </p:nvSpPr>
        <p:spPr>
          <a:xfrm>
            <a:off x="2757237" y="5285874"/>
            <a:ext cx="6677526" cy="919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/>
              <a:t>Goal: Send files to user via IoT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E86EFEF-62A9-4513-19B8-CD8EBF3C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en-US" sz="4400"/>
              <a:t>Cellular Communication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27805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4E30-3895-295F-4C42-228668E3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Cellular Characterization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4CA5-9FD7-7EBB-0D34-6CC029DCBA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This slide may include evidence of functioning cellular IoT capabilities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C56A4-B488-F583-9150-1D57DE3473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0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6B09-1B18-649F-247A-50D24D37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760"/>
            <a:ext cx="10515600" cy="1325880"/>
          </a:xfrm>
        </p:spPr>
        <p:txBody>
          <a:bodyPr anchor="ctr" anchorCtr="0">
            <a:noAutofit/>
          </a:bodyPr>
          <a:lstStyle/>
          <a:p>
            <a:r>
              <a:rPr lang="en-US" sz="4400"/>
              <a:t>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B4703-55F8-F3E6-A0EA-53A67F1A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60" y="1633334"/>
            <a:ext cx="10987391" cy="3591332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n-US"/>
              <a:t>Custom PCB necessary to use any microcontroller except Arduino</a:t>
            </a:r>
          </a:p>
          <a:p>
            <a:pPr marL="742950" lvl="1" indent="-285750">
              <a:buFontTx/>
              <a:buChar char="-"/>
            </a:pPr>
            <a:r>
              <a:rPr lang="en-US"/>
              <a:t>Use Arduino Uno for prototyping</a:t>
            </a:r>
          </a:p>
          <a:p>
            <a:pPr marL="285750" indent="-285750">
              <a:buFontTx/>
              <a:buChar char="-"/>
            </a:pPr>
            <a:r>
              <a:rPr lang="en-US"/>
              <a:t>Spent ~25 hours testing faulty chip</a:t>
            </a:r>
          </a:p>
          <a:p>
            <a:pPr marL="742950" lvl="1" indent="-285750">
              <a:buFontTx/>
              <a:buChar char="-"/>
            </a:pPr>
            <a:r>
              <a:rPr lang="en-US"/>
              <a:t>Provided with free replacement extensive troubleshooting with CEO</a:t>
            </a:r>
          </a:p>
          <a:p>
            <a:pPr marL="742950" lvl="1" indent="-285750">
              <a:buFontTx/>
              <a:buChar char="-"/>
            </a:pPr>
            <a:r>
              <a:rPr lang="en-US"/>
              <a:t>Will need to play catch up during Christmas for RF portion</a:t>
            </a:r>
          </a:p>
          <a:p>
            <a:pPr marL="285750" indent="-285750">
              <a:buFontTx/>
              <a:buChar char="-"/>
            </a:pPr>
            <a:r>
              <a:rPr lang="en-US"/>
              <a:t>This delayed RF communication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6950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5770-7A96-3A3C-DB21-A10C9C07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Impact"/>
              </a:rPr>
              <a:t>user interface (UI) Subsystem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99526-3E98-10E5-42CC-977718D7A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Wyatt Hill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92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7B9A-8747-C803-AAE2-61DB22A3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Impact"/>
              </a:rPr>
              <a:t>UI Subsystem overview 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CFA5723-A9E4-CA00-628E-3032BE289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3010"/>
            <a:ext cx="10515600" cy="3737308"/>
          </a:xfrm>
        </p:spPr>
      </p:pic>
    </p:spTree>
    <p:extLst>
      <p:ext uri="{BB962C8B-B14F-4D97-AF65-F5344CB8AC3E}">
        <p14:creationId xmlns:p14="http://schemas.microsoft.com/office/powerpoint/2010/main" val="361123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25BD-588C-487F-4956-506235C7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Impact"/>
              </a:rPr>
              <a:t>UI Subsystem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FB54-CB81-0D26-B412-67DA2A522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Read Function</a:t>
            </a:r>
          </a:p>
          <a:p>
            <a:pPr lvl="1"/>
            <a:r>
              <a:rPr lang="en-US">
                <a:cs typeface="Arial"/>
              </a:rPr>
              <a:t>Ability to read and display data from data storage</a:t>
            </a:r>
          </a:p>
          <a:p>
            <a:pPr lvl="1"/>
            <a:r>
              <a:rPr lang="en-US">
                <a:cs typeface="Arial"/>
              </a:rPr>
              <a:t>Ability to select specific points and periods of data and read and display it from data storage.</a:t>
            </a:r>
          </a:p>
          <a:p>
            <a:r>
              <a:rPr lang="en-US">
                <a:cs typeface="Arial"/>
              </a:rPr>
              <a:t>Write Function</a:t>
            </a:r>
          </a:p>
          <a:p>
            <a:pPr lvl="1"/>
            <a:r>
              <a:rPr lang="en-US">
                <a:cs typeface="Arial"/>
              </a:rPr>
              <a:t>Ability to write to data storage for use of the read function</a:t>
            </a:r>
          </a:p>
          <a:p>
            <a:pPr lvl="1"/>
            <a:r>
              <a:rPr lang="en-US">
                <a:cs typeface="Arial"/>
              </a:rPr>
              <a:t>Ability to write processed data real time when requisition is given</a:t>
            </a: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974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0D4F-E0C8-173D-FF5D-EE159F09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F35B-136C-281F-45C9-8C65F5640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1"/>
            <a:ext cx="10515600" cy="4354664"/>
          </a:xfrm>
        </p:spPr>
        <p:txBody>
          <a:bodyPr/>
          <a:lstStyle/>
          <a:p>
            <a:r>
              <a:rPr lang="en-US" sz="4000"/>
              <a:t>Team Overview</a:t>
            </a:r>
          </a:p>
          <a:p>
            <a:endParaRPr lang="en-US" sz="4000"/>
          </a:p>
          <a:p>
            <a:r>
              <a:rPr lang="en-US" sz="4000"/>
              <a:t>Subsystem Progress</a:t>
            </a:r>
          </a:p>
          <a:p>
            <a:pPr lvl="1"/>
            <a:r>
              <a:rPr lang="en-US" sz="3600"/>
              <a:t>Wireless Communication</a:t>
            </a:r>
          </a:p>
          <a:p>
            <a:pPr lvl="1"/>
            <a:r>
              <a:rPr lang="en-US" sz="3600"/>
              <a:t>User Interface</a:t>
            </a:r>
          </a:p>
          <a:p>
            <a:pPr lvl="1"/>
            <a:r>
              <a:rPr lang="en-US" sz="3600"/>
              <a:t>Onboard Processing</a:t>
            </a:r>
          </a:p>
          <a:p>
            <a:pPr lvl="1"/>
            <a:r>
              <a:rPr lang="en-US" sz="3600"/>
              <a:t>Power Distribution and Management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7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CEBA-2522-2B75-085B-9D242B7F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Impact"/>
              </a:rPr>
              <a:t>Ui Read function Experiment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2C26-98C0-DE0D-CD62-76C666528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The Data sheet is loaded with mock data</a:t>
            </a:r>
          </a:p>
          <a:p>
            <a:pPr lvl="1"/>
            <a:r>
              <a:rPr lang="en-US">
                <a:cs typeface="Arial"/>
              </a:rPr>
              <a:t>First Name</a:t>
            </a:r>
          </a:p>
          <a:p>
            <a:pPr lvl="1"/>
            <a:r>
              <a:rPr lang="en-US">
                <a:cs typeface="Arial"/>
              </a:rPr>
              <a:t>Last Name</a:t>
            </a:r>
          </a:p>
          <a:p>
            <a:pPr lvl="1"/>
            <a:r>
              <a:rPr lang="en-US">
                <a:cs typeface="Arial"/>
              </a:rPr>
              <a:t>Country</a:t>
            </a:r>
          </a:p>
          <a:p>
            <a:r>
              <a:rPr lang="en-US">
                <a:cs typeface="Arial"/>
              </a:rPr>
              <a:t>The read function is called from UI as in normal operation</a:t>
            </a:r>
          </a:p>
          <a:p>
            <a:r>
              <a:rPr lang="en-US">
                <a:cs typeface="Arial"/>
              </a:rPr>
              <a:t>The debug window of the UI will be populated with mock data if the read function is successful</a:t>
            </a:r>
          </a:p>
        </p:txBody>
      </p:sp>
    </p:spTree>
    <p:extLst>
      <p:ext uri="{BB962C8B-B14F-4D97-AF65-F5344CB8AC3E}">
        <p14:creationId xmlns:p14="http://schemas.microsoft.com/office/powerpoint/2010/main" val="3194051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4457-4062-3334-70B7-42BCDE12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Impact"/>
              </a:rPr>
              <a:t>UI Experimental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7E14-CC73-DE4A-6FD2-BA0C1162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2 trials with different names and countries were successful</a:t>
            </a:r>
          </a:p>
          <a:p>
            <a:endParaRPr lang="en-US">
              <a:cs typeface="Arial"/>
            </a:endParaRPr>
          </a:p>
        </p:txBody>
      </p:sp>
      <p:pic>
        <p:nvPicPr>
          <p:cNvPr id="4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EB2BEA4-2BA6-2868-49DD-F3D87735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9" y="2346603"/>
            <a:ext cx="2772228" cy="3696052"/>
          </a:xfrm>
          <a:prstGeom prst="rect">
            <a:avLst/>
          </a:prstGeom>
        </p:spPr>
      </p:pic>
      <p:pic>
        <p:nvPicPr>
          <p:cNvPr id="5" name="Picture 5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6CF282A5-AD9C-0004-D178-A8921A92E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258" y="2608942"/>
            <a:ext cx="3062514" cy="30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5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293C-7CE6-FCAC-A088-5F321595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Impact"/>
              </a:rPr>
              <a:t>UI Subsystem Next steps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B7BF-F809-2E72-55A2-FCA452EB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Arial"/>
              </a:rPr>
              <a:t>Work with Communication subsystem to achieve completion of write function.</a:t>
            </a:r>
          </a:p>
          <a:p>
            <a:r>
              <a:rPr lang="en-US">
                <a:cs typeface="Arial"/>
              </a:rPr>
              <a:t>Implement user input window for read function of UI subsystem</a:t>
            </a:r>
          </a:p>
          <a:p>
            <a:r>
              <a:rPr lang="en-US">
                <a:cs typeface="Arial"/>
              </a:rPr>
              <a:t>Integrate functions to successfully interface with local storage</a:t>
            </a:r>
          </a:p>
        </p:txBody>
      </p:sp>
    </p:spTree>
    <p:extLst>
      <p:ext uri="{BB962C8B-B14F-4D97-AF65-F5344CB8AC3E}">
        <p14:creationId xmlns:p14="http://schemas.microsoft.com/office/powerpoint/2010/main" val="2636187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CDFC-6FA8-2222-8C3E-D5AEF4E2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1360150" cy="2755582"/>
          </a:xfrm>
        </p:spPr>
        <p:txBody>
          <a:bodyPr/>
          <a:lstStyle/>
          <a:p>
            <a:r>
              <a:rPr lang="en-US"/>
              <a:t>Onboard processing subsystem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C8432-6972-C641-51D7-B09F03DA0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Kevin Crean</a:t>
            </a:r>
          </a:p>
        </p:txBody>
      </p:sp>
    </p:spTree>
    <p:extLst>
      <p:ext uri="{BB962C8B-B14F-4D97-AF65-F5344CB8AC3E}">
        <p14:creationId xmlns:p14="http://schemas.microsoft.com/office/powerpoint/2010/main" val="3821239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EABD-0E45-3C60-B76D-49214A60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88" y="431229"/>
            <a:ext cx="7886769" cy="678942"/>
          </a:xfrm>
        </p:spPr>
        <p:txBody>
          <a:bodyPr anchor="b">
            <a:normAutofit/>
          </a:bodyPr>
          <a:lstStyle/>
          <a:p>
            <a:r>
              <a:rPr lang="en-US"/>
              <a:t>Onboard processing subsystem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8CB2-BA63-478B-FC6A-4FB5FD6A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43" y="1178973"/>
            <a:ext cx="10988418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Microcontroller receives and saves raw data to SD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Code will perform the structural health metrics that are requested.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Once metrics are calculated, processed data will be sent wirelessly to the user interface</a:t>
            </a:r>
            <a:r>
              <a:rPr lang="en-US" sz="1800"/>
              <a:t>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36F3E-3501-CB30-C947-74A9C799B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9" y="4053931"/>
            <a:ext cx="12026922" cy="1314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685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DB-1E4B-A612-B5AD-5E3D0AA1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365125"/>
            <a:ext cx="11493192" cy="1325563"/>
          </a:xfrm>
        </p:spPr>
        <p:txBody>
          <a:bodyPr>
            <a:normAutofit fontScale="90000"/>
          </a:bodyPr>
          <a:lstStyle/>
          <a:p>
            <a:r>
              <a:rPr lang="en-US" sz="4000"/>
              <a:t>Onboard processing Experiment: Read and Write SD Card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3A11-710D-3024-C798-5D4F91C2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158240"/>
            <a:ext cx="11765280" cy="2011680"/>
          </a:xfrm>
        </p:spPr>
        <p:txBody>
          <a:bodyPr>
            <a:normAutofit/>
          </a:bodyPr>
          <a:lstStyle/>
          <a:p>
            <a:r>
              <a:rPr lang="en-US" sz="2400"/>
              <a:t>Read and Write to test file contained on SD Card</a:t>
            </a:r>
          </a:p>
          <a:p>
            <a:r>
              <a:rPr lang="en-US" sz="2400"/>
              <a:t>Print out Results on Serial Monitor</a:t>
            </a:r>
          </a:p>
          <a:p>
            <a:r>
              <a:rPr lang="en-US" sz="2400"/>
              <a:t>Serial Peripheral Interface (SPI) Protocol. </a:t>
            </a:r>
          </a:p>
          <a:p>
            <a:pPr marL="0" indent="0">
              <a:buNone/>
            </a:pPr>
            <a:endParaRPr lang="en-US" sz="320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1A2AD8-DC22-3F98-3F61-6B475BE8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5" y="3401776"/>
            <a:ext cx="4513005" cy="2979896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9003B9-AD46-51C5-32C7-C62E306F9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061" b="55445"/>
          <a:stretch/>
        </p:blipFill>
        <p:spPr>
          <a:xfrm>
            <a:off x="7253702" y="1180516"/>
            <a:ext cx="4637941" cy="37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DB-1E4B-A612-B5AD-5E3D0AA1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65125"/>
            <a:ext cx="11563350" cy="1325563"/>
          </a:xfrm>
        </p:spPr>
        <p:txBody>
          <a:bodyPr>
            <a:normAutofit/>
          </a:bodyPr>
          <a:lstStyle/>
          <a:p>
            <a:r>
              <a:rPr lang="en-US" sz="4000"/>
              <a:t>Onboard processing Experiment: Mean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3A11-710D-3024-C798-5D4F91C2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78279"/>
            <a:ext cx="5263515" cy="2392681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sz="2800"/>
          </a:p>
          <a:p>
            <a:r>
              <a:rPr lang="en-US" sz="3200"/>
              <a:t>Stores Data in an Array</a:t>
            </a:r>
          </a:p>
          <a:p>
            <a:pPr lvl="1"/>
            <a:endParaRPr lang="en-US" sz="2800"/>
          </a:p>
          <a:p>
            <a:r>
              <a:rPr lang="en-US" sz="3200"/>
              <a:t>Finds the Average Value</a:t>
            </a:r>
          </a:p>
          <a:p>
            <a:pPr lvl="1"/>
            <a:endParaRPr lang="en-US" sz="2800"/>
          </a:p>
          <a:p>
            <a:r>
              <a:rPr lang="en-US" sz="3200"/>
              <a:t>Running Average Function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BA779-54B6-1BA0-902F-7D8D1194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4100194"/>
            <a:ext cx="4719301" cy="2392681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26F7F4-488E-E2D9-CB36-9192A6DFB0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498" r="63077" b="-2719"/>
          <a:stretch/>
        </p:blipFill>
        <p:spPr>
          <a:xfrm>
            <a:off x="6614162" y="1690688"/>
            <a:ext cx="4612003" cy="42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54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DB-1E4B-A612-B5AD-5E3D0AA1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365125"/>
            <a:ext cx="11140440" cy="1325563"/>
          </a:xfrm>
        </p:spPr>
        <p:txBody>
          <a:bodyPr/>
          <a:lstStyle/>
          <a:p>
            <a:r>
              <a:rPr lang="en-US"/>
              <a:t>Onboard processing problems and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3A11-710D-3024-C798-5D4F91C2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628776"/>
            <a:ext cx="10515600" cy="3992079"/>
          </a:xfrm>
        </p:spPr>
        <p:txBody>
          <a:bodyPr/>
          <a:lstStyle/>
          <a:p>
            <a:r>
              <a:rPr lang="en-US"/>
              <a:t>Learning Arduino Programming Language</a:t>
            </a:r>
          </a:p>
          <a:p>
            <a:pPr lvl="1"/>
            <a:r>
              <a:rPr lang="en-US"/>
              <a:t>Some parts taking longer than expected</a:t>
            </a:r>
          </a:p>
          <a:p>
            <a:pPr lvl="1"/>
            <a:endParaRPr lang="en-US"/>
          </a:p>
          <a:p>
            <a:r>
              <a:rPr lang="en-US"/>
              <a:t>Fast Fourier Transform Function</a:t>
            </a:r>
          </a:p>
          <a:p>
            <a:pPr lvl="1"/>
            <a:r>
              <a:rPr lang="en-US"/>
              <a:t>Low Resolution that Arduino Mega 2560 R3 will be able to compute</a:t>
            </a:r>
          </a:p>
          <a:p>
            <a:pPr lvl="1"/>
            <a:endParaRPr lang="en-US"/>
          </a:p>
          <a:p>
            <a:r>
              <a:rPr lang="en-US"/>
              <a:t>Switching to a Raspberry Pi</a:t>
            </a:r>
          </a:p>
          <a:p>
            <a:pPr lvl="1"/>
            <a:r>
              <a:rPr lang="en-US"/>
              <a:t>Potentially Delay Gantt Chart Schedule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89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DB-1E4B-A612-B5AD-5E3D0AA1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Onboard processing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3A11-710D-3024-C798-5D4F91C2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296"/>
            <a:ext cx="10515600" cy="3992079"/>
          </a:xfrm>
        </p:spPr>
        <p:txBody>
          <a:bodyPr/>
          <a:lstStyle/>
          <a:p>
            <a:r>
              <a:rPr lang="en-US"/>
              <a:t>Combine and Adjust Mean Function Calculation Code with Read/Write SD Card Code</a:t>
            </a:r>
          </a:p>
          <a:p>
            <a:endParaRPr lang="en-US"/>
          </a:p>
          <a:p>
            <a:r>
              <a:rPr lang="en-US"/>
              <a:t>Write Fast-Fourier Transform Function</a:t>
            </a:r>
          </a:p>
          <a:p>
            <a:endParaRPr lang="en-US"/>
          </a:p>
          <a:p>
            <a:r>
              <a:rPr lang="en-US"/>
              <a:t>Microcontroller communication with </a:t>
            </a:r>
            <a:r>
              <a:rPr lang="en-US" err="1"/>
              <a:t>nRF</a:t>
            </a:r>
            <a:r>
              <a:rPr lang="en-US"/>
              <a:t> module</a:t>
            </a:r>
          </a:p>
          <a:p>
            <a:endParaRPr lang="en-US"/>
          </a:p>
          <a:p>
            <a:r>
              <a:rPr lang="en-US"/>
              <a:t>Using a Raspberry Pi instead of the Arduino Mega 2560 R3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5770-7A96-3A3C-DB21-A10C9C07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Power Distribution and Management (PDM) Subsystem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99526-3E98-10E5-42CC-977718D7A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Davis Hobbs</a:t>
            </a:r>
          </a:p>
        </p:txBody>
      </p:sp>
    </p:spTree>
    <p:extLst>
      <p:ext uri="{BB962C8B-B14F-4D97-AF65-F5344CB8AC3E}">
        <p14:creationId xmlns:p14="http://schemas.microsoft.com/office/powerpoint/2010/main" val="241978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9CFE-6E32-9553-75F5-80355AA0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923A-D3D7-070F-2549-F04AD440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u="sng"/>
              <a:t>Project Mission: </a:t>
            </a:r>
            <a:r>
              <a:rPr lang="en-US"/>
              <a:t>Create a data collection waystation that collects data from deployed sensor packages, computes structural health metrics, and sends the metrics through a commercial cellular network.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u="sng"/>
              <a:t>Project Description:</a:t>
            </a:r>
          </a:p>
          <a:p>
            <a:r>
              <a:rPr lang="en-US"/>
              <a:t>Wireless communication between the waystation and the sensors.</a:t>
            </a:r>
          </a:p>
          <a:p>
            <a:r>
              <a:rPr lang="en-US"/>
              <a:t>Onboard computing at waystation to calculate structural health metrics. </a:t>
            </a:r>
          </a:p>
          <a:p>
            <a:r>
              <a:rPr lang="en-US"/>
              <a:t>Results passed on to a host PC via commercial cellular network</a:t>
            </a:r>
          </a:p>
        </p:txBody>
      </p:sp>
    </p:spTree>
    <p:extLst>
      <p:ext uri="{BB962C8B-B14F-4D97-AF65-F5344CB8AC3E}">
        <p14:creationId xmlns:p14="http://schemas.microsoft.com/office/powerpoint/2010/main" val="23336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DB-1E4B-A612-B5AD-5E3D0AA1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PDM Subsystem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9ECA8-ABE2-F0BE-805D-462834EAE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19" y="1523326"/>
            <a:ext cx="7620199" cy="439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13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581E-F285-08C0-58E7-917E246F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PDM Subsystem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47C1D-D029-AA92-B5ED-680390A1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Power Supply</a:t>
            </a:r>
          </a:p>
          <a:p>
            <a:pPr lvl="1"/>
            <a:r>
              <a:rPr lang="en-US"/>
              <a:t>Establish a ~5 V power source to supply the microcontroller</a:t>
            </a:r>
          </a:p>
          <a:p>
            <a:pPr lvl="1"/>
            <a:r>
              <a:rPr lang="en-US"/>
              <a:t>High capacity with solar recharge capabilities</a:t>
            </a:r>
          </a:p>
          <a:p>
            <a:r>
              <a:rPr lang="en-US"/>
              <a:t>Power Distribution</a:t>
            </a:r>
          </a:p>
          <a:p>
            <a:pPr lvl="1"/>
            <a:r>
              <a:rPr lang="en-US"/>
              <a:t>Establish a ~3.3V power source to supply the comms hardware</a:t>
            </a:r>
          </a:p>
          <a:p>
            <a:pPr lvl="1"/>
            <a:r>
              <a:rPr lang="en-US"/>
              <a:t>Capable of enduring rapid changes in load</a:t>
            </a:r>
          </a:p>
          <a:p>
            <a:r>
              <a:rPr lang="en-US"/>
              <a:t>Power Management </a:t>
            </a:r>
          </a:p>
          <a:p>
            <a:pPr lvl="1"/>
            <a:r>
              <a:rPr lang="en-US"/>
              <a:t>Signal the microcontroller when the battery is at low capacity</a:t>
            </a:r>
          </a:p>
        </p:txBody>
      </p:sp>
    </p:spTree>
    <p:extLst>
      <p:ext uri="{BB962C8B-B14F-4D97-AF65-F5344CB8AC3E}">
        <p14:creationId xmlns:p14="http://schemas.microsoft.com/office/powerpoint/2010/main" val="2341030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DB-1E4B-A612-B5AD-5E3D0AA1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Subsystem Hardware: Power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23A11-710D-3024-C798-5D4F91C24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>
            <a:normAutofit/>
          </a:bodyPr>
          <a:lstStyle/>
          <a:p>
            <a:r>
              <a:rPr lang="en-US" sz="2000"/>
              <a:t>A 5V Talent Cell Battery was selected</a:t>
            </a:r>
          </a:p>
          <a:p>
            <a:pPr lvl="1"/>
            <a:r>
              <a:rPr lang="en-US" sz="2000"/>
              <a:t>Internal 5V regulator to reduce voltage ripple</a:t>
            </a:r>
          </a:p>
          <a:p>
            <a:pPr lvl="1"/>
            <a:r>
              <a:rPr lang="en-US" sz="2000"/>
              <a:t>Internal battery management system allows for solar panel integration</a:t>
            </a:r>
          </a:p>
          <a:p>
            <a:pPr lvl="1"/>
            <a:r>
              <a:rPr lang="en-US" sz="2000"/>
              <a:t>Sufficient capacity for 4 days of operation using data sheet values </a:t>
            </a:r>
          </a:p>
          <a:p>
            <a:r>
              <a:rPr lang="en-US" sz="2000"/>
              <a:t>The battery is supported by a 12 W </a:t>
            </a:r>
            <a:r>
              <a:rPr lang="en-US" sz="2000" err="1"/>
              <a:t>Suner</a:t>
            </a:r>
            <a:r>
              <a:rPr lang="en-US" sz="2000"/>
              <a:t> Solar Panel</a:t>
            </a:r>
          </a:p>
          <a:p>
            <a:pPr lvl="1"/>
            <a:r>
              <a:rPr lang="en-US" sz="2000"/>
              <a:t>Interfaces with battery via an SAE connector</a:t>
            </a:r>
          </a:p>
          <a:p>
            <a:pPr lvl="1"/>
            <a:r>
              <a:rPr lang="en-US" sz="2000"/>
              <a:t>Designed for Li Battery charging</a:t>
            </a:r>
          </a:p>
          <a:p>
            <a:pPr lvl="1"/>
            <a:endParaRPr lang="en-US" sz="2000"/>
          </a:p>
          <a:p>
            <a:endParaRPr lang="en-US" sz="2000"/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B73D8FCD-2E18-3D71-0D7F-8AE9C1E70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4853" y="1384122"/>
            <a:ext cx="3113434" cy="3113434"/>
          </a:xfrm>
          <a:prstGeom prst="rect">
            <a:avLst/>
          </a:prstGeom>
          <a:noFill/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DCDA463-3D60-01F2-FD2A-0CDB6DFE1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24" b="25236"/>
          <a:stretch/>
        </p:blipFill>
        <p:spPr>
          <a:xfrm>
            <a:off x="6019800" y="2991919"/>
            <a:ext cx="2812072" cy="32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84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AD69-3FE7-F891-1205-1F84BD0F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Subsystem Hardware: Power distribution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F4B245-B717-2D7E-15E3-70265B6E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2079"/>
          </a:xfrm>
        </p:spPr>
        <p:txBody>
          <a:bodyPr>
            <a:normAutofit/>
          </a:bodyPr>
          <a:lstStyle/>
          <a:p>
            <a:r>
              <a:rPr lang="en-US"/>
              <a:t>OKR buck converter supplies power to comms hardware.</a:t>
            </a:r>
          </a:p>
          <a:p>
            <a:pPr lvl="1"/>
            <a:r>
              <a:rPr lang="en-US"/>
              <a:t>Reduces ~5V battery voltage to ~3.3V </a:t>
            </a:r>
          </a:p>
          <a:p>
            <a:pPr lvl="1"/>
            <a:r>
              <a:rPr lang="en-US"/>
              <a:t>Up to 93% efficient power conversion</a:t>
            </a:r>
          </a:p>
          <a:p>
            <a:pPr lvl="1"/>
            <a:r>
              <a:rPr lang="en-US"/>
              <a:t>Highly effective at responding to pulsed loads</a:t>
            </a:r>
          </a:p>
          <a:p>
            <a:r>
              <a:rPr lang="en-US"/>
              <a:t>Converter has been experimentally validated to supply loads mimicking the comms hardware</a:t>
            </a:r>
          </a:p>
        </p:txBody>
      </p:sp>
    </p:spTree>
    <p:extLst>
      <p:ext uri="{BB962C8B-B14F-4D97-AF65-F5344CB8AC3E}">
        <p14:creationId xmlns:p14="http://schemas.microsoft.com/office/powerpoint/2010/main" val="2118595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DB-1E4B-A612-B5AD-5E3D0AA1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Distribution System Experiment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ECA56D-36E0-AA06-96AC-E2C9E0AD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r>
              <a:rPr lang="en-US"/>
              <a:t>The distribution system was given a load meant to mimic comms hardware power draw.</a:t>
            </a:r>
          </a:p>
          <a:p>
            <a:r>
              <a:rPr lang="en-US"/>
              <a:t>This load was turned on and off at 15 Hz.</a:t>
            </a:r>
          </a:p>
          <a:p>
            <a:r>
              <a:rPr lang="en-US"/>
              <a:t>The effect of dynamic loading on distribution output voltage was monitored.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51AEE9F-7BFF-FBF5-4A65-A1ADEA32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B7795-7B95-828D-009F-AE3613214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147" y="1707042"/>
            <a:ext cx="5549792" cy="416234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65005C-2D59-B63D-0A6C-CFED9D177D8C}"/>
              </a:ext>
            </a:extLst>
          </p:cNvPr>
          <p:cNvCxnSpPr/>
          <p:nvPr/>
        </p:nvCxnSpPr>
        <p:spPr>
          <a:xfrm flipH="1">
            <a:off x="10765331" y="1582911"/>
            <a:ext cx="153681" cy="6454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FC518-3247-90C5-C47F-D3EE9DEB960F}"/>
              </a:ext>
            </a:extLst>
          </p:cNvPr>
          <p:cNvCxnSpPr/>
          <p:nvPr/>
        </p:nvCxnSpPr>
        <p:spPr>
          <a:xfrm flipH="1">
            <a:off x="10160213" y="1061583"/>
            <a:ext cx="153681" cy="6454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F1A87A-B2D0-52F2-8093-455DAB0E47AF}"/>
              </a:ext>
            </a:extLst>
          </p:cNvPr>
          <p:cNvCxnSpPr>
            <a:cxnSpLocks/>
          </p:cNvCxnSpPr>
          <p:nvPr/>
        </p:nvCxnSpPr>
        <p:spPr>
          <a:xfrm flipH="1">
            <a:off x="8476129" y="1774511"/>
            <a:ext cx="106937" cy="1229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F9A7E4-65F1-63BE-EC2B-803A5C4335CF}"/>
              </a:ext>
            </a:extLst>
          </p:cNvPr>
          <p:cNvCxnSpPr>
            <a:cxnSpLocks/>
          </p:cNvCxnSpPr>
          <p:nvPr/>
        </p:nvCxnSpPr>
        <p:spPr>
          <a:xfrm flipV="1">
            <a:off x="5969854" y="4132635"/>
            <a:ext cx="1836483" cy="1192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05478C-01DA-DE33-E650-AC1E80A5BBCF}"/>
              </a:ext>
            </a:extLst>
          </p:cNvPr>
          <p:cNvCxnSpPr>
            <a:cxnSpLocks/>
          </p:cNvCxnSpPr>
          <p:nvPr/>
        </p:nvCxnSpPr>
        <p:spPr>
          <a:xfrm flipH="1">
            <a:off x="9259261" y="4418319"/>
            <a:ext cx="1421546" cy="1383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56903-150B-D565-5EB9-79418848EDFE}"/>
              </a:ext>
            </a:extLst>
          </p:cNvPr>
          <p:cNvCxnSpPr>
            <a:cxnSpLocks/>
          </p:cNvCxnSpPr>
          <p:nvPr/>
        </p:nvCxnSpPr>
        <p:spPr>
          <a:xfrm flipV="1">
            <a:off x="8421701" y="5615690"/>
            <a:ext cx="960505" cy="5776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16EB434-F6BF-4EA9-FB37-3E8BF22B68DD}"/>
              </a:ext>
            </a:extLst>
          </p:cNvPr>
          <p:cNvSpPr txBox="1"/>
          <p:nvPr/>
        </p:nvSpPr>
        <p:spPr>
          <a:xfrm>
            <a:off x="4099433" y="5325035"/>
            <a:ext cx="197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High current load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11B39-7DBB-9A70-FBE6-412CB1CB09BE}"/>
              </a:ext>
            </a:extLst>
          </p:cNvPr>
          <p:cNvSpPr txBox="1"/>
          <p:nvPr/>
        </p:nvSpPr>
        <p:spPr>
          <a:xfrm>
            <a:off x="6096000" y="6035059"/>
            <a:ext cx="221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Mosfet</a:t>
            </a:r>
            <a:r>
              <a:rPr lang="en-US">
                <a:solidFill>
                  <a:srgbClr val="FF0000"/>
                </a:solidFill>
              </a:rPr>
              <a:t> Gate Signal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38C32C-63D6-12E3-9FDD-6332C6120B2D}"/>
              </a:ext>
            </a:extLst>
          </p:cNvPr>
          <p:cNvSpPr txBox="1"/>
          <p:nvPr/>
        </p:nvSpPr>
        <p:spPr>
          <a:xfrm>
            <a:off x="10779097" y="4187300"/>
            <a:ext cx="221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Mosfet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2FEE04-AEA0-0B33-680B-1E5DE9A0E3A0}"/>
              </a:ext>
            </a:extLst>
          </p:cNvPr>
          <p:cNvSpPr txBox="1"/>
          <p:nvPr/>
        </p:nvSpPr>
        <p:spPr>
          <a:xfrm>
            <a:off x="8168768" y="1388825"/>
            <a:ext cx="221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Base 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0F9417-4702-3E31-2237-552BE935CD12}"/>
              </a:ext>
            </a:extLst>
          </p:cNvPr>
          <p:cNvSpPr txBox="1"/>
          <p:nvPr/>
        </p:nvSpPr>
        <p:spPr>
          <a:xfrm>
            <a:off x="9208033" y="666694"/>
            <a:ext cx="221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Buck Converter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CD2A86-D571-ED1B-4921-8E49D1F2176C}"/>
              </a:ext>
            </a:extLst>
          </p:cNvPr>
          <p:cNvSpPr txBox="1"/>
          <p:nvPr/>
        </p:nvSpPr>
        <p:spPr>
          <a:xfrm>
            <a:off x="10211758" y="1248934"/>
            <a:ext cx="221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Battery: 5 V</a:t>
            </a:r>
          </a:p>
        </p:txBody>
      </p:sp>
    </p:spTree>
    <p:extLst>
      <p:ext uri="{BB962C8B-B14F-4D97-AF65-F5344CB8AC3E}">
        <p14:creationId xmlns:p14="http://schemas.microsoft.com/office/powerpoint/2010/main" val="3057096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DB-1E4B-A612-B5AD-5E3D0AA1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Experimental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ECA56D-36E0-AA06-96AC-E2C9E0AD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r>
              <a:rPr lang="en-US"/>
              <a:t>The buck converter can successfully reduce battery supply voltage</a:t>
            </a:r>
          </a:p>
          <a:p>
            <a:r>
              <a:rPr lang="en-US"/>
              <a:t>The distribution subsystem provided a max load voltage range of 3.35 – 3.14 V</a:t>
            </a:r>
          </a:p>
          <a:p>
            <a:pPr lvl="1"/>
            <a:r>
              <a:rPr lang="en-US"/>
              <a:t>This range falls well within the 3.0 – 3.6 V range acceptable by the comms hardware.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8DB7C6-B448-171D-96EB-19BD8319B6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036269"/>
            <a:ext cx="5481128" cy="3288677"/>
          </a:xfrm>
        </p:spPr>
      </p:pic>
    </p:spTree>
    <p:extLst>
      <p:ext uri="{BB962C8B-B14F-4D97-AF65-F5344CB8AC3E}">
        <p14:creationId xmlns:p14="http://schemas.microsoft.com/office/powerpoint/2010/main" val="35043301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6A1D-06B6-5160-8C07-8AF1C838D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Subsystem Hardware: Power Management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D3A5D7A-5ACE-A336-F46E-3B90F0458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71674" cy="4043761"/>
          </a:xfrm>
        </p:spPr>
        <p:txBody>
          <a:bodyPr/>
          <a:lstStyle/>
          <a:p>
            <a:r>
              <a:rPr lang="en-US"/>
              <a:t>The LP311P comparator was selected </a:t>
            </a:r>
          </a:p>
          <a:p>
            <a:pPr lvl="1"/>
            <a:r>
              <a:rPr lang="en-US"/>
              <a:t>Tracks battery voltage fade</a:t>
            </a:r>
          </a:p>
          <a:p>
            <a:pPr lvl="1"/>
            <a:r>
              <a:rPr lang="en-US"/>
              <a:t>Alerts microcontroller of low battery voltage</a:t>
            </a:r>
          </a:p>
          <a:p>
            <a:pPr lvl="1"/>
            <a:r>
              <a:rPr lang="en-US"/>
              <a:t>Microcontroller provides signal voltage to avoid overvoltage</a:t>
            </a:r>
          </a:p>
          <a:p>
            <a:r>
              <a:rPr lang="en-US"/>
              <a:t>This subsystem was experimentally validated</a:t>
            </a:r>
          </a:p>
          <a:p>
            <a:pPr lvl="1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C9774-5C3C-D659-AA46-DDF4BB2B2F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/>
        </p:blipFill>
        <p:spPr>
          <a:xfrm>
            <a:off x="6689558" y="2092238"/>
            <a:ext cx="5181600" cy="3510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7786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DB-1E4B-A612-B5AD-5E3D0AA1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Power Management Experiment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ECA56D-36E0-AA06-96AC-E2C9E0AD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r>
              <a:rPr lang="en-US"/>
              <a:t>The power management hardware was supplied with a 3.3 V reference signal</a:t>
            </a:r>
          </a:p>
          <a:p>
            <a:r>
              <a:rPr lang="en-US"/>
              <a:t>A power supply was used to mimic battery voltage fade</a:t>
            </a:r>
          </a:p>
          <a:p>
            <a:r>
              <a:rPr lang="en-US"/>
              <a:t>The output signal of the comparator was monitored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1720D1-7557-720E-A594-F4075D4236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415857" cy="387572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7093D2-DB0E-D62B-0C4B-03660228551C}"/>
              </a:ext>
            </a:extLst>
          </p:cNvPr>
          <p:cNvSpPr txBox="1"/>
          <p:nvPr/>
        </p:nvSpPr>
        <p:spPr>
          <a:xfrm>
            <a:off x="9142079" y="821680"/>
            <a:ext cx="221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Buck Converter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FC3CF-C4AE-A5D1-BEB0-36285ED74E17}"/>
              </a:ext>
            </a:extLst>
          </p:cNvPr>
          <p:cNvCxnSpPr>
            <a:cxnSpLocks/>
          </p:cNvCxnSpPr>
          <p:nvPr/>
        </p:nvCxnSpPr>
        <p:spPr>
          <a:xfrm flipH="1">
            <a:off x="10873547" y="1618266"/>
            <a:ext cx="106937" cy="12298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CEE402-923F-4201-683C-9B3EF6E298F5}"/>
              </a:ext>
            </a:extLst>
          </p:cNvPr>
          <p:cNvCxnSpPr>
            <a:cxnSpLocks/>
          </p:cNvCxnSpPr>
          <p:nvPr/>
        </p:nvCxnSpPr>
        <p:spPr>
          <a:xfrm flipH="1">
            <a:off x="8495981" y="1636917"/>
            <a:ext cx="129946" cy="16940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F2C10F-FE56-A43E-0CA7-4BE9382857F0}"/>
              </a:ext>
            </a:extLst>
          </p:cNvPr>
          <p:cNvSpPr txBox="1"/>
          <p:nvPr/>
        </p:nvSpPr>
        <p:spPr>
          <a:xfrm>
            <a:off x="10345904" y="1267585"/>
            <a:ext cx="221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Supply: 5 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27AF6D-D769-821C-81BF-689F830C2DFF}"/>
              </a:ext>
            </a:extLst>
          </p:cNvPr>
          <p:cNvCxnSpPr>
            <a:cxnSpLocks/>
          </p:cNvCxnSpPr>
          <p:nvPr/>
        </p:nvCxnSpPr>
        <p:spPr>
          <a:xfrm>
            <a:off x="6433936" y="1690688"/>
            <a:ext cx="767122" cy="8547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95146B-09F8-55E8-DA02-96FD554A93D9}"/>
              </a:ext>
            </a:extLst>
          </p:cNvPr>
          <p:cNvSpPr txBox="1"/>
          <p:nvPr/>
        </p:nvSpPr>
        <p:spPr>
          <a:xfrm>
            <a:off x="5592052" y="1287038"/>
            <a:ext cx="221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Test Signal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B5514E-9B08-2BA8-8B5C-39338DDE8B9E}"/>
              </a:ext>
            </a:extLst>
          </p:cNvPr>
          <p:cNvCxnSpPr>
            <a:cxnSpLocks/>
          </p:cNvCxnSpPr>
          <p:nvPr/>
        </p:nvCxnSpPr>
        <p:spPr>
          <a:xfrm>
            <a:off x="10249220" y="1343412"/>
            <a:ext cx="61469" cy="213991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9AC0423-B164-015E-3FDB-D12725C5063C}"/>
              </a:ext>
            </a:extLst>
          </p:cNvPr>
          <p:cNvSpPr txBox="1"/>
          <p:nvPr/>
        </p:nvSpPr>
        <p:spPr>
          <a:xfrm>
            <a:off x="7838988" y="1267585"/>
            <a:ext cx="221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Load Resistor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1DF09F-DA6B-EB64-C9B0-74E19D520061}"/>
              </a:ext>
            </a:extLst>
          </p:cNvPr>
          <p:cNvSpPr txBox="1"/>
          <p:nvPr/>
        </p:nvSpPr>
        <p:spPr>
          <a:xfrm>
            <a:off x="5888369" y="6162595"/>
            <a:ext cx="221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Comparator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319DB3-2103-0424-B1B1-BBE0740D31F8}"/>
              </a:ext>
            </a:extLst>
          </p:cNvPr>
          <p:cNvCxnSpPr>
            <a:cxnSpLocks/>
          </p:cNvCxnSpPr>
          <p:nvPr/>
        </p:nvCxnSpPr>
        <p:spPr>
          <a:xfrm flipV="1">
            <a:off x="6907946" y="4041419"/>
            <a:ext cx="1433074" cy="21211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619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82DB-1E4B-A612-B5AD-5E3D0AA1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Power Management Experimental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ECA56D-36E0-AA06-96AC-E2C9E0ADC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>
            <a:normAutofit/>
          </a:bodyPr>
          <a:lstStyle/>
          <a:p>
            <a:r>
              <a:rPr lang="en-US"/>
              <a:t>Demonstrated to Professor Smoak</a:t>
            </a:r>
          </a:p>
          <a:p>
            <a:r>
              <a:rPr lang="en-US"/>
              <a:t>A digital signal does change from 0 V to 5.15 V when the input falls below the reference</a:t>
            </a:r>
          </a:p>
          <a:p>
            <a:r>
              <a:rPr lang="en-US"/>
              <a:t>This validates the signal is accurate under static load conditions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FAC6982-9925-2B72-4E08-39AE61732A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92826"/>
            <a:ext cx="5181600" cy="3108960"/>
          </a:xfrm>
        </p:spPr>
      </p:pic>
    </p:spTree>
    <p:extLst>
      <p:ext uri="{BB962C8B-B14F-4D97-AF65-F5344CB8AC3E}">
        <p14:creationId xmlns:p14="http://schemas.microsoft.com/office/powerpoint/2010/main" val="1838668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1CB6114-6210-F074-F97C-97401F1C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PDM Subsystem: next steps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CF6C61-0F97-3F30-9897-F35ECF83B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2079"/>
          </a:xfrm>
        </p:spPr>
        <p:txBody>
          <a:bodyPr/>
          <a:lstStyle/>
          <a:p>
            <a:r>
              <a:rPr lang="en-US"/>
              <a:t>The original design of the power management system did not anticipate regulated battery voltage</a:t>
            </a:r>
          </a:p>
          <a:p>
            <a:pPr lvl="1"/>
            <a:r>
              <a:rPr lang="en-US"/>
              <a:t>Necessitates a redesign of the power management system</a:t>
            </a:r>
          </a:p>
          <a:p>
            <a:r>
              <a:rPr lang="en-US"/>
              <a:t>The solar panel’s ability to charge the battery will be tested</a:t>
            </a:r>
          </a:p>
          <a:p>
            <a:r>
              <a:rPr lang="en-US"/>
              <a:t>Distribution hardware should be integrated with the comms hardware to test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99094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1392-BA66-36DE-34F2-282C3883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System Block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EBBC6A-766B-5CFA-1DF6-E30690B5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55" y="1345391"/>
            <a:ext cx="7685828" cy="45538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019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1763-7133-6FB3-1EE0-0A007165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98EA-F67B-F353-8D2F-3824CD2D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Physical Limitations: Size and Weight</a:t>
            </a:r>
          </a:p>
          <a:p>
            <a:endParaRPr lang="en-US"/>
          </a:p>
          <a:p>
            <a:r>
              <a:rPr lang="en-US"/>
              <a:t>Monetary Limitations: Pricing </a:t>
            </a:r>
          </a:p>
          <a:p>
            <a:endParaRPr lang="en-US"/>
          </a:p>
          <a:p>
            <a:r>
              <a:rPr lang="en-US"/>
              <a:t>Ease of Implementation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ADD DIAGRAM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8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9EE6-F748-BDC1-C27C-21A40E15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DE4D1-202A-119D-CB13-75A9086B6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Sponsor: Austin Downey</a:t>
            </a:r>
          </a:p>
          <a:p>
            <a:r>
              <a:rPr lang="en-US"/>
              <a:t>Team Lead: Kevin Crean</a:t>
            </a:r>
          </a:p>
          <a:p>
            <a:endParaRPr lang="en-US"/>
          </a:p>
          <a:p>
            <a:r>
              <a:rPr lang="en-US"/>
              <a:t>Onboard Processing Subsystem: Kevin Crean</a:t>
            </a:r>
          </a:p>
          <a:p>
            <a:r>
              <a:rPr lang="en-US"/>
              <a:t>Wireless Communication: Hudson Dye</a:t>
            </a:r>
          </a:p>
          <a:p>
            <a:r>
              <a:rPr lang="en-US"/>
              <a:t>Power Distribution and Management: Davis Hobbs</a:t>
            </a:r>
          </a:p>
          <a:p>
            <a:r>
              <a:rPr lang="en-US"/>
              <a:t>User Interface: Wyatt Hill</a:t>
            </a:r>
          </a:p>
        </p:txBody>
      </p:sp>
    </p:spTree>
    <p:extLst>
      <p:ext uri="{BB962C8B-B14F-4D97-AF65-F5344CB8AC3E}">
        <p14:creationId xmlns:p14="http://schemas.microsoft.com/office/powerpoint/2010/main" val="371871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0B8C-EB5D-1E5C-8F1F-9D2A7FE5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status: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50E-ACB0-F885-8D01-25438CAA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3300" cy="3992079"/>
          </a:xfrm>
        </p:spPr>
        <p:txBody>
          <a:bodyPr>
            <a:normAutofit/>
          </a:bodyPr>
          <a:lstStyle/>
          <a:p>
            <a:r>
              <a:rPr lang="en-US"/>
              <a:t>Acquired all necessary parts to prototype entire system</a:t>
            </a:r>
          </a:p>
          <a:p>
            <a:endParaRPr lang="en-US"/>
          </a:p>
          <a:p>
            <a:r>
              <a:rPr lang="en-US"/>
              <a:t>Completed subsystem demonstrations</a:t>
            </a:r>
          </a:p>
          <a:p>
            <a:endParaRPr lang="en-US"/>
          </a:p>
          <a:p>
            <a:r>
              <a:rPr lang="en-US"/>
              <a:t>Meeting consistently at least once a week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0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3EFF-5F3F-6DB0-27C2-0F03CBE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status: Financials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23FD45-FB37-D937-AEB7-EBC350D76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76164"/>
              </p:ext>
            </p:extLst>
          </p:nvPr>
        </p:nvGraphicFramePr>
        <p:xfrm>
          <a:off x="3002124" y="1324946"/>
          <a:ext cx="6187751" cy="469921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969069">
                  <a:extLst>
                    <a:ext uri="{9D8B030D-6E8A-4147-A177-3AD203B41FA5}">
                      <a16:colId xmlns:a16="http://schemas.microsoft.com/office/drawing/2014/main" val="1028370863"/>
                    </a:ext>
                  </a:extLst>
                </a:gridCol>
                <a:gridCol w="1218682">
                  <a:extLst>
                    <a:ext uri="{9D8B030D-6E8A-4147-A177-3AD203B41FA5}">
                      <a16:colId xmlns:a16="http://schemas.microsoft.com/office/drawing/2014/main" val="1742089053"/>
                    </a:ext>
                  </a:extLst>
                </a:gridCol>
              </a:tblGrid>
              <a:tr h="359735">
                <a:tc>
                  <a:txBody>
                    <a:bodyPr/>
                    <a:lstStyle/>
                    <a:p>
                      <a:r>
                        <a:rPr lang="en-US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51870"/>
                  </a:ext>
                </a:extLst>
              </a:tr>
              <a:tr h="324108">
                <a:tc>
                  <a:txBody>
                    <a:bodyPr/>
                    <a:lstStyle/>
                    <a:p>
                      <a:pPr lvl="0" algn="l"/>
                      <a:r>
                        <a:rPr 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Botletics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SIM700A-LTE-Shield (2)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$65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18764"/>
                  </a:ext>
                </a:extLst>
              </a:tr>
              <a:tr h="56718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 SIM card + IoT subscription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</a:t>
                      </a:r>
                    </a:p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85880"/>
                  </a:ext>
                </a:extLst>
              </a:tr>
              <a:tr h="56718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LP311P Differential Comparator (2)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</a:t>
                      </a:r>
                    </a:p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01750"/>
                  </a:ext>
                </a:extLst>
              </a:tr>
              <a:tr h="56718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OKR-T-3-W12-C Buck Converter (2)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$16</a:t>
                      </a:r>
                    </a:p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17383"/>
                  </a:ext>
                </a:extLst>
              </a:tr>
              <a:tr h="401536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SUNER BC-10 Solar Panel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135314"/>
                  </a:ext>
                </a:extLst>
              </a:tr>
              <a:tr h="56718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Talent Cell 5V/12000mAh Lithium-ion Battery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$40</a:t>
                      </a:r>
                    </a:p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62705"/>
                  </a:ext>
                </a:extLst>
              </a:tr>
              <a:tr h="567188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SAE– Barrel Jack adapter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$10</a:t>
                      </a:r>
                    </a:p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21872"/>
                  </a:ext>
                </a:extLst>
              </a:tr>
              <a:tr h="324108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$195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75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5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C7BE-A8BE-A662-4268-20C2366C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88E6A-03BF-28FE-8160-143E6386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Transferring pre-packaged data to generic data files</a:t>
            </a:r>
          </a:p>
          <a:p>
            <a:endParaRPr lang="en-US"/>
          </a:p>
          <a:p>
            <a:r>
              <a:rPr lang="en-US"/>
              <a:t>Power Management for regulated battery voltage</a:t>
            </a:r>
          </a:p>
          <a:p>
            <a:endParaRPr lang="en-US"/>
          </a:p>
          <a:p>
            <a:r>
              <a:rPr lang="en-US"/>
              <a:t>Understanding new concepts</a:t>
            </a:r>
          </a:p>
          <a:p>
            <a:pPr lvl="1"/>
            <a:r>
              <a:rPr lang="en-US"/>
              <a:t>RF Communication/Protocol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1247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fsc_engineering_powerpoint" id="{67EDD850-90FC-486A-BD5E-13C322CCCFFE}" vid="{966CE05C-96EE-463A-BD54-E87F15B283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5AA11121BD01448E66923A33CD6072" ma:contentTypeVersion="10" ma:contentTypeDescription="Create a new document." ma:contentTypeScope="" ma:versionID="d32abb02229b844ecbfd98484d8c1013">
  <xsd:schema xmlns:xsd="http://www.w3.org/2001/XMLSchema" xmlns:xs="http://www.w3.org/2001/XMLSchema" xmlns:p="http://schemas.microsoft.com/office/2006/metadata/properties" xmlns:ns3="5ff12f43-d894-4099-873c-47739162d50b" xmlns:ns4="8f143392-c36c-4de4-b94a-580e37cbfd66" targetNamespace="http://schemas.microsoft.com/office/2006/metadata/properties" ma:root="true" ma:fieldsID="110687ece4e742584afec381db51667b" ns3:_="" ns4:_="">
    <xsd:import namespace="5ff12f43-d894-4099-873c-47739162d50b"/>
    <xsd:import namespace="8f143392-c36c-4de4-b94a-580e37cbfd6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f12f43-d894-4099-873c-47739162d50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43392-c36c-4de4-b94a-580e37cbf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A5643B-4D82-45F8-A861-B1B58C889F8F}">
  <ds:schemaRefs>
    <ds:schemaRef ds:uri="http://purl.org/dc/elements/1.1/"/>
    <ds:schemaRef ds:uri="http://schemas.microsoft.com/office/2006/metadata/properties"/>
    <ds:schemaRef ds:uri="8f143392-c36c-4de4-b94a-580e37cbfd66"/>
    <ds:schemaRef ds:uri="http://purl.org/dc/terms/"/>
    <ds:schemaRef ds:uri="http://schemas.openxmlformats.org/package/2006/metadata/core-properties"/>
    <ds:schemaRef ds:uri="5ff12f43-d894-4099-873c-47739162d50b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5D25FBE-6555-4FA9-8212-A32DCAEF1265}">
  <ds:schemaRefs>
    <ds:schemaRef ds:uri="5ff12f43-d894-4099-873c-47739162d50b"/>
    <ds:schemaRef ds:uri="8f143392-c36c-4de4-b94a-580e37cbfd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E653D9-C734-4A41-97A0-F032CC1A54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0</TotalTime>
  <Words>1195</Words>
  <Application>Microsoft Office PowerPoint</Application>
  <PresentationFormat>Widescreen</PresentationFormat>
  <Paragraphs>228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Impact</vt:lpstr>
      <vt:lpstr>UofSC Simple Theme</vt:lpstr>
      <vt:lpstr>TEAm cell-u-later</vt:lpstr>
      <vt:lpstr>Agenda</vt:lpstr>
      <vt:lpstr>Project Overview</vt:lpstr>
      <vt:lpstr>System Block Diagram</vt:lpstr>
      <vt:lpstr>Design Philosophy</vt:lpstr>
      <vt:lpstr>Team organization</vt:lpstr>
      <vt:lpstr>Project status: Schedule</vt:lpstr>
      <vt:lpstr>Project status: Financials</vt:lpstr>
      <vt:lpstr>High Level Problems</vt:lpstr>
      <vt:lpstr>Wireless Communication subsystems</vt:lpstr>
      <vt:lpstr>Block Diagram – communication focused</vt:lpstr>
      <vt:lpstr>Block Diagram – Information flow</vt:lpstr>
      <vt:lpstr>Wireless subsystems</vt:lpstr>
      <vt:lpstr>Cellular Communication functions</vt:lpstr>
      <vt:lpstr>Cellular Characterization</vt:lpstr>
      <vt:lpstr>Learning Process</vt:lpstr>
      <vt:lpstr>user interface (UI) Subsystem</vt:lpstr>
      <vt:lpstr>UI Subsystem overview </vt:lpstr>
      <vt:lpstr>UI Subsystem Functions</vt:lpstr>
      <vt:lpstr>Ui Read function Experiment</vt:lpstr>
      <vt:lpstr>UI Experimental results</vt:lpstr>
      <vt:lpstr>UI Subsystem Next steps</vt:lpstr>
      <vt:lpstr>Onboard processing subsystem </vt:lpstr>
      <vt:lpstr>Onboard processing subsystem objective</vt:lpstr>
      <vt:lpstr>Onboard processing Experiment: Read and Write SD Card </vt:lpstr>
      <vt:lpstr>Onboard processing Experiment: Mean function</vt:lpstr>
      <vt:lpstr>Onboard processing problems and concerns</vt:lpstr>
      <vt:lpstr>Onboard processing next steps</vt:lpstr>
      <vt:lpstr>Power Distribution and Management (PDM) Subsystem</vt:lpstr>
      <vt:lpstr>PDM Subsystem Overview</vt:lpstr>
      <vt:lpstr>PDM Subsystem Objectives</vt:lpstr>
      <vt:lpstr>Subsystem Hardware: Power Supply</vt:lpstr>
      <vt:lpstr>Subsystem Hardware: Power distribution</vt:lpstr>
      <vt:lpstr>Distribution System Experiment</vt:lpstr>
      <vt:lpstr>Experimental Results</vt:lpstr>
      <vt:lpstr>Subsystem Hardware: Power Management</vt:lpstr>
      <vt:lpstr>Power Management Experiment</vt:lpstr>
      <vt:lpstr>Power Management Experimental Results</vt:lpstr>
      <vt:lpstr>PDM Subsystem: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Crean, Kevin</dc:creator>
  <cp:lastModifiedBy>Crean, Kevin</cp:lastModifiedBy>
  <cp:revision>1</cp:revision>
  <dcterms:created xsi:type="dcterms:W3CDTF">2022-11-27T13:37:14Z</dcterms:created>
  <dcterms:modified xsi:type="dcterms:W3CDTF">2022-11-30T00:19:29Z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0x010100305AA11121BD01448E66923A33CD6072</vt:lpwstr>
  </property>
</Properties>
</file>